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3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06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B45A-0E07-4ED4-9ACC-FD459BA7861B}" type="datetimeFigureOut">
              <a:rPr lang="es-VE" smtClean="0"/>
              <a:pPr/>
              <a:t>22/12/2014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57E5-6204-4FC7-A573-790F049EC7B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B45A-0E07-4ED4-9ACC-FD459BA7861B}" type="datetimeFigureOut">
              <a:rPr lang="es-VE" smtClean="0"/>
              <a:pPr/>
              <a:t>22/12/2014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57E5-6204-4FC7-A573-790F049EC7B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B45A-0E07-4ED4-9ACC-FD459BA7861B}" type="datetimeFigureOut">
              <a:rPr lang="es-VE" smtClean="0"/>
              <a:pPr/>
              <a:t>22/12/2014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57E5-6204-4FC7-A573-790F049EC7B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B45A-0E07-4ED4-9ACC-FD459BA7861B}" type="datetimeFigureOut">
              <a:rPr lang="es-VE" smtClean="0"/>
              <a:pPr/>
              <a:t>22/12/2014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57E5-6204-4FC7-A573-790F049EC7B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B45A-0E07-4ED4-9ACC-FD459BA7861B}" type="datetimeFigureOut">
              <a:rPr lang="es-VE" smtClean="0"/>
              <a:pPr/>
              <a:t>22/12/2014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57E5-6204-4FC7-A573-790F049EC7B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B45A-0E07-4ED4-9ACC-FD459BA7861B}" type="datetimeFigureOut">
              <a:rPr lang="es-VE" smtClean="0"/>
              <a:pPr/>
              <a:t>22/12/2014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57E5-6204-4FC7-A573-790F049EC7B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B45A-0E07-4ED4-9ACC-FD459BA7861B}" type="datetimeFigureOut">
              <a:rPr lang="es-VE" smtClean="0"/>
              <a:pPr/>
              <a:t>22/12/2014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57E5-6204-4FC7-A573-790F049EC7B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B45A-0E07-4ED4-9ACC-FD459BA7861B}" type="datetimeFigureOut">
              <a:rPr lang="es-VE" smtClean="0"/>
              <a:pPr/>
              <a:t>22/12/2014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57E5-6204-4FC7-A573-790F049EC7B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B45A-0E07-4ED4-9ACC-FD459BA7861B}" type="datetimeFigureOut">
              <a:rPr lang="es-VE" smtClean="0"/>
              <a:pPr/>
              <a:t>22/12/2014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57E5-6204-4FC7-A573-790F049EC7B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B45A-0E07-4ED4-9ACC-FD459BA7861B}" type="datetimeFigureOut">
              <a:rPr lang="es-VE" smtClean="0"/>
              <a:pPr/>
              <a:t>22/12/2014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57E5-6204-4FC7-A573-790F049EC7B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B45A-0E07-4ED4-9ACC-FD459BA7861B}" type="datetimeFigureOut">
              <a:rPr lang="es-VE" smtClean="0"/>
              <a:pPr/>
              <a:t>22/12/2014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57E5-6204-4FC7-A573-790F049EC7B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AB45A-0E07-4ED4-9ACC-FD459BA7861B}" type="datetimeFigureOut">
              <a:rPr lang="es-VE" smtClean="0"/>
              <a:pPr/>
              <a:t>22/12/2014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257E5-6204-4FC7-A573-790F049EC7B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22383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Administrador\Documents\Montilla\PUBLICACIONES MIAS\Saissetia\Parasitodes en escamas\2014-06-13-1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04664"/>
            <a:ext cx="4288536" cy="293979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547664" y="3861048"/>
            <a:ext cx="5557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200" dirty="0" smtClean="0">
                <a:latin typeface="Arial" pitchFamily="34" charset="0"/>
                <a:cs typeface="Arial" pitchFamily="34" charset="0"/>
              </a:rPr>
              <a:t>Figuras 1-2. 1) Montaje en lámina microscópica de adulto de 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Saissetia</a:t>
            </a:r>
            <a:r>
              <a:rPr lang="es-VE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coffeae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VE" sz="1200" dirty="0" smtClean="0">
                <a:latin typeface="Arial" pitchFamily="34" charset="0"/>
                <a:cs typeface="Arial" pitchFamily="34" charset="0"/>
              </a:rPr>
              <a:t>2) adultos de 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Saissetia</a:t>
            </a:r>
            <a:r>
              <a:rPr lang="es-VE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coffeae</a:t>
            </a:r>
            <a:r>
              <a:rPr lang="es-VE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sobre tallo de 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Eranthemun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sz="1200" dirty="0" err="1" smtClean="0">
                <a:latin typeface="Arial" pitchFamily="34" charset="0"/>
                <a:cs typeface="Arial" pitchFamily="34" charset="0"/>
              </a:rPr>
              <a:t>sp.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es-V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915816" y="24208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1</a:t>
            </a:r>
            <a:endParaRPr lang="es-VE" dirty="0"/>
          </a:p>
        </p:txBody>
      </p:sp>
      <p:sp>
        <p:nvSpPr>
          <p:cNvPr id="6" name="5 CuadroTexto"/>
          <p:cNvSpPr txBox="1"/>
          <p:nvPr/>
        </p:nvSpPr>
        <p:spPr>
          <a:xfrm>
            <a:off x="7380312" y="28529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2</a:t>
            </a:r>
            <a:endParaRPr lang="es-V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dor\Documents\Montilla\PUBLICACIONES MIAS\Saissetia\Fotos Coccinellidae Azya\Coccinellidae deprd de escamas La Victoria 11-ix-11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2232247" cy="2507370"/>
          </a:xfrm>
          <a:prstGeom prst="rect">
            <a:avLst/>
          </a:prstGeom>
          <a:noFill/>
        </p:spPr>
      </p:pic>
      <p:pic>
        <p:nvPicPr>
          <p:cNvPr id="3075" name="Picture 3" descr="C:\Users\Administrador\Documents\Montilla\PUBLICACIONES MIAS\Saissetia\Fotos Coccinellidae Azya\Pupa parasitada Coccinellidae deprd de escamas La Victoria 11-ix-11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12776"/>
            <a:ext cx="3001662" cy="2232248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971600" y="422108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200" dirty="0" smtClean="0">
                <a:latin typeface="Arial" pitchFamily="34" charset="0"/>
                <a:cs typeface="Arial" pitchFamily="34" charset="0"/>
              </a:rPr>
              <a:t>Figuras 3-4. 3) Adulto de</a:t>
            </a:r>
            <a:r>
              <a:rPr lang="es-VE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Azya</a:t>
            </a:r>
            <a:r>
              <a:rPr lang="es-VE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orbigera</a:t>
            </a:r>
            <a:r>
              <a:rPr lang="es-VE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orbigera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. 4) 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Aprostocetus</a:t>
            </a:r>
            <a:r>
              <a:rPr lang="es-VE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sp</a:t>
            </a:r>
            <a:r>
              <a:rPr lang="es-VE" sz="1200" dirty="0" err="1" smtClean="0">
                <a:latin typeface="Arial" pitchFamily="34" charset="0"/>
                <a:cs typeface="Arial" pitchFamily="34" charset="0"/>
              </a:rPr>
              <a:t>.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 emergiendo de </a:t>
            </a:r>
            <a:r>
              <a:rPr lang="es-VE" sz="1200" dirty="0" err="1" smtClean="0">
                <a:latin typeface="Arial" pitchFamily="34" charset="0"/>
                <a:cs typeface="Arial" pitchFamily="34" charset="0"/>
              </a:rPr>
              <a:t>expupa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Azya</a:t>
            </a:r>
            <a:r>
              <a:rPr lang="es-VE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orbigera</a:t>
            </a:r>
            <a:r>
              <a:rPr lang="es-VE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orbigera</a:t>
            </a:r>
            <a:r>
              <a:rPr lang="es-VE" sz="1200" i="1" dirty="0" smtClean="0">
                <a:latin typeface="Arial" pitchFamily="34" charset="0"/>
                <a:cs typeface="Arial" pitchFamily="34" charset="0"/>
              </a:rPr>
              <a:t>.</a:t>
            </a:r>
            <a:endParaRPr lang="es-V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987824" y="33569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3</a:t>
            </a:r>
            <a:endParaRPr lang="es-VE" dirty="0"/>
          </a:p>
        </p:txBody>
      </p:sp>
      <p:sp>
        <p:nvSpPr>
          <p:cNvPr id="6" name="5 CuadroTexto"/>
          <p:cNvSpPr txBox="1"/>
          <p:nvPr/>
        </p:nvSpPr>
        <p:spPr>
          <a:xfrm>
            <a:off x="7020272" y="32849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4</a:t>
            </a:r>
            <a:endParaRPr lang="es-V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dor\Documents\Montilla\PUBLICACIONES MIAS\Saissetia\Parasitodes en escamas\2014-06-25-1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2160240" cy="2961019"/>
          </a:xfrm>
          <a:prstGeom prst="rect">
            <a:avLst/>
          </a:prstGeom>
          <a:noFill/>
        </p:spPr>
      </p:pic>
      <p:pic>
        <p:nvPicPr>
          <p:cNvPr id="2051" name="Picture 3" descr="C:\Users\Administrador\Documents\Montilla\PUBLICACIONES MIAS\Saissetia\Parasitodes en escamas\2014-06-25-1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48680"/>
            <a:ext cx="2428766" cy="2664296"/>
          </a:xfrm>
          <a:prstGeom prst="rect">
            <a:avLst/>
          </a:prstGeom>
          <a:noFill/>
        </p:spPr>
      </p:pic>
      <p:pic>
        <p:nvPicPr>
          <p:cNvPr id="2052" name="Picture 4" descr="C:\Users\Administrador\Documents\Montilla\PUBLICACIONES MIAS\Saissetia\Parasitodes en escamas\2014-05-15-12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356992"/>
            <a:ext cx="2808312" cy="2106234"/>
          </a:xfrm>
          <a:prstGeom prst="rect">
            <a:avLst/>
          </a:prstGeom>
          <a:noFill/>
        </p:spPr>
      </p:pic>
      <p:pic>
        <p:nvPicPr>
          <p:cNvPr id="2053" name="Picture 5" descr="C:\Users\Administrador\Documents\Montilla\PUBLICACIONES MIAS\Fotos Prueba maxi\Nueva fotos maxi 2\Fotos para Caro\IMG_49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645024"/>
            <a:ext cx="3024336" cy="196382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827584" y="573325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200" dirty="0" smtClean="0">
                <a:latin typeface="Arial" pitchFamily="34" charset="0"/>
                <a:cs typeface="Arial" pitchFamily="34" charset="0"/>
              </a:rPr>
              <a:t>Figuras 5-7. 5) Vista dorsal 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Aprostocetus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sz="1200" dirty="0" err="1" smtClean="0">
                <a:latin typeface="Arial" pitchFamily="34" charset="0"/>
                <a:cs typeface="Arial" pitchFamily="34" charset="0"/>
              </a:rPr>
              <a:t>sp.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  6 a y b) Vista lateral 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Aprostocetus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sz="1200" dirty="0" err="1" smtClean="0">
                <a:latin typeface="Arial" pitchFamily="34" charset="0"/>
                <a:cs typeface="Arial" pitchFamily="34" charset="0"/>
              </a:rPr>
              <a:t>sp.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 7) </a:t>
            </a:r>
            <a:r>
              <a:rPr lang="es-VE" sz="1200" dirty="0" err="1" smtClean="0">
                <a:latin typeface="Arial" pitchFamily="34" charset="0"/>
                <a:cs typeface="Arial" pitchFamily="34" charset="0"/>
              </a:rPr>
              <a:t>Exadulto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VE" sz="1200" i="1" dirty="0" smtClean="0">
                <a:latin typeface="Arial" pitchFamily="34" charset="0"/>
                <a:cs typeface="Arial" pitchFamily="34" charset="0"/>
              </a:rPr>
              <a:t>S. 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coffeae</a:t>
            </a:r>
            <a:r>
              <a:rPr lang="es-VE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con </a:t>
            </a:r>
            <a:r>
              <a:rPr lang="es-VE" sz="1200" dirty="0" err="1" smtClean="0">
                <a:latin typeface="Arial" pitchFamily="34" charset="0"/>
                <a:cs typeface="Arial" pitchFamily="34" charset="0"/>
              </a:rPr>
              <a:t>expupa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Aprostocetus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sz="1200" dirty="0" err="1" smtClean="0">
                <a:latin typeface="Arial" pitchFamily="34" charset="0"/>
                <a:cs typeface="Arial" pitchFamily="34" charset="0"/>
              </a:rPr>
              <a:t>sp.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es-V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627784" y="29249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5</a:t>
            </a:r>
            <a:endParaRPr lang="es-VE" dirty="0"/>
          </a:p>
        </p:txBody>
      </p:sp>
      <p:sp>
        <p:nvSpPr>
          <p:cNvPr id="8" name="7 CuadroTexto"/>
          <p:cNvSpPr txBox="1"/>
          <p:nvPr/>
        </p:nvSpPr>
        <p:spPr>
          <a:xfrm>
            <a:off x="5436096" y="270892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6.a</a:t>
            </a:r>
            <a:endParaRPr lang="es-VE" dirty="0"/>
          </a:p>
        </p:txBody>
      </p:sp>
      <p:sp>
        <p:nvSpPr>
          <p:cNvPr id="9" name="8 CuadroTexto"/>
          <p:cNvSpPr txBox="1"/>
          <p:nvPr/>
        </p:nvSpPr>
        <p:spPr>
          <a:xfrm>
            <a:off x="6732240" y="50131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7</a:t>
            </a:r>
            <a:endParaRPr lang="es-VE" dirty="0"/>
          </a:p>
        </p:txBody>
      </p:sp>
      <p:sp>
        <p:nvSpPr>
          <p:cNvPr id="10" name="9 CuadroTexto"/>
          <p:cNvSpPr txBox="1"/>
          <p:nvPr/>
        </p:nvSpPr>
        <p:spPr>
          <a:xfrm>
            <a:off x="3563888" y="5157192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err="1" smtClean="0"/>
              <a:t>6.b</a:t>
            </a:r>
            <a:endParaRPr lang="es-V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istrador\Documents\Montilla\PUBLICACIONES MIAS\Saissetia\Parasitodes en escamas\Escamas en Eranthemum sp\Parasitoide en Saisetia 22-7-2014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892873"/>
            <a:ext cx="1872208" cy="1408335"/>
          </a:xfrm>
          <a:prstGeom prst="rect">
            <a:avLst/>
          </a:prstGeom>
          <a:noFill/>
        </p:spPr>
      </p:pic>
      <p:pic>
        <p:nvPicPr>
          <p:cNvPr id="3" name="Picture 2" descr="C:\Users\Administrador\Documents\Montilla\PUBLICACIONES MIAS\Fotos Prueba maxi\Nueva fotos maxi 2\Fotos para Caro\IMG_4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372593"/>
            <a:ext cx="1597005" cy="1892792"/>
          </a:xfrm>
          <a:prstGeom prst="rect">
            <a:avLst/>
          </a:prstGeom>
          <a:noFill/>
        </p:spPr>
      </p:pic>
      <p:pic>
        <p:nvPicPr>
          <p:cNvPr id="4" name="Picture 3" descr="C:\Users\Administrador\Documents\Montilla\PUBLICACIONES MIAS\Fotos Prueba maxi\Nueva fotos maxi 2\Fotos para Caro\IMG_5062.jpg"/>
          <p:cNvPicPr>
            <a:picLocks noChangeAspect="1" noChangeArrowheads="1"/>
          </p:cNvPicPr>
          <p:nvPr/>
        </p:nvPicPr>
        <p:blipFill>
          <a:blip r:embed="rId4" cstate="print">
            <a:lum contrast="5000"/>
          </a:blip>
          <a:srcRect/>
          <a:stretch>
            <a:fillRect/>
          </a:stretch>
        </p:blipFill>
        <p:spPr bwMode="auto">
          <a:xfrm>
            <a:off x="4644008" y="1340768"/>
            <a:ext cx="2490135" cy="1987795"/>
          </a:xfrm>
          <a:prstGeom prst="rect">
            <a:avLst/>
          </a:prstGeom>
          <a:noFill/>
        </p:spPr>
      </p:pic>
      <p:pic>
        <p:nvPicPr>
          <p:cNvPr id="5" name="Picture 7" descr="C:\Users\Administrador\Documents\Montilla\PUBLICACIONES MIAS\Fotos Prueba maxi\Nueva fotos maxi 2\IMG_50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645024"/>
            <a:ext cx="2507844" cy="151216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475656" y="5373216"/>
            <a:ext cx="5920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200" dirty="0" smtClean="0">
                <a:latin typeface="Arial" pitchFamily="34" charset="0"/>
                <a:cs typeface="Arial" pitchFamily="34" charset="0"/>
              </a:rPr>
              <a:t>Figuras 8-10. 8.a y b) Vista lateral de 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Coccobius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sz="1200" dirty="0" err="1" smtClean="0">
                <a:latin typeface="Arial" pitchFamily="34" charset="0"/>
                <a:cs typeface="Arial" pitchFamily="34" charset="0"/>
              </a:rPr>
              <a:t>sp.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 9) Vista lateral de 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Scutellista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sz="1200" dirty="0" err="1" smtClean="0">
                <a:latin typeface="Arial" pitchFamily="34" charset="0"/>
                <a:cs typeface="Arial" pitchFamily="34" charset="0"/>
              </a:rPr>
              <a:t>sp.</a:t>
            </a:r>
            <a:endParaRPr lang="es-VE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VE" sz="1200" dirty="0" smtClean="0">
                <a:latin typeface="Arial" pitchFamily="34" charset="0"/>
                <a:cs typeface="Arial" pitchFamily="34" charset="0"/>
              </a:rPr>
              <a:t>10) Vista dorsal de 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Scutellista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sz="1200" dirty="0" err="1" smtClean="0">
                <a:latin typeface="Arial" pitchFamily="34" charset="0"/>
                <a:cs typeface="Arial" pitchFamily="34" charset="0"/>
              </a:rPr>
              <a:t>sp.</a:t>
            </a:r>
            <a:endParaRPr lang="es-V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059832" y="2852936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8.a</a:t>
            </a:r>
            <a:endParaRPr lang="es-VE" dirty="0"/>
          </a:p>
        </p:txBody>
      </p:sp>
      <p:sp>
        <p:nvSpPr>
          <p:cNvPr id="8" name="7 CuadroTexto"/>
          <p:cNvSpPr txBox="1"/>
          <p:nvPr/>
        </p:nvSpPr>
        <p:spPr>
          <a:xfrm>
            <a:off x="3059832" y="4869160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err="1" smtClean="0"/>
              <a:t>8.b</a:t>
            </a:r>
            <a:endParaRPr lang="es-VE" dirty="0"/>
          </a:p>
        </p:txBody>
      </p:sp>
      <p:sp>
        <p:nvSpPr>
          <p:cNvPr id="9" name="8 CuadroTexto"/>
          <p:cNvSpPr txBox="1"/>
          <p:nvPr/>
        </p:nvSpPr>
        <p:spPr>
          <a:xfrm>
            <a:off x="6732240" y="472514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10</a:t>
            </a:r>
            <a:endParaRPr lang="es-VE" dirty="0"/>
          </a:p>
        </p:txBody>
      </p:sp>
      <p:sp>
        <p:nvSpPr>
          <p:cNvPr id="10" name="9 CuadroTexto"/>
          <p:cNvSpPr txBox="1"/>
          <p:nvPr/>
        </p:nvSpPr>
        <p:spPr>
          <a:xfrm>
            <a:off x="6588224" y="29249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9</a:t>
            </a:r>
            <a:endParaRPr lang="es-V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istrador\Documents\Montilla\PUBLICACIONES MIAS\Fotos Prueba maxi\Nueva fotos maxi 2\Fotos para Caro\IMG_4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3910" y="864097"/>
            <a:ext cx="2592287" cy="1448629"/>
          </a:xfrm>
          <a:prstGeom prst="rect">
            <a:avLst/>
          </a:prstGeom>
          <a:noFill/>
        </p:spPr>
      </p:pic>
      <p:pic>
        <p:nvPicPr>
          <p:cNvPr id="3" name="Picture 5" descr="C:\Users\Administrador\Documents\Montilla\PUBLICACIONES MIAS\Fotos Prueba maxi\Nueva fotos maxi 2\IMG_49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1862" y="2376265"/>
            <a:ext cx="3244274" cy="2276871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971600" y="5229200"/>
            <a:ext cx="7635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200" dirty="0" smtClean="0">
                <a:latin typeface="Arial" pitchFamily="34" charset="0"/>
                <a:cs typeface="Arial" pitchFamily="34" charset="0"/>
              </a:rPr>
              <a:t>Figuras 11-12. 11) Vista lateral 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Coccophagus</a:t>
            </a:r>
            <a:r>
              <a:rPr lang="es-VE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ceroplastae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12) Vista dorsal 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Coccophagus</a:t>
            </a:r>
            <a:r>
              <a:rPr lang="es-VE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ceroplastae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 . </a:t>
            </a:r>
            <a:endParaRPr lang="es-VE" sz="1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Administrador\Documents\Montilla\PUBLICACIONES MIAS\Fotos Prueba maxi\Nueva fotos maxi 2\Fotos para Caro\IMG_5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789040"/>
            <a:ext cx="2573942" cy="1800200"/>
          </a:xfrm>
          <a:prstGeom prst="rect">
            <a:avLst/>
          </a:prstGeom>
          <a:noFill/>
        </p:spPr>
      </p:pic>
      <p:pic>
        <p:nvPicPr>
          <p:cNvPr id="3080" name="Picture 8" descr="C:\Users\Administrador\Documents\Montilla\PUBLICACIONES MIAS\Fotos Prueba maxi\Nueva fotos maxi 2\IMG_5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61048"/>
            <a:ext cx="2304256" cy="1808220"/>
          </a:xfrm>
          <a:prstGeom prst="rect">
            <a:avLst/>
          </a:prstGeom>
          <a:noFill/>
        </p:spPr>
      </p:pic>
      <p:pic>
        <p:nvPicPr>
          <p:cNvPr id="2050" name="Picture 2" descr="C:\Users\Administrador\Documents\Montilla\PUBLICACIONES MIAS\Saissetia\Parasitodes en escamas\2014-10-09-19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484784"/>
            <a:ext cx="1344377" cy="2088232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259632" y="573325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200" dirty="0" smtClean="0">
                <a:latin typeface="Arial" pitchFamily="34" charset="0"/>
                <a:cs typeface="Arial" pitchFamily="34" charset="0"/>
              </a:rPr>
              <a:t>Figuras 13-14. 13.a y b) Vista dorsal 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Aprostocetus</a:t>
            </a:r>
            <a:r>
              <a:rPr lang="es-VE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Ootetrastichus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s-VE" sz="1200" dirty="0" err="1" smtClean="0">
                <a:latin typeface="Arial" pitchFamily="34" charset="0"/>
                <a:cs typeface="Arial" pitchFamily="34" charset="0"/>
              </a:rPr>
              <a:t>sp.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 14) Vista lateral</a:t>
            </a:r>
          </a:p>
          <a:p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Aprostocetus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Ootetrastichus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s-VE" sz="1200" dirty="0" err="1" smtClean="0">
                <a:latin typeface="Arial" pitchFamily="34" charset="0"/>
                <a:cs typeface="Arial" pitchFamily="34" charset="0"/>
              </a:rPr>
              <a:t>sp.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es-V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932040" y="306896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13.a</a:t>
            </a:r>
            <a:endParaRPr lang="es-VE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228184" y="530120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err="1" smtClean="0"/>
              <a:t>13.b</a:t>
            </a:r>
            <a:endParaRPr lang="es-VE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707904" y="53732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14</a:t>
            </a:r>
            <a:endParaRPr lang="es-V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dor\Documents\Montilla\PUBLICACIONES MIAS\Fotos Prueba maxi\Nueva fotos maxi 2\IMG_5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76672"/>
            <a:ext cx="3386513" cy="2232248"/>
          </a:xfrm>
          <a:prstGeom prst="rect">
            <a:avLst/>
          </a:prstGeom>
          <a:noFill/>
        </p:spPr>
      </p:pic>
      <p:pic>
        <p:nvPicPr>
          <p:cNvPr id="4099" name="Picture 3" descr="C:\Users\Administrador\Documents\Montilla\PUBLICACIONES MIAS\Fotos Prueba maxi\Nueva fotos maxi 2\IMG_5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7956" y="2996951"/>
            <a:ext cx="3090517" cy="1944216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196752"/>
            <a:ext cx="2448272" cy="179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1187624" y="5085184"/>
            <a:ext cx="6408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200" dirty="0" smtClean="0">
                <a:latin typeface="Arial" pitchFamily="34" charset="0"/>
                <a:cs typeface="Arial" pitchFamily="34" charset="0"/>
              </a:rPr>
              <a:t>Figuras 15-16. 15.a y b) Vista dorsal de 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Metaphycus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sz="1200" dirty="0" err="1" smtClean="0">
                <a:latin typeface="Arial" pitchFamily="34" charset="0"/>
                <a:cs typeface="Arial" pitchFamily="34" charset="0"/>
              </a:rPr>
              <a:t>sp.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 16) Vista lateral de 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Metaphycus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sz="1200" dirty="0" err="1" smtClean="0">
                <a:latin typeface="Arial" pitchFamily="34" charset="0"/>
                <a:cs typeface="Arial" pitchFamily="34" charset="0"/>
              </a:rPr>
              <a:t>sp.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  </a:t>
            </a:r>
            <a:endParaRPr lang="es-V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020272" y="213285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15.a</a:t>
            </a:r>
            <a:endParaRPr lang="es-VE" dirty="0"/>
          </a:p>
        </p:txBody>
      </p:sp>
      <p:sp>
        <p:nvSpPr>
          <p:cNvPr id="9" name="8 CuadroTexto"/>
          <p:cNvSpPr txBox="1"/>
          <p:nvPr/>
        </p:nvSpPr>
        <p:spPr>
          <a:xfrm>
            <a:off x="7092280" y="458112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err="1" smtClean="0"/>
              <a:t>15.b</a:t>
            </a:r>
            <a:endParaRPr lang="es-VE" dirty="0"/>
          </a:p>
        </p:txBody>
      </p:sp>
      <p:sp>
        <p:nvSpPr>
          <p:cNvPr id="10" name="9 CuadroTexto"/>
          <p:cNvSpPr txBox="1"/>
          <p:nvPr/>
        </p:nvSpPr>
        <p:spPr>
          <a:xfrm>
            <a:off x="3491880" y="26369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16</a:t>
            </a:r>
            <a:endParaRPr lang="es-V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dor\Documents\Montilla\PUBLICACIONES MIAS\Fotos Prueba maxi\Nueva fotos maxi 2\IMG_5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2315880" cy="1440160"/>
          </a:xfrm>
          <a:prstGeom prst="rect">
            <a:avLst/>
          </a:prstGeom>
          <a:noFill/>
        </p:spPr>
      </p:pic>
      <p:pic>
        <p:nvPicPr>
          <p:cNvPr id="5123" name="Picture 3" descr="C:\Users\Administrador\Documents\Montilla\PUBLICACIONES MIAS\Fotos Prueba maxi\Nueva fotos maxi\IMG_49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48680"/>
            <a:ext cx="1990796" cy="2160240"/>
          </a:xfrm>
          <a:prstGeom prst="rect">
            <a:avLst/>
          </a:prstGeom>
          <a:noFill/>
        </p:spPr>
      </p:pic>
      <p:pic>
        <p:nvPicPr>
          <p:cNvPr id="1026" name="Picture 2" descr="C:\Users\Administrador\Documents\Montilla\PUBLICACIONES MIAS\Saissetia\Parasitodes en escamas\2014-10-01-18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068960"/>
            <a:ext cx="1367719" cy="1656184"/>
          </a:xfrm>
          <a:prstGeom prst="rect">
            <a:avLst/>
          </a:prstGeom>
          <a:noFill/>
        </p:spPr>
      </p:pic>
      <p:pic>
        <p:nvPicPr>
          <p:cNvPr id="1027" name="Picture 3" descr="C:\Users\Administrador\Documents\Montilla\PUBLICACIONES MIAS\Saissetia\Parasitodes en escamas\2014-10-01-18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284984"/>
            <a:ext cx="1512168" cy="1196452"/>
          </a:xfrm>
          <a:prstGeom prst="rect">
            <a:avLst/>
          </a:prstGeom>
          <a:noFill/>
        </p:spPr>
      </p:pic>
      <p:pic>
        <p:nvPicPr>
          <p:cNvPr id="1028" name="Picture 4" descr="C:\Users\Administrador\Documents\Montilla\PUBLICACIONES MIAS\Saissetia\Parasitodes en escamas\Escamas en Eranthemum sp\Aprostocetus sp 3\Aprostocetus sp 3 en Saissetia en eranthemum La Victoria 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924943"/>
            <a:ext cx="1656184" cy="2323104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683568" y="530120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200" dirty="0" smtClean="0">
                <a:latin typeface="Arial" pitchFamily="34" charset="0"/>
                <a:cs typeface="Arial" pitchFamily="34" charset="0"/>
              </a:rPr>
              <a:t>Figuras 17-20. 17) Vista dorsal de 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Signiphora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sz="1200" dirty="0" err="1" smtClean="0">
                <a:latin typeface="Arial" pitchFamily="34" charset="0"/>
                <a:cs typeface="Arial" pitchFamily="34" charset="0"/>
              </a:rPr>
              <a:t>sp.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 18) Vista lateral de 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Aprostocetus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sz="1200" dirty="0" err="1" smtClean="0">
                <a:latin typeface="Arial" pitchFamily="34" charset="0"/>
                <a:cs typeface="Arial" pitchFamily="34" charset="0"/>
              </a:rPr>
              <a:t>sp.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 19) Vista dorsal de 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Aprostocetus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sz="1200" dirty="0" err="1" smtClean="0">
                <a:latin typeface="Arial" pitchFamily="34" charset="0"/>
                <a:cs typeface="Arial" pitchFamily="34" charset="0"/>
              </a:rPr>
              <a:t>sp.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20 a y b) 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Vista dorsal de 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Coccophagus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sz="1200" i="1" dirty="0" err="1" smtClean="0">
                <a:latin typeface="Arial" pitchFamily="34" charset="0"/>
                <a:cs typeface="Arial" pitchFamily="34" charset="0"/>
              </a:rPr>
              <a:t>scutellaris</a:t>
            </a:r>
            <a:r>
              <a:rPr lang="es-VE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V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491880" y="18448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17</a:t>
            </a:r>
            <a:endParaRPr lang="es-VE" dirty="0"/>
          </a:p>
        </p:txBody>
      </p:sp>
      <p:sp>
        <p:nvSpPr>
          <p:cNvPr id="9" name="8 CuadroTexto"/>
          <p:cNvSpPr txBox="1"/>
          <p:nvPr/>
        </p:nvSpPr>
        <p:spPr>
          <a:xfrm>
            <a:off x="7812360" y="25649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18</a:t>
            </a:r>
            <a:endParaRPr lang="es-VE" dirty="0"/>
          </a:p>
        </p:txBody>
      </p:sp>
      <p:sp>
        <p:nvSpPr>
          <p:cNvPr id="10" name="9 CuadroTexto"/>
          <p:cNvSpPr txBox="1"/>
          <p:nvPr/>
        </p:nvSpPr>
        <p:spPr>
          <a:xfrm>
            <a:off x="7668344" y="47971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19</a:t>
            </a:r>
            <a:endParaRPr lang="es-VE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835696" y="4365104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20.a</a:t>
            </a:r>
            <a:endParaRPr lang="es-VE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419872" y="407707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err="1" smtClean="0"/>
              <a:t>20.b</a:t>
            </a:r>
            <a:endParaRPr lang="es-V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239</Words>
  <Application>Microsoft Office PowerPoint</Application>
  <PresentationFormat>Presentación en pantalla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Administrador</dc:creator>
  <cp:lastModifiedBy>Administrador</cp:lastModifiedBy>
  <cp:revision>46</cp:revision>
  <dcterms:created xsi:type="dcterms:W3CDTF">2014-12-03T16:40:59Z</dcterms:created>
  <dcterms:modified xsi:type="dcterms:W3CDTF">2014-12-22T18:48:41Z</dcterms:modified>
</cp:coreProperties>
</file>