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VE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5FBD69E-558E-47E1-BB86-40D4DC0FBF34}" type="datetimeFigureOut">
              <a:rPr lang="es-VE" smtClean="0"/>
              <a:pPr/>
              <a:t>22/10/2014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VE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47D59F-718D-46C4-9CFE-C5C0FF1326DA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s-VE" sz="2400" b="1" dirty="0" smtClean="0">
                <a:solidFill>
                  <a:schemeClr val="tx1"/>
                </a:solidFill>
              </a:rPr>
              <a:t>TENDENCIA DE LA INVESTIGACIÓN ARCHIVOLÓGICA A PARTIR DE UN ESTUDIO MÉTRICO DE LOS TRABAJOS DE LICENCIATURA, ESCUELA DE BIBLIOTECOLOGÍA Y ARCHIVOLOGÍA, </a:t>
            </a:r>
            <a:br>
              <a:rPr lang="es-VE" sz="2400" b="1" dirty="0" smtClean="0">
                <a:solidFill>
                  <a:schemeClr val="tx1"/>
                </a:solidFill>
              </a:rPr>
            </a:br>
            <a:r>
              <a:rPr lang="es-VE" sz="2400" b="1" dirty="0" smtClean="0">
                <a:solidFill>
                  <a:schemeClr val="tx1"/>
                </a:solidFill>
              </a:rPr>
              <a:t>UNIVERSIDAD CENTRAL DE VENEZUELA</a:t>
            </a:r>
            <a:br>
              <a:rPr lang="es-VE" sz="2400" b="1" dirty="0" smtClean="0">
                <a:solidFill>
                  <a:schemeClr val="tx1"/>
                </a:solidFill>
              </a:rPr>
            </a:br>
            <a:r>
              <a:rPr lang="es-VE" sz="2400" b="1" dirty="0" smtClean="0">
                <a:solidFill>
                  <a:schemeClr val="tx1"/>
                </a:solidFill>
              </a:rPr>
              <a:t>2006-2011</a:t>
            </a:r>
            <a:endParaRPr lang="es-VE" sz="24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endParaRPr lang="es-VE" dirty="0" smtClean="0"/>
          </a:p>
          <a:p>
            <a:pPr algn="r"/>
            <a:r>
              <a:rPr lang="es-VE" dirty="0" smtClean="0"/>
              <a:t>Autor</a:t>
            </a:r>
            <a:r>
              <a:rPr lang="es-VE" dirty="0" smtClean="0"/>
              <a:t>: Lic. Marlene Acosta  </a:t>
            </a:r>
          </a:p>
          <a:p>
            <a:pPr algn="r"/>
            <a:r>
              <a:rPr lang="es-VE" dirty="0" smtClean="0"/>
              <a:t>Tutor de Trabajo de Grado: </a:t>
            </a:r>
          </a:p>
          <a:p>
            <a:pPr algn="r"/>
            <a:r>
              <a:rPr lang="es-VE" dirty="0" smtClean="0"/>
              <a:t>Prof. Consuelo </a:t>
            </a:r>
            <a:r>
              <a:rPr lang="es-VE" dirty="0" smtClean="0"/>
              <a:t>Ramos</a:t>
            </a:r>
            <a:endParaRPr lang="es-VE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283968" y="476672"/>
            <a:ext cx="1619250" cy="1439862"/>
          </a:xfrm>
          <a:prstGeom prst="rect">
            <a:avLst/>
          </a:prstGeom>
          <a:solidFill>
            <a:srgbClr val="FFFFFF"/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231248"/>
          </a:xfrm>
        </p:spPr>
        <p:txBody>
          <a:bodyPr>
            <a:noAutofit/>
          </a:bodyPr>
          <a:lstStyle/>
          <a:p>
            <a:pPr algn="ctr"/>
            <a:r>
              <a:rPr lang="es-AR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ANÁLISIS DE CITAS</a:t>
            </a:r>
            <a:br>
              <a:rPr lang="es-AR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IDENTIFICACIÓN Y CARACTERÍSTICAS DE LA LITERATURA CITADA EN LOS TL, EBA/UCV-ARCHIVOLOGÍA-2006-2011.</a:t>
            </a:r>
            <a:endParaRPr lang="es-VE" sz="20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lnSpc>
                <a:spcPct val="80000"/>
              </a:lnSpc>
              <a:buFont typeface="Wingdings" pitchFamily="2" charset="2"/>
              <a:buChar char="v"/>
            </a:pPr>
            <a:endParaRPr lang="es-AR" sz="4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  <a:buFont typeface="Wingdings" pitchFamily="2" charset="2"/>
              <a:buChar char="q"/>
            </a:pP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Identificación de </a:t>
            </a:r>
            <a:r>
              <a:rPr lang="es-AR" sz="8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30</a:t>
            </a: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 Autores más citados: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/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ANTONIA HEREDIA: </a:t>
            </a:r>
          </a:p>
          <a:p>
            <a:pPr>
              <a:lnSpc>
                <a:spcPct val="80000"/>
              </a:lnSpc>
              <a:buNone/>
            </a:pPr>
            <a:r>
              <a:rPr lang="es-AR" sz="8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85</a:t>
            </a: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 citas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CRUZ MUNDET: </a:t>
            </a:r>
            <a:r>
              <a:rPr lang="es-AR" sz="8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76</a:t>
            </a: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 citas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GAVIRIA WISTON: </a:t>
            </a:r>
            <a:r>
              <a:rPr lang="es-AR" sz="8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72</a:t>
            </a: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 citas</a:t>
            </a: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endParaRPr lang="es-AR" sz="8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BALESTRINI MIRIAM: </a:t>
            </a:r>
          </a:p>
          <a:p>
            <a:pPr>
              <a:lnSpc>
                <a:spcPct val="80000"/>
              </a:lnSpc>
              <a:buNone/>
            </a:pPr>
            <a:r>
              <a:rPr lang="es-AR" sz="8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70</a:t>
            </a:r>
            <a:r>
              <a:rPr lang="es-AR" sz="8000" b="1" dirty="0" smtClean="0">
                <a:latin typeface="Arial" pitchFamily="34" charset="0"/>
                <a:cs typeface="Arial" pitchFamily="34" charset="0"/>
              </a:rPr>
              <a:t> citas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lnSpc>
                <a:spcPct val="80000"/>
              </a:lnSpc>
              <a:buFont typeface="Wingdings" pitchFamily="2" charset="2"/>
              <a:buChar char="q"/>
            </a:pPr>
            <a:r>
              <a:rPr lang="es-AR" sz="3200" b="1" u="sng" dirty="0" smtClean="0"/>
              <a:t>OBRAS:</a:t>
            </a:r>
            <a:r>
              <a:rPr lang="es-AR" dirty="0" smtClean="0"/>
              <a:t> </a:t>
            </a:r>
          </a:p>
          <a:p>
            <a:pPr algn="ctr">
              <a:lnSpc>
                <a:spcPct val="80000"/>
              </a:lnSpc>
              <a:buFont typeface="Wingdings" pitchFamily="2" charset="2"/>
              <a:buChar char="q"/>
            </a:pPr>
            <a:endParaRPr lang="es-AR" dirty="0" smtClean="0"/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s-AR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¿Qué es un Archivo? (2007)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endParaRPr lang="es-AR" sz="6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s-AR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Archivística General: Teoría y Práctica(1991)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endParaRPr lang="es-AR" sz="6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s-AR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Manual de Archivística (2001)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endParaRPr lang="es-AR" sz="6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s-AR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Manual para la Elaboración, Presentación y Evaluación del Trabajo de Licenciatura (1993).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endParaRPr lang="es-AR" sz="6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es-AR" sz="6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Cómo se elabora el Proyecto de Investigación (2002)</a:t>
            </a:r>
            <a:endParaRPr lang="es-ES" sz="6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303256"/>
          </a:xfrm>
        </p:spPr>
        <p:txBody>
          <a:bodyPr>
            <a:noAutofit/>
          </a:bodyPr>
          <a:lstStyle/>
          <a:p>
            <a:pPr algn="ctr"/>
            <a:r>
              <a:rPr lang="es-AR" sz="2000" b="1" dirty="0" smtClean="0">
                <a:solidFill>
                  <a:schemeClr val="tx1"/>
                </a:solidFill>
                <a:latin typeface="Verdana" pitchFamily="34" charset="0"/>
              </a:rPr>
              <a:t>ANÁLISIS DE CITAS</a:t>
            </a:r>
            <a:br>
              <a:rPr lang="es-AR" sz="20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es-AR" sz="2000" b="1" dirty="0" smtClean="0">
                <a:solidFill>
                  <a:schemeClr val="tx1"/>
                </a:solidFill>
                <a:latin typeface="Verdana" pitchFamily="34" charset="0"/>
              </a:rPr>
              <a:t>IDENTIFICACIÓN Y CARACTERÍSTICAS DE LA LITERATURA CITADA EN LOS TL, EBA/UCV-ARCHIVOLOGÍA-2006-2011</a:t>
            </a:r>
            <a:endParaRPr lang="es-VE" sz="20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Libros: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509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33%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Referencias Electrónicas: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327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21%</a:t>
            </a:r>
          </a:p>
          <a:p>
            <a:pPr>
              <a:lnSpc>
                <a:spcPct val="110000"/>
              </a:lnSpc>
              <a:buNone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Tesis: 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286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19%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Artículos de Revistas: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135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9%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Publicaciones Oficiales: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133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9%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Normas: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42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3%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Publicaciones Seriadas: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37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2%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AR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Trabajos de Ascensos: </a:t>
            </a:r>
            <a:r>
              <a:rPr lang="es-AR" sz="56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</a:t>
            </a:r>
            <a:r>
              <a:rPr lang="es-AR" sz="5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= 2%</a:t>
            </a:r>
          </a:p>
          <a:p>
            <a:pPr>
              <a:lnSpc>
                <a:spcPct val="110000"/>
              </a:lnSpc>
              <a:buFont typeface="Wingdings" pitchFamily="2" charset="2"/>
              <a:buChar char="v"/>
            </a:pPr>
            <a:endParaRPr lang="es-ES" sz="5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s-VE" sz="2000" dirty="0">
              <a:latin typeface="+mj-lt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u="sng" dirty="0" smtClean="0">
                <a:latin typeface="Verdana" pitchFamily="34" charset="0"/>
              </a:rPr>
              <a:t>Edición de Publicación por País e Idioma</a:t>
            </a:r>
            <a:r>
              <a:rPr lang="es-AR" sz="1600" b="1" u="sng" dirty="0" smtClean="0">
                <a:latin typeface="Verdana" pitchFamily="34" charset="0"/>
              </a:rPr>
              <a:t>:</a:t>
            </a:r>
            <a:endParaRPr lang="es-AR" sz="1600" b="1" u="sng" dirty="0" smtClean="0">
              <a:latin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Venezuela: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162 = 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     33 %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España: 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143 = 29 %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México:  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58   = 11 %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Colombia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: 46  =  9 %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Argentina: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42  = 8 %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Estados Unidos: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  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17 = 3%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Cuba:</a:t>
            </a:r>
            <a:r>
              <a:rPr lang="es-AR" sz="1600" b="1" dirty="0" smtClean="0">
                <a:solidFill>
                  <a:srgbClr val="0000FF"/>
                </a:solidFill>
                <a:latin typeface="Verdana" pitchFamily="34" charset="0"/>
              </a:rPr>
              <a:t> 12 = 2%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Idioma Predominante: Español</a:t>
            </a:r>
            <a:r>
              <a:rPr lang="es-AR" sz="1600" b="1" dirty="0" smtClean="0">
                <a:latin typeface="Verdana" pitchFamily="34" charset="0"/>
              </a:rPr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600" b="1" dirty="0" smtClean="0">
                <a:latin typeface="Verdana" pitchFamily="34" charset="0"/>
              </a:rPr>
              <a:t>Idioma Inglés: </a:t>
            </a:r>
            <a:r>
              <a:rPr lang="es-AR" sz="16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</a:rPr>
              <a:t>21 citas</a:t>
            </a:r>
            <a:endParaRPr lang="es-ES" sz="16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</a:endParaRPr>
          </a:p>
          <a:p>
            <a:endParaRPr lang="es-V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VE" sz="2800" b="1" dirty="0" smtClean="0">
                <a:solidFill>
                  <a:schemeClr val="tx1"/>
                </a:solidFill>
                <a:latin typeface="Verdana" pitchFamily="34" charset="0"/>
              </a:rPr>
              <a:t>ANÁLISIS Y DISCUSIÓN DE LOS RESULTADOS DE LA INVESTIGACIÓN</a:t>
            </a:r>
            <a:endParaRPr lang="es-VE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4038600" cy="496855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2000" b="1" u="sng" dirty="0" smtClean="0">
                <a:solidFill>
                  <a:srgbClr val="002060"/>
                </a:solidFill>
                <a:latin typeface="Verdana" pitchFamily="34" charset="0"/>
              </a:rPr>
              <a:t>ÁREAS TEMÁTICAS: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b="1" dirty="0" smtClean="0">
                <a:latin typeface="Verdana" pitchFamily="34" charset="0"/>
              </a:rPr>
              <a:t>Baja tendencia hacia el área: Filosofía, Epistemología, Teoría, Praxis de la Ciencia de la Información, con 2% de los TL presentados 2006-2011.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2000" b="1" u="sng" dirty="0" smtClean="0">
                <a:solidFill>
                  <a:srgbClr val="002060"/>
                </a:solidFill>
                <a:latin typeface="Verdana" pitchFamily="34" charset="0"/>
              </a:rPr>
              <a:t>TEMAS TRATADOS: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s-AR" sz="2000" b="1" dirty="0" smtClean="0">
                <a:latin typeface="Verdana" pitchFamily="34" charset="0"/>
              </a:rPr>
              <a:t>Propuestas orientadas hacia la organización de fondos documentales, procesamiento de la información, lineamientos Archivísticos, normalización</a:t>
            </a:r>
            <a:endParaRPr lang="es-ES" sz="2000" b="1" dirty="0" smtClean="0">
              <a:latin typeface="Verdana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1600" b="1" u="sng" dirty="0" smtClean="0">
                <a:solidFill>
                  <a:srgbClr val="002060"/>
                </a:solidFill>
                <a:latin typeface="Verdana" pitchFamily="34" charset="0"/>
              </a:rPr>
              <a:t>LITERATURA CITADA: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s-AR" sz="1600" b="1" dirty="0" smtClean="0">
                <a:latin typeface="Verdana" pitchFamily="34" charset="0"/>
              </a:rPr>
              <a:t>El mayor número de consultas y citaciones reflejan un alto índice de autores cuyas obras son específicamente hacia actividades y operaciones Archivísticas y área de metodología.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1600" b="1" u="sng" dirty="0" smtClean="0">
                <a:solidFill>
                  <a:srgbClr val="002060"/>
                </a:solidFill>
                <a:latin typeface="Verdana" pitchFamily="34" charset="0"/>
              </a:rPr>
              <a:t>Líneas de Investigación: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s-AR" sz="1600" b="1" dirty="0" smtClean="0">
                <a:latin typeface="Verdana" pitchFamily="34" charset="0"/>
              </a:rPr>
              <a:t>De 6 líneas identificadas sólo 3 de ellas representan 93 TL de 106, obteniendo un 88 % de los TL presentados.</a:t>
            </a:r>
            <a:endParaRPr lang="es-ES" sz="1600" b="1" dirty="0" smtClean="0">
              <a:latin typeface="Verdana" pitchFamily="34" charset="0"/>
            </a:endParaRPr>
          </a:p>
          <a:p>
            <a:endParaRPr lang="es-VE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VE" b="1" dirty="0" smtClean="0">
                <a:solidFill>
                  <a:schemeClr val="tx1"/>
                </a:solidFill>
                <a:latin typeface="Verdana" pitchFamily="34" charset="0"/>
              </a:rPr>
              <a:t>CONCLUSIONES</a:t>
            </a:r>
            <a:endParaRPr lang="es-VE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+mj-lt"/>
              </a:rPr>
              <a:t>La tendencia de la Investigación Archivológica en los TL, se inclina hacia propuestas de organización de fondos documentales.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+mj-lt"/>
              </a:rPr>
              <a:t>El 40% de las áreas temáticas corresponden al ámbito de Organización, Procesamiento, Almacenamiento, Recuperación de la Información y Normativas.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+mj-lt"/>
              </a:rPr>
              <a:t>Las tipologías documentales mas consultadas son los libros y las referencias electrónicas. 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+mj-lt"/>
              </a:rPr>
              <a:t>La línea de Investigación de los TL lo conforma Procesamiento de la Información.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+mj-lt"/>
              </a:rPr>
              <a:t>El Autor más Citado fue Antonia Heredia con 85 citas.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+mj-lt"/>
            </a:endParaRPr>
          </a:p>
          <a:p>
            <a:endParaRPr lang="es-VE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VE" sz="3600" b="1" dirty="0" smtClean="0">
                <a:solidFill>
                  <a:schemeClr val="tx1"/>
                </a:solidFill>
                <a:latin typeface="Verdana" pitchFamily="34" charset="0"/>
              </a:rPr>
              <a:t>RECOMENDACIONES</a:t>
            </a:r>
            <a:endParaRPr lang="es-VE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latin typeface="Arial" pitchFamily="34" charset="0"/>
                <a:cs typeface="Arial" pitchFamily="34" charset="0"/>
              </a:rPr>
              <a:t>Fomentar en el futuro egresado, una visión científica en el área, para dar a conocer otros aspectos de la Archivología que aún no han sido estudiados o son poco conocidos.</a:t>
            </a:r>
          </a:p>
          <a:p>
            <a:pPr algn="just">
              <a:lnSpc>
                <a:spcPct val="120000"/>
              </a:lnSpc>
              <a:buNone/>
            </a:pPr>
            <a:endParaRPr lang="es-A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latin typeface="Arial" pitchFamily="34" charset="0"/>
                <a:cs typeface="Arial" pitchFamily="34" charset="0"/>
              </a:rPr>
              <a:t>Creación de un Comité multidisciplinario que contribuya a la actualización de las líneas de investigación definidas por el CIDECI.</a:t>
            </a:r>
          </a:p>
          <a:p>
            <a:pPr algn="just">
              <a:lnSpc>
                <a:spcPct val="120000"/>
              </a:lnSpc>
              <a:buNone/>
            </a:pPr>
            <a:endParaRPr lang="es-A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latin typeface="Arial" pitchFamily="34" charset="0"/>
                <a:cs typeface="Arial" pitchFamily="34" charset="0"/>
              </a:rPr>
              <a:t>Actualización de la literatura y acervo documental bibliográfico del área de Archivología.</a:t>
            </a:r>
          </a:p>
          <a:p>
            <a:pPr algn="just">
              <a:lnSpc>
                <a:spcPct val="120000"/>
              </a:lnSpc>
              <a:buNone/>
            </a:pPr>
            <a:endParaRPr lang="es-AR" sz="1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latin typeface="Arial" pitchFamily="34" charset="0"/>
                <a:cs typeface="Arial" pitchFamily="34" charset="0"/>
              </a:rPr>
              <a:t>Crear políticas curriculares que conlleven la implementación de materias donde se integre el área de investigación para contribuir al desarrollo de la investigación Archivológica.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836712"/>
            <a:ext cx="7467600" cy="1728192"/>
          </a:xfrm>
        </p:spPr>
        <p:txBody>
          <a:bodyPr>
            <a:normAutofit/>
          </a:bodyPr>
          <a:lstStyle/>
          <a:p>
            <a:pPr algn="ctr"/>
            <a:r>
              <a:rPr lang="es-VE" sz="4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GRACIAS.</a:t>
            </a:r>
            <a:endParaRPr lang="es-VE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4800" b="1" dirty="0" smtClean="0">
                <a:solidFill>
                  <a:schemeClr val="tx1"/>
                </a:solidFill>
              </a:rPr>
              <a:t>OBJETIVO GENERAL</a:t>
            </a:r>
            <a:endParaRPr lang="es-VE" b="1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endParaRPr lang="es-AR" b="1" dirty="0" smtClean="0">
              <a:latin typeface="Verdana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es-AR" b="1" dirty="0" smtClean="0">
              <a:latin typeface="Verdana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AR" b="1" dirty="0" smtClean="0">
                <a:latin typeface="Verdana" pitchFamily="34" charset="0"/>
              </a:rPr>
              <a:t>Determinar las tendencias de la Investigación  Archivológica a partir de un Estudio Métrico de los Trabajos de Licenciatura presentados en la Escuela de Bibliotecología y Archivología de la Universidad Central de Venezuela, periodo 2006-2011. </a:t>
            </a:r>
            <a:endParaRPr lang="es-ES" b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800" b="1" dirty="0" smtClean="0">
                <a:solidFill>
                  <a:schemeClr val="tx1"/>
                </a:solidFill>
              </a:rPr>
              <a:t>OBJETIVOS ESPECÍFICOS</a:t>
            </a:r>
            <a:endParaRPr lang="es-VE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Identificar las Áreas Temáticas en Archivología desarrolladas en los Trabajos de Licenciatura presentados y aprobados en el período 2006-2011 en la Escuela de Bibliotecología y Archivología de la UCV.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Caracterizar la producción de la Investigación en Archivología a partir de los Trabajos de Licenciatura analizados dentro de un enfoque métrico, período 2006-2011.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Estudiar y conocer las características de la literatura citada en los Trabajos de Licenciatura de Archivología, período 2006-2011.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v"/>
            </a:pPr>
            <a:r>
              <a:rPr lang="es-A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Establecer la Situación de la Investigación en Archivología en el ámbito Latinoamericano y España.</a:t>
            </a:r>
            <a:endParaRPr lang="es-E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VE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2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Justificación e Importancia de la investigación</a:t>
            </a:r>
            <a:endParaRPr lang="es-VE" sz="3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Permitió conocer áreas de investigación en  nuestro entorno Archivístico.(2006-2011).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Revisar las tendencias y establecer prioridades, así como necesidades de información, impulso y desarrollo de nuevas competencias, conocimientos y habilidades en el perfil del Profesional de la Información.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Surgimiento de nuevos temas para el avance y crecimiento de nuestra carrera.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Cuantificación de la producción del conocimiento en ésta área del saber.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Servir de referencia y apoyo para la construcción de teoría Archivística.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r>
              <a:rPr lang="es-AR" sz="8000" b="1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Canalizará las fortalezas y debilidades de la estructura educativa de la EBA, (área de Archivología).</a:t>
            </a: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endParaRPr lang="es-AR" sz="3400" b="1" dirty="0" smtClean="0">
              <a:latin typeface="Verdana" pitchFamily="34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v"/>
            </a:pPr>
            <a:endParaRPr lang="es-ES" b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VE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DISEÑO METODOLÓGICO:</a:t>
            </a:r>
            <a:br>
              <a:rPr lang="es-VE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VE" sz="3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ESTUDIO MÉTRICO</a:t>
            </a:r>
            <a:endParaRPr lang="es-VE" sz="36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Investigación de carácter descriptivo.</a:t>
            </a:r>
          </a:p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Investigación documental</a:t>
            </a:r>
          </a:p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Línea de Investigación: </a:t>
            </a:r>
            <a:r>
              <a:rPr lang="es-AR" sz="2400" b="1" dirty="0" err="1" smtClean="0">
                <a:latin typeface="Verdana" pitchFamily="34" charset="0"/>
              </a:rPr>
              <a:t>Cienciometría</a:t>
            </a:r>
            <a:r>
              <a:rPr lang="es-AR" sz="2400" b="1" dirty="0" smtClean="0">
                <a:latin typeface="Verdana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Desarrollada en tres fases</a:t>
            </a:r>
          </a:p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Aplicación de Análisis Métrico y Análisis de Citas.</a:t>
            </a:r>
          </a:p>
          <a:p>
            <a:pPr>
              <a:buFont typeface="Wingdings" pitchFamily="2" charset="2"/>
              <a:buChar char="v"/>
            </a:pPr>
            <a:endParaRPr lang="es-VE" sz="2400" b="1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AR" b="1" dirty="0" smtClean="0">
                <a:latin typeface="Verdana" pitchFamily="34" charset="0"/>
              </a:rPr>
              <a:t>Revisión y Estudio de 106 Trabajos de Licenciatura de la EBA-UCV, periodo 2006-2011.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latin typeface="Verdana" pitchFamily="34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2006</a:t>
            </a:r>
            <a:r>
              <a:rPr lang="es-ES" dirty="0" smtClean="0">
                <a:latin typeface="Verdana" pitchFamily="34" charset="0"/>
              </a:rPr>
              <a:t> =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19</a:t>
            </a:r>
            <a:r>
              <a:rPr lang="es-ES" dirty="0" smtClean="0">
                <a:latin typeface="Verdana" pitchFamily="34" charset="0"/>
              </a:rPr>
              <a:t>  </a:t>
            </a:r>
            <a:r>
              <a:rPr lang="es-ES" b="1" dirty="0" smtClean="0">
                <a:latin typeface="Verdana" pitchFamily="34" charset="0"/>
              </a:rPr>
              <a:t>TL</a:t>
            </a: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2007</a:t>
            </a:r>
            <a:r>
              <a:rPr lang="es-ES" dirty="0" smtClean="0">
                <a:latin typeface="Verdana" pitchFamily="34" charset="0"/>
              </a:rPr>
              <a:t> =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27</a:t>
            </a:r>
            <a:r>
              <a:rPr lang="es-ES" dirty="0" smtClean="0">
                <a:latin typeface="Verdana" pitchFamily="34" charset="0"/>
              </a:rPr>
              <a:t>  </a:t>
            </a:r>
            <a:r>
              <a:rPr lang="es-ES" b="1" dirty="0" smtClean="0">
                <a:latin typeface="Verdana" pitchFamily="34" charset="0"/>
              </a:rPr>
              <a:t>TL</a:t>
            </a:r>
            <a:r>
              <a:rPr lang="es-ES" b="1" dirty="0" smtClean="0"/>
              <a:t> </a:t>
            </a: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2008 </a:t>
            </a:r>
            <a:r>
              <a:rPr lang="es-ES" dirty="0" smtClean="0">
                <a:latin typeface="Verdana" pitchFamily="34" charset="0"/>
              </a:rPr>
              <a:t>=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12</a:t>
            </a:r>
            <a:r>
              <a:rPr lang="es-ES" dirty="0" smtClean="0">
                <a:solidFill>
                  <a:srgbClr val="0000FF"/>
                </a:solidFill>
                <a:latin typeface="Verdana" pitchFamily="34" charset="0"/>
              </a:rPr>
              <a:t>  </a:t>
            </a:r>
            <a:r>
              <a:rPr lang="es-ES" b="1" dirty="0" smtClean="0">
                <a:latin typeface="Verdana" pitchFamily="34" charset="0"/>
              </a:rPr>
              <a:t>TL</a:t>
            </a: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2009</a:t>
            </a:r>
            <a:r>
              <a:rPr lang="es-ES" dirty="0" smtClean="0">
                <a:latin typeface="Verdana" pitchFamily="34" charset="0"/>
              </a:rPr>
              <a:t> =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23</a:t>
            </a:r>
            <a:r>
              <a:rPr lang="es-ES" dirty="0" smtClean="0">
                <a:latin typeface="Verdana" pitchFamily="34" charset="0"/>
              </a:rPr>
              <a:t>  </a:t>
            </a:r>
            <a:r>
              <a:rPr lang="es-ES" b="1" dirty="0" smtClean="0">
                <a:latin typeface="Verdana" pitchFamily="34" charset="0"/>
              </a:rPr>
              <a:t>TL</a:t>
            </a: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2010 =</a:t>
            </a:r>
            <a:r>
              <a:rPr lang="es-ES" dirty="0" smtClean="0">
                <a:latin typeface="Verdana" pitchFamily="34" charset="0"/>
              </a:rPr>
              <a:t>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17</a:t>
            </a:r>
            <a:r>
              <a:rPr lang="es-ES" dirty="0" smtClean="0">
                <a:latin typeface="Verdana" pitchFamily="34" charset="0"/>
              </a:rPr>
              <a:t>  </a:t>
            </a:r>
            <a:r>
              <a:rPr lang="es-ES" b="1" dirty="0" smtClean="0">
                <a:latin typeface="Verdana" pitchFamily="34" charset="0"/>
              </a:rPr>
              <a:t>TL</a:t>
            </a:r>
          </a:p>
          <a:p>
            <a:pPr algn="ctr">
              <a:buFont typeface="Wingdings" pitchFamily="2" charset="2"/>
              <a:buChar char="v"/>
            </a:pPr>
            <a:r>
              <a:rPr lang="es-ES" b="1" dirty="0" smtClean="0">
                <a:latin typeface="Verdana" pitchFamily="34" charset="0"/>
              </a:rPr>
              <a:t>2011 =</a:t>
            </a:r>
            <a:r>
              <a:rPr lang="es-ES" dirty="0" smtClean="0">
                <a:latin typeface="Verdana" pitchFamily="34" charset="0"/>
              </a:rPr>
              <a:t>  </a:t>
            </a:r>
            <a:r>
              <a:rPr lang="es-ES" b="1" dirty="0" smtClean="0">
                <a:solidFill>
                  <a:srgbClr val="0000FF"/>
                </a:solidFill>
                <a:latin typeface="Verdana" pitchFamily="34" charset="0"/>
              </a:rPr>
              <a:t>8</a:t>
            </a:r>
            <a:r>
              <a:rPr lang="es-ES" dirty="0" smtClean="0">
                <a:latin typeface="Verdana" pitchFamily="34" charset="0"/>
              </a:rPr>
              <a:t>   </a:t>
            </a:r>
            <a:r>
              <a:rPr lang="es-ES" b="1" dirty="0" smtClean="0">
                <a:latin typeface="Verdana" pitchFamily="34" charset="0"/>
              </a:rPr>
              <a:t>TL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es-AR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ESTUDIOS MÉTRICOS</a:t>
            </a:r>
            <a:br>
              <a:rPr lang="es-AR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s-AR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Caracterización de la producción de la Investigación Archivológica:</a:t>
            </a:r>
            <a:endParaRPr lang="es-VE" sz="28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Font typeface="Wingdings" pitchFamily="2" charset="2"/>
              <a:buChar char="v"/>
            </a:pPr>
            <a:r>
              <a:rPr lang="es-AR" sz="3200" b="1" u="sng" dirty="0" smtClean="0">
                <a:solidFill>
                  <a:srgbClr val="0000FF"/>
                </a:solidFill>
              </a:rPr>
              <a:t>ÁREAS TEMÁTICAS</a:t>
            </a:r>
            <a:r>
              <a:rPr lang="es-AR" b="1" u="sng" dirty="0" smtClean="0">
                <a:solidFill>
                  <a:srgbClr val="0000FF"/>
                </a:solidFill>
              </a:rPr>
              <a:t>:</a:t>
            </a:r>
          </a:p>
          <a:p>
            <a:pPr>
              <a:lnSpc>
                <a:spcPct val="90000"/>
              </a:lnSpc>
              <a:buNone/>
            </a:pPr>
            <a:r>
              <a:rPr lang="es-AR" b="1" dirty="0" smtClean="0"/>
              <a:t>Identificación de 6 Áreas:</a:t>
            </a:r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b="1" dirty="0" smtClean="0"/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b="1" dirty="0" smtClean="0"/>
              <a:t>Organización, Procesamiento, Recuperación de la Información </a:t>
            </a:r>
            <a:r>
              <a:rPr lang="es-AR" b="1" u="sng" dirty="0" smtClean="0">
                <a:solidFill>
                  <a:srgbClr val="0000FF"/>
                </a:solidFill>
              </a:rPr>
              <a:t>40%. = 44 TG</a:t>
            </a:r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dirty="0" smtClean="0"/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b="1" dirty="0" smtClean="0"/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b="1" dirty="0" smtClean="0"/>
              <a:t>Contexto Social, Evaluación de Necesidades de Información</a:t>
            </a:r>
            <a:r>
              <a:rPr lang="es-AR" dirty="0" smtClean="0"/>
              <a:t> </a:t>
            </a:r>
            <a:r>
              <a:rPr lang="es-AR" b="1" u="sng" dirty="0" smtClean="0">
                <a:solidFill>
                  <a:srgbClr val="0000FF"/>
                </a:solidFill>
              </a:rPr>
              <a:t>26%.= 28 TG</a:t>
            </a:r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b="1" u="sng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b="1" dirty="0" smtClean="0"/>
          </a:p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b="1" dirty="0" smtClean="0"/>
              <a:t>Impacto, Avances, Efectos, Usos de las Nuevas Tecnologías </a:t>
            </a:r>
            <a:r>
              <a:rPr lang="es-AR" b="1" u="sng" dirty="0" smtClean="0">
                <a:solidFill>
                  <a:srgbClr val="0000FF"/>
                </a:solidFill>
              </a:rPr>
              <a:t>21 %.= 22 TG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b="1" dirty="0" smtClean="0"/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sz="2800" b="1" dirty="0" smtClean="0">
                <a:latin typeface="Arial" pitchFamily="34" charset="0"/>
                <a:cs typeface="Arial" pitchFamily="34" charset="0"/>
              </a:rPr>
              <a:t>Gestión de Servicios, Sistemas y Unidades de Información</a:t>
            </a:r>
            <a:r>
              <a:rPr lang="es-AR" sz="28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8%.= 8 TG</a:t>
            </a: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sz="28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sz="2800" b="1" dirty="0" err="1" smtClean="0">
                <a:latin typeface="Arial" pitchFamily="34" charset="0"/>
                <a:cs typeface="Arial" pitchFamily="34" charset="0"/>
              </a:rPr>
              <a:t>Cienciometría</a:t>
            </a:r>
            <a:r>
              <a:rPr lang="es-A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3% =</a:t>
            </a:r>
            <a:r>
              <a:rPr lang="es-AR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A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3TG</a:t>
            </a: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sz="2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endParaRPr lang="es-AR" sz="2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None/>
            </a:pPr>
            <a:endParaRPr lang="es-AR" sz="2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Clr>
                <a:srgbClr val="996600"/>
              </a:buClr>
              <a:buFont typeface="Wingdings" pitchFamily="2" charset="2"/>
              <a:buChar char="q"/>
            </a:pPr>
            <a:r>
              <a:rPr lang="es-AR" sz="2800" b="1" dirty="0" smtClean="0">
                <a:latin typeface="Arial" pitchFamily="34" charset="0"/>
                <a:cs typeface="Arial" pitchFamily="34" charset="0"/>
              </a:rPr>
              <a:t>Filosofía, Teoría de la Ciencias de la Información </a:t>
            </a:r>
            <a:r>
              <a:rPr lang="es-AR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2%= 2 TG</a:t>
            </a:r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es-AR" sz="2800" b="1" dirty="0" smtClean="0">
                <a:solidFill>
                  <a:schemeClr val="tx1"/>
                </a:solidFill>
                <a:latin typeface="Verdana" pitchFamily="34" charset="0"/>
              </a:rPr>
              <a:t>ESTUDIOS MÉTRICOS</a:t>
            </a:r>
            <a:br>
              <a:rPr lang="es-AR" sz="28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es-AR" sz="2800" b="1" dirty="0" smtClean="0">
                <a:solidFill>
                  <a:schemeClr val="tx1"/>
                </a:solidFill>
                <a:latin typeface="Verdana" pitchFamily="34" charset="0"/>
              </a:rPr>
              <a:t>Identificación de los Temas Tratados en los TL</a:t>
            </a:r>
            <a:endParaRPr lang="es-VE" sz="28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s-AR" sz="21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2100" b="1" dirty="0" smtClean="0">
                <a:latin typeface="Arial" pitchFamily="34" charset="0"/>
                <a:cs typeface="Arial" pitchFamily="34" charset="0"/>
              </a:rPr>
              <a:t>Propuestas de Organización de fondos documentales, tratamientos o lineamientos archivísticos, valoración documental, instrumentos de descripción, normas y procedimientos, </a:t>
            </a:r>
            <a:r>
              <a:rPr lang="es-AR" sz="21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46 %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s-AR" sz="2100" b="1" u="sng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2100" b="1" dirty="0" smtClean="0">
                <a:latin typeface="Arial" pitchFamily="34" charset="0"/>
                <a:cs typeface="Arial" pitchFamily="34" charset="0"/>
              </a:rPr>
              <a:t>Propuestas para Creación de Archivos y desarrollo de áreas para servicios, sistemas y unidades de Información, </a:t>
            </a:r>
            <a:r>
              <a:rPr lang="es-AR" sz="21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30 %</a:t>
            </a: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endParaRPr lang="es-AR" sz="2100" b="1" u="sng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s-AR" sz="2100" b="1" dirty="0" smtClean="0">
                <a:latin typeface="Arial" pitchFamily="34" charset="0"/>
                <a:cs typeface="Arial" pitchFamily="34" charset="0"/>
              </a:rPr>
              <a:t>Propuestas para Implementación de sistemas automatizados (bases de datos), digitalización, servicios de información en línea, </a:t>
            </a:r>
            <a:r>
              <a:rPr lang="es-AR" sz="2100" b="1" u="sng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24 %</a:t>
            </a:r>
            <a:endParaRPr lang="es-ES" sz="2100" b="1" u="sng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es-VE" sz="1800" dirty="0"/>
          </a:p>
        </p:txBody>
      </p:sp>
      <p:graphicFrame>
        <p:nvGraphicFramePr>
          <p:cNvPr id="2050" name="Object 23"/>
          <p:cNvGraphicFramePr>
            <a:graphicFrameLocks noChangeAspect="1"/>
          </p:cNvGraphicFramePr>
          <p:nvPr>
            <p:ph sz="quarter" idx="2"/>
          </p:nvPr>
        </p:nvGraphicFramePr>
        <p:xfrm>
          <a:off x="4427984" y="2564904"/>
          <a:ext cx="4319141" cy="2592288"/>
        </p:xfrm>
        <a:graphic>
          <a:graphicData uri="http://schemas.openxmlformats.org/presentationml/2006/ole">
            <p:oleObj spid="_x0000_s2050" name="Gráfico" r:id="rId3" imgW="3448050" imgH="139065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2800" b="1" dirty="0" smtClean="0">
                <a:solidFill>
                  <a:schemeClr val="tx1"/>
                </a:solidFill>
                <a:latin typeface="Verdana" pitchFamily="34" charset="0"/>
              </a:rPr>
              <a:t>LÍNEAS DE INVESTIGACIÓN DE LOS TL, EBA/UCV, 2006-2011</a:t>
            </a:r>
            <a:endParaRPr lang="es-VE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AR" sz="2800" b="1" dirty="0" smtClean="0">
                <a:latin typeface="Verdana" pitchFamily="34" charset="0"/>
              </a:rPr>
              <a:t>Procesamiento de la Información: </a:t>
            </a:r>
            <a:r>
              <a:rPr lang="es-AR" sz="2800" b="1" dirty="0" smtClean="0">
                <a:solidFill>
                  <a:srgbClr val="0000FF"/>
                </a:solidFill>
                <a:latin typeface="Verdana" pitchFamily="34" charset="0"/>
              </a:rPr>
              <a:t>43</a:t>
            </a:r>
            <a:r>
              <a:rPr lang="es-AR" sz="2800" b="1" dirty="0" smtClean="0">
                <a:latin typeface="Verdana" pitchFamily="34" charset="0"/>
              </a:rPr>
              <a:t> TL</a:t>
            </a:r>
          </a:p>
          <a:p>
            <a:pPr>
              <a:buFont typeface="Wingdings" pitchFamily="2" charset="2"/>
              <a:buChar char="v"/>
            </a:pPr>
            <a:endParaRPr lang="es-AR" sz="2800" b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AR" sz="2800" b="1" dirty="0" smtClean="0">
                <a:latin typeface="Verdana" pitchFamily="34" charset="0"/>
              </a:rPr>
              <a:t>Evaluación de las necesidades del sector de la Información: </a:t>
            </a:r>
            <a:r>
              <a:rPr lang="es-AR" sz="2800" b="1" dirty="0" smtClean="0">
                <a:solidFill>
                  <a:srgbClr val="0000FF"/>
                </a:solidFill>
                <a:latin typeface="Verdana" pitchFamily="34" charset="0"/>
              </a:rPr>
              <a:t>28</a:t>
            </a:r>
            <a:r>
              <a:rPr lang="es-AR" sz="2800" b="1" dirty="0" smtClean="0">
                <a:latin typeface="Verdana" pitchFamily="34" charset="0"/>
              </a:rPr>
              <a:t> TL</a:t>
            </a:r>
          </a:p>
          <a:p>
            <a:pPr>
              <a:buNone/>
            </a:pPr>
            <a:endParaRPr lang="es-AR" sz="2800" b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AR" sz="2800" b="1" dirty="0" smtClean="0">
                <a:latin typeface="Verdana" pitchFamily="34" charset="0"/>
              </a:rPr>
              <a:t>Aplicación y uso de las nuevas tecnologías en unidades, sistemas,</a:t>
            </a:r>
            <a:r>
              <a:rPr lang="es-AR" sz="2800" dirty="0" smtClean="0">
                <a:latin typeface="Verdana" pitchFamily="34" charset="0"/>
              </a:rPr>
              <a:t> </a:t>
            </a:r>
            <a:r>
              <a:rPr lang="es-AR" sz="2800" b="1" dirty="0" smtClean="0">
                <a:latin typeface="Verdana" pitchFamily="34" charset="0"/>
              </a:rPr>
              <a:t>servicios y productos de información: </a:t>
            </a:r>
            <a:r>
              <a:rPr lang="es-AR" sz="2800" b="1" dirty="0" smtClean="0">
                <a:solidFill>
                  <a:srgbClr val="0000FF"/>
                </a:solidFill>
                <a:latin typeface="Verdana" pitchFamily="34" charset="0"/>
              </a:rPr>
              <a:t>22</a:t>
            </a:r>
            <a:r>
              <a:rPr lang="es-AR" sz="2800" b="1" dirty="0" smtClean="0">
                <a:latin typeface="Verdana" pitchFamily="34" charset="0"/>
              </a:rPr>
              <a:t> TL.</a:t>
            </a:r>
          </a:p>
          <a:p>
            <a:pPr>
              <a:buFont typeface="Wingdings" pitchFamily="2" charset="2"/>
              <a:buChar char="v"/>
            </a:pPr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600" b="1" dirty="0" smtClean="0">
                <a:solidFill>
                  <a:schemeClr val="tx1"/>
                </a:solidFill>
                <a:latin typeface="Verdana" pitchFamily="34" charset="0"/>
              </a:rPr>
              <a:t>ESTUDIOS MÉTRICOS</a:t>
            </a:r>
            <a:br>
              <a:rPr lang="es-AR" sz="36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es-AR" sz="3600" b="1" dirty="0" smtClean="0">
                <a:solidFill>
                  <a:schemeClr val="tx1"/>
                </a:solidFill>
                <a:latin typeface="Verdana" pitchFamily="34" charset="0"/>
              </a:rPr>
              <a:t>Autores y Tutores por TL</a:t>
            </a:r>
            <a:endParaRPr lang="es-VE" sz="3600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s-AR" sz="3200" b="1" dirty="0" smtClean="0">
                <a:solidFill>
                  <a:srgbClr val="0000FF"/>
                </a:solidFill>
              </a:rPr>
              <a:t>49</a:t>
            </a:r>
            <a:r>
              <a:rPr lang="es-AR" sz="3200" b="1" dirty="0" smtClean="0"/>
              <a:t> </a:t>
            </a:r>
            <a:r>
              <a:rPr lang="es-AR" b="1" dirty="0" smtClean="0">
                <a:latin typeface="+mj-lt"/>
              </a:rPr>
              <a:t>TL presentadas por un </a:t>
            </a:r>
            <a:r>
              <a:rPr lang="es-A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Autor</a:t>
            </a:r>
            <a:r>
              <a:rPr lang="es-AR" b="1" dirty="0" smtClean="0">
                <a:latin typeface="+mj-lt"/>
              </a:rPr>
              <a:t>: </a:t>
            </a:r>
            <a:r>
              <a:rPr lang="es-AR" b="1" dirty="0" smtClean="0">
                <a:solidFill>
                  <a:srgbClr val="0000FF"/>
                </a:solidFill>
                <a:latin typeface="+mj-lt"/>
              </a:rPr>
              <a:t>46%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solidFill>
                <a:srgbClr val="0000FF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endParaRPr lang="es-AR" b="1" dirty="0" smtClean="0">
              <a:solidFill>
                <a:srgbClr val="0000FF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solidFill>
                  <a:srgbClr val="0000FF"/>
                </a:solidFill>
                <a:latin typeface="+mj-lt"/>
              </a:rPr>
              <a:t>52</a:t>
            </a:r>
            <a:r>
              <a:rPr lang="es-AR" b="1" dirty="0" smtClean="0">
                <a:latin typeface="+mj-lt"/>
              </a:rPr>
              <a:t> TL presentados con 2 Autores: </a:t>
            </a:r>
            <a:r>
              <a:rPr lang="es-AR" b="1" dirty="0" smtClean="0">
                <a:solidFill>
                  <a:srgbClr val="0000FF"/>
                </a:solidFill>
                <a:latin typeface="+mj-lt"/>
              </a:rPr>
              <a:t>49%</a:t>
            </a:r>
          </a:p>
          <a:p>
            <a:pPr>
              <a:buFont typeface="Wingdings" pitchFamily="2" charset="2"/>
              <a:buChar char="v"/>
            </a:pPr>
            <a:endParaRPr lang="es-AR" b="1" dirty="0" smtClean="0">
              <a:solidFill>
                <a:srgbClr val="0000FF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endParaRPr lang="es-AR" b="1" dirty="0" smtClean="0">
              <a:solidFill>
                <a:srgbClr val="0000FF"/>
              </a:solidFill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s-AR" b="1" dirty="0" smtClean="0">
                <a:solidFill>
                  <a:srgbClr val="0000FF"/>
                </a:solidFill>
                <a:latin typeface="+mj-lt"/>
              </a:rPr>
              <a:t>5</a:t>
            </a:r>
            <a:r>
              <a:rPr lang="es-AR" b="1" dirty="0" smtClean="0">
                <a:latin typeface="+mj-lt"/>
              </a:rPr>
              <a:t> TL presentados con 3 Autores:  </a:t>
            </a:r>
            <a:r>
              <a:rPr lang="es-AR" b="1" dirty="0" smtClean="0">
                <a:solidFill>
                  <a:srgbClr val="0000FF"/>
                </a:solidFill>
                <a:latin typeface="+mj-lt"/>
              </a:rPr>
              <a:t>5%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endParaRPr lang="es-AR" sz="2400" b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AR" sz="2400" b="1" dirty="0" smtClean="0">
                <a:latin typeface="Verdana" pitchFamily="34" charset="0"/>
              </a:rPr>
              <a:t>De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29</a:t>
            </a:r>
            <a:r>
              <a:rPr lang="es-AR" sz="2400" b="1" dirty="0" smtClean="0">
                <a:latin typeface="Verdana" pitchFamily="34" charset="0"/>
              </a:rPr>
              <a:t> Tutores, sólo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2</a:t>
            </a:r>
            <a:r>
              <a:rPr lang="es-AR" sz="2400" b="1" dirty="0" smtClean="0">
                <a:latin typeface="Verdana" pitchFamily="34" charset="0"/>
              </a:rPr>
              <a:t> profesores tienen el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40%</a:t>
            </a:r>
            <a:r>
              <a:rPr lang="es-AR" sz="2400" b="1" dirty="0" smtClean="0">
                <a:latin typeface="Verdana" pitchFamily="34" charset="0"/>
              </a:rPr>
              <a:t> de las tutorías</a:t>
            </a:r>
            <a:r>
              <a:rPr lang="es-AR" sz="2400" dirty="0" smtClean="0">
                <a:latin typeface="Verdana" pitchFamily="34" charset="0"/>
              </a:rPr>
              <a:t>, </a:t>
            </a:r>
            <a:r>
              <a:rPr lang="es-AR" sz="2400" b="1" dirty="0" smtClean="0">
                <a:latin typeface="Verdana" pitchFamily="34" charset="0"/>
              </a:rPr>
              <a:t>que equivalen a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42 </a:t>
            </a:r>
            <a:r>
              <a:rPr lang="es-AR" sz="2400" b="1" dirty="0" smtClean="0">
                <a:latin typeface="Verdana" pitchFamily="34" charset="0"/>
              </a:rPr>
              <a:t>TL, de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106</a:t>
            </a:r>
            <a:r>
              <a:rPr lang="es-AR" sz="2400" b="1" dirty="0" smtClean="0">
                <a:latin typeface="Verdana" pitchFamily="34" charset="0"/>
              </a:rPr>
              <a:t> TL, siendo que el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60 %</a:t>
            </a:r>
            <a:r>
              <a:rPr lang="es-AR" sz="2400" b="1" dirty="0" smtClean="0">
                <a:latin typeface="Verdana" pitchFamily="34" charset="0"/>
              </a:rPr>
              <a:t> restante corresponde a </a:t>
            </a:r>
            <a:r>
              <a:rPr lang="es-AR" sz="2400" b="1" dirty="0" smtClean="0">
                <a:solidFill>
                  <a:srgbClr val="0000FF"/>
                </a:solidFill>
                <a:latin typeface="Verdana" pitchFamily="34" charset="0"/>
              </a:rPr>
              <a:t>27</a:t>
            </a:r>
            <a:r>
              <a:rPr lang="es-AR" sz="2400" b="1" dirty="0" smtClean="0">
                <a:latin typeface="Verdana" pitchFamily="34" charset="0"/>
              </a:rPr>
              <a:t> Tutores.</a:t>
            </a:r>
          </a:p>
          <a:p>
            <a:endParaRPr lang="es-V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262</TotalTime>
  <Words>1104</Words>
  <Application>Microsoft Office PowerPoint</Application>
  <PresentationFormat>Presentación en pantalla (4:3)</PresentationFormat>
  <Paragraphs>163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7" baseType="lpstr">
      <vt:lpstr>Mirador</vt:lpstr>
      <vt:lpstr>Gráfico</vt:lpstr>
      <vt:lpstr>TENDENCIA DE LA INVESTIGACIÓN ARCHIVOLÓGICA A PARTIR DE UN ESTUDIO MÉTRICO DE LOS TRABAJOS DE LICENCIATURA, ESCUELA DE BIBLIOTECOLOGÍA Y ARCHIVOLOGÍA,  UNIVERSIDAD CENTRAL DE VENEZUELA 2006-2011</vt:lpstr>
      <vt:lpstr>OBJETIVO GENERAL</vt:lpstr>
      <vt:lpstr>OBJETIVOS ESPECÍFICOS</vt:lpstr>
      <vt:lpstr>Justificación e Importancia de la investigación</vt:lpstr>
      <vt:lpstr>DISEÑO METODOLÓGICO: ESTUDIO MÉTRICO</vt:lpstr>
      <vt:lpstr>ESTUDIOS MÉTRICOS  Caracterización de la producción de la Investigación Archivológica:</vt:lpstr>
      <vt:lpstr>ESTUDIOS MÉTRICOS Identificación de los Temas Tratados en los TL</vt:lpstr>
      <vt:lpstr>LÍNEAS DE INVESTIGACIÓN DE LOS TL, EBA/UCV, 2006-2011</vt:lpstr>
      <vt:lpstr>ESTUDIOS MÉTRICOS Autores y Tutores por TL</vt:lpstr>
      <vt:lpstr>ANÁLISIS DE CITAS IDENTIFICACIÓN Y CARACTERÍSTICAS DE LA LITERATURA CITADA EN LOS TL, EBA/UCV-ARCHIVOLOGÍA-2006-2011.</vt:lpstr>
      <vt:lpstr>ANÁLISIS DE CITAS IDENTIFICACIÓN Y CARACTERÍSTICAS DE LA LITERATURA CITADA EN LOS TL, EBA/UCV-ARCHIVOLOGÍA-2006-2011</vt:lpstr>
      <vt:lpstr>ANÁLISIS Y DISCUSIÓN DE LOS RESULTADOS DE LA INVESTIGACIÓN</vt:lpstr>
      <vt:lpstr>CONCLUSIONES</vt:lpstr>
      <vt:lpstr>RECOMENDACIONES</vt:lpstr>
      <vt:lpstr>GRACIAS.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TENDENCIA DE LA INVESTIGACIÓN ARCHIVOLÓGICA A PARTIR DE UN ESTUDIO MÉTRICO DE LOS TRABAJOS DE LICENCIATURA, ESCUELA DE BIBLIOTECOLOGÍA Y ARCHIVOLOGÍA</dc:title>
  <dc:creator>marlene</dc:creator>
  <cp:lastModifiedBy>marlene</cp:lastModifiedBy>
  <cp:revision>26</cp:revision>
  <dcterms:created xsi:type="dcterms:W3CDTF">2014-10-17T21:42:20Z</dcterms:created>
  <dcterms:modified xsi:type="dcterms:W3CDTF">2014-10-22T20:33:17Z</dcterms:modified>
</cp:coreProperties>
</file>