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29" r:id="rId2"/>
    <p:sldId id="394" r:id="rId3"/>
    <p:sldId id="390" r:id="rId4"/>
    <p:sldId id="362" r:id="rId5"/>
    <p:sldId id="387" r:id="rId6"/>
    <p:sldId id="404" r:id="rId7"/>
    <p:sldId id="405" r:id="rId8"/>
    <p:sldId id="399" r:id="rId9"/>
    <p:sldId id="400" r:id="rId10"/>
  </p:sldIdLst>
  <p:sldSz cx="9144000" cy="6858000" type="screen4x3"/>
  <p:notesSz cx="7077075" cy="8955088"/>
  <p:defaultTextStyle>
    <a:defPPr>
      <a:defRPr lang="es-V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51" autoAdjust="0"/>
    <p:restoredTop sz="95200" autoAdjust="0"/>
  </p:normalViewPr>
  <p:slideViewPr>
    <p:cSldViewPr>
      <p:cViewPr>
        <p:scale>
          <a:sx n="81" d="100"/>
          <a:sy n="81" d="100"/>
        </p:scale>
        <p:origin x="-2610" y="-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3762" y="-114"/>
      </p:cViewPr>
      <p:guideLst>
        <p:guide orient="horz" pos="2820"/>
        <p:guide pos="22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A6C42E-7B15-4B39-BA39-81ECD02A077A}" type="doc">
      <dgm:prSet loTypeId="urn:microsoft.com/office/officeart/2005/8/layout/vProcess5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s-ES"/>
        </a:p>
      </dgm:t>
    </dgm:pt>
    <dgm:pt modelId="{8BA29F2A-AAA2-4BAA-986E-CEEA4B42EA63}">
      <dgm:prSet phldrT="[Texto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es-ES" sz="2000" dirty="0" smtClean="0"/>
            <a:t>Analizar la situación actual de las bases de datos existentes en la Dirección de Planificación y Presupuesto. </a:t>
          </a:r>
          <a:endParaRPr lang="es-ES" sz="2000" dirty="0"/>
        </a:p>
      </dgm:t>
    </dgm:pt>
    <dgm:pt modelId="{FBC07794-FA5E-401E-9BC9-F28A450329E7}" type="parTrans" cxnId="{26ADFACF-680A-4F69-8F71-BBE8964A0DE6}">
      <dgm:prSet/>
      <dgm:spPr/>
      <dgm:t>
        <a:bodyPr/>
        <a:lstStyle/>
        <a:p>
          <a:endParaRPr lang="es-ES"/>
        </a:p>
      </dgm:t>
    </dgm:pt>
    <dgm:pt modelId="{3271A83B-5BB8-4825-83A2-D96F5E1EAB3D}" type="sibTrans" cxnId="{26ADFACF-680A-4F69-8F71-BBE8964A0DE6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ES" dirty="0"/>
        </a:p>
      </dgm:t>
    </dgm:pt>
    <dgm:pt modelId="{AE1E4E86-685B-442E-9536-40C3704C0B6E}">
      <dgm:prSet phldrT="[Texto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2000" dirty="0" smtClean="0"/>
            <a:t>Estandarizar la información relevante de las bases de datos presupuestarias del POA de las Facultades y Dependencias Centrales de la UCV. </a:t>
          </a:r>
          <a:endParaRPr lang="es-ES" sz="2000" dirty="0"/>
        </a:p>
      </dgm:t>
    </dgm:pt>
    <dgm:pt modelId="{3EE8DDCF-4699-4337-9AD7-DBE824E0CE97}" type="parTrans" cxnId="{FA4978AF-3487-4BCC-96C9-D3F732F74C8A}">
      <dgm:prSet/>
      <dgm:spPr/>
      <dgm:t>
        <a:bodyPr/>
        <a:lstStyle/>
        <a:p>
          <a:endParaRPr lang="es-ES"/>
        </a:p>
      </dgm:t>
    </dgm:pt>
    <dgm:pt modelId="{09C884D8-3B1F-4E2F-8C3B-108E8A34E66C}" type="sibTrans" cxnId="{FA4978AF-3487-4BCC-96C9-D3F732F74C8A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ES"/>
        </a:p>
      </dgm:t>
    </dgm:pt>
    <dgm:pt modelId="{BF0B311E-9F52-459D-B3D9-649D94FA33F8}">
      <dgm:prSet phldrT="[Texto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dirty="0" smtClean="0"/>
            <a:t>Desarrollar el módulo (MHP 1.0) para la recuperación y visualización de la data histórica del POA UCV.</a:t>
          </a:r>
          <a:endParaRPr lang="es-ES" dirty="0"/>
        </a:p>
      </dgm:t>
    </dgm:pt>
    <dgm:pt modelId="{667B66CF-5AE3-4139-B1DB-7EEE8065F62C}" type="parTrans" cxnId="{79B87DED-57B4-44D5-8034-10C9B4FB46DE}">
      <dgm:prSet/>
      <dgm:spPr/>
      <dgm:t>
        <a:bodyPr/>
        <a:lstStyle/>
        <a:p>
          <a:endParaRPr lang="es-ES"/>
        </a:p>
      </dgm:t>
    </dgm:pt>
    <dgm:pt modelId="{5FE1032C-3982-4B38-9474-7026243AD2BF}" type="sibTrans" cxnId="{79B87DED-57B4-44D5-8034-10C9B4FB46DE}">
      <dgm:prSet/>
      <dgm:spPr/>
      <dgm:t>
        <a:bodyPr/>
        <a:lstStyle/>
        <a:p>
          <a:endParaRPr lang="es-ES"/>
        </a:p>
      </dgm:t>
    </dgm:pt>
    <dgm:pt modelId="{D3D02B9F-982B-42EB-8A37-B4277EE97E8E}">
      <dgm:prSet phldrT="[Texto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dirty="0" smtClean="0"/>
            <a:t>Determinar la factibilidad de diseñar el prototipo del sistema de visualización web.</a:t>
          </a:r>
          <a:endParaRPr lang="es-ES" dirty="0"/>
        </a:p>
      </dgm:t>
    </dgm:pt>
    <dgm:pt modelId="{D8752DB5-A958-4B5F-98CC-F01F4D8782A8}" type="parTrans" cxnId="{C88A61E5-C522-428F-AC47-D23D4716092B}">
      <dgm:prSet/>
      <dgm:spPr/>
      <dgm:t>
        <a:bodyPr/>
        <a:lstStyle/>
        <a:p>
          <a:endParaRPr lang="es-ES"/>
        </a:p>
      </dgm:t>
    </dgm:pt>
    <dgm:pt modelId="{E74D2072-8C5D-4BCA-A2E9-E626B526E642}" type="sibTrans" cxnId="{C88A61E5-C522-428F-AC47-D23D4716092B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ES"/>
        </a:p>
      </dgm:t>
    </dgm:pt>
    <dgm:pt modelId="{61E89CB9-C0E1-4707-AD18-A1B7580CF086}" type="pres">
      <dgm:prSet presAssocID="{DAA6C42E-7B15-4B39-BA39-81ECD02A077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CE99E07-63A9-4BBB-A51D-28C1210AE833}" type="pres">
      <dgm:prSet presAssocID="{DAA6C42E-7B15-4B39-BA39-81ECD02A077A}" presName="dummyMaxCanvas" presStyleCnt="0">
        <dgm:presLayoutVars/>
      </dgm:prSet>
      <dgm:spPr/>
    </dgm:pt>
    <dgm:pt modelId="{A7B6130F-BD2D-4C7C-9001-C9AF7A76B0E1}" type="pres">
      <dgm:prSet presAssocID="{DAA6C42E-7B15-4B39-BA39-81ECD02A077A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957751-FF16-4CEB-9FA1-470E75640056}" type="pres">
      <dgm:prSet presAssocID="{DAA6C42E-7B15-4B39-BA39-81ECD02A077A}" presName="FourNodes_2" presStyleLbl="node1" presStyleIdx="1" presStyleCnt="4" custScaleY="78517" custLinFactNeighborX="246" custLinFactNeighborY="-123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C93BB10-822C-4A2F-ABB1-558C62690F40}" type="pres">
      <dgm:prSet presAssocID="{DAA6C42E-7B15-4B39-BA39-81ECD02A077A}" presName="FourNodes_3" presStyleLbl="node1" presStyleIdx="2" presStyleCnt="4" custScaleY="121575" custLinFactNeighborX="616" custLinFactNeighborY="-1231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A52E40-CFAC-4780-9492-4F8E96BBE5CD}" type="pres">
      <dgm:prSet presAssocID="{DAA6C42E-7B15-4B39-BA39-81ECD02A077A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3F38A56-1EC5-47A4-91B3-52DBD71CD354}" type="pres">
      <dgm:prSet presAssocID="{DAA6C42E-7B15-4B39-BA39-81ECD02A077A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0E17D0-F8A6-4AB1-BF75-5633C9CA71D4}" type="pres">
      <dgm:prSet presAssocID="{DAA6C42E-7B15-4B39-BA39-81ECD02A077A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284C447-3F16-48BC-B6DA-E2460856B2DC}" type="pres">
      <dgm:prSet presAssocID="{DAA6C42E-7B15-4B39-BA39-81ECD02A077A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30BB44-5F16-402E-89EB-A3C87A0618CC}" type="pres">
      <dgm:prSet presAssocID="{DAA6C42E-7B15-4B39-BA39-81ECD02A077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468926-5868-4C6A-A4CD-37412A06EAB4}" type="pres">
      <dgm:prSet presAssocID="{DAA6C42E-7B15-4B39-BA39-81ECD02A077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A1E66E-6A36-4B2B-9E8D-7C2C4C5D34A9}" type="pres">
      <dgm:prSet presAssocID="{DAA6C42E-7B15-4B39-BA39-81ECD02A077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077DB6-B6FB-422B-B4FC-38D0112EBD7C}" type="pres">
      <dgm:prSet presAssocID="{DAA6C42E-7B15-4B39-BA39-81ECD02A077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05B3DB9-B597-4260-97A2-64DD467AF098}" type="presOf" srcId="{AE1E4E86-685B-442E-9536-40C3704C0B6E}" destId="{3DA1E66E-6A36-4B2B-9E8D-7C2C4C5D34A9}" srcOrd="1" destOrd="0" presId="urn:microsoft.com/office/officeart/2005/8/layout/vProcess5"/>
    <dgm:cxn modelId="{6A335FBE-DA1D-4D14-AA5A-CD90E0641623}" type="presOf" srcId="{8BA29F2A-AAA2-4BAA-986E-CEEA4B42EA63}" destId="{A7B6130F-BD2D-4C7C-9001-C9AF7A76B0E1}" srcOrd="0" destOrd="0" presId="urn:microsoft.com/office/officeart/2005/8/layout/vProcess5"/>
    <dgm:cxn modelId="{F69DD962-A671-4930-9EB9-2DDBE3F7C514}" type="presOf" srcId="{DAA6C42E-7B15-4B39-BA39-81ECD02A077A}" destId="{61E89CB9-C0E1-4707-AD18-A1B7580CF086}" srcOrd="0" destOrd="0" presId="urn:microsoft.com/office/officeart/2005/8/layout/vProcess5"/>
    <dgm:cxn modelId="{26ADFACF-680A-4F69-8F71-BBE8964A0DE6}" srcId="{DAA6C42E-7B15-4B39-BA39-81ECD02A077A}" destId="{8BA29F2A-AAA2-4BAA-986E-CEEA4B42EA63}" srcOrd="0" destOrd="0" parTransId="{FBC07794-FA5E-401E-9BC9-F28A450329E7}" sibTransId="{3271A83B-5BB8-4825-83A2-D96F5E1EAB3D}"/>
    <dgm:cxn modelId="{540DFB64-2F94-4308-BADD-17432BF48913}" type="presOf" srcId="{BF0B311E-9F52-459D-B3D9-649D94FA33F8}" destId="{7DA52E40-CFAC-4780-9492-4F8E96BBE5CD}" srcOrd="0" destOrd="0" presId="urn:microsoft.com/office/officeart/2005/8/layout/vProcess5"/>
    <dgm:cxn modelId="{49B6D728-9C97-40B8-AB51-C0BD3C454694}" type="presOf" srcId="{8BA29F2A-AAA2-4BAA-986E-CEEA4B42EA63}" destId="{F130BB44-5F16-402E-89EB-A3C87A0618CC}" srcOrd="1" destOrd="0" presId="urn:microsoft.com/office/officeart/2005/8/layout/vProcess5"/>
    <dgm:cxn modelId="{F99EEFAD-10FD-40FB-8D3C-F91EDCBCF9D7}" type="presOf" srcId="{D3D02B9F-982B-42EB-8A37-B4277EE97E8E}" destId="{14957751-FF16-4CEB-9FA1-470E75640056}" srcOrd="0" destOrd="0" presId="urn:microsoft.com/office/officeart/2005/8/layout/vProcess5"/>
    <dgm:cxn modelId="{79B87DED-57B4-44D5-8034-10C9B4FB46DE}" srcId="{DAA6C42E-7B15-4B39-BA39-81ECD02A077A}" destId="{BF0B311E-9F52-459D-B3D9-649D94FA33F8}" srcOrd="3" destOrd="0" parTransId="{667B66CF-5AE3-4139-B1DB-7EEE8065F62C}" sibTransId="{5FE1032C-3982-4B38-9474-7026243AD2BF}"/>
    <dgm:cxn modelId="{E8A34415-6D36-4745-A8A7-880C46F453AF}" type="presOf" srcId="{E74D2072-8C5D-4BCA-A2E9-E626B526E642}" destId="{040E17D0-F8A6-4AB1-BF75-5633C9CA71D4}" srcOrd="0" destOrd="0" presId="urn:microsoft.com/office/officeart/2005/8/layout/vProcess5"/>
    <dgm:cxn modelId="{C88A61E5-C522-428F-AC47-D23D4716092B}" srcId="{DAA6C42E-7B15-4B39-BA39-81ECD02A077A}" destId="{D3D02B9F-982B-42EB-8A37-B4277EE97E8E}" srcOrd="1" destOrd="0" parTransId="{D8752DB5-A958-4B5F-98CC-F01F4D8782A8}" sibTransId="{E74D2072-8C5D-4BCA-A2E9-E626B526E642}"/>
    <dgm:cxn modelId="{3C5E1EE9-16DA-4745-BCF5-DD9FC0363F94}" type="presOf" srcId="{AE1E4E86-685B-442E-9536-40C3704C0B6E}" destId="{5C93BB10-822C-4A2F-ABB1-558C62690F40}" srcOrd="0" destOrd="0" presId="urn:microsoft.com/office/officeart/2005/8/layout/vProcess5"/>
    <dgm:cxn modelId="{FA4978AF-3487-4BCC-96C9-D3F732F74C8A}" srcId="{DAA6C42E-7B15-4B39-BA39-81ECD02A077A}" destId="{AE1E4E86-685B-442E-9536-40C3704C0B6E}" srcOrd="2" destOrd="0" parTransId="{3EE8DDCF-4699-4337-9AD7-DBE824E0CE97}" sibTransId="{09C884D8-3B1F-4E2F-8C3B-108E8A34E66C}"/>
    <dgm:cxn modelId="{51E8A5AC-B388-4710-861A-6EEC55E29C87}" type="presOf" srcId="{3271A83B-5BB8-4825-83A2-D96F5E1EAB3D}" destId="{D3F38A56-1EC5-47A4-91B3-52DBD71CD354}" srcOrd="0" destOrd="0" presId="urn:microsoft.com/office/officeart/2005/8/layout/vProcess5"/>
    <dgm:cxn modelId="{01074090-2873-437C-82A2-A2C6690DBCAC}" type="presOf" srcId="{BF0B311E-9F52-459D-B3D9-649D94FA33F8}" destId="{B4077DB6-B6FB-422B-B4FC-38D0112EBD7C}" srcOrd="1" destOrd="0" presId="urn:microsoft.com/office/officeart/2005/8/layout/vProcess5"/>
    <dgm:cxn modelId="{5144D065-9452-4171-9D57-280E5504DC2A}" type="presOf" srcId="{09C884D8-3B1F-4E2F-8C3B-108E8A34E66C}" destId="{9284C447-3F16-48BC-B6DA-E2460856B2DC}" srcOrd="0" destOrd="0" presId="urn:microsoft.com/office/officeart/2005/8/layout/vProcess5"/>
    <dgm:cxn modelId="{5CC7956B-24A4-48FA-AE87-97E45472B873}" type="presOf" srcId="{D3D02B9F-982B-42EB-8A37-B4277EE97E8E}" destId="{9C468926-5868-4C6A-A4CD-37412A06EAB4}" srcOrd="1" destOrd="0" presId="urn:microsoft.com/office/officeart/2005/8/layout/vProcess5"/>
    <dgm:cxn modelId="{CFC1E95A-7515-4F07-9292-AED873DB27E0}" type="presParOf" srcId="{61E89CB9-C0E1-4707-AD18-A1B7580CF086}" destId="{DCE99E07-63A9-4BBB-A51D-28C1210AE833}" srcOrd="0" destOrd="0" presId="urn:microsoft.com/office/officeart/2005/8/layout/vProcess5"/>
    <dgm:cxn modelId="{F74E47C8-7F26-4D86-97BE-F2F30E81FF74}" type="presParOf" srcId="{61E89CB9-C0E1-4707-AD18-A1B7580CF086}" destId="{A7B6130F-BD2D-4C7C-9001-C9AF7A76B0E1}" srcOrd="1" destOrd="0" presId="urn:microsoft.com/office/officeart/2005/8/layout/vProcess5"/>
    <dgm:cxn modelId="{89091828-ECBC-4FC7-8254-AE3CAFD5F525}" type="presParOf" srcId="{61E89CB9-C0E1-4707-AD18-A1B7580CF086}" destId="{14957751-FF16-4CEB-9FA1-470E75640056}" srcOrd="2" destOrd="0" presId="urn:microsoft.com/office/officeart/2005/8/layout/vProcess5"/>
    <dgm:cxn modelId="{0F609AE7-740D-41D1-B9F0-F0115C86C904}" type="presParOf" srcId="{61E89CB9-C0E1-4707-AD18-A1B7580CF086}" destId="{5C93BB10-822C-4A2F-ABB1-558C62690F40}" srcOrd="3" destOrd="0" presId="urn:microsoft.com/office/officeart/2005/8/layout/vProcess5"/>
    <dgm:cxn modelId="{E4F9EEA1-4BD3-4A22-89E6-38369D924AF8}" type="presParOf" srcId="{61E89CB9-C0E1-4707-AD18-A1B7580CF086}" destId="{7DA52E40-CFAC-4780-9492-4F8E96BBE5CD}" srcOrd="4" destOrd="0" presId="urn:microsoft.com/office/officeart/2005/8/layout/vProcess5"/>
    <dgm:cxn modelId="{9E591202-45EF-4261-883B-7CE7CBD91605}" type="presParOf" srcId="{61E89CB9-C0E1-4707-AD18-A1B7580CF086}" destId="{D3F38A56-1EC5-47A4-91B3-52DBD71CD354}" srcOrd="5" destOrd="0" presId="urn:microsoft.com/office/officeart/2005/8/layout/vProcess5"/>
    <dgm:cxn modelId="{4A29471B-3FF7-437C-B883-DD675E0CD31B}" type="presParOf" srcId="{61E89CB9-C0E1-4707-AD18-A1B7580CF086}" destId="{040E17D0-F8A6-4AB1-BF75-5633C9CA71D4}" srcOrd="6" destOrd="0" presId="urn:microsoft.com/office/officeart/2005/8/layout/vProcess5"/>
    <dgm:cxn modelId="{A4041639-EB36-4079-BCC6-C82AFF424021}" type="presParOf" srcId="{61E89CB9-C0E1-4707-AD18-A1B7580CF086}" destId="{9284C447-3F16-48BC-B6DA-E2460856B2DC}" srcOrd="7" destOrd="0" presId="urn:microsoft.com/office/officeart/2005/8/layout/vProcess5"/>
    <dgm:cxn modelId="{9427D236-F66B-4BF4-A46D-70863534ADA9}" type="presParOf" srcId="{61E89CB9-C0E1-4707-AD18-A1B7580CF086}" destId="{F130BB44-5F16-402E-89EB-A3C87A0618CC}" srcOrd="8" destOrd="0" presId="urn:microsoft.com/office/officeart/2005/8/layout/vProcess5"/>
    <dgm:cxn modelId="{49FE18D9-56F6-4DFB-AB05-E33BA653699D}" type="presParOf" srcId="{61E89CB9-C0E1-4707-AD18-A1B7580CF086}" destId="{9C468926-5868-4C6A-A4CD-37412A06EAB4}" srcOrd="9" destOrd="0" presId="urn:microsoft.com/office/officeart/2005/8/layout/vProcess5"/>
    <dgm:cxn modelId="{D2CD82D8-BCFD-4A32-A820-A1DF38E6EC85}" type="presParOf" srcId="{61E89CB9-C0E1-4707-AD18-A1B7580CF086}" destId="{3DA1E66E-6A36-4B2B-9E8D-7C2C4C5D34A9}" srcOrd="10" destOrd="0" presId="urn:microsoft.com/office/officeart/2005/8/layout/vProcess5"/>
    <dgm:cxn modelId="{23DD5BBD-5AA6-4B80-9ACB-B216964B299B}" type="presParOf" srcId="{61E89CB9-C0E1-4707-AD18-A1B7580CF086}" destId="{B4077DB6-B6FB-422B-B4FC-38D0112EBD7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F3D118-CC36-4460-8BA7-24EF689C82D7}" type="doc">
      <dgm:prSet loTypeId="urn:microsoft.com/office/officeart/2005/8/layout/bProcess3" loCatId="process" qsTypeId="urn:microsoft.com/office/officeart/2005/8/quickstyle/simple1#4" qsCatId="simple" csTypeId="urn:microsoft.com/office/officeart/2005/8/colors/accent1_2#5" csCatId="accent1" phldr="1"/>
      <dgm:spPr/>
      <dgm:t>
        <a:bodyPr/>
        <a:lstStyle/>
        <a:p>
          <a:endParaRPr lang="es-ES"/>
        </a:p>
      </dgm:t>
    </dgm:pt>
    <dgm:pt modelId="{73ADD8F5-A1AB-4ED5-98E0-CE749A3EAC39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es-ES" dirty="0" smtClean="0"/>
            <a:t>Tendrán acceso rápido y de forma expedita a una información presupuestaria confiable, con datos íntegros y presentados en un formato estandarizado, que impide la duplicidad de la información y evita el riesgo de trabajar con registros errados</a:t>
          </a:r>
          <a:endParaRPr lang="es-ES" dirty="0"/>
        </a:p>
      </dgm:t>
    </dgm:pt>
    <dgm:pt modelId="{6D963C67-7F3C-40ED-953F-C8140EFA3AC5}" type="parTrans" cxnId="{BF2B2173-9F8A-4A2D-B940-D0EFAB396390}">
      <dgm:prSet/>
      <dgm:spPr/>
      <dgm:t>
        <a:bodyPr/>
        <a:lstStyle/>
        <a:p>
          <a:endParaRPr lang="es-ES"/>
        </a:p>
      </dgm:t>
    </dgm:pt>
    <dgm:pt modelId="{D9DFAA61-CE58-4C51-A9E5-028A3390D007}" type="sibTrans" cxnId="{BF2B2173-9F8A-4A2D-B940-D0EFAB396390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ES"/>
        </a:p>
      </dgm:t>
    </dgm:pt>
    <dgm:pt modelId="{B6CA1E28-52C9-48DC-A5F2-7A36454CEC2B}">
      <dgm:prSet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es-ES" dirty="0" smtClean="0"/>
            <a:t>Darán respuesta en tiempo real, a los requerimientos efectuados por las unidades de control interno, disminuyendo así, el tiempo de respuesta a las solicitudes de información que le son efectuadas.</a:t>
          </a:r>
          <a:endParaRPr lang="es-ES" dirty="0"/>
        </a:p>
      </dgm:t>
    </dgm:pt>
    <dgm:pt modelId="{07C36994-D1C9-4D7B-8AB5-EF98A6C72DAC}" type="parTrans" cxnId="{92C1F5CB-087B-4FE4-98BD-3B1C16B75391}">
      <dgm:prSet/>
      <dgm:spPr/>
      <dgm:t>
        <a:bodyPr/>
        <a:lstStyle/>
        <a:p>
          <a:endParaRPr lang="es-ES"/>
        </a:p>
      </dgm:t>
    </dgm:pt>
    <dgm:pt modelId="{565D62B5-C353-41BD-91C6-592E2219299A}" type="sibTrans" cxnId="{92C1F5CB-087B-4FE4-98BD-3B1C16B75391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ES"/>
        </a:p>
      </dgm:t>
    </dgm:pt>
    <dgm:pt modelId="{71E0F0D5-9999-4F2A-8B53-959EB2C2DCAB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es-ES" dirty="0" smtClean="0"/>
            <a:t>Podrán establecer ajustes en sus procesos de formulación presupuestaria, partiendo del análisis de su información histórico-presupuestaria.</a:t>
          </a:r>
          <a:endParaRPr lang="es-ES" dirty="0"/>
        </a:p>
      </dgm:t>
    </dgm:pt>
    <dgm:pt modelId="{831D59CC-54DF-4654-AE62-7A265B7FC072}" type="parTrans" cxnId="{7D53C3E9-28AE-4AF2-8958-BC099CCC75C1}">
      <dgm:prSet/>
      <dgm:spPr/>
      <dgm:t>
        <a:bodyPr/>
        <a:lstStyle/>
        <a:p>
          <a:endParaRPr lang="es-ES"/>
        </a:p>
      </dgm:t>
    </dgm:pt>
    <dgm:pt modelId="{8E116A86-399E-4375-BF53-2062612C5779}" type="sibTrans" cxnId="{7D53C3E9-28AE-4AF2-8958-BC099CCC75C1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ES"/>
        </a:p>
      </dgm:t>
    </dgm:pt>
    <dgm:pt modelId="{D296369F-23ED-456A-AF03-61CEE66C4954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es-ES" dirty="0" smtClean="0"/>
            <a:t>Optimizarán sus procesos presupuestarios; ya que pueden identificar debilidades, fortalezas, amenazas y oportunidades, en los resultados de sus ejecuciones presupuestarias.</a:t>
          </a:r>
          <a:endParaRPr lang="es-ES" dirty="0"/>
        </a:p>
      </dgm:t>
    </dgm:pt>
    <dgm:pt modelId="{D8FDA603-2258-4347-959B-8129E92DC476}" type="parTrans" cxnId="{4D1C2B17-CEA8-4564-B5FF-382A9617924E}">
      <dgm:prSet/>
      <dgm:spPr/>
      <dgm:t>
        <a:bodyPr/>
        <a:lstStyle/>
        <a:p>
          <a:endParaRPr lang="es-ES"/>
        </a:p>
      </dgm:t>
    </dgm:pt>
    <dgm:pt modelId="{04C3EDEA-760A-421A-A4EB-8551BC431D23}" type="sibTrans" cxnId="{4D1C2B17-CEA8-4564-B5FF-382A9617924E}">
      <dgm:prSet/>
      <dgm:spPr/>
      <dgm:t>
        <a:bodyPr/>
        <a:lstStyle/>
        <a:p>
          <a:endParaRPr lang="es-ES"/>
        </a:p>
      </dgm:t>
    </dgm:pt>
    <dgm:pt modelId="{DDF89439-0200-4FA6-95A9-BCF42DA678B2}" type="pres">
      <dgm:prSet presAssocID="{7BF3D118-CC36-4460-8BA7-24EF689C82D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VE"/>
        </a:p>
      </dgm:t>
    </dgm:pt>
    <dgm:pt modelId="{96EBEDA4-7B40-4E5E-864E-A6FB3BD22BB2}" type="pres">
      <dgm:prSet presAssocID="{B6CA1E28-52C9-48DC-A5F2-7A36454CEC2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86F9481F-C03C-4623-9543-33EEF8B9078B}" type="pres">
      <dgm:prSet presAssocID="{565D62B5-C353-41BD-91C6-592E2219299A}" presName="sibTrans" presStyleLbl="sibTrans1D1" presStyleIdx="0" presStyleCnt="3"/>
      <dgm:spPr/>
      <dgm:t>
        <a:bodyPr/>
        <a:lstStyle/>
        <a:p>
          <a:endParaRPr lang="es-VE"/>
        </a:p>
      </dgm:t>
    </dgm:pt>
    <dgm:pt modelId="{059BD905-AAE9-40E7-A0BC-5981464DC5A2}" type="pres">
      <dgm:prSet presAssocID="{565D62B5-C353-41BD-91C6-592E2219299A}" presName="connectorText" presStyleLbl="sibTrans1D1" presStyleIdx="0" presStyleCnt="3"/>
      <dgm:spPr/>
      <dgm:t>
        <a:bodyPr/>
        <a:lstStyle/>
        <a:p>
          <a:endParaRPr lang="es-VE"/>
        </a:p>
      </dgm:t>
    </dgm:pt>
    <dgm:pt modelId="{CB2DF49D-6EFD-4353-AA58-DECFDD82F56A}" type="pres">
      <dgm:prSet presAssocID="{73ADD8F5-A1AB-4ED5-98E0-CE749A3EAC3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CD58098A-CA63-4387-AF26-B8C87D9E72F3}" type="pres">
      <dgm:prSet presAssocID="{D9DFAA61-CE58-4C51-A9E5-028A3390D007}" presName="sibTrans" presStyleLbl="sibTrans1D1" presStyleIdx="1" presStyleCnt="3"/>
      <dgm:spPr/>
      <dgm:t>
        <a:bodyPr/>
        <a:lstStyle/>
        <a:p>
          <a:endParaRPr lang="es-VE"/>
        </a:p>
      </dgm:t>
    </dgm:pt>
    <dgm:pt modelId="{2C2D84E7-B37B-46EB-A371-72A4A3B9A1B2}" type="pres">
      <dgm:prSet presAssocID="{D9DFAA61-CE58-4C51-A9E5-028A3390D007}" presName="connectorText" presStyleLbl="sibTrans1D1" presStyleIdx="1" presStyleCnt="3"/>
      <dgm:spPr/>
      <dgm:t>
        <a:bodyPr/>
        <a:lstStyle/>
        <a:p>
          <a:endParaRPr lang="es-VE"/>
        </a:p>
      </dgm:t>
    </dgm:pt>
    <dgm:pt modelId="{A997ABCC-6447-420A-A97E-764EEB6741F0}" type="pres">
      <dgm:prSet presAssocID="{71E0F0D5-9999-4F2A-8B53-959EB2C2DCA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5BA139A3-2693-4AB7-AAB9-7A62FA2611D4}" type="pres">
      <dgm:prSet presAssocID="{8E116A86-399E-4375-BF53-2062612C5779}" presName="sibTrans" presStyleLbl="sibTrans1D1" presStyleIdx="2" presStyleCnt="3"/>
      <dgm:spPr/>
      <dgm:t>
        <a:bodyPr/>
        <a:lstStyle/>
        <a:p>
          <a:endParaRPr lang="es-VE"/>
        </a:p>
      </dgm:t>
    </dgm:pt>
    <dgm:pt modelId="{931A5675-4F35-44AE-ADFE-F029E078E590}" type="pres">
      <dgm:prSet presAssocID="{8E116A86-399E-4375-BF53-2062612C5779}" presName="connectorText" presStyleLbl="sibTrans1D1" presStyleIdx="2" presStyleCnt="3"/>
      <dgm:spPr/>
      <dgm:t>
        <a:bodyPr/>
        <a:lstStyle/>
        <a:p>
          <a:endParaRPr lang="es-VE"/>
        </a:p>
      </dgm:t>
    </dgm:pt>
    <dgm:pt modelId="{1A5E504F-EAD7-4FE1-9E36-596A2C866E70}" type="pres">
      <dgm:prSet presAssocID="{D296369F-23ED-456A-AF03-61CEE66C495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</dgm:ptLst>
  <dgm:cxnLst>
    <dgm:cxn modelId="{95246838-9C7E-4B5A-858B-59CAD060139F}" type="presOf" srcId="{8E116A86-399E-4375-BF53-2062612C5779}" destId="{5BA139A3-2693-4AB7-AAB9-7A62FA2611D4}" srcOrd="0" destOrd="0" presId="urn:microsoft.com/office/officeart/2005/8/layout/bProcess3"/>
    <dgm:cxn modelId="{92C1F5CB-087B-4FE4-98BD-3B1C16B75391}" srcId="{7BF3D118-CC36-4460-8BA7-24EF689C82D7}" destId="{B6CA1E28-52C9-48DC-A5F2-7A36454CEC2B}" srcOrd="0" destOrd="0" parTransId="{07C36994-D1C9-4D7B-8AB5-EF98A6C72DAC}" sibTransId="{565D62B5-C353-41BD-91C6-592E2219299A}"/>
    <dgm:cxn modelId="{ED2615A2-6D71-4903-9D5D-B22F08661A42}" type="presOf" srcId="{73ADD8F5-A1AB-4ED5-98E0-CE749A3EAC39}" destId="{CB2DF49D-6EFD-4353-AA58-DECFDD82F56A}" srcOrd="0" destOrd="0" presId="urn:microsoft.com/office/officeart/2005/8/layout/bProcess3"/>
    <dgm:cxn modelId="{D639D7A2-7583-4CB5-AA01-DD53C608CA03}" type="presOf" srcId="{D296369F-23ED-456A-AF03-61CEE66C4954}" destId="{1A5E504F-EAD7-4FE1-9E36-596A2C866E70}" srcOrd="0" destOrd="0" presId="urn:microsoft.com/office/officeart/2005/8/layout/bProcess3"/>
    <dgm:cxn modelId="{D8FF92ED-0B71-4EC1-9B59-75BBEC697B65}" type="presOf" srcId="{B6CA1E28-52C9-48DC-A5F2-7A36454CEC2B}" destId="{96EBEDA4-7B40-4E5E-864E-A6FB3BD22BB2}" srcOrd="0" destOrd="0" presId="urn:microsoft.com/office/officeart/2005/8/layout/bProcess3"/>
    <dgm:cxn modelId="{DF4C738E-7FC4-4F78-A3A6-9D5A8484A7A1}" type="presOf" srcId="{565D62B5-C353-41BD-91C6-592E2219299A}" destId="{86F9481F-C03C-4623-9543-33EEF8B9078B}" srcOrd="0" destOrd="0" presId="urn:microsoft.com/office/officeart/2005/8/layout/bProcess3"/>
    <dgm:cxn modelId="{E473A703-E5EA-429E-A289-8EC66C9F9CA9}" type="presOf" srcId="{71E0F0D5-9999-4F2A-8B53-959EB2C2DCAB}" destId="{A997ABCC-6447-420A-A97E-764EEB6741F0}" srcOrd="0" destOrd="0" presId="urn:microsoft.com/office/officeart/2005/8/layout/bProcess3"/>
    <dgm:cxn modelId="{BF2B2173-9F8A-4A2D-B940-D0EFAB396390}" srcId="{7BF3D118-CC36-4460-8BA7-24EF689C82D7}" destId="{73ADD8F5-A1AB-4ED5-98E0-CE749A3EAC39}" srcOrd="1" destOrd="0" parTransId="{6D963C67-7F3C-40ED-953F-C8140EFA3AC5}" sibTransId="{D9DFAA61-CE58-4C51-A9E5-028A3390D007}"/>
    <dgm:cxn modelId="{BFD3BA0C-83EE-49DA-B64F-1B0A3852FDD4}" type="presOf" srcId="{D9DFAA61-CE58-4C51-A9E5-028A3390D007}" destId="{2C2D84E7-B37B-46EB-A371-72A4A3B9A1B2}" srcOrd="1" destOrd="0" presId="urn:microsoft.com/office/officeart/2005/8/layout/bProcess3"/>
    <dgm:cxn modelId="{6816A7A6-38CE-4DCB-BC79-D0219D411154}" type="presOf" srcId="{8E116A86-399E-4375-BF53-2062612C5779}" destId="{931A5675-4F35-44AE-ADFE-F029E078E590}" srcOrd="1" destOrd="0" presId="urn:microsoft.com/office/officeart/2005/8/layout/bProcess3"/>
    <dgm:cxn modelId="{7D53C3E9-28AE-4AF2-8958-BC099CCC75C1}" srcId="{7BF3D118-CC36-4460-8BA7-24EF689C82D7}" destId="{71E0F0D5-9999-4F2A-8B53-959EB2C2DCAB}" srcOrd="2" destOrd="0" parTransId="{831D59CC-54DF-4654-AE62-7A265B7FC072}" sibTransId="{8E116A86-399E-4375-BF53-2062612C5779}"/>
    <dgm:cxn modelId="{4D1C2B17-CEA8-4564-B5FF-382A9617924E}" srcId="{7BF3D118-CC36-4460-8BA7-24EF689C82D7}" destId="{D296369F-23ED-456A-AF03-61CEE66C4954}" srcOrd="3" destOrd="0" parTransId="{D8FDA603-2258-4347-959B-8129E92DC476}" sibTransId="{04C3EDEA-760A-421A-A4EB-8551BC431D23}"/>
    <dgm:cxn modelId="{04D9795A-CB3C-42E6-B798-ACA85C1126D0}" type="presOf" srcId="{7BF3D118-CC36-4460-8BA7-24EF689C82D7}" destId="{DDF89439-0200-4FA6-95A9-BCF42DA678B2}" srcOrd="0" destOrd="0" presId="urn:microsoft.com/office/officeart/2005/8/layout/bProcess3"/>
    <dgm:cxn modelId="{10DEADE3-7D22-4C6E-A7C1-28B63E56543E}" type="presOf" srcId="{565D62B5-C353-41BD-91C6-592E2219299A}" destId="{059BD905-AAE9-40E7-A0BC-5981464DC5A2}" srcOrd="1" destOrd="0" presId="urn:microsoft.com/office/officeart/2005/8/layout/bProcess3"/>
    <dgm:cxn modelId="{48435584-3C03-437F-BACD-88D71B2C4E93}" type="presOf" srcId="{D9DFAA61-CE58-4C51-A9E5-028A3390D007}" destId="{CD58098A-CA63-4387-AF26-B8C87D9E72F3}" srcOrd="0" destOrd="0" presId="urn:microsoft.com/office/officeart/2005/8/layout/bProcess3"/>
    <dgm:cxn modelId="{F6AD9720-7D8E-48A7-8A4C-67B1F9A459C4}" type="presParOf" srcId="{DDF89439-0200-4FA6-95A9-BCF42DA678B2}" destId="{96EBEDA4-7B40-4E5E-864E-A6FB3BD22BB2}" srcOrd="0" destOrd="0" presId="urn:microsoft.com/office/officeart/2005/8/layout/bProcess3"/>
    <dgm:cxn modelId="{66B0A739-BEF3-4490-80AE-58576616C4AA}" type="presParOf" srcId="{DDF89439-0200-4FA6-95A9-BCF42DA678B2}" destId="{86F9481F-C03C-4623-9543-33EEF8B9078B}" srcOrd="1" destOrd="0" presId="urn:microsoft.com/office/officeart/2005/8/layout/bProcess3"/>
    <dgm:cxn modelId="{6C2003BF-9740-486C-A266-CC1713AB5E4F}" type="presParOf" srcId="{86F9481F-C03C-4623-9543-33EEF8B9078B}" destId="{059BD905-AAE9-40E7-A0BC-5981464DC5A2}" srcOrd="0" destOrd="0" presId="urn:microsoft.com/office/officeart/2005/8/layout/bProcess3"/>
    <dgm:cxn modelId="{663DDB1C-9734-4DD1-902A-94972FBB2D32}" type="presParOf" srcId="{DDF89439-0200-4FA6-95A9-BCF42DA678B2}" destId="{CB2DF49D-6EFD-4353-AA58-DECFDD82F56A}" srcOrd="2" destOrd="0" presId="urn:microsoft.com/office/officeart/2005/8/layout/bProcess3"/>
    <dgm:cxn modelId="{9BE1657C-80D4-4D28-B80C-773FED4C7E6A}" type="presParOf" srcId="{DDF89439-0200-4FA6-95A9-BCF42DA678B2}" destId="{CD58098A-CA63-4387-AF26-B8C87D9E72F3}" srcOrd="3" destOrd="0" presId="urn:microsoft.com/office/officeart/2005/8/layout/bProcess3"/>
    <dgm:cxn modelId="{52638874-D7ED-4B0C-8D1E-BE29CC37B908}" type="presParOf" srcId="{CD58098A-CA63-4387-AF26-B8C87D9E72F3}" destId="{2C2D84E7-B37B-46EB-A371-72A4A3B9A1B2}" srcOrd="0" destOrd="0" presId="urn:microsoft.com/office/officeart/2005/8/layout/bProcess3"/>
    <dgm:cxn modelId="{E26C26AC-3EBC-4D54-A2E1-A4E2ADE20C80}" type="presParOf" srcId="{DDF89439-0200-4FA6-95A9-BCF42DA678B2}" destId="{A997ABCC-6447-420A-A97E-764EEB6741F0}" srcOrd="4" destOrd="0" presId="urn:microsoft.com/office/officeart/2005/8/layout/bProcess3"/>
    <dgm:cxn modelId="{0E269C3E-3CED-4AE0-8EE0-3FF7FF3FACD3}" type="presParOf" srcId="{DDF89439-0200-4FA6-95A9-BCF42DA678B2}" destId="{5BA139A3-2693-4AB7-AAB9-7A62FA2611D4}" srcOrd="5" destOrd="0" presId="urn:microsoft.com/office/officeart/2005/8/layout/bProcess3"/>
    <dgm:cxn modelId="{86AE529C-A58D-4987-8531-870F4731F1B7}" type="presParOf" srcId="{5BA139A3-2693-4AB7-AAB9-7A62FA2611D4}" destId="{931A5675-4F35-44AE-ADFE-F029E078E590}" srcOrd="0" destOrd="0" presId="urn:microsoft.com/office/officeart/2005/8/layout/bProcess3"/>
    <dgm:cxn modelId="{18B7B030-313B-4FEB-9070-A7D4BA37B244}" type="presParOf" srcId="{DDF89439-0200-4FA6-95A9-BCF42DA678B2}" destId="{1A5E504F-EAD7-4FE1-9E36-596A2C866E70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B6130F-BD2D-4C7C-9001-C9AF7A76B0E1}">
      <dsp:nvSpPr>
        <dsp:cNvPr id="0" name=""/>
        <dsp:cNvSpPr/>
      </dsp:nvSpPr>
      <dsp:spPr>
        <a:xfrm>
          <a:off x="0" y="0"/>
          <a:ext cx="6682342" cy="10561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Analizar la situación actual de las bases de datos existentes en la Dirección de Planificación y Presupuesto. </a:t>
          </a:r>
          <a:endParaRPr lang="es-ES" sz="2000" kern="1200" dirty="0"/>
        </a:p>
      </dsp:txBody>
      <dsp:txXfrm>
        <a:off x="30935" y="30935"/>
        <a:ext cx="5453385" cy="994317"/>
      </dsp:txXfrm>
    </dsp:sp>
    <dsp:sp modelId="{14957751-FF16-4CEB-9FA1-470E75640056}">
      <dsp:nvSpPr>
        <dsp:cNvPr id="0" name=""/>
        <dsp:cNvSpPr/>
      </dsp:nvSpPr>
      <dsp:spPr>
        <a:xfrm>
          <a:off x="576084" y="1231148"/>
          <a:ext cx="6682342" cy="82928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Determinar la factibilidad de diseñar el prototipo del sistema de visualización web.</a:t>
          </a:r>
          <a:endParaRPr lang="es-ES" sz="2100" kern="1200" dirty="0"/>
        </a:p>
      </dsp:txBody>
      <dsp:txXfrm>
        <a:off x="600373" y="1255437"/>
        <a:ext cx="5387596" cy="780708"/>
      </dsp:txXfrm>
    </dsp:sp>
    <dsp:sp modelId="{5C93BB10-822C-4A2F-ABB1-558C62690F40}">
      <dsp:nvSpPr>
        <dsp:cNvPr id="0" name=""/>
        <dsp:cNvSpPr/>
      </dsp:nvSpPr>
      <dsp:spPr>
        <a:xfrm>
          <a:off x="1152102" y="2252448"/>
          <a:ext cx="6682342" cy="12840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Estandarizar la información relevante de las bases de datos presupuestarias del POA de las Facultades y Dependencias Centrales de la UCV. </a:t>
          </a:r>
          <a:endParaRPr lang="es-ES" sz="2000" kern="1200" dirty="0"/>
        </a:p>
      </dsp:txBody>
      <dsp:txXfrm>
        <a:off x="1189711" y="2290057"/>
        <a:ext cx="5369309" cy="1208842"/>
      </dsp:txXfrm>
    </dsp:sp>
    <dsp:sp modelId="{7DA52E40-CFAC-4780-9492-4F8E96BBE5CD}">
      <dsp:nvSpPr>
        <dsp:cNvPr id="0" name=""/>
        <dsp:cNvSpPr/>
      </dsp:nvSpPr>
      <dsp:spPr>
        <a:xfrm>
          <a:off x="1670585" y="3744665"/>
          <a:ext cx="6682342" cy="10561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Desarrollar el módulo (MHP 1.0) para la recuperación y visualización de la data histórica del POA UCV.</a:t>
          </a:r>
          <a:endParaRPr lang="es-ES" sz="2100" kern="1200" dirty="0"/>
        </a:p>
      </dsp:txBody>
      <dsp:txXfrm>
        <a:off x="1701520" y="3775600"/>
        <a:ext cx="5374304" cy="994317"/>
      </dsp:txXfrm>
    </dsp:sp>
    <dsp:sp modelId="{D3F38A56-1EC5-47A4-91B3-52DBD71CD354}">
      <dsp:nvSpPr>
        <dsp:cNvPr id="0" name=""/>
        <dsp:cNvSpPr/>
      </dsp:nvSpPr>
      <dsp:spPr>
        <a:xfrm>
          <a:off x="5995820" y="808943"/>
          <a:ext cx="686521" cy="686521"/>
        </a:xfrm>
        <a:prstGeom prst="downArrow">
          <a:avLst>
            <a:gd name="adj1" fmla="val 55000"/>
            <a:gd name="adj2" fmla="val 45000"/>
          </a:avLst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200" kern="1200" dirty="0"/>
        </a:p>
      </dsp:txBody>
      <dsp:txXfrm>
        <a:off x="6150287" y="808943"/>
        <a:ext cx="377587" cy="516607"/>
      </dsp:txXfrm>
    </dsp:sp>
    <dsp:sp modelId="{040E17D0-F8A6-4AB1-BF75-5633C9CA71D4}">
      <dsp:nvSpPr>
        <dsp:cNvPr id="0" name=""/>
        <dsp:cNvSpPr/>
      </dsp:nvSpPr>
      <dsp:spPr>
        <a:xfrm>
          <a:off x="6555466" y="2057165"/>
          <a:ext cx="686521" cy="686521"/>
        </a:xfrm>
        <a:prstGeom prst="downArrow">
          <a:avLst>
            <a:gd name="adj1" fmla="val 55000"/>
            <a:gd name="adj2" fmla="val 45000"/>
          </a:avLst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200" kern="1200"/>
        </a:p>
      </dsp:txBody>
      <dsp:txXfrm>
        <a:off x="6709933" y="2057165"/>
        <a:ext cx="377587" cy="516607"/>
      </dsp:txXfrm>
    </dsp:sp>
    <dsp:sp modelId="{9284C447-3F16-48BC-B6DA-E2460856B2DC}">
      <dsp:nvSpPr>
        <dsp:cNvPr id="0" name=""/>
        <dsp:cNvSpPr/>
      </dsp:nvSpPr>
      <dsp:spPr>
        <a:xfrm>
          <a:off x="7106759" y="3305387"/>
          <a:ext cx="686521" cy="686521"/>
        </a:xfrm>
        <a:prstGeom prst="downArrow">
          <a:avLst>
            <a:gd name="adj1" fmla="val 55000"/>
            <a:gd name="adj2" fmla="val 45000"/>
          </a:avLst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200" kern="1200"/>
        </a:p>
      </dsp:txBody>
      <dsp:txXfrm>
        <a:off x="7261226" y="3305387"/>
        <a:ext cx="377587" cy="5166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9481F-C03C-4623-9543-33EEF8B9078B}">
      <dsp:nvSpPr>
        <dsp:cNvPr id="0" name=""/>
        <dsp:cNvSpPr/>
      </dsp:nvSpPr>
      <dsp:spPr>
        <a:xfrm>
          <a:off x="3485751" y="1035791"/>
          <a:ext cx="7711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71161" y="4572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3851287" y="1077503"/>
        <a:ext cx="40088" cy="8017"/>
      </dsp:txXfrm>
    </dsp:sp>
    <dsp:sp modelId="{96EBEDA4-7B40-4E5E-864E-A6FB3BD22BB2}">
      <dsp:nvSpPr>
        <dsp:cNvPr id="0" name=""/>
        <dsp:cNvSpPr/>
      </dsp:nvSpPr>
      <dsp:spPr>
        <a:xfrm>
          <a:off x="1632" y="35736"/>
          <a:ext cx="3485918" cy="2091551"/>
        </a:xfrm>
        <a:prstGeom prst="rect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Darán respuesta en tiempo real, a los requerimientos efectuados por las unidades de control interno, disminuyendo así, el tiempo de respuesta a las solicitudes de información que le son efectuadas.</a:t>
          </a:r>
          <a:endParaRPr lang="es-ES" sz="1700" kern="1200" dirty="0"/>
        </a:p>
      </dsp:txBody>
      <dsp:txXfrm>
        <a:off x="1632" y="35736"/>
        <a:ext cx="3485918" cy="2091551"/>
      </dsp:txXfrm>
    </dsp:sp>
    <dsp:sp modelId="{CD58098A-CA63-4387-AF26-B8C87D9E72F3}">
      <dsp:nvSpPr>
        <dsp:cNvPr id="0" name=""/>
        <dsp:cNvSpPr/>
      </dsp:nvSpPr>
      <dsp:spPr>
        <a:xfrm>
          <a:off x="1744592" y="2125487"/>
          <a:ext cx="4287679" cy="771161"/>
        </a:xfrm>
        <a:custGeom>
          <a:avLst/>
          <a:gdLst/>
          <a:ahLst/>
          <a:cxnLst/>
          <a:rect l="0" t="0" r="0" b="0"/>
          <a:pathLst>
            <a:path>
              <a:moveTo>
                <a:pt x="4287679" y="0"/>
              </a:moveTo>
              <a:lnTo>
                <a:pt x="4287679" y="402680"/>
              </a:lnTo>
              <a:lnTo>
                <a:pt x="0" y="402680"/>
              </a:lnTo>
              <a:lnTo>
                <a:pt x="0" y="771161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3779382" y="2507059"/>
        <a:ext cx="218099" cy="8017"/>
      </dsp:txXfrm>
    </dsp:sp>
    <dsp:sp modelId="{CB2DF49D-6EFD-4353-AA58-DECFDD82F56A}">
      <dsp:nvSpPr>
        <dsp:cNvPr id="0" name=""/>
        <dsp:cNvSpPr/>
      </dsp:nvSpPr>
      <dsp:spPr>
        <a:xfrm>
          <a:off x="4289312" y="35736"/>
          <a:ext cx="3485918" cy="2091551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Tendrán acceso rápido y de forma expedita a una información presupuestaria confiable, con datos íntegros y presentados en un formato estandarizado, que impide la duplicidad de la información y evita el riesgo de trabajar con registros errados</a:t>
          </a:r>
          <a:endParaRPr lang="es-ES" sz="1700" kern="1200" dirty="0"/>
        </a:p>
      </dsp:txBody>
      <dsp:txXfrm>
        <a:off x="4289312" y="35736"/>
        <a:ext cx="3485918" cy="2091551"/>
      </dsp:txXfrm>
    </dsp:sp>
    <dsp:sp modelId="{5BA139A3-2693-4AB7-AAB9-7A62FA2611D4}">
      <dsp:nvSpPr>
        <dsp:cNvPr id="0" name=""/>
        <dsp:cNvSpPr/>
      </dsp:nvSpPr>
      <dsp:spPr>
        <a:xfrm>
          <a:off x="3485751" y="3929104"/>
          <a:ext cx="7711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71161" y="4572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3851287" y="3970815"/>
        <a:ext cx="40088" cy="8017"/>
      </dsp:txXfrm>
    </dsp:sp>
    <dsp:sp modelId="{A997ABCC-6447-420A-A97E-764EEB6741F0}">
      <dsp:nvSpPr>
        <dsp:cNvPr id="0" name=""/>
        <dsp:cNvSpPr/>
      </dsp:nvSpPr>
      <dsp:spPr>
        <a:xfrm>
          <a:off x="1632" y="2929048"/>
          <a:ext cx="3485918" cy="2091551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Podrán establecer ajustes en sus procesos de formulación presupuestaria, partiendo del análisis de su información histórico-presupuestaria.</a:t>
          </a:r>
          <a:endParaRPr lang="es-ES" sz="1700" kern="1200" dirty="0"/>
        </a:p>
      </dsp:txBody>
      <dsp:txXfrm>
        <a:off x="1632" y="2929048"/>
        <a:ext cx="3485918" cy="2091551"/>
      </dsp:txXfrm>
    </dsp:sp>
    <dsp:sp modelId="{1A5E504F-EAD7-4FE1-9E36-596A2C866E70}">
      <dsp:nvSpPr>
        <dsp:cNvPr id="0" name=""/>
        <dsp:cNvSpPr/>
      </dsp:nvSpPr>
      <dsp:spPr>
        <a:xfrm>
          <a:off x="4289312" y="2929048"/>
          <a:ext cx="3485918" cy="2091551"/>
        </a:xfrm>
        <a:prstGeom prst="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Optimizarán sus procesos presupuestarios; ya que pueden identificar debilidades, fortalezas, amenazas y oportunidades, en los resultados de sus ejecuciones presupuestarias.</a:t>
          </a:r>
          <a:endParaRPr lang="es-ES" sz="1700" kern="1200" dirty="0"/>
        </a:p>
      </dsp:txBody>
      <dsp:txXfrm>
        <a:off x="4289312" y="2929048"/>
        <a:ext cx="3485918" cy="2091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476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476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C385432-561F-401F-8228-C13D96666990}" type="datetimeFigureOut">
              <a:rPr lang="es-ES"/>
              <a:pPr>
                <a:defRPr/>
              </a:pPr>
              <a:t>21/10/2014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505825"/>
            <a:ext cx="3067050" cy="4476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08438" y="8505825"/>
            <a:ext cx="3067050" cy="4476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81BDF2E-61FD-4ABE-BA54-882CFD78B92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958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476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476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B438176-EFEE-41F1-B788-47ED686C1B1A}" type="datetimeFigureOut">
              <a:rPr lang="es-VE"/>
              <a:pPr>
                <a:defRPr/>
              </a:pPr>
              <a:t>21/10/2014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VE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8025" y="4252913"/>
            <a:ext cx="5661025" cy="4030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VE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505825"/>
            <a:ext cx="3067050" cy="4476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08438" y="8505825"/>
            <a:ext cx="3067050" cy="4476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28FB53E-0E04-422F-A677-5A2EAE162F63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2918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18435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720978-8649-4C20-8531-AB1BD50392D0}" type="slidenum">
              <a:rPr lang="es-V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VE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E62716A-5BD6-4F8B-9320-5ED5D9A0763A}" type="slidenum">
              <a:rPr lang="es-V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s-VE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s-ES" smtClean="0">
                <a:solidFill>
                  <a:srgbClr val="FF0000"/>
                </a:solidFill>
              </a:rPr>
              <a:t>La DPP-UCV, posee un Sistema de Formulación Presupuestaria vía web para la obtención anual de forma individualizada, de la Estimación Presupuestaria del Ejercicio Fiscal a formular de cada una de las Facultades y Dependencias Centrales de la UCV, por lo que no permite almacenar la data histórica; ya que su propósito y objetivo específico, es la de captar los datos formulados por las Facultades y Dependencias Centrales para el Ejercicio Fiscal indicado en el momento de su uso; pero no posee una opción que les permita </a:t>
            </a:r>
            <a:r>
              <a:rPr lang="es-ES" smtClean="0"/>
              <a:t>obtener la información histórica presupuestaria a partir del año 2009 de forma integrada, requerida para dar respuesta a las demandas reiterativas y constantes, que efectúan los entes rectores y de control interno e externo para garantizar el correcto y transparente funcionamiento de la administración de la Institución. Es por ello que se plantea la necesidad de (leer la lámina)</a:t>
            </a:r>
          </a:p>
          <a:p>
            <a:pPr>
              <a:spcBef>
                <a:spcPct val="0"/>
              </a:spcBef>
            </a:pPr>
            <a:r>
              <a:rPr lang="es-ES" smtClean="0">
                <a:solidFill>
                  <a:srgbClr val="FF0000"/>
                </a:solidFill>
              </a:rPr>
              <a:t>  </a:t>
            </a:r>
          </a:p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24579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A6960FA-F0E4-4BD9-8D6B-067B8279F4BF}" type="slidenum">
              <a:rPr lang="es-V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s-VE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8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282862C-661E-4134-A693-A22F233226FC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5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6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21EF40C-1B32-41DB-BE05-08D1DC5C35FC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5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6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36A5852-5ED1-4582-8B68-A064FBD86988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5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6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BA13AF8-091F-4BE9-BFAD-F801236C0547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5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6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noProof="0" smtClean="0"/>
              <a:t>Haga clic en el icono para agregar una tabla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AB1AB0A-1CE6-4D77-A752-48B4BE83FCE8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4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5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5C74D98-A212-485C-962C-B1372A6F4496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5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6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647D1C2-B7BD-4D00-90A9-B72B4AA62999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5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6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573AF5-2AA2-4CE9-9A82-6214EEB97981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6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7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BCBC411-3F6E-48B9-9D27-E52EA2E43E34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8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9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F29437A-60D0-461B-9C6A-C7FD372B8F5E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4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5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0F2DB37-79B9-4EF5-AA7D-65FBC41080AF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3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4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E25B210-0BEE-4838-BCE3-0AA72C246426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6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7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D67D749-B9CB-47E1-8764-C9F4063F0AFD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6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7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" Target="../slides/slide8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8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rect">
            <a:avLst/>
          </a:prstGeom>
          <a:gradFill rotWithShape="1">
            <a:gsLst>
              <a:gs pos="0">
                <a:schemeClr val="bg1">
                  <a:alpha val="71001"/>
                </a:schemeClr>
              </a:gs>
              <a:gs pos="100000">
                <a:schemeClr val="accent2">
                  <a:alpha val="79999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3D21903-CBAD-4695-9534-1A9238B4B09C}" type="slidenum">
              <a:rPr lang="es-ES" sz="8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">
              <a:latin typeface="+mn-lt"/>
              <a:cs typeface="+mn-cs"/>
            </a:endParaRP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2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07C121-60D2-4AAB-B08B-8AB9718AAECA}" type="datetimeFigureOut">
              <a:rPr lang="es-VE"/>
              <a:pPr>
                <a:defRPr/>
              </a:pPr>
              <a:t>21/10/2014</a:t>
            </a:fld>
            <a:endParaRPr lang="es-VE"/>
          </a:p>
        </p:txBody>
      </p:sp>
      <p:sp>
        <p:nvSpPr>
          <p:cNvPr id="13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4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48713" y="6616700"/>
            <a:ext cx="396875" cy="2413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FC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98864A-31FC-4851-96CA-8BA4B1AB4119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  <p:sp>
        <p:nvSpPr>
          <p:cNvPr id="15" name="3 Forma libre"/>
          <p:cNvSpPr>
            <a:spLocks noChangeArrowheads="1"/>
          </p:cNvSpPr>
          <p:nvPr/>
        </p:nvSpPr>
        <p:spPr bwMode="auto">
          <a:xfrm flipH="1" flipV="1">
            <a:off x="0" y="230188"/>
            <a:ext cx="9036050" cy="534987"/>
          </a:xfrm>
          <a:custGeom>
            <a:avLst/>
            <a:gdLst>
              <a:gd name="T0" fmla="*/ 0 w 10532534"/>
              <a:gd name="T1" fmla="*/ 80689 h 1096903"/>
              <a:gd name="T2" fmla="*/ 1226224 w 10532534"/>
              <a:gd name="T3" fmla="*/ 114710 h 1096903"/>
              <a:gd name="T4" fmla="*/ 3545707 w 10532534"/>
              <a:gd name="T5" fmla="*/ 6106 h 1096903"/>
              <a:gd name="T6" fmla="*/ 5665745 w 10532534"/>
              <a:gd name="T7" fmla="*/ 78073 h 1096903"/>
              <a:gd name="T8" fmla="*/ 6891969 w 10532534"/>
              <a:gd name="T9" fmla="*/ 36201 h 1096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32534"/>
              <a:gd name="T16" fmla="*/ 0 h 1096903"/>
              <a:gd name="T17" fmla="*/ 10532534 w 10532534"/>
              <a:gd name="T18" fmla="*/ 1096903 h 10969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16" name="15 Forma libre"/>
          <p:cNvSpPr/>
          <p:nvPr/>
        </p:nvSpPr>
        <p:spPr>
          <a:xfrm>
            <a:off x="0" y="87313"/>
            <a:ext cx="9036050" cy="677862"/>
          </a:xfrm>
          <a:custGeom>
            <a:avLst/>
            <a:gdLst>
              <a:gd name="connsiteX0" fmla="*/ 0 w 10861792"/>
              <a:gd name="connsiteY0" fmla="*/ 1174044 h 1574799"/>
              <a:gd name="connsiteX1" fmla="*/ 1873955 w 10861792"/>
              <a:gd name="connsiteY1" fmla="*/ 1467555 h 1574799"/>
              <a:gd name="connsiteX2" fmla="*/ 5418666 w 10861792"/>
              <a:gd name="connsiteY2" fmla="*/ 530577 h 1574799"/>
              <a:gd name="connsiteX3" fmla="*/ 8658577 w 10861792"/>
              <a:gd name="connsiteY3" fmla="*/ 1151466 h 1574799"/>
              <a:gd name="connsiteX4" fmla="*/ 10532533 w 10861792"/>
              <a:gd name="connsiteY4" fmla="*/ 790222 h 1574799"/>
              <a:gd name="connsiteX5" fmla="*/ 10634133 w 10861792"/>
              <a:gd name="connsiteY5" fmla="*/ 0 h 1574799"/>
              <a:gd name="connsiteX0" fmla="*/ 0 w 10861792"/>
              <a:gd name="connsiteY0" fmla="*/ 888316 h 1289071"/>
              <a:gd name="connsiteX1" fmla="*/ 1873955 w 10861792"/>
              <a:gd name="connsiteY1" fmla="*/ 1181827 h 1289071"/>
              <a:gd name="connsiteX2" fmla="*/ 5418666 w 10861792"/>
              <a:gd name="connsiteY2" fmla="*/ 244849 h 1289071"/>
              <a:gd name="connsiteX3" fmla="*/ 8658577 w 10861792"/>
              <a:gd name="connsiteY3" fmla="*/ 865738 h 1289071"/>
              <a:gd name="connsiteX4" fmla="*/ 10532533 w 10861792"/>
              <a:gd name="connsiteY4" fmla="*/ 504494 h 1289071"/>
              <a:gd name="connsiteX5" fmla="*/ 10634133 w 10861792"/>
              <a:gd name="connsiteY5" fmla="*/ 0 h 1289071"/>
              <a:gd name="connsiteX0" fmla="*/ 0 w 10532534"/>
              <a:gd name="connsiteY0" fmla="*/ 696148 h 1096903"/>
              <a:gd name="connsiteX1" fmla="*/ 1873955 w 10532534"/>
              <a:gd name="connsiteY1" fmla="*/ 989659 h 1096903"/>
              <a:gd name="connsiteX2" fmla="*/ 5418666 w 10532534"/>
              <a:gd name="connsiteY2" fmla="*/ 52681 h 1096903"/>
              <a:gd name="connsiteX3" fmla="*/ 8658577 w 10532534"/>
              <a:gd name="connsiteY3" fmla="*/ 673570 h 1096903"/>
              <a:gd name="connsiteX4" fmla="*/ 10532533 w 10532534"/>
              <a:gd name="connsiteY4" fmla="*/ 312326 h 109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2534" h="1096903">
                <a:moveTo>
                  <a:pt x="0" y="696148"/>
                </a:moveTo>
                <a:cubicBezTo>
                  <a:pt x="485422" y="896525"/>
                  <a:pt x="970844" y="1096903"/>
                  <a:pt x="1873955" y="989659"/>
                </a:cubicBezTo>
                <a:cubicBezTo>
                  <a:pt x="2777066" y="882415"/>
                  <a:pt x="4287896" y="105362"/>
                  <a:pt x="5418666" y="52681"/>
                </a:cubicBezTo>
                <a:cubicBezTo>
                  <a:pt x="6549436" y="0"/>
                  <a:pt x="7806266" y="630296"/>
                  <a:pt x="8658577" y="673570"/>
                </a:cubicBezTo>
                <a:cubicBezTo>
                  <a:pt x="9510888" y="716844"/>
                  <a:pt x="10203274" y="456616"/>
                  <a:pt x="10532533" y="312326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16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525344"/>
            <a:ext cx="9145588" cy="359644"/>
          </a:xfrm>
          <a:prstGeom prst="rect">
            <a:avLst/>
          </a:prstGeom>
          <a:solidFill>
            <a:srgbClr val="FFC000"/>
          </a:solidFill>
          <a:ln w="57150">
            <a:solidFill>
              <a:srgbClr val="FF9900"/>
            </a:solidFill>
          </a:ln>
          <a:effectLst>
            <a:softEdge rad="11250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379413" y="911225"/>
            <a:ext cx="1023937" cy="10048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4 CuadroTexto"/>
          <p:cNvSpPr txBox="1">
            <a:spLocks noChangeArrowheads="1"/>
          </p:cNvSpPr>
          <p:nvPr/>
        </p:nvSpPr>
        <p:spPr bwMode="auto">
          <a:xfrm>
            <a:off x="1736725" y="836613"/>
            <a:ext cx="56880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UNIVERSIDAD CENTRAL DE VENEZUELA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FACULTAD </a:t>
            </a:r>
            <a:r>
              <a:rPr lang="es-E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ES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HUMANIDADES Y EDUCACIÓN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COMISIÓN DE ESTUDIOS DE POSTGRADO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ESPECIALIZACIÓN EN GERENCIA DE REDES DE UNIDADES DE SERVICIOS DE INFORMACIÓN</a:t>
            </a:r>
          </a:p>
        </p:txBody>
      </p:sp>
      <p:sp>
        <p:nvSpPr>
          <p:cNvPr id="8" name="2 Subtítulo"/>
          <p:cNvSpPr>
            <a:spLocks noGrp="1"/>
          </p:cNvSpPr>
          <p:nvPr>
            <p:ph type="subTitle" idx="1"/>
          </p:nvPr>
        </p:nvSpPr>
        <p:spPr>
          <a:xfrm>
            <a:off x="6838950" y="4662488"/>
            <a:ext cx="2016125" cy="15843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</a:rPr>
              <a:t>Integrantes:</a:t>
            </a:r>
          </a:p>
          <a:p>
            <a:pPr algn="l">
              <a:defRPr/>
            </a:pP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  <a:t>Carlos Cohen</a:t>
            </a:r>
          </a:p>
          <a:p>
            <a:pPr algn="l">
              <a:defRPr/>
            </a:pP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  <a:t>Alicia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</a:rPr>
              <a:t>Viscuña</a:t>
            </a:r>
            <a:endParaRPr lang="es-ES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endParaRPr lang="es-ES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r>
              <a:rPr lang="es-ES" sz="1400" b="1" dirty="0" smtClean="0">
                <a:solidFill>
                  <a:srgbClr val="1F497D">
                    <a:lumMod val="75000"/>
                  </a:srgbClr>
                </a:solidFill>
              </a:rPr>
              <a:t>Tutora: </a:t>
            </a:r>
          </a:p>
          <a:p>
            <a:pPr algn="just">
              <a:defRPr/>
            </a:pP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  <a:t>Profa. Xiomara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</a:rPr>
              <a:t>Jayaro</a:t>
            </a:r>
            <a:endParaRPr lang="es-ES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endParaRPr lang="es-VE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867150" y="6092825"/>
            <a:ext cx="2133918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Caracas, 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 Octubre 2014.</a:t>
            </a:r>
            <a:endParaRPr lang="es-ES" sz="1400" dirty="0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17414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23393" y="800466"/>
            <a:ext cx="1834009" cy="139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7416" name="WordArt 8"/>
          <p:cNvSpPr>
            <a:spLocks noChangeArrowheads="1" noChangeShapeType="1" noTextEdit="1"/>
          </p:cNvSpPr>
          <p:nvPr/>
        </p:nvSpPr>
        <p:spPr bwMode="auto">
          <a:xfrm>
            <a:off x="900113" y="2924175"/>
            <a:ext cx="755967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VE" sz="16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PROPUESTA WEB PARA LA RECUPERACIÓN DE</a:t>
            </a:r>
          </a:p>
          <a:p>
            <a:pPr algn="ctr"/>
            <a:r>
              <a:rPr lang="es-VE" sz="16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LA INFORMACIÓN HISTÓRICA DE LA DIRECCIÓN </a:t>
            </a:r>
          </a:p>
          <a:p>
            <a:pPr algn="ctr"/>
            <a:r>
              <a:rPr lang="es-VE" sz="16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DE PLANIFICACIÓN Y PRESUPUESTO - UCV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951111"/>
            <a:ext cx="254428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+mn-lt"/>
                <a:cs typeface="Lucida Sans Unicode" pitchFamily="34" charset="0"/>
              </a:rPr>
              <a:t>JUSTIFICACIÓN</a:t>
            </a:r>
          </a:p>
        </p:txBody>
      </p:sp>
      <p:sp>
        <p:nvSpPr>
          <p:cNvPr id="21506" name="2 Rectángulo"/>
          <p:cNvSpPr>
            <a:spLocks noChangeArrowheads="1"/>
          </p:cNvSpPr>
          <p:nvPr/>
        </p:nvSpPr>
        <p:spPr bwMode="auto">
          <a:xfrm>
            <a:off x="469900" y="1454150"/>
            <a:ext cx="813593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s-ES" sz="1900">
              <a:solidFill>
                <a:srgbClr val="FF0000"/>
              </a:solidFill>
            </a:endParaRPr>
          </a:p>
          <a:p>
            <a:pPr algn="just"/>
            <a:endParaRPr lang="es-ES" sz="1900">
              <a:solidFill>
                <a:srgbClr val="FF0000"/>
              </a:solidFill>
            </a:endParaRPr>
          </a:p>
        </p:txBody>
      </p:sp>
      <p:sp>
        <p:nvSpPr>
          <p:cNvPr id="21507" name="4 Rectángulo"/>
          <p:cNvSpPr>
            <a:spLocks noChangeArrowheads="1"/>
          </p:cNvSpPr>
          <p:nvPr/>
        </p:nvSpPr>
        <p:spPr bwMode="auto">
          <a:xfrm>
            <a:off x="539750" y="1454150"/>
            <a:ext cx="7993063" cy="501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20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Nuestra investigación surge en virtud de que:</a:t>
            </a:r>
          </a:p>
          <a:p>
            <a:pPr algn="just"/>
            <a:r>
              <a:rPr lang="es-ES" sz="20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 </a:t>
            </a:r>
          </a:p>
          <a:p>
            <a:pPr algn="just"/>
            <a:r>
              <a:rPr lang="es-ES" sz="20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* El Sistema de Formulación en donde las Facultades y Dependencias Centrales de la UCV registran la estimación presupuestaria anual de sus POA, no almacena esta data de forma histórica, en consecuencia no permite consultar y/o visualizar los requerimientos solicitados por las Facultades y Dependencias Centrales de la Institución.</a:t>
            </a:r>
          </a:p>
          <a:p>
            <a:pPr algn="just"/>
            <a:r>
              <a:rPr lang="es-ES" sz="20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 </a:t>
            </a:r>
          </a:p>
          <a:p>
            <a:pPr algn="just"/>
            <a:r>
              <a:rPr lang="es-ES" sz="20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* Satisfacer la preocupación que representa para las Facultades y Dependencias Centrales, las asignaciones de recursos para los diferentes proyectos que la Institución plasma en su proceso de formulación presupuestaria y cuya ejecución, debe ser rendida con exactitud e integridad ante las instancias contraloras de la Administración de los Recursos Presupuestarios a nivel interno y externo.</a:t>
            </a:r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4488" y="692150"/>
            <a:ext cx="1838325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Group 25"/>
          <p:cNvGrpSpPr>
            <a:grpSpLocks/>
          </p:cNvGrpSpPr>
          <p:nvPr/>
        </p:nvGrpSpPr>
        <p:grpSpPr bwMode="auto">
          <a:xfrm>
            <a:off x="684213" y="4652963"/>
            <a:ext cx="1655762" cy="1223962"/>
            <a:chOff x="431" y="2886"/>
            <a:chExt cx="1043" cy="771"/>
          </a:xfrm>
        </p:grpSpPr>
        <p:pic>
          <p:nvPicPr>
            <p:cNvPr id="23565" name="Picture 8" descr="BASES_SEPARADA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8" y="2886"/>
              <a:ext cx="363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66" name="Picture 9" descr="BASES_SEPARADA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11" y="2886"/>
              <a:ext cx="363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3567" name="Group 14"/>
            <p:cNvGrpSpPr>
              <a:grpSpLocks/>
            </p:cNvGrpSpPr>
            <p:nvPr/>
          </p:nvGrpSpPr>
          <p:grpSpPr bwMode="auto">
            <a:xfrm>
              <a:off x="431" y="3113"/>
              <a:ext cx="1043" cy="544"/>
              <a:chOff x="431" y="3113"/>
              <a:chExt cx="1043" cy="544"/>
            </a:xfrm>
          </p:grpSpPr>
          <p:pic>
            <p:nvPicPr>
              <p:cNvPr id="23570" name="Picture 10" descr="BASES_SEPARADAS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111" y="3294"/>
                <a:ext cx="363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571" name="Picture 11" descr="BASES_SEPARADAS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48" y="3294"/>
                <a:ext cx="363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572" name="Picture 12" descr="BASES_SEPARADAS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31" y="3113"/>
                <a:ext cx="363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3568" name="Picture 15" descr="BASES_SEPARADA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8" y="2886"/>
              <a:ext cx="363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69" name="Picture 16" descr="BASES_SEPARADA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11" y="2886"/>
              <a:ext cx="363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554" name="Text Box 26"/>
          <p:cNvSpPr txBox="1">
            <a:spLocks noChangeArrowheads="1"/>
          </p:cNvSpPr>
          <p:nvPr/>
        </p:nvSpPr>
        <p:spPr bwMode="auto">
          <a:xfrm>
            <a:off x="382588" y="4075113"/>
            <a:ext cx="25193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VE" sz="1200"/>
              <a:t>BASES DE DATOS SEPARADAS</a:t>
            </a:r>
            <a:endParaRPr lang="es-ES" sz="1200"/>
          </a:p>
        </p:txBody>
      </p:sp>
      <p:sp>
        <p:nvSpPr>
          <p:cNvPr id="23555" name="Line 27"/>
          <p:cNvSpPr>
            <a:spLocks noChangeShapeType="1"/>
          </p:cNvSpPr>
          <p:nvPr/>
        </p:nvSpPr>
        <p:spPr bwMode="auto">
          <a:xfrm>
            <a:off x="3081338" y="5189538"/>
            <a:ext cx="10795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VE"/>
          </a:p>
        </p:txBody>
      </p:sp>
      <p:pic>
        <p:nvPicPr>
          <p:cNvPr id="23556" name="Picture 2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16450" y="4870450"/>
            <a:ext cx="6286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2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08850" y="4735513"/>
            <a:ext cx="852488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Line 30"/>
          <p:cNvSpPr>
            <a:spLocks noChangeShapeType="1"/>
          </p:cNvSpPr>
          <p:nvPr/>
        </p:nvSpPr>
        <p:spPr bwMode="auto">
          <a:xfrm>
            <a:off x="5867400" y="5243513"/>
            <a:ext cx="10795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VE"/>
          </a:p>
        </p:txBody>
      </p:sp>
      <p:sp>
        <p:nvSpPr>
          <p:cNvPr id="23559" name="Text Box 31"/>
          <p:cNvSpPr txBox="1">
            <a:spLocks noChangeArrowheads="1"/>
          </p:cNvSpPr>
          <p:nvPr/>
        </p:nvSpPr>
        <p:spPr bwMode="auto">
          <a:xfrm>
            <a:off x="3851275" y="4076700"/>
            <a:ext cx="2159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VE" sz="1200"/>
              <a:t>COMPILACION DE BASES</a:t>
            </a:r>
            <a:endParaRPr lang="es-ES" sz="1200"/>
          </a:p>
        </p:txBody>
      </p:sp>
      <p:sp>
        <p:nvSpPr>
          <p:cNvPr id="23560" name="Text Box 32"/>
          <p:cNvSpPr txBox="1">
            <a:spLocks noChangeArrowheads="1"/>
          </p:cNvSpPr>
          <p:nvPr/>
        </p:nvSpPr>
        <p:spPr bwMode="auto">
          <a:xfrm>
            <a:off x="6208713" y="4076700"/>
            <a:ext cx="2520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VE" sz="1200"/>
              <a:t>BASE COMPILADA HISTORICA</a:t>
            </a:r>
            <a:endParaRPr lang="es-ES" sz="1200"/>
          </a:p>
        </p:txBody>
      </p:sp>
      <p:sp>
        <p:nvSpPr>
          <p:cNvPr id="23" name="22 CuadroTexto"/>
          <p:cNvSpPr txBox="1"/>
          <p:nvPr/>
        </p:nvSpPr>
        <p:spPr>
          <a:xfrm>
            <a:off x="395536" y="988441"/>
            <a:ext cx="537044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VE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+mn-lt"/>
                <a:cs typeface="Lucida Sans Unicode" pitchFamily="34" charset="0"/>
              </a:rPr>
              <a:t>PLANTEAMIENTO DEL PROBLEMA</a:t>
            </a:r>
          </a:p>
        </p:txBody>
      </p:sp>
      <p:sp>
        <p:nvSpPr>
          <p:cNvPr id="23562" name="23 CuadroTexto"/>
          <p:cNvSpPr txBox="1">
            <a:spLocks noChangeArrowheads="1"/>
          </p:cNvSpPr>
          <p:nvPr/>
        </p:nvSpPr>
        <p:spPr bwMode="auto">
          <a:xfrm>
            <a:off x="233363" y="2239963"/>
            <a:ext cx="84963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20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Proponer el diseño de un módulo para la recuperación de la información histórico-presupuestaria recolectada por la Dirección de Planificación y Presupuesto de la Universidad Central de Venezuela  a partir del año 2009. </a:t>
            </a:r>
          </a:p>
        </p:txBody>
      </p:sp>
      <p:pic>
        <p:nvPicPr>
          <p:cNvPr id="2356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77188" y="1000125"/>
            <a:ext cx="54927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4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00900" y="1284288"/>
            <a:ext cx="388938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79512" y="899701"/>
            <a:ext cx="576064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1F497D">
                    <a:lumMod val="75000"/>
                  </a:srgbClr>
                </a:solidFill>
                <a:latin typeface="+mn-lt"/>
                <a:cs typeface="Lucida Sans Unicode" pitchFamily="34" charset="0"/>
              </a:rPr>
              <a:t>OBJETIVO GENERAL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113" y="1557338"/>
            <a:ext cx="2536825" cy="234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5 CuadroTexto"/>
          <p:cNvSpPr txBox="1">
            <a:spLocks noChangeArrowheads="1"/>
          </p:cNvSpPr>
          <p:nvPr/>
        </p:nvSpPr>
        <p:spPr bwMode="auto">
          <a:xfrm>
            <a:off x="323850" y="4292600"/>
            <a:ext cx="8496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20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Diseñar una herramienta (MHP 1.0) de visualización web para recuperar la información histórico presupuestaria del Plan Operativo Anual (POA) de la Dirección de Planificación y Presupuesta de la Universidad Central de Venezuela.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23528" y="974794"/>
            <a:ext cx="612068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1F497D">
                    <a:lumMod val="75000"/>
                  </a:srgbClr>
                </a:solidFill>
                <a:latin typeface="+mn-lt"/>
                <a:cs typeface="Lucida Sans Unicode" pitchFamily="34" charset="0"/>
              </a:rPr>
              <a:t>OBJETIVOS ESPECÍFICOS</a:t>
            </a:r>
          </a:p>
        </p:txBody>
      </p:sp>
      <p:graphicFrame>
        <p:nvGraphicFramePr>
          <p:cNvPr id="4" name="3 Diagrama"/>
          <p:cNvGraphicFramePr/>
          <p:nvPr/>
        </p:nvGraphicFramePr>
        <p:xfrm>
          <a:off x="467544" y="1556792"/>
          <a:ext cx="8352928" cy="4800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lvl="2" algn="ctr"/>
            <a:r>
              <a:rPr lang="es-VE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Sistema </a:t>
            </a:r>
            <a:r>
              <a:rPr lang="es-VE" b="1" kern="10" dirty="0" err="1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mhp.version</a:t>
            </a:r>
            <a:r>
              <a:rPr lang="es-VE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1.0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955961"/>
              </p:ext>
            </p:extLst>
          </p:nvPr>
        </p:nvGraphicFramePr>
        <p:xfrm>
          <a:off x="1187624" y="2433583"/>
          <a:ext cx="6264696" cy="888248"/>
        </p:xfrm>
        <a:graphic>
          <a:graphicData uri="http://schemas.openxmlformats.org/drawingml/2006/table">
            <a:tbl>
              <a:tblPr/>
              <a:tblGrid>
                <a:gridCol w="6264696"/>
              </a:tblGrid>
              <a:tr h="147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66"/>
                    </a:solidFill>
                  </a:tcPr>
                </a:tc>
              </a:tr>
              <a:tr h="147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6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</a:rPr>
                        <a:t>BIENVENIDOS AL SISTEMA </a:t>
                      </a:r>
                      <a:r>
                        <a:rPr lang="es-ES" sz="1200" b="1" dirty="0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s-ES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</a:rPr>
                        <a:t>MHP DE LAS FORMULACIONES FACULTAD / DEPENDENCIA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66"/>
                    </a:solidFill>
                  </a:tcPr>
                </a:tc>
              </a:tr>
              <a:tr h="147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3075" name="Imagen 1" descr="DPP-UC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09129"/>
            <a:ext cx="4752528" cy="557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305836"/>
            <a:ext cx="6489906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25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lvl="2" algn="ctr"/>
            <a:r>
              <a:rPr lang="es-VE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Modulo interno para la DPP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57200" y="2452951"/>
          <a:ext cx="8229600" cy="282046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173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66"/>
                    </a:solidFill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5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</a:rPr>
                        <a:t>BIENVENIDOS AL SISTEMA ADMINISTRADOR MHP DE LAS FORMULACIONES FACULTAD / DEPENDENCIA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66"/>
                    </a:solidFill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925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Times New Roman"/>
                          <a:ea typeface="Times New Roman"/>
                        </a:rPr>
                        <a:t>Opciones Administrativas del Sistema Histórico de las Facultades y Dependencias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1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Administrar Usuarios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1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Eliminar Ejercicios Fiscal 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1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Cargar por lote Ejercicio Fiscal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1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Regresar al Sistema de Consulta Histórico de Formulaciones Facultad/Dependencia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1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Reporte Resumen Facultades y Dependencias División de Formulación de la DPP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1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Salir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i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</a:rPr>
                        <a:t>Universidad Central de Venezuela - Dirección de Planificación y Presupuesto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66"/>
                    </a:solidFill>
                  </a:tcPr>
                </a:tc>
              </a:tr>
              <a:tr h="173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i="1" dirty="0">
                          <a:effectLst/>
                          <a:latin typeface="Times New Roman"/>
                          <a:ea typeface="Times New Roman"/>
                        </a:rPr>
                        <a:t>Software Utilizado: PHP-</a:t>
                      </a:r>
                      <a:r>
                        <a:rPr lang="es-ES" sz="1000" b="1" i="1" dirty="0" err="1">
                          <a:effectLst/>
                          <a:latin typeface="Times New Roman"/>
                          <a:ea typeface="Times New Roman"/>
                        </a:rPr>
                        <a:t>Mysql</a:t>
                      </a:r>
                      <a:r>
                        <a:rPr lang="es-ES" sz="1000" b="1" i="1" dirty="0">
                          <a:effectLst/>
                          <a:latin typeface="Times New Roman"/>
                          <a:ea typeface="Times New Roman"/>
                        </a:rPr>
                        <a:t>-Apache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161" marR="8161" marT="8161" marB="8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4099" name="Imagen 1" descr="DPP-UC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856" y="1700808"/>
            <a:ext cx="5266928" cy="688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11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39552" y="893785"/>
            <a:ext cx="2254143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+mn-lt"/>
                <a:cs typeface="Lucida Sans Unicode" pitchFamily="34" charset="0"/>
              </a:rPr>
              <a:t>CONCLUSIONES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585293539"/>
              </p:ext>
            </p:extLst>
          </p:nvPr>
        </p:nvGraphicFramePr>
        <p:xfrm>
          <a:off x="683568" y="1397000"/>
          <a:ext cx="7776864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449135" y="5529821"/>
            <a:ext cx="44644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VE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+mn-lt"/>
                <a:cs typeface="Lucida Sans Unicode" pitchFamily="34" charset="0"/>
              </a:rPr>
              <a:t>Muchas</a:t>
            </a:r>
            <a:r>
              <a:rPr lang="es-VE" sz="4000" b="1" kern="0" dirty="0">
                <a:solidFill>
                  <a:srgbClr val="DBBD71"/>
                </a:solidFill>
                <a:latin typeface="Adagio Pro" pitchFamily="82" charset="0"/>
                <a:cs typeface="+mn-cs"/>
              </a:rPr>
              <a:t> </a:t>
            </a:r>
            <a:r>
              <a:rPr lang="es-VE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+mn-lt"/>
                <a:cs typeface="Lucida Sans Unicode" pitchFamily="34" charset="0"/>
              </a:rPr>
              <a:t>Gracias</a:t>
            </a:r>
            <a:endParaRPr lang="es-E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+mn-lt"/>
              <a:cs typeface="Lucida Sans Unicode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95536" y="1844824"/>
            <a:ext cx="828429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“Todos los ojos cerrados duermen, pero no todos los ojos abiertos ven….”</a:t>
            </a:r>
          </a:p>
          <a:p>
            <a:pPr algn="just"/>
            <a:r>
              <a:rPr lang="es-ES" sz="24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 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861048"/>
            <a:ext cx="2189503" cy="166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sult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Consultor</Template>
  <TotalTime>3996</TotalTime>
  <Words>608</Words>
  <Application>Microsoft Office PowerPoint</Application>
  <PresentationFormat>Presentación en pantalla (4:3)</PresentationFormat>
  <Paragraphs>65</Paragraphs>
  <Slides>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Consultor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UCV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POSTGRADO UCV</dc:creator>
  <cp:lastModifiedBy>Manuel-Andres</cp:lastModifiedBy>
  <cp:revision>451</cp:revision>
  <cp:lastPrinted>2013-11-01T13:40:56Z</cp:lastPrinted>
  <dcterms:created xsi:type="dcterms:W3CDTF">2012-11-24T00:33:18Z</dcterms:created>
  <dcterms:modified xsi:type="dcterms:W3CDTF">2014-10-22T00:33:57Z</dcterms:modified>
</cp:coreProperties>
</file>