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85" r:id="rId4"/>
    <p:sldId id="258" r:id="rId5"/>
    <p:sldId id="259" r:id="rId6"/>
    <p:sldId id="260" r:id="rId7"/>
    <p:sldId id="317" r:id="rId8"/>
    <p:sldId id="287" r:id="rId9"/>
    <p:sldId id="288" r:id="rId10"/>
    <p:sldId id="318" r:id="rId11"/>
    <p:sldId id="290" r:id="rId12"/>
    <p:sldId id="291" r:id="rId13"/>
    <p:sldId id="292" r:id="rId14"/>
    <p:sldId id="286" r:id="rId15"/>
    <p:sldId id="293" r:id="rId16"/>
    <p:sldId id="294" r:id="rId17"/>
    <p:sldId id="295" r:id="rId18"/>
    <p:sldId id="313" r:id="rId19"/>
    <p:sldId id="296" r:id="rId20"/>
    <p:sldId id="314" r:id="rId21"/>
    <p:sldId id="297" r:id="rId22"/>
    <p:sldId id="298" r:id="rId23"/>
    <p:sldId id="300" r:id="rId24"/>
    <p:sldId id="299" r:id="rId25"/>
    <p:sldId id="301" r:id="rId26"/>
    <p:sldId id="302" r:id="rId27"/>
    <p:sldId id="303" r:id="rId28"/>
    <p:sldId id="261" r:id="rId29"/>
    <p:sldId id="281" r:id="rId30"/>
    <p:sldId id="284" r:id="rId31"/>
    <p:sldId id="305" r:id="rId32"/>
    <p:sldId id="262" r:id="rId33"/>
    <p:sldId id="304" r:id="rId34"/>
    <p:sldId id="264" r:id="rId35"/>
    <p:sldId id="263" r:id="rId36"/>
    <p:sldId id="265" r:id="rId37"/>
    <p:sldId id="266" r:id="rId38"/>
    <p:sldId id="267" r:id="rId39"/>
    <p:sldId id="269" r:id="rId40"/>
    <p:sldId id="268" r:id="rId41"/>
    <p:sldId id="271" r:id="rId42"/>
    <p:sldId id="270" r:id="rId43"/>
    <p:sldId id="272" r:id="rId44"/>
    <p:sldId id="273" r:id="rId45"/>
    <p:sldId id="316" r:id="rId46"/>
    <p:sldId id="274" r:id="rId47"/>
    <p:sldId id="275" r:id="rId48"/>
    <p:sldId id="276" r:id="rId49"/>
    <p:sldId id="310" r:id="rId50"/>
    <p:sldId id="311" r:id="rId51"/>
    <p:sldId id="312" r:id="rId52"/>
    <p:sldId id="309" r:id="rId53"/>
    <p:sldId id="277" r:id="rId54"/>
    <p:sldId id="278" r:id="rId55"/>
    <p:sldId id="279" r:id="rId56"/>
    <p:sldId id="280" r:id="rId57"/>
    <p:sldId id="306" r:id="rId58"/>
    <p:sldId id="307" r:id="rId59"/>
    <p:sldId id="308" r:id="rId60"/>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D60093"/>
    <a:srgbClr val="00FFFF"/>
    <a:srgbClr val="FFFF00"/>
    <a:srgbClr val="009999"/>
    <a:srgbClr val="006666"/>
    <a:srgbClr val="6600CC"/>
    <a:srgbClr val="6600FF"/>
  </p:clrMru>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5" autoAdjust="0"/>
    <p:restoredTop sz="94660"/>
  </p:normalViewPr>
  <p:slideViewPr>
    <p:cSldViewPr>
      <p:cViewPr>
        <p:scale>
          <a:sx n="66" d="100"/>
          <a:sy n="66" d="100"/>
        </p:scale>
        <p:origin x="-139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67F1086-3ED3-4F94-896E-28038C90A678}" type="datetimeFigureOut">
              <a:rPr lang="es-ES_tradnl"/>
              <a:pPr>
                <a:defRPr/>
              </a:pPr>
              <a:t>25/04/2014</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644EDA1-87BC-4D70-B2B8-AC06F87E52DC}"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VE" smtClean="0"/>
          </a:p>
        </p:txBody>
      </p:sp>
      <p:sp>
        <p:nvSpPr>
          <p:cNvPr id="4" name="3 Marcador de número de diapositiva"/>
          <p:cNvSpPr>
            <a:spLocks noGrp="1"/>
          </p:cNvSpPr>
          <p:nvPr>
            <p:ph type="sldNum" sz="quarter" idx="5"/>
          </p:nvPr>
        </p:nvSpPr>
        <p:spPr/>
        <p:txBody>
          <a:bodyPr/>
          <a:lstStyle/>
          <a:p>
            <a:pPr>
              <a:defRPr/>
            </a:pPr>
            <a:fld id="{702C47A8-9032-4C82-A0C5-CBCA12FF071D}" type="slidenum">
              <a:rPr lang="es-ES_tradnl" smtClean="0"/>
              <a:pPr>
                <a:defRPr/>
              </a:pPr>
              <a:t>36</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Distribución de frecuencia absoluta y porcentual con relación a los efectos de los aparatos de ortodoncia en la forma de hablar.</a:t>
            </a:r>
            <a:endParaRPr lang="es-ES_tradnl" smtClean="0"/>
          </a:p>
          <a:p>
            <a:pPr eaLnBrk="1" hangingPunct="1">
              <a:spcBef>
                <a:spcPct val="0"/>
              </a:spcBef>
            </a:pPr>
            <a:r>
              <a:rPr lang="es-ES" smtClean="0"/>
              <a:t> </a:t>
            </a:r>
            <a:endParaRPr lang="es-ES_tradnl" smtClean="0"/>
          </a:p>
          <a:p>
            <a:pPr eaLnBrk="1" hangingPunct="1">
              <a:spcBef>
                <a:spcPct val="0"/>
              </a:spcBef>
            </a:pPr>
            <a:r>
              <a:rPr lang="es-ES" b="1" smtClean="0"/>
              <a:t>ALTERNATIVAS</a:t>
            </a:r>
            <a:endParaRPr lang="es-ES_tradnl" smtClean="0"/>
          </a:p>
          <a:p>
            <a:pPr eaLnBrk="1" hangingPunct="1">
              <a:spcBef>
                <a:spcPct val="0"/>
              </a:spcBef>
            </a:pPr>
            <a:r>
              <a:rPr lang="es-ES" b="1" smtClean="0"/>
              <a:t>FRECUENCIA ABSOLUTA</a:t>
            </a:r>
            <a:endParaRPr lang="es-ES_tradnl" smtClean="0"/>
          </a:p>
          <a:p>
            <a:pPr eaLnBrk="1" hangingPunct="1">
              <a:spcBef>
                <a:spcPct val="0"/>
              </a:spcBef>
            </a:pPr>
            <a:r>
              <a:rPr lang="es-ES" b="1" smtClean="0"/>
              <a:t>PORCENTAJE</a:t>
            </a:r>
            <a:endParaRPr lang="es-ES_tradnl" smtClean="0"/>
          </a:p>
          <a:p>
            <a:pPr eaLnBrk="1" hangingPunct="1">
              <a:spcBef>
                <a:spcPct val="0"/>
              </a:spcBef>
            </a:pPr>
            <a:r>
              <a:rPr lang="es-ES" b="1" smtClean="0"/>
              <a:t>SI</a:t>
            </a:r>
            <a:endParaRPr lang="es-ES_tradnl" smtClean="0"/>
          </a:p>
          <a:p>
            <a:pPr eaLnBrk="1" hangingPunct="1">
              <a:spcBef>
                <a:spcPct val="0"/>
              </a:spcBef>
            </a:pPr>
            <a:r>
              <a:rPr lang="es-ES" smtClean="0"/>
              <a:t>20</a:t>
            </a:r>
            <a:endParaRPr lang="es-ES_tradnl" smtClean="0"/>
          </a:p>
          <a:p>
            <a:pPr eaLnBrk="1" hangingPunct="1">
              <a:spcBef>
                <a:spcPct val="0"/>
              </a:spcBef>
            </a:pPr>
            <a:r>
              <a:rPr lang="es-ES" smtClean="0"/>
              <a:t>43</a:t>
            </a:r>
            <a:endParaRPr lang="es-ES_tradnl" smtClean="0"/>
          </a:p>
          <a:p>
            <a:pPr eaLnBrk="1" hangingPunct="1">
              <a:spcBef>
                <a:spcPct val="0"/>
              </a:spcBef>
            </a:pPr>
            <a:r>
              <a:rPr lang="es-ES" b="1" smtClean="0"/>
              <a:t>NO</a:t>
            </a:r>
            <a:endParaRPr lang="es-ES_tradnl" smtClean="0"/>
          </a:p>
          <a:p>
            <a:pPr eaLnBrk="1" hangingPunct="1">
              <a:spcBef>
                <a:spcPct val="0"/>
              </a:spcBef>
            </a:pPr>
            <a:r>
              <a:rPr lang="es-ES" smtClean="0"/>
              <a:t>26</a:t>
            </a:r>
            <a:endParaRPr lang="es-ES_tradnl" smtClean="0"/>
          </a:p>
          <a:p>
            <a:pPr eaLnBrk="1" hangingPunct="1">
              <a:spcBef>
                <a:spcPct val="0"/>
              </a:spcBef>
            </a:pPr>
            <a:r>
              <a:rPr lang="es-ES" smtClean="0"/>
              <a:t>57</a:t>
            </a:r>
            <a:endParaRPr lang="es-ES_tradnl" smtClean="0"/>
          </a:p>
          <a:p>
            <a:pPr eaLnBrk="1" hangingPunct="1">
              <a:spcBef>
                <a:spcPct val="0"/>
              </a:spcBef>
            </a:pPr>
            <a:r>
              <a:rPr lang="es-ES" b="1" smtClean="0"/>
              <a:t>TOTAL</a:t>
            </a:r>
            <a:endParaRPr lang="es-ES_tradnl" smtClean="0"/>
          </a:p>
          <a:p>
            <a:pPr eaLnBrk="1" hangingPunct="1">
              <a:spcBef>
                <a:spcPct val="0"/>
              </a:spcBef>
            </a:pPr>
            <a:r>
              <a:rPr lang="es-ES" b="1" smtClean="0"/>
              <a:t>46</a:t>
            </a:r>
            <a:endParaRPr lang="es-ES_tradnl" smtClean="0"/>
          </a:p>
          <a:p>
            <a:pPr eaLnBrk="1" hangingPunct="1">
              <a:spcBef>
                <a:spcPct val="0"/>
              </a:spcBef>
            </a:pPr>
            <a:r>
              <a:rPr lang="es-ES" b="1" smtClean="0"/>
              <a:t>100</a:t>
            </a:r>
            <a:endParaRPr lang="es-ES_tradnl" smtClean="0"/>
          </a:p>
          <a:p>
            <a:pPr eaLnBrk="1" hangingPunct="1">
              <a:spcBef>
                <a:spcPct val="0"/>
              </a:spcBef>
            </a:pPr>
            <a:r>
              <a:rPr lang="es-ES" smtClean="0"/>
              <a:t>Fuente: Cuestionario aplicado a los pacientes.</a:t>
            </a:r>
            <a:endParaRPr lang="es-ES_tradnl" smtClean="0"/>
          </a:p>
          <a:p>
            <a:pPr eaLnBrk="1" hangingPunct="1">
              <a:spcBef>
                <a:spcPct val="0"/>
              </a:spcBef>
            </a:pPr>
            <a:endParaRPr lang="es-ES_tradnl" smtClean="0"/>
          </a:p>
        </p:txBody>
      </p:sp>
      <p:sp>
        <p:nvSpPr>
          <p:cNvPr id="59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8FDEC-B3EE-4F23-9C24-26F4016A349D}" type="slidenum">
              <a:rPr lang="es-ES_tradnl" smtClean="0"/>
              <a:pPr fontAlgn="base">
                <a:spcBef>
                  <a:spcPct val="0"/>
                </a:spcBef>
                <a:spcAft>
                  <a:spcPct val="0"/>
                </a:spcAft>
                <a:defRPr/>
              </a:pPr>
              <a:t>43</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017BC788-F977-48E7-A18B-F59334EAEA65}" type="datetimeFigureOut">
              <a:rPr lang="es-ES_tradnl"/>
              <a:pPr>
                <a:defRPr/>
              </a:pPr>
              <a:t>25/04/2014</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9C1CBE78-AA7B-4EED-BE10-69EA9876AC6E}"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388FF587-85CC-4BFC-BBD6-A370045C53BD}" type="datetimeFigureOut">
              <a:rPr lang="es-ES_tradnl"/>
              <a:pPr>
                <a:defRPr/>
              </a:pPr>
              <a:t>25/04/2014</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3921A0E4-CBF0-4872-9613-5B4D018A760C}"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07951857-EBC1-44D0-B387-C5697DC021B9}" type="datetimeFigureOut">
              <a:rPr lang="es-ES_tradnl"/>
              <a:pPr>
                <a:defRPr/>
              </a:pPr>
              <a:t>25/04/2014</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6DBE9396-113F-47DA-BAD7-7AC8BEB97249}"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AA44871F-94C6-4FA3-AC2A-00DE38B04353}" type="datetimeFigureOut">
              <a:rPr lang="es-ES_tradnl"/>
              <a:pPr>
                <a:defRPr/>
              </a:pPr>
              <a:t>25/04/2014</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BE996273-6213-46C7-83A9-F26FEB742451}"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D2EA3DC-0C24-422A-A339-35F4622B482D}" type="datetimeFigureOut">
              <a:rPr lang="es-ES_tradnl"/>
              <a:pPr>
                <a:defRPr/>
              </a:pPr>
              <a:t>25/04/2014</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0A2C1781-3C86-47C0-8FD8-322066604A88}"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4C35D7E1-F90B-4F17-8B0A-3F92A83AF304}" type="datetimeFigureOut">
              <a:rPr lang="es-ES_tradnl"/>
              <a:pPr>
                <a:defRPr/>
              </a:pPr>
              <a:t>25/04/2014</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A402E8AA-29FF-4091-BB6B-C6BDE77AF1D6}"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3B1DDE7D-71A0-43FE-BB9A-19C109FE2EC1}" type="datetimeFigureOut">
              <a:rPr lang="es-ES_tradnl"/>
              <a:pPr>
                <a:defRPr/>
              </a:pPr>
              <a:t>25/04/2014</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10C640FD-D6EB-4285-AA2B-4B93770DDB1E}"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F3AA339A-09DB-48DC-8F80-D04CF7DF87B4}" type="datetimeFigureOut">
              <a:rPr lang="es-ES_tradnl"/>
              <a:pPr>
                <a:defRPr/>
              </a:pPr>
              <a:t>25/04/2014</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CB1A5F41-DC7C-476D-8C69-8D3CF921C34E}"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C882F3E-B443-4D0E-9140-71FF3ED877F9}" type="datetimeFigureOut">
              <a:rPr lang="es-ES_tradnl"/>
              <a:pPr>
                <a:defRPr/>
              </a:pPr>
              <a:t>25/04/2014</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16185EF2-DEBA-434F-B8FD-2C0386872267}"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E44BD1-865C-4183-8169-F3CFE7C3C338}" type="datetimeFigureOut">
              <a:rPr lang="es-ES_tradnl"/>
              <a:pPr>
                <a:defRPr/>
              </a:pPr>
              <a:t>25/04/2014</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37962E04-CE0E-4A46-890F-4B94CC74E27A}"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ECE362B-3604-4095-B831-B1B70C7E2690}" type="datetimeFigureOut">
              <a:rPr lang="es-ES_tradnl"/>
              <a:pPr>
                <a:defRPr/>
              </a:pPr>
              <a:t>25/04/2014</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0E6170F9-7111-4E50-B815-F5D8F4E6F585}"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CA2CD1-0DA2-4A32-8E8D-95567CC96B11}" type="datetimeFigureOut">
              <a:rPr lang="es-ES_tradnl"/>
              <a:pPr>
                <a:defRPr/>
              </a:pPr>
              <a:t>25/04/2014</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4888903-1CD1-43C5-8E93-C9F2E033CEE3}"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19.jpeg"/><Relationship Id="rId9"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60350"/>
            <a:ext cx="9144000" cy="1281113"/>
          </a:xfrm>
          <a:prstGeom prst="rect">
            <a:avLst/>
          </a:prstGeom>
          <a:noFill/>
          <a:ln w="9525">
            <a:noFill/>
            <a:miter lim="800000"/>
            <a:headEnd/>
            <a:tailEnd/>
          </a:ln>
        </p:spPr>
        <p:txBody>
          <a:bodyPr>
            <a:spAutoFit/>
          </a:bodyPr>
          <a:lstStyle/>
          <a:p>
            <a:pPr algn="ctr">
              <a:lnSpc>
                <a:spcPct val="75000"/>
              </a:lnSpc>
              <a:spcBef>
                <a:spcPct val="50000"/>
              </a:spcBef>
            </a:pPr>
            <a:r>
              <a:rPr lang="es-ES" sz="2400" b="1" i="1">
                <a:solidFill>
                  <a:schemeClr val="bg1"/>
                </a:solidFill>
                <a:latin typeface="Century Gothic" pitchFamily="34" charset="0"/>
                <a:cs typeface="Arial" charset="0"/>
              </a:rPr>
              <a:t>UNIVERSIDAD CENTRAL DE VENEZUELA</a:t>
            </a:r>
          </a:p>
          <a:p>
            <a:pPr algn="ctr">
              <a:lnSpc>
                <a:spcPct val="75000"/>
              </a:lnSpc>
              <a:spcBef>
                <a:spcPct val="50000"/>
              </a:spcBef>
            </a:pPr>
            <a:r>
              <a:rPr lang="es-ES" sz="2400" b="1" i="1">
                <a:solidFill>
                  <a:schemeClr val="bg1"/>
                </a:solidFill>
                <a:latin typeface="Century Gothic" pitchFamily="34" charset="0"/>
                <a:cs typeface="Arial" charset="0"/>
              </a:rPr>
              <a:t>FACULTAD DE ODONTOLOGÍA</a:t>
            </a:r>
          </a:p>
          <a:p>
            <a:pPr algn="ctr">
              <a:lnSpc>
                <a:spcPct val="75000"/>
              </a:lnSpc>
              <a:spcBef>
                <a:spcPct val="50000"/>
              </a:spcBef>
            </a:pPr>
            <a:r>
              <a:rPr lang="es-ES" sz="2400" b="1" i="1">
                <a:solidFill>
                  <a:schemeClr val="bg1"/>
                </a:solidFill>
                <a:latin typeface="Century Gothic" pitchFamily="34" charset="0"/>
                <a:cs typeface="Arial" charset="0"/>
              </a:rPr>
              <a:t>POSTGRADO DE ORTODONCIA</a:t>
            </a:r>
          </a:p>
        </p:txBody>
      </p:sp>
      <p:sp>
        <p:nvSpPr>
          <p:cNvPr id="5" name="Text Box 3"/>
          <p:cNvSpPr txBox="1">
            <a:spLocks noChangeArrowheads="1"/>
          </p:cNvSpPr>
          <p:nvPr/>
        </p:nvSpPr>
        <p:spPr bwMode="auto">
          <a:xfrm>
            <a:off x="647700" y="2565400"/>
            <a:ext cx="8496300" cy="17541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 sz="3600" b="1" dirty="0">
                <a:solidFill>
                  <a:schemeClr val="accent5">
                    <a:lumMod val="50000"/>
                  </a:schemeClr>
                </a:solidFill>
                <a:effectLst>
                  <a:outerShdw blurRad="38100" dist="38100" dir="2700000" algn="tl">
                    <a:srgbClr val="000000">
                      <a:alpha val="43137"/>
                    </a:srgbClr>
                  </a:outerShdw>
                </a:effectLst>
                <a:latin typeface="Bradley Hand ITC" pitchFamily="66" charset="0"/>
                <a:cs typeface="Arial" charset="0"/>
              </a:rPr>
              <a:t>Lesiones reactivas en los tejidos blandos de la cavidad bucal por el uso de los aparatos de Ortodoncia</a:t>
            </a:r>
          </a:p>
        </p:txBody>
      </p:sp>
      <p:sp>
        <p:nvSpPr>
          <p:cNvPr id="2052" name="Text Box 4"/>
          <p:cNvSpPr txBox="1">
            <a:spLocks noChangeArrowheads="1"/>
          </p:cNvSpPr>
          <p:nvPr/>
        </p:nvSpPr>
        <p:spPr bwMode="auto">
          <a:xfrm>
            <a:off x="3214688" y="5143500"/>
            <a:ext cx="3024187" cy="1138238"/>
          </a:xfrm>
          <a:prstGeom prst="rect">
            <a:avLst/>
          </a:prstGeom>
          <a:noFill/>
          <a:ln w="9525">
            <a:noFill/>
            <a:miter lim="800000"/>
            <a:headEnd/>
            <a:tailEnd/>
          </a:ln>
        </p:spPr>
        <p:txBody>
          <a:bodyPr>
            <a:spAutoFit/>
          </a:bodyPr>
          <a:lstStyle/>
          <a:p>
            <a:pPr algn="ctr">
              <a:lnSpc>
                <a:spcPct val="50000"/>
              </a:lnSpc>
              <a:spcBef>
                <a:spcPct val="50000"/>
              </a:spcBef>
            </a:pPr>
            <a:r>
              <a:rPr lang="es-ES" sz="1600" b="1" i="1">
                <a:solidFill>
                  <a:schemeClr val="bg1"/>
                </a:solidFill>
                <a:latin typeface="Century Gothic" pitchFamily="34" charset="0"/>
                <a:cs typeface="Arial" charset="0"/>
              </a:rPr>
              <a:t>Anabel Moya</a:t>
            </a:r>
          </a:p>
          <a:p>
            <a:pPr algn="ctr">
              <a:lnSpc>
                <a:spcPct val="50000"/>
              </a:lnSpc>
              <a:spcBef>
                <a:spcPct val="50000"/>
              </a:spcBef>
            </a:pPr>
            <a:r>
              <a:rPr lang="es-ES" sz="1600" b="1" i="1">
                <a:solidFill>
                  <a:schemeClr val="bg1"/>
                </a:solidFill>
                <a:latin typeface="Century Gothic" pitchFamily="34" charset="0"/>
                <a:cs typeface="Arial" charset="0"/>
              </a:rPr>
              <a:t>Tutor Dra. Cecilia Jimenez</a:t>
            </a:r>
          </a:p>
          <a:p>
            <a:pPr algn="ctr">
              <a:lnSpc>
                <a:spcPct val="50000"/>
              </a:lnSpc>
              <a:spcBef>
                <a:spcPct val="50000"/>
              </a:spcBef>
            </a:pPr>
            <a:r>
              <a:rPr lang="es-ES" sz="1600" b="1" i="1">
                <a:solidFill>
                  <a:schemeClr val="bg1"/>
                </a:solidFill>
                <a:latin typeface="Century Gothic" pitchFamily="34" charset="0"/>
                <a:cs typeface="Arial" charset="0"/>
              </a:rPr>
              <a:t>Jurado: Oscar Quirós</a:t>
            </a:r>
          </a:p>
          <a:p>
            <a:pPr algn="ctr">
              <a:lnSpc>
                <a:spcPct val="50000"/>
              </a:lnSpc>
              <a:spcBef>
                <a:spcPct val="50000"/>
              </a:spcBef>
            </a:pPr>
            <a:r>
              <a:rPr lang="es-ES" sz="1600" b="1" i="1">
                <a:solidFill>
                  <a:schemeClr val="bg1"/>
                </a:solidFill>
                <a:latin typeface="Century Gothic" pitchFamily="34" charset="0"/>
                <a:cs typeface="Arial" charset="0"/>
              </a:rPr>
              <a:t>Juana Di Santi</a:t>
            </a:r>
          </a:p>
          <a:p>
            <a:pPr algn="ctr">
              <a:lnSpc>
                <a:spcPct val="50000"/>
              </a:lnSpc>
              <a:spcBef>
                <a:spcPct val="50000"/>
              </a:spcBef>
            </a:pPr>
            <a:r>
              <a:rPr lang="es-ES" sz="1200" b="1" i="1">
                <a:solidFill>
                  <a:schemeClr val="bg1"/>
                </a:solidFill>
                <a:latin typeface="Century Gothic" pitchFamily="34" charset="0"/>
                <a:cs typeface="Arial" charset="0"/>
              </a:rPr>
              <a:t>Mayo 2008</a:t>
            </a:r>
          </a:p>
        </p:txBody>
      </p:sp>
      <p:pic>
        <p:nvPicPr>
          <p:cNvPr id="2053" name="Picture 6" descr="ucv"/>
          <p:cNvPicPr>
            <a:picLocks noChangeAspect="1" noChangeArrowheads="1"/>
          </p:cNvPicPr>
          <p:nvPr/>
        </p:nvPicPr>
        <p:blipFill>
          <a:blip r:embed="rId2" cstate="print"/>
          <a:srcRect/>
          <a:stretch>
            <a:fillRect/>
          </a:stretch>
        </p:blipFill>
        <p:spPr bwMode="auto">
          <a:xfrm>
            <a:off x="179388" y="87313"/>
            <a:ext cx="1535112" cy="1541462"/>
          </a:xfrm>
          <a:prstGeom prst="rect">
            <a:avLst/>
          </a:prstGeom>
          <a:noFill/>
          <a:ln w="9525">
            <a:noFill/>
            <a:miter lim="800000"/>
            <a:headEnd/>
            <a:tailEnd/>
          </a:ln>
        </p:spPr>
      </p:pic>
      <p:pic>
        <p:nvPicPr>
          <p:cNvPr id="2054" name="Picture 7" descr="logo odontologi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51725" y="87313"/>
            <a:ext cx="1692275" cy="165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1000125" y="2357438"/>
            <a:ext cx="2357438" cy="461962"/>
          </a:xfrm>
          <a:prstGeom prst="rect">
            <a:avLst/>
          </a:prstGeom>
          <a:noFill/>
          <a:ln w="9525">
            <a:noFill/>
            <a:miter lim="800000"/>
            <a:headEnd/>
            <a:tailEnd/>
          </a:ln>
        </p:spPr>
        <p:txBody>
          <a:bodyPr>
            <a:spAutoFit/>
          </a:bodyPr>
          <a:lstStyle/>
          <a:p>
            <a:r>
              <a:rPr lang="es-ES_tradnl" sz="2400">
                <a:solidFill>
                  <a:srgbClr val="FFFF00"/>
                </a:solidFill>
                <a:latin typeface="Comic Sans MS" pitchFamily="66" charset="0"/>
              </a:rPr>
              <a:t>Concientizar</a:t>
            </a:r>
          </a:p>
        </p:txBody>
      </p:sp>
      <p:pic>
        <p:nvPicPr>
          <p:cNvPr id="77826" name="Picture 2" descr="F:\Mis imágenes\ortodoncia_perfil.jpg"/>
          <p:cNvPicPr>
            <a:picLocks noChangeAspect="1" noChangeArrowheads="1"/>
          </p:cNvPicPr>
          <p:nvPr/>
        </p:nvPicPr>
        <p:blipFill>
          <a:blip r:embed="rId2" cstate="print"/>
          <a:srcRect/>
          <a:stretch>
            <a:fillRect/>
          </a:stretch>
        </p:blipFill>
        <p:spPr bwMode="auto">
          <a:xfrm flipH="1">
            <a:off x="3563498" y="1984376"/>
            <a:ext cx="1437130" cy="1301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8" name="3 CuadroTexto"/>
          <p:cNvSpPr txBox="1">
            <a:spLocks noChangeArrowheads="1"/>
          </p:cNvSpPr>
          <p:nvPr/>
        </p:nvSpPr>
        <p:spPr bwMode="auto">
          <a:xfrm>
            <a:off x="5857875" y="2143125"/>
            <a:ext cx="2286000" cy="830263"/>
          </a:xfrm>
          <a:prstGeom prst="rect">
            <a:avLst/>
          </a:prstGeom>
          <a:solidFill>
            <a:srgbClr val="009999"/>
          </a:solidFill>
          <a:ln w="9525">
            <a:solidFill>
              <a:srgbClr val="CC0099"/>
            </a:solidFill>
            <a:miter lim="800000"/>
            <a:headEnd/>
            <a:tailEnd/>
          </a:ln>
        </p:spPr>
        <p:txBody>
          <a:bodyPr>
            <a:spAutoFit/>
          </a:bodyPr>
          <a:lstStyle/>
          <a:p>
            <a:pPr algn="ctr"/>
            <a:r>
              <a:rPr lang="es-ES_tradnl" sz="2400">
                <a:solidFill>
                  <a:schemeClr val="bg2"/>
                </a:solidFill>
                <a:latin typeface="Comic Sans MS" pitchFamily="66" charset="0"/>
              </a:rPr>
              <a:t>Eliminar Hábitos</a:t>
            </a:r>
          </a:p>
        </p:txBody>
      </p:sp>
      <p:sp>
        <p:nvSpPr>
          <p:cNvPr id="5" name="4 CuadroTexto"/>
          <p:cNvSpPr txBox="1"/>
          <p:nvPr/>
        </p:nvSpPr>
        <p:spPr>
          <a:xfrm>
            <a:off x="6215063" y="928688"/>
            <a:ext cx="2786062" cy="523875"/>
          </a:xfrm>
          <a:prstGeom prst="rect">
            <a:avLst/>
          </a:prstGeom>
          <a:noFill/>
        </p:spPr>
        <p:txBody>
          <a:bodyPr>
            <a:spAutoFit/>
          </a:bodyPr>
          <a:lstStyle/>
          <a:p>
            <a:pPr fontAlgn="auto">
              <a:spcBef>
                <a:spcPts val="0"/>
              </a:spcBef>
              <a:spcAft>
                <a:spcPts val="0"/>
              </a:spcAft>
              <a:defRPr/>
            </a:pPr>
            <a:r>
              <a:rPr lang="es-ES_tradnl" sz="2800" b="1" dirty="0">
                <a:solidFill>
                  <a:schemeClr val="accent5">
                    <a:lumMod val="50000"/>
                  </a:schemeClr>
                </a:solidFill>
                <a:latin typeface="Comic Sans MS" pitchFamily="66" charset="0"/>
              </a:rPr>
              <a:t>Conclusiones</a:t>
            </a:r>
          </a:p>
        </p:txBody>
      </p:sp>
      <p:sp>
        <p:nvSpPr>
          <p:cNvPr id="11270" name="5 CuadroTexto"/>
          <p:cNvSpPr txBox="1">
            <a:spLocks noChangeArrowheads="1"/>
          </p:cNvSpPr>
          <p:nvPr/>
        </p:nvSpPr>
        <p:spPr bwMode="auto">
          <a:xfrm>
            <a:off x="357188" y="4214813"/>
            <a:ext cx="9286875" cy="1200150"/>
          </a:xfrm>
          <a:prstGeom prst="rect">
            <a:avLst/>
          </a:prstGeom>
          <a:noFill/>
          <a:ln w="9525">
            <a:noFill/>
            <a:miter lim="800000"/>
            <a:headEnd/>
            <a:tailEnd/>
          </a:ln>
        </p:spPr>
        <p:txBody>
          <a:bodyPr>
            <a:spAutoFit/>
          </a:bodyPr>
          <a:lstStyle/>
          <a:p>
            <a:r>
              <a:rPr lang="es-ES_tradnl" sz="2400">
                <a:solidFill>
                  <a:schemeClr val="bg2"/>
                </a:solidFill>
                <a:latin typeface="Comic Sans MS" pitchFamily="66" charset="0"/>
              </a:rPr>
              <a:t>Malos Hábitos      Ortodoncia               </a:t>
            </a:r>
            <a:r>
              <a:rPr lang="es-ES_tradnl" sz="2400">
                <a:solidFill>
                  <a:srgbClr val="FFFF00"/>
                </a:solidFill>
                <a:latin typeface="Comic Sans MS" pitchFamily="66" charset="0"/>
              </a:rPr>
              <a:t>Tumores benignos</a:t>
            </a:r>
          </a:p>
          <a:p>
            <a:endParaRPr lang="es-ES_tradnl" sz="2400">
              <a:solidFill>
                <a:srgbClr val="FFFF00"/>
              </a:solidFill>
              <a:latin typeface="Comic Sans MS" pitchFamily="66" charset="0"/>
            </a:endParaRPr>
          </a:p>
          <a:p>
            <a:r>
              <a:rPr lang="es-ES_tradnl" sz="2400">
                <a:solidFill>
                  <a:srgbClr val="FFFF00"/>
                </a:solidFill>
                <a:latin typeface="Comic Sans MS" pitchFamily="66" charset="0"/>
              </a:rPr>
              <a:t>            </a:t>
            </a:r>
          </a:p>
        </p:txBody>
      </p:sp>
      <p:sp>
        <p:nvSpPr>
          <p:cNvPr id="8" name="7 Más"/>
          <p:cNvSpPr/>
          <p:nvPr/>
        </p:nvSpPr>
        <p:spPr>
          <a:xfrm>
            <a:off x="2586038" y="4357688"/>
            <a:ext cx="271462" cy="2143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cxnSp>
        <p:nvCxnSpPr>
          <p:cNvPr id="10" name="9 Conector recto de flecha"/>
          <p:cNvCxnSpPr/>
          <p:nvPr/>
        </p:nvCxnSpPr>
        <p:spPr>
          <a:xfrm>
            <a:off x="4929188" y="4500563"/>
            <a:ext cx="642937" cy="1587"/>
          </a:xfrm>
          <a:prstGeom prst="straightConnector1">
            <a:avLst/>
          </a:prstGeom>
          <a:ln w="762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1273" name="11 CuadroTexto"/>
          <p:cNvSpPr txBox="1">
            <a:spLocks noChangeArrowheads="1"/>
          </p:cNvSpPr>
          <p:nvPr/>
        </p:nvSpPr>
        <p:spPr bwMode="auto">
          <a:xfrm>
            <a:off x="6215063" y="4741863"/>
            <a:ext cx="1785937" cy="830262"/>
          </a:xfrm>
          <a:prstGeom prst="rect">
            <a:avLst/>
          </a:prstGeom>
          <a:noFill/>
          <a:ln w="9525">
            <a:noFill/>
            <a:miter lim="800000"/>
            <a:headEnd/>
            <a:tailEnd/>
          </a:ln>
        </p:spPr>
        <p:txBody>
          <a:bodyPr>
            <a:spAutoFit/>
          </a:bodyPr>
          <a:lstStyle/>
          <a:p>
            <a:pPr>
              <a:buClr>
                <a:schemeClr val="bg1"/>
              </a:buClr>
              <a:buFont typeface="Wingdings" pitchFamily="2" charset="2"/>
              <a:buChar char="§"/>
            </a:pPr>
            <a:r>
              <a:rPr lang="es-ES_tradnl" sz="2400">
                <a:solidFill>
                  <a:srgbClr val="D60093"/>
                </a:solidFill>
                <a:latin typeface="Comic Sans MS" pitchFamily="66" charset="0"/>
              </a:rPr>
              <a:t>  Papiloma</a:t>
            </a:r>
          </a:p>
          <a:p>
            <a:pPr>
              <a:buClr>
                <a:schemeClr val="bg1"/>
              </a:buClr>
              <a:buFont typeface="Wingdings" pitchFamily="2" charset="2"/>
              <a:buChar char="§"/>
            </a:pPr>
            <a:r>
              <a:rPr lang="es-ES_tradnl" sz="2400">
                <a:solidFill>
                  <a:srgbClr val="D60093"/>
                </a:solidFill>
                <a:latin typeface="Comic Sans MS" pitchFamily="66" charset="0"/>
              </a:rPr>
              <a:t>  Fibroma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606925" y="573088"/>
            <a:ext cx="4035425" cy="1200150"/>
          </a:xfrm>
          <a:prstGeom prst="rect">
            <a:avLst/>
          </a:prstGeom>
          <a:noFill/>
          <a:ln w="9525">
            <a:noFill/>
            <a:miter lim="800000"/>
            <a:headEnd/>
            <a:tailEnd/>
          </a:ln>
        </p:spPr>
        <p:txBody>
          <a:bodyPr wrap="none" anchor="ctr">
            <a:spAutoFit/>
          </a:bodyPr>
          <a:lstStyle/>
          <a:p>
            <a:pPr indent="449263" algn="r"/>
            <a:r>
              <a:rPr lang="es-ES_tradnl" sz="2400" b="1">
                <a:solidFill>
                  <a:srgbClr val="D60093"/>
                </a:solidFill>
                <a:latin typeface="Bradley Hand ITC" pitchFamily="66" charset="0"/>
                <a:ea typeface="Times New Roman" pitchFamily="18" charset="0"/>
                <a:cs typeface="Arial" charset="0"/>
              </a:rPr>
              <a:t>Avalos Rodríguez y Cols.</a:t>
            </a:r>
          </a:p>
          <a:p>
            <a:pPr indent="449263" algn="r"/>
            <a:r>
              <a:rPr lang="es-ES_tradnl" sz="2400" b="1">
                <a:solidFill>
                  <a:srgbClr val="D60093"/>
                </a:solidFill>
                <a:latin typeface="Bradley Hand ITC" pitchFamily="66" charset="0"/>
                <a:ea typeface="Times New Roman" pitchFamily="18" charset="0"/>
                <a:cs typeface="Arial" charset="0"/>
              </a:rPr>
              <a:t>2001</a:t>
            </a:r>
          </a:p>
          <a:p>
            <a:pPr indent="449263" algn="r"/>
            <a:endParaRPr lang="es-ES_tradnl" sz="2400" b="1">
              <a:solidFill>
                <a:srgbClr val="D60093"/>
              </a:solidFill>
              <a:latin typeface="Bradley Hand ITC" pitchFamily="66" charset="0"/>
              <a:ea typeface="Times New Roman" pitchFamily="18" charset="0"/>
              <a:cs typeface="Arial" charset="0"/>
            </a:endParaRPr>
          </a:p>
        </p:txBody>
      </p:sp>
      <p:sp>
        <p:nvSpPr>
          <p:cNvPr id="12291" name="2 Rectángulo"/>
          <p:cNvSpPr>
            <a:spLocks noChangeArrowheads="1"/>
          </p:cNvSpPr>
          <p:nvPr/>
        </p:nvSpPr>
        <p:spPr bwMode="auto">
          <a:xfrm>
            <a:off x="428625" y="1125538"/>
            <a:ext cx="8572500" cy="946150"/>
          </a:xfrm>
          <a:prstGeom prst="rect">
            <a:avLst/>
          </a:prstGeom>
          <a:noFill/>
          <a:ln w="9525">
            <a:noFill/>
            <a:miter lim="800000"/>
            <a:headEnd/>
            <a:tailEnd/>
          </a:ln>
        </p:spPr>
        <p:txBody>
          <a:bodyPr>
            <a:spAutoFit/>
          </a:bodyPr>
          <a:lstStyle/>
          <a:p>
            <a:pPr algn="ctr"/>
            <a:r>
              <a:rPr lang="es-ES" sz="2800" b="1">
                <a:solidFill>
                  <a:srgbClr val="215968"/>
                </a:solidFill>
                <a:latin typeface="Comic Sans MS" pitchFamily="66" charset="0"/>
              </a:rPr>
              <a:t>“Lesiones Fáticas  por Tratamiento Ortodóntico” </a:t>
            </a:r>
            <a:endParaRPr lang="es-ES_tradnl" sz="2800" b="1">
              <a:solidFill>
                <a:srgbClr val="215968"/>
              </a:solidFill>
              <a:latin typeface="Comic Sans MS" pitchFamily="66" charset="0"/>
            </a:endParaRPr>
          </a:p>
        </p:txBody>
      </p:sp>
      <p:sp>
        <p:nvSpPr>
          <p:cNvPr id="12292" name="3 CuadroTexto"/>
          <p:cNvSpPr txBox="1">
            <a:spLocks noChangeArrowheads="1"/>
          </p:cNvSpPr>
          <p:nvPr/>
        </p:nvSpPr>
        <p:spPr bwMode="auto">
          <a:xfrm>
            <a:off x="928688" y="2312988"/>
            <a:ext cx="8072437" cy="830262"/>
          </a:xfrm>
          <a:prstGeom prst="rect">
            <a:avLst/>
          </a:prstGeom>
          <a:noFill/>
          <a:ln w="9525">
            <a:noFill/>
            <a:miter lim="800000"/>
            <a:headEnd/>
            <a:tailEnd/>
          </a:ln>
        </p:spPr>
        <p:txBody>
          <a:bodyPr>
            <a:spAutoFit/>
          </a:bodyPr>
          <a:lstStyle/>
          <a:p>
            <a:r>
              <a:rPr lang="es-ES_tradnl" sz="2400">
                <a:solidFill>
                  <a:schemeClr val="bg2"/>
                </a:solidFill>
                <a:latin typeface="Comic Sans MS" pitchFamily="66" charset="0"/>
              </a:rPr>
              <a:t>Fotografías                  Lesiones </a:t>
            </a:r>
          </a:p>
          <a:p>
            <a:endParaRPr lang="es-ES_tradnl" sz="2400">
              <a:solidFill>
                <a:schemeClr val="bg2"/>
              </a:solidFill>
              <a:latin typeface="Comic Sans MS" pitchFamily="66" charset="0"/>
            </a:endParaRPr>
          </a:p>
        </p:txBody>
      </p:sp>
      <p:cxnSp>
        <p:nvCxnSpPr>
          <p:cNvPr id="6" name="5 Conector recto de flecha"/>
          <p:cNvCxnSpPr/>
          <p:nvPr/>
        </p:nvCxnSpPr>
        <p:spPr>
          <a:xfrm>
            <a:off x="3071813" y="2570163"/>
            <a:ext cx="785812" cy="15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94" name="6 CuadroTexto"/>
          <p:cNvSpPr txBox="1">
            <a:spLocks noChangeArrowheads="1"/>
          </p:cNvSpPr>
          <p:nvPr/>
        </p:nvSpPr>
        <p:spPr bwMode="auto">
          <a:xfrm>
            <a:off x="857250" y="3071813"/>
            <a:ext cx="8786813" cy="1200150"/>
          </a:xfrm>
          <a:prstGeom prst="rect">
            <a:avLst/>
          </a:prstGeom>
          <a:noFill/>
          <a:ln w="9525">
            <a:noFill/>
            <a:miter lim="800000"/>
            <a:headEnd/>
            <a:tailEnd/>
          </a:ln>
        </p:spPr>
        <p:txBody>
          <a:bodyPr>
            <a:spAutoFit/>
          </a:bodyPr>
          <a:lstStyle/>
          <a:p>
            <a:pPr>
              <a:buClr>
                <a:srgbClr val="D60093"/>
              </a:buClr>
            </a:pPr>
            <a:r>
              <a:rPr lang="es-ES_tradnl" sz="2400">
                <a:solidFill>
                  <a:schemeClr val="bg2"/>
                </a:solidFill>
                <a:latin typeface="Comic Sans MS" pitchFamily="66" charset="0"/>
              </a:rPr>
              <a:t>Agrupan             lesiones          aparatos extraorales</a:t>
            </a:r>
          </a:p>
          <a:p>
            <a:r>
              <a:rPr lang="es-ES_tradnl" sz="2400">
                <a:solidFill>
                  <a:schemeClr val="bg2"/>
                </a:solidFill>
                <a:latin typeface="Comic Sans MS" pitchFamily="66" charset="0"/>
              </a:rPr>
              <a:t>                                                aparatos intraorales</a:t>
            </a:r>
          </a:p>
          <a:p>
            <a:r>
              <a:rPr lang="es-ES_tradnl" sz="2400">
                <a:solidFill>
                  <a:schemeClr val="bg2"/>
                </a:solidFill>
                <a:latin typeface="Comic Sans MS" pitchFamily="66" charset="0"/>
              </a:rPr>
              <a:t>                                                hábitos de mala higiene</a:t>
            </a:r>
          </a:p>
        </p:txBody>
      </p:sp>
      <p:cxnSp>
        <p:nvCxnSpPr>
          <p:cNvPr id="9" name="8 Conector recto de flecha"/>
          <p:cNvCxnSpPr/>
          <p:nvPr/>
        </p:nvCxnSpPr>
        <p:spPr>
          <a:xfrm>
            <a:off x="2214563" y="3355975"/>
            <a:ext cx="642937" cy="1588"/>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96" name="17 CuadroTexto"/>
          <p:cNvSpPr txBox="1">
            <a:spLocks noChangeArrowheads="1"/>
          </p:cNvSpPr>
          <p:nvPr/>
        </p:nvSpPr>
        <p:spPr bwMode="auto">
          <a:xfrm>
            <a:off x="928688" y="4357688"/>
            <a:ext cx="2643187" cy="523875"/>
          </a:xfrm>
          <a:prstGeom prst="rect">
            <a:avLst/>
          </a:prstGeom>
          <a:noFill/>
          <a:ln w="9525">
            <a:noFill/>
            <a:miter lim="800000"/>
            <a:headEnd/>
            <a:tailEnd/>
          </a:ln>
        </p:spPr>
        <p:txBody>
          <a:bodyPr>
            <a:spAutoFit/>
          </a:bodyPr>
          <a:lstStyle/>
          <a:p>
            <a:r>
              <a:rPr lang="es-ES_tradnl" sz="2800">
                <a:solidFill>
                  <a:srgbClr val="FFFF00"/>
                </a:solidFill>
                <a:latin typeface="Comic Sans MS" pitchFamily="66" charset="0"/>
              </a:rPr>
              <a:t>Resultados</a:t>
            </a:r>
          </a:p>
        </p:txBody>
      </p:sp>
      <p:sp>
        <p:nvSpPr>
          <p:cNvPr id="12297" name="18 CuadroTexto"/>
          <p:cNvSpPr txBox="1">
            <a:spLocks noChangeArrowheads="1"/>
          </p:cNvSpPr>
          <p:nvPr/>
        </p:nvSpPr>
        <p:spPr bwMode="auto">
          <a:xfrm>
            <a:off x="1000125" y="4857750"/>
            <a:ext cx="3214688" cy="1200150"/>
          </a:xfrm>
          <a:prstGeom prst="rect">
            <a:avLst/>
          </a:prstGeom>
          <a:noFill/>
          <a:ln w="9525">
            <a:noFill/>
            <a:miter lim="800000"/>
            <a:headEnd/>
            <a:tailEnd/>
          </a:ln>
        </p:spPr>
        <p:txBody>
          <a:bodyPr>
            <a:spAutoFit/>
          </a:bodyPr>
          <a:lstStyle/>
          <a:p>
            <a:r>
              <a:rPr lang="es-ES_tradnl" sz="2400">
                <a:solidFill>
                  <a:schemeClr val="bg2"/>
                </a:solidFill>
                <a:latin typeface="Calibri" pitchFamily="34" charset="0"/>
              </a:rPr>
              <a:t>Lesiones ulcerativas</a:t>
            </a:r>
          </a:p>
          <a:p>
            <a:endParaRPr lang="es-ES_tradnl" sz="2400">
              <a:solidFill>
                <a:schemeClr val="bg2"/>
              </a:solidFill>
              <a:latin typeface="Calibri" pitchFamily="34" charset="0"/>
            </a:endParaRPr>
          </a:p>
          <a:p>
            <a:r>
              <a:rPr lang="es-ES_tradnl" sz="2400">
                <a:solidFill>
                  <a:schemeClr val="bg2"/>
                </a:solidFill>
                <a:latin typeface="Calibri" pitchFamily="34" charset="0"/>
              </a:rPr>
              <a:t>Hiperplasia gingival</a:t>
            </a:r>
          </a:p>
        </p:txBody>
      </p:sp>
      <p:cxnSp>
        <p:nvCxnSpPr>
          <p:cNvPr id="21" name="20 Conector recto de flecha"/>
          <p:cNvCxnSpPr/>
          <p:nvPr/>
        </p:nvCxnSpPr>
        <p:spPr>
          <a:xfrm>
            <a:off x="3786188" y="5143500"/>
            <a:ext cx="714375" cy="1588"/>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299" name="21 CuadroTexto"/>
          <p:cNvSpPr txBox="1">
            <a:spLocks noChangeArrowheads="1"/>
          </p:cNvSpPr>
          <p:nvPr/>
        </p:nvSpPr>
        <p:spPr bwMode="auto">
          <a:xfrm>
            <a:off x="4643438" y="4857750"/>
            <a:ext cx="4071937" cy="1190625"/>
          </a:xfrm>
          <a:prstGeom prst="rect">
            <a:avLst/>
          </a:prstGeom>
          <a:noFill/>
          <a:ln w="9525">
            <a:noFill/>
            <a:miter lim="800000"/>
            <a:headEnd/>
            <a:tailEnd/>
          </a:ln>
        </p:spPr>
        <p:txBody>
          <a:bodyPr>
            <a:spAutoFit/>
          </a:bodyPr>
          <a:lstStyle/>
          <a:p>
            <a:r>
              <a:rPr lang="es-ES_tradnl">
                <a:solidFill>
                  <a:schemeClr val="bg2"/>
                </a:solidFill>
                <a:latin typeface="Comic Sans MS" pitchFamily="66" charset="0"/>
              </a:rPr>
              <a:t>Fricción:  Brackets – bandas – tubos</a:t>
            </a:r>
          </a:p>
          <a:p>
            <a:r>
              <a:rPr lang="es-ES_tradnl">
                <a:solidFill>
                  <a:schemeClr val="bg2"/>
                </a:solidFill>
                <a:latin typeface="Comic Sans MS" pitchFamily="66" charset="0"/>
              </a:rPr>
              <a:t>                                   alambres</a:t>
            </a:r>
          </a:p>
          <a:p>
            <a:r>
              <a:rPr lang="es-ES_tradnl">
                <a:solidFill>
                  <a:schemeClr val="bg2"/>
                </a:solidFill>
                <a:latin typeface="Comic Sans MS" pitchFamily="66" charset="0"/>
              </a:rPr>
              <a:t> </a:t>
            </a:r>
          </a:p>
          <a:p>
            <a:r>
              <a:rPr lang="es-ES_tradnl">
                <a:solidFill>
                  <a:schemeClr val="bg2"/>
                </a:solidFill>
                <a:latin typeface="Comic Sans MS" pitchFamily="66" charset="0"/>
              </a:rPr>
              <a:t>Mala higiene</a:t>
            </a:r>
          </a:p>
        </p:txBody>
      </p:sp>
      <p:cxnSp>
        <p:nvCxnSpPr>
          <p:cNvPr id="25" name="24 Conector recto de flecha"/>
          <p:cNvCxnSpPr/>
          <p:nvPr/>
        </p:nvCxnSpPr>
        <p:spPr>
          <a:xfrm>
            <a:off x="3784600" y="5857875"/>
            <a:ext cx="785813" cy="1588"/>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16 Abrir llave"/>
          <p:cNvSpPr/>
          <p:nvPr/>
        </p:nvSpPr>
        <p:spPr>
          <a:xfrm>
            <a:off x="4857750" y="3214688"/>
            <a:ext cx="214313" cy="1057275"/>
          </a:xfrm>
          <a:prstGeom prst="leftBrace">
            <a:avLst/>
          </a:prstGeom>
          <a:ln w="28575">
            <a:solidFill>
              <a:srgbClr val="D600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642938" y="2251075"/>
            <a:ext cx="11072812" cy="2678113"/>
          </a:xfrm>
          <a:prstGeom prst="rect">
            <a:avLst/>
          </a:prstGeom>
          <a:noFill/>
          <a:ln w="9525">
            <a:noFill/>
            <a:miter lim="800000"/>
            <a:headEnd/>
            <a:tailEnd/>
          </a:ln>
        </p:spPr>
        <p:txBody>
          <a:bodyPr>
            <a:spAutoFit/>
          </a:bodyPr>
          <a:lstStyle/>
          <a:p>
            <a:r>
              <a:rPr lang="es-ES" sz="2400">
                <a:solidFill>
                  <a:schemeClr val="bg2"/>
                </a:solidFill>
                <a:latin typeface="Comic Sans MS" pitchFamily="66" charset="0"/>
              </a:rPr>
              <a:t>Los tejidos                se recuperan al eliminar </a:t>
            </a:r>
          </a:p>
          <a:p>
            <a:r>
              <a:rPr lang="es-ES" sz="2400">
                <a:solidFill>
                  <a:schemeClr val="bg2"/>
                </a:solidFill>
                <a:latin typeface="Comic Sans MS" pitchFamily="66" charset="0"/>
              </a:rPr>
              <a:t>                                 el agente  traumático.                          </a:t>
            </a:r>
          </a:p>
          <a:p>
            <a:endParaRPr lang="es-ES" sz="2400">
              <a:solidFill>
                <a:schemeClr val="bg2"/>
              </a:solidFill>
              <a:latin typeface="Comic Sans MS" pitchFamily="66" charset="0"/>
            </a:endParaRPr>
          </a:p>
          <a:p>
            <a:r>
              <a:rPr lang="es-ES" sz="2400">
                <a:solidFill>
                  <a:schemeClr val="bg2"/>
                </a:solidFill>
                <a:latin typeface="Comic Sans MS" pitchFamily="66" charset="0"/>
              </a:rPr>
              <a:t>Recomiendan              Difenhidramina</a:t>
            </a:r>
          </a:p>
          <a:p>
            <a:r>
              <a:rPr lang="es-ES" sz="2400">
                <a:solidFill>
                  <a:schemeClr val="bg2"/>
                </a:solidFill>
                <a:latin typeface="Comic Sans MS" pitchFamily="66" charset="0"/>
              </a:rPr>
              <a:t>                                  Antiácido</a:t>
            </a:r>
          </a:p>
          <a:p>
            <a:r>
              <a:rPr lang="es-ES" sz="2400">
                <a:solidFill>
                  <a:schemeClr val="bg2"/>
                </a:solidFill>
                <a:latin typeface="Calibri" pitchFamily="34" charset="0"/>
              </a:rPr>
              <a:t> </a:t>
            </a:r>
          </a:p>
          <a:p>
            <a:r>
              <a:rPr lang="es-ES" sz="2400">
                <a:solidFill>
                  <a:schemeClr val="bg2"/>
                </a:solidFill>
                <a:latin typeface="Comic Sans MS" pitchFamily="66" charset="0"/>
              </a:rPr>
              <a:t>Problemas periodontales              especialista  periodoncia</a:t>
            </a:r>
            <a:endParaRPr lang="es-ES_tradnl" sz="2400">
              <a:solidFill>
                <a:schemeClr val="bg2"/>
              </a:solidFill>
              <a:latin typeface="Comic Sans MS" pitchFamily="66" charset="0"/>
            </a:endParaRPr>
          </a:p>
        </p:txBody>
      </p:sp>
      <p:cxnSp>
        <p:nvCxnSpPr>
          <p:cNvPr id="4" name="3 Conector recto de flecha"/>
          <p:cNvCxnSpPr/>
          <p:nvPr/>
        </p:nvCxnSpPr>
        <p:spPr>
          <a:xfrm>
            <a:off x="2571750" y="2498725"/>
            <a:ext cx="785813"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857500" y="3641725"/>
            <a:ext cx="785813"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500563" y="4713288"/>
            <a:ext cx="785812"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357813" y="771525"/>
            <a:ext cx="2786062" cy="585788"/>
          </a:xfrm>
          <a:prstGeom prst="rect">
            <a:avLst/>
          </a:prstGeom>
          <a:noFill/>
        </p:spPr>
        <p:txBody>
          <a:bodyPr>
            <a:spAutoFit/>
          </a:bodyPr>
          <a:lstStyle/>
          <a:p>
            <a:pPr fontAlgn="auto">
              <a:spcBef>
                <a:spcPts val="0"/>
              </a:spcBef>
              <a:spcAft>
                <a:spcPts val="0"/>
              </a:spcAft>
              <a:defRPr/>
            </a:pPr>
            <a:r>
              <a:rPr lang="es-ES_tradnl" sz="3200" b="1" dirty="0">
                <a:solidFill>
                  <a:schemeClr val="accent5">
                    <a:lumMod val="50000"/>
                  </a:schemeClr>
                </a:solidFill>
                <a:latin typeface="Comic Sans MS" pitchFamily="66" charset="0"/>
              </a:rPr>
              <a:t>Conclusiones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33438" y="1316038"/>
            <a:ext cx="7310437" cy="5016500"/>
          </a:xfrm>
          <a:prstGeom prst="rect">
            <a:avLst/>
          </a:prstGeom>
          <a:noFill/>
          <a:ln w="9525">
            <a:noFill/>
            <a:miter lim="800000"/>
            <a:headEnd/>
            <a:tailEnd/>
          </a:ln>
        </p:spPr>
        <p:txBody>
          <a:bodyPr wrap="none" anchor="ctr">
            <a:spAutoFit/>
          </a:bodyPr>
          <a:lstStyle/>
          <a:p>
            <a:pPr indent="449263" algn="just">
              <a:buClr>
                <a:srgbClr val="FFFF00"/>
              </a:buClr>
              <a:buFont typeface="Wingdings" pitchFamily="2" charset="2"/>
              <a:buChar char="ü"/>
            </a:pPr>
            <a:r>
              <a:rPr lang="es-VE" sz="2000">
                <a:solidFill>
                  <a:schemeClr val="bg2"/>
                </a:solidFill>
                <a:latin typeface="Comic Sans MS" pitchFamily="66" charset="0"/>
                <a:ea typeface="Times New Roman" pitchFamily="18" charset="0"/>
                <a:cs typeface="Arial" charset="0"/>
              </a:rPr>
              <a:t>Lesiones  son  impredecibles</a:t>
            </a:r>
          </a:p>
          <a:p>
            <a:pPr indent="449263" algn="just">
              <a:buClr>
                <a:srgbClr val="FFFF00"/>
              </a:buClr>
              <a:buFont typeface="Wingdings" pitchFamily="2" charset="2"/>
              <a:buChar char="ü"/>
            </a:pPr>
            <a:endParaRPr lang="es-VE" sz="2000">
              <a:solidFill>
                <a:schemeClr val="bg2"/>
              </a:solidFill>
              <a:latin typeface="Comic Sans MS" pitchFamily="66" charset="0"/>
              <a:ea typeface="Times New Roman" pitchFamily="18" charset="0"/>
              <a:cs typeface="Arial" charset="0"/>
            </a:endParaRPr>
          </a:p>
          <a:p>
            <a:pPr indent="449263" algn="just">
              <a:buClr>
                <a:srgbClr val="FFFF00"/>
              </a:buClr>
              <a:buFont typeface="Wingdings" pitchFamily="2" charset="2"/>
              <a:buChar char="ü"/>
            </a:pPr>
            <a:r>
              <a:rPr lang="es-VE" sz="2000">
                <a:solidFill>
                  <a:schemeClr val="bg2"/>
                </a:solidFill>
                <a:latin typeface="Comic Sans MS" pitchFamily="66" charset="0"/>
                <a:ea typeface="Times New Roman" pitchFamily="18" charset="0"/>
                <a:cs typeface="Arial" charset="0"/>
              </a:rPr>
              <a:t> Indicar al paciente como minimizar las molestias</a:t>
            </a:r>
          </a:p>
          <a:p>
            <a:pPr indent="449263" algn="just">
              <a:buClr>
                <a:srgbClr val="FFFF00"/>
              </a:buClr>
            </a:pPr>
            <a:endParaRPr lang="es-VE" sz="2000">
              <a:solidFill>
                <a:schemeClr val="bg2"/>
              </a:solidFill>
              <a:latin typeface="Comic Sans MS" pitchFamily="66" charset="0"/>
              <a:ea typeface="Times New Roman" pitchFamily="18" charset="0"/>
              <a:cs typeface="Arial" charset="0"/>
            </a:endParaRPr>
          </a:p>
          <a:p>
            <a:pPr indent="449263" algn="just">
              <a:buClr>
                <a:srgbClr val="FFFF00"/>
              </a:buClr>
              <a:buFont typeface="Wingdings" pitchFamily="2" charset="2"/>
              <a:buChar char="ü"/>
            </a:pPr>
            <a:r>
              <a:rPr lang="es-VE" sz="2000">
                <a:solidFill>
                  <a:schemeClr val="bg2"/>
                </a:solidFill>
                <a:latin typeface="Comic Sans MS" pitchFamily="66" charset="0"/>
                <a:ea typeface="Times New Roman" pitchFamily="18" charset="0"/>
                <a:cs typeface="Arial" charset="0"/>
              </a:rPr>
              <a:t> Aparatos  fabricados               indicaciones de diseño </a:t>
            </a:r>
          </a:p>
          <a:p>
            <a:pPr indent="449263" algn="just">
              <a:buClr>
                <a:srgbClr val="FFFF00"/>
              </a:buClr>
            </a:pPr>
            <a:endParaRPr lang="es-VE" sz="2000">
              <a:solidFill>
                <a:schemeClr val="bg2"/>
              </a:solidFill>
              <a:latin typeface="Comic Sans MS" pitchFamily="66" charset="0"/>
              <a:ea typeface="Times New Roman" pitchFamily="18" charset="0"/>
              <a:cs typeface="Arial" charset="0"/>
            </a:endParaRPr>
          </a:p>
          <a:p>
            <a:pPr indent="449263" algn="just">
              <a:buClr>
                <a:srgbClr val="FFFF00"/>
              </a:buClr>
              <a:buFont typeface="Wingdings" pitchFamily="2" charset="2"/>
              <a:buChar char="ü"/>
            </a:pPr>
            <a:r>
              <a:rPr lang="es-VE" sz="2000">
                <a:solidFill>
                  <a:schemeClr val="bg2"/>
                </a:solidFill>
                <a:latin typeface="Comic Sans MS" pitchFamily="66" charset="0"/>
                <a:ea typeface="Times New Roman" pitchFamily="18" charset="0"/>
                <a:cs typeface="Arial" charset="0"/>
              </a:rPr>
              <a:t> Concientizar                 asistencia a las citas </a:t>
            </a:r>
          </a:p>
          <a:p>
            <a:pPr indent="449263" algn="just">
              <a:buClr>
                <a:srgbClr val="FFFF00"/>
              </a:buClr>
            </a:pPr>
            <a:endParaRPr lang="es-VE" sz="2000">
              <a:solidFill>
                <a:schemeClr val="bg2"/>
              </a:solidFill>
              <a:latin typeface="Comic Sans MS" pitchFamily="66" charset="0"/>
              <a:ea typeface="Times New Roman" pitchFamily="18" charset="0"/>
              <a:cs typeface="Arial" charset="0"/>
            </a:endParaRPr>
          </a:p>
          <a:p>
            <a:pPr indent="449263" algn="just">
              <a:buClr>
                <a:srgbClr val="FFFF00"/>
              </a:buClr>
              <a:buFont typeface="Wingdings" pitchFamily="2" charset="2"/>
              <a:buChar char="ü"/>
            </a:pPr>
            <a:r>
              <a:rPr lang="es-VE" sz="2000">
                <a:solidFill>
                  <a:schemeClr val="bg2"/>
                </a:solidFill>
                <a:latin typeface="Comic Sans MS" pitchFamily="66" charset="0"/>
                <a:ea typeface="Times New Roman" pitchFamily="18" charset="0"/>
                <a:cs typeface="Arial" charset="0"/>
              </a:rPr>
              <a:t> Higiene bucal optima</a:t>
            </a:r>
          </a:p>
          <a:p>
            <a:pPr indent="449263" algn="just"/>
            <a:endParaRPr lang="es-VE" sz="2000">
              <a:solidFill>
                <a:schemeClr val="bg2"/>
              </a:solidFill>
              <a:latin typeface="Comic Sans MS" pitchFamily="66" charset="0"/>
              <a:ea typeface="Times New Roman" pitchFamily="18" charset="0"/>
              <a:cs typeface="Arial" charset="0"/>
            </a:endParaRPr>
          </a:p>
          <a:p>
            <a:pPr indent="449263" algn="just"/>
            <a:r>
              <a:rPr lang="es-VE" sz="2000">
                <a:solidFill>
                  <a:schemeClr val="bg2"/>
                </a:solidFill>
                <a:latin typeface="Comic Sans MS" pitchFamily="66" charset="0"/>
                <a:ea typeface="Times New Roman" pitchFamily="18" charset="0"/>
                <a:cs typeface="Arial" charset="0"/>
              </a:rPr>
              <a:t>     </a:t>
            </a:r>
            <a:r>
              <a:rPr lang="es-VE" sz="2000">
                <a:solidFill>
                  <a:srgbClr val="CC0099"/>
                </a:solidFill>
                <a:latin typeface="Comic Sans MS" pitchFamily="66" charset="0"/>
                <a:ea typeface="Times New Roman" pitchFamily="18" charset="0"/>
                <a:cs typeface="Arial" charset="0"/>
              </a:rPr>
              <a:t> - </a:t>
            </a:r>
            <a:r>
              <a:rPr lang="es-VE" sz="2000">
                <a:solidFill>
                  <a:schemeClr val="bg2"/>
                </a:solidFill>
                <a:latin typeface="Comic Sans MS" pitchFamily="66" charset="0"/>
                <a:ea typeface="Times New Roman" pitchFamily="18" charset="0"/>
                <a:cs typeface="Arial" charset="0"/>
              </a:rPr>
              <a:t>Cepillos dentales e interdentales </a:t>
            </a:r>
          </a:p>
          <a:p>
            <a:pPr indent="449263" algn="just"/>
            <a:r>
              <a:rPr lang="es-VE" sz="2000">
                <a:solidFill>
                  <a:schemeClr val="bg2"/>
                </a:solidFill>
                <a:latin typeface="Comic Sans MS" pitchFamily="66" charset="0"/>
                <a:ea typeface="Times New Roman" pitchFamily="18" charset="0"/>
                <a:cs typeface="Arial" charset="0"/>
              </a:rPr>
              <a:t>     </a:t>
            </a:r>
            <a:r>
              <a:rPr lang="es-VE" sz="2000">
                <a:solidFill>
                  <a:srgbClr val="CC0099"/>
                </a:solidFill>
                <a:latin typeface="Comic Sans MS" pitchFamily="66" charset="0"/>
                <a:ea typeface="Times New Roman" pitchFamily="18" charset="0"/>
                <a:cs typeface="Arial" charset="0"/>
              </a:rPr>
              <a:t> - </a:t>
            </a:r>
            <a:r>
              <a:rPr lang="es-VE" sz="2000">
                <a:solidFill>
                  <a:schemeClr val="bg2"/>
                </a:solidFill>
                <a:latin typeface="Comic Sans MS" pitchFamily="66" charset="0"/>
                <a:ea typeface="Times New Roman" pitchFamily="18" charset="0"/>
                <a:cs typeface="Arial" charset="0"/>
              </a:rPr>
              <a:t>Enjuagues bucales la adhesión de placa bacteriana </a:t>
            </a:r>
          </a:p>
          <a:p>
            <a:pPr indent="449263" algn="just"/>
            <a:endParaRPr lang="es-VE" sz="2000">
              <a:solidFill>
                <a:schemeClr val="bg2"/>
              </a:solidFill>
              <a:latin typeface="Comic Sans MS" pitchFamily="66" charset="0"/>
              <a:ea typeface="Times New Roman" pitchFamily="18" charset="0"/>
              <a:cs typeface="Arial" charset="0"/>
            </a:endParaRPr>
          </a:p>
          <a:p>
            <a:pPr indent="449263" algn="just"/>
            <a:r>
              <a:rPr lang="es-VE" sz="2000">
                <a:solidFill>
                  <a:schemeClr val="bg2"/>
                </a:solidFill>
                <a:latin typeface="Comic Sans MS" pitchFamily="66" charset="0"/>
                <a:ea typeface="Times New Roman" pitchFamily="18" charset="0"/>
                <a:cs typeface="Arial" charset="0"/>
              </a:rPr>
              <a:t>           </a:t>
            </a:r>
          </a:p>
          <a:p>
            <a:pPr indent="449263" algn="just"/>
            <a:endParaRPr lang="es-VE" sz="2000">
              <a:solidFill>
                <a:schemeClr val="bg2"/>
              </a:solidFill>
              <a:latin typeface="Comic Sans MS" pitchFamily="66" charset="0"/>
              <a:ea typeface="Times New Roman" pitchFamily="18" charset="0"/>
              <a:cs typeface="Arial" charset="0"/>
            </a:endParaRPr>
          </a:p>
          <a:p>
            <a:pPr indent="449263" algn="just"/>
            <a:r>
              <a:rPr lang="es-VE" sz="2000">
                <a:solidFill>
                  <a:schemeClr val="bg2"/>
                </a:solidFill>
                <a:latin typeface="Comic Sans MS" pitchFamily="66" charset="0"/>
                <a:ea typeface="Times New Roman" pitchFamily="18" charset="0"/>
                <a:cs typeface="Arial" charset="0"/>
              </a:rPr>
              <a:t>                      Disminuir presencia de lesiones. </a:t>
            </a:r>
            <a:endParaRPr lang="es-ES_tradnl" sz="2000">
              <a:solidFill>
                <a:schemeClr val="bg2"/>
              </a:solidFill>
              <a:latin typeface="Comic Sans MS" pitchFamily="66" charset="0"/>
              <a:ea typeface="Times New Roman" pitchFamily="18" charset="0"/>
              <a:cs typeface="Arial" charset="0"/>
            </a:endParaRPr>
          </a:p>
        </p:txBody>
      </p:sp>
      <p:cxnSp>
        <p:nvCxnSpPr>
          <p:cNvPr id="14339" name="3 Conector recto de flecha"/>
          <p:cNvCxnSpPr>
            <a:cxnSpLocks noChangeShapeType="1"/>
          </p:cNvCxnSpPr>
          <p:nvPr/>
        </p:nvCxnSpPr>
        <p:spPr bwMode="auto">
          <a:xfrm>
            <a:off x="4214813" y="2784475"/>
            <a:ext cx="714375" cy="1588"/>
          </a:xfrm>
          <a:prstGeom prst="straightConnector1">
            <a:avLst/>
          </a:prstGeom>
          <a:noFill/>
          <a:ln w="57150" algn="ctr">
            <a:solidFill>
              <a:srgbClr val="FFFF00"/>
            </a:solidFill>
            <a:round/>
            <a:headEnd/>
            <a:tailEnd type="arrow" w="med" len="med"/>
          </a:ln>
        </p:spPr>
      </p:cxnSp>
      <p:cxnSp>
        <p:nvCxnSpPr>
          <p:cNvPr id="7" name="6 Conector recto de flecha"/>
          <p:cNvCxnSpPr/>
          <p:nvPr/>
        </p:nvCxnSpPr>
        <p:spPr>
          <a:xfrm rot="5400000">
            <a:off x="4321175" y="5464175"/>
            <a:ext cx="642938" cy="1588"/>
          </a:xfrm>
          <a:prstGeom prst="straightConnector1">
            <a:avLst/>
          </a:prstGeom>
          <a:ln w="5715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643563" y="547688"/>
            <a:ext cx="2786062" cy="585787"/>
          </a:xfrm>
          <a:prstGeom prst="rect">
            <a:avLst/>
          </a:prstGeom>
          <a:noFill/>
        </p:spPr>
        <p:txBody>
          <a:bodyPr>
            <a:spAutoFit/>
          </a:bodyPr>
          <a:lstStyle/>
          <a:p>
            <a:pPr fontAlgn="auto">
              <a:spcBef>
                <a:spcPts val="0"/>
              </a:spcBef>
              <a:spcAft>
                <a:spcPts val="0"/>
              </a:spcAft>
              <a:defRPr/>
            </a:pPr>
            <a:r>
              <a:rPr lang="es-ES_tradnl" sz="3200" b="1" dirty="0">
                <a:solidFill>
                  <a:schemeClr val="accent5">
                    <a:lumMod val="50000"/>
                  </a:schemeClr>
                </a:solidFill>
                <a:latin typeface="Comic Sans MS" pitchFamily="66" charset="0"/>
              </a:rPr>
              <a:t>Conclusiones</a:t>
            </a:r>
          </a:p>
        </p:txBody>
      </p:sp>
      <p:cxnSp>
        <p:nvCxnSpPr>
          <p:cNvPr id="14342" name="9 Conector recto de flecha"/>
          <p:cNvCxnSpPr>
            <a:cxnSpLocks noChangeShapeType="1"/>
          </p:cNvCxnSpPr>
          <p:nvPr/>
        </p:nvCxnSpPr>
        <p:spPr bwMode="auto">
          <a:xfrm>
            <a:off x="3214688" y="3386138"/>
            <a:ext cx="714375" cy="1587"/>
          </a:xfrm>
          <a:prstGeom prst="straightConnector1">
            <a:avLst/>
          </a:prstGeom>
          <a:noFill/>
          <a:ln w="57150" algn="ctr">
            <a:solidFill>
              <a:srgbClr val="FFFF00"/>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823075" y="579438"/>
            <a:ext cx="1819275" cy="1200150"/>
          </a:xfrm>
          <a:prstGeom prst="rect">
            <a:avLst/>
          </a:prstGeom>
          <a:noFill/>
          <a:ln w="9525">
            <a:noFill/>
            <a:miter lim="800000"/>
            <a:headEnd/>
            <a:tailEnd/>
          </a:ln>
        </p:spPr>
        <p:txBody>
          <a:bodyPr wrap="none" anchor="ctr">
            <a:spAutoFit/>
          </a:bodyPr>
          <a:lstStyle/>
          <a:p>
            <a:pPr indent="449263" algn="r"/>
            <a:r>
              <a:rPr lang="es-ES" sz="2400" b="1">
                <a:solidFill>
                  <a:srgbClr val="CC0099"/>
                </a:solidFill>
                <a:latin typeface="Bradley Hand ITC" pitchFamily="66" charset="0"/>
                <a:cs typeface="Times New Roman" pitchFamily="18" charset="0"/>
              </a:rPr>
              <a:t>Osorio, A</a:t>
            </a:r>
          </a:p>
          <a:p>
            <a:pPr indent="449263" algn="r"/>
            <a:r>
              <a:rPr lang="es-ES_tradnl" sz="2400" b="1">
                <a:solidFill>
                  <a:srgbClr val="CC0099"/>
                </a:solidFill>
                <a:latin typeface="Bradley Hand ITC" pitchFamily="66" charset="0"/>
                <a:ea typeface="Times New Roman" pitchFamily="18" charset="0"/>
                <a:cs typeface="Arial" charset="0"/>
              </a:rPr>
              <a:t>2002</a:t>
            </a:r>
          </a:p>
          <a:p>
            <a:pPr indent="449263" algn="r"/>
            <a:endParaRPr lang="es-ES_tradnl" sz="2400" b="1">
              <a:solidFill>
                <a:srgbClr val="D60093"/>
              </a:solidFill>
              <a:latin typeface="Bradley Hand ITC" pitchFamily="66" charset="0"/>
              <a:ea typeface="Times New Roman" pitchFamily="18" charset="0"/>
              <a:cs typeface="Arial" charset="0"/>
            </a:endParaRPr>
          </a:p>
        </p:txBody>
      </p:sp>
      <p:sp>
        <p:nvSpPr>
          <p:cNvPr id="15363" name="Rectangle 1"/>
          <p:cNvSpPr>
            <a:spLocks noChangeArrowheads="1"/>
          </p:cNvSpPr>
          <p:nvPr/>
        </p:nvSpPr>
        <p:spPr bwMode="auto">
          <a:xfrm>
            <a:off x="0" y="1254125"/>
            <a:ext cx="8858250" cy="1917700"/>
          </a:xfrm>
          <a:prstGeom prst="rect">
            <a:avLst/>
          </a:prstGeom>
          <a:noFill/>
          <a:ln w="9525">
            <a:noFill/>
            <a:miter lim="800000"/>
            <a:headEnd/>
            <a:tailEnd/>
          </a:ln>
        </p:spPr>
        <p:txBody>
          <a:bodyPr anchor="ctr">
            <a:spAutoFit/>
          </a:bodyPr>
          <a:lstStyle/>
          <a:p>
            <a:pPr algn="ctr"/>
            <a:r>
              <a:rPr lang="es-ES" sz="2400" b="1">
                <a:solidFill>
                  <a:srgbClr val="215968"/>
                </a:solidFill>
                <a:latin typeface="Comic Sans MS" pitchFamily="66" charset="0"/>
                <a:cs typeface="Times New Roman" pitchFamily="18" charset="0"/>
              </a:rPr>
              <a:t>“Prevalencia de Lesiones Reactivas en Tejidos Periodontales en una Población del Servicio de Clínica Estomatológica</a:t>
            </a:r>
          </a:p>
          <a:p>
            <a:pPr algn="ctr"/>
            <a:r>
              <a:rPr lang="es-ES" sz="2400" b="1">
                <a:solidFill>
                  <a:srgbClr val="215968"/>
                </a:solidFill>
                <a:latin typeface="Comic Sans MS" pitchFamily="66" charset="0"/>
                <a:cs typeface="Times New Roman" pitchFamily="18" charset="0"/>
              </a:rPr>
              <a:t> de la facultad de Odontología</a:t>
            </a:r>
          </a:p>
          <a:p>
            <a:pPr algn="ctr"/>
            <a:r>
              <a:rPr lang="es-ES" sz="2400" b="1">
                <a:solidFill>
                  <a:srgbClr val="215968"/>
                </a:solidFill>
                <a:latin typeface="Comic Sans MS" pitchFamily="66" charset="0"/>
                <a:cs typeface="Times New Roman" pitchFamily="18" charset="0"/>
              </a:rPr>
              <a:t> de la Universidad Central de Venezuela</a:t>
            </a:r>
            <a:r>
              <a:rPr lang="es-ES" sz="2400">
                <a:solidFill>
                  <a:srgbClr val="215968"/>
                </a:solidFill>
                <a:latin typeface="Comic Sans MS" pitchFamily="66" charset="0"/>
                <a:cs typeface="Times New Roman" pitchFamily="18" charset="0"/>
              </a:rPr>
              <a:t>”.</a:t>
            </a:r>
            <a:r>
              <a:rPr lang="es-ES" sz="2400" b="1" baseline="30000">
                <a:solidFill>
                  <a:srgbClr val="215968"/>
                </a:solidFill>
                <a:latin typeface="Comic Sans MS" pitchFamily="66" charset="0"/>
                <a:cs typeface="Times New Roman" pitchFamily="18" charset="0"/>
              </a:rPr>
              <a:t> </a:t>
            </a:r>
            <a:endParaRPr lang="es-ES" sz="2400" b="1">
              <a:solidFill>
                <a:srgbClr val="215968"/>
              </a:solidFill>
              <a:latin typeface="Comic Sans MS" pitchFamily="66" charset="0"/>
            </a:endParaRPr>
          </a:p>
        </p:txBody>
      </p:sp>
      <p:sp>
        <p:nvSpPr>
          <p:cNvPr id="15364" name="4 Rectángulo"/>
          <p:cNvSpPr>
            <a:spLocks noChangeArrowheads="1"/>
          </p:cNvSpPr>
          <p:nvPr/>
        </p:nvSpPr>
        <p:spPr bwMode="auto">
          <a:xfrm>
            <a:off x="2143125" y="4076700"/>
            <a:ext cx="5786438" cy="396875"/>
          </a:xfrm>
          <a:prstGeom prst="rect">
            <a:avLst/>
          </a:prstGeom>
          <a:noFill/>
          <a:ln w="9525">
            <a:noFill/>
            <a:miter lim="800000"/>
            <a:headEnd/>
            <a:tailEnd/>
          </a:ln>
        </p:spPr>
        <p:txBody>
          <a:bodyPr>
            <a:spAutoFit/>
          </a:bodyPr>
          <a:lstStyle/>
          <a:p>
            <a:r>
              <a:rPr lang="es-ES" sz="2000">
                <a:solidFill>
                  <a:schemeClr val="bg1"/>
                </a:solidFill>
                <a:latin typeface="Comic Sans MS" pitchFamily="66" charset="0"/>
              </a:rPr>
              <a:t>142                     lesiones  reactivas</a:t>
            </a:r>
            <a:endParaRPr lang="es-ES_tradnl" sz="2000">
              <a:solidFill>
                <a:schemeClr val="bg1"/>
              </a:solidFill>
              <a:latin typeface="Comic Sans MS" pitchFamily="66" charset="0"/>
            </a:endParaRPr>
          </a:p>
        </p:txBody>
      </p:sp>
      <p:sp>
        <p:nvSpPr>
          <p:cNvPr id="15365" name="5 Rectángulo"/>
          <p:cNvSpPr>
            <a:spLocks noChangeArrowheads="1"/>
          </p:cNvSpPr>
          <p:nvPr/>
        </p:nvSpPr>
        <p:spPr bwMode="auto">
          <a:xfrm>
            <a:off x="2071688" y="3314700"/>
            <a:ext cx="4572000" cy="400050"/>
          </a:xfrm>
          <a:prstGeom prst="rect">
            <a:avLst/>
          </a:prstGeom>
          <a:noFill/>
          <a:ln w="9525">
            <a:noFill/>
            <a:miter lim="800000"/>
            <a:headEnd/>
            <a:tailEnd/>
          </a:ln>
        </p:spPr>
        <p:txBody>
          <a:bodyPr>
            <a:spAutoFit/>
          </a:bodyPr>
          <a:lstStyle/>
          <a:p>
            <a:r>
              <a:rPr lang="es-ES" sz="2000">
                <a:solidFill>
                  <a:schemeClr val="bg1"/>
                </a:solidFill>
                <a:latin typeface="Comic Sans MS" pitchFamily="66" charset="0"/>
              </a:rPr>
              <a:t>Rev.   3.720 historias clínicas </a:t>
            </a:r>
            <a:endParaRPr lang="es-ES_tradnl" sz="2000">
              <a:latin typeface="Comic Sans MS" pitchFamily="66" charset="0"/>
            </a:endParaRPr>
          </a:p>
        </p:txBody>
      </p:sp>
      <p:sp>
        <p:nvSpPr>
          <p:cNvPr id="15366" name="7 Rectángulo"/>
          <p:cNvSpPr>
            <a:spLocks noChangeArrowheads="1"/>
          </p:cNvSpPr>
          <p:nvPr/>
        </p:nvSpPr>
        <p:spPr bwMode="auto">
          <a:xfrm>
            <a:off x="2143125" y="4568825"/>
            <a:ext cx="10429875" cy="708025"/>
          </a:xfrm>
          <a:prstGeom prst="rect">
            <a:avLst/>
          </a:prstGeom>
          <a:noFill/>
          <a:ln w="9525">
            <a:noFill/>
            <a:miter lim="800000"/>
            <a:headEnd/>
            <a:tailEnd/>
          </a:ln>
        </p:spPr>
        <p:txBody>
          <a:bodyPr>
            <a:spAutoFit/>
          </a:bodyPr>
          <a:lstStyle/>
          <a:p>
            <a:r>
              <a:rPr lang="es-VE" sz="2000">
                <a:solidFill>
                  <a:schemeClr val="bg2"/>
                </a:solidFill>
                <a:latin typeface="Comic Sans MS" pitchFamily="66" charset="0"/>
                <a:ea typeface="Times New Roman" pitchFamily="18" charset="0"/>
                <a:cs typeface="Arial" charset="0"/>
              </a:rPr>
              <a:t>Lesiones fueron confirmadas </a:t>
            </a:r>
          </a:p>
          <a:p>
            <a:r>
              <a:rPr lang="es-VE" sz="2000">
                <a:solidFill>
                  <a:schemeClr val="bg2"/>
                </a:solidFill>
                <a:latin typeface="Comic Sans MS" pitchFamily="66" charset="0"/>
                <a:ea typeface="Times New Roman" pitchFamily="18" charset="0"/>
                <a:cs typeface="Arial" charset="0"/>
              </a:rPr>
              <a:t>        clínica - histopatológicamente      </a:t>
            </a:r>
          </a:p>
        </p:txBody>
      </p:sp>
      <p:sp>
        <p:nvSpPr>
          <p:cNvPr id="15367" name="8 Rectángulo"/>
          <p:cNvSpPr>
            <a:spLocks noChangeArrowheads="1"/>
          </p:cNvSpPr>
          <p:nvPr/>
        </p:nvSpPr>
        <p:spPr bwMode="auto">
          <a:xfrm>
            <a:off x="2786063" y="5143500"/>
            <a:ext cx="3940175" cy="523875"/>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VE" sz="2000">
                <a:solidFill>
                  <a:schemeClr val="bg2"/>
                </a:solidFill>
                <a:latin typeface="Comic Sans MS" pitchFamily="66" charset="0"/>
                <a:ea typeface="Times New Roman" pitchFamily="18" charset="0"/>
                <a:cs typeface="Arial" charset="0"/>
              </a:rPr>
              <a:t>   Granuloma piogénico     </a:t>
            </a:r>
            <a:r>
              <a:rPr lang="es-VE" sz="2800">
                <a:solidFill>
                  <a:srgbClr val="D60093"/>
                </a:solidFill>
                <a:latin typeface="Comic Sans MS" pitchFamily="66" charset="0"/>
                <a:ea typeface="Times New Roman" pitchFamily="18" charset="0"/>
                <a:cs typeface="Arial" charset="0"/>
              </a:rPr>
              <a:t>+</a:t>
            </a:r>
            <a:r>
              <a:rPr lang="es-VE" sz="2800">
                <a:solidFill>
                  <a:schemeClr val="bg2"/>
                </a:solidFill>
                <a:latin typeface="Comic Sans MS" pitchFamily="66" charset="0"/>
                <a:ea typeface="Times New Roman" pitchFamily="18" charset="0"/>
                <a:cs typeface="Arial" charset="0"/>
              </a:rPr>
              <a:t>  </a:t>
            </a:r>
            <a:r>
              <a:rPr lang="es-VE" sz="2000">
                <a:solidFill>
                  <a:schemeClr val="bg2"/>
                </a:solidFill>
                <a:latin typeface="Comic Sans MS" pitchFamily="66" charset="0"/>
                <a:ea typeface="Times New Roman" pitchFamily="18" charset="0"/>
                <a:cs typeface="Arial" charset="0"/>
              </a:rPr>
              <a:t>   </a:t>
            </a:r>
            <a:endParaRPr lang="es-ES_tradnl" sz="2000">
              <a:solidFill>
                <a:schemeClr val="bg2"/>
              </a:solidFill>
              <a:latin typeface="Comic Sans MS" pitchFamily="66" charset="0"/>
              <a:ea typeface="Times New Roman" pitchFamily="18" charset="0"/>
              <a:cs typeface="Arial" charset="0"/>
            </a:endParaRPr>
          </a:p>
        </p:txBody>
      </p:sp>
      <p:sp>
        <p:nvSpPr>
          <p:cNvPr id="15368" name="9 Rectángulo"/>
          <p:cNvSpPr>
            <a:spLocks noChangeArrowheads="1"/>
          </p:cNvSpPr>
          <p:nvPr/>
        </p:nvSpPr>
        <p:spPr bwMode="auto">
          <a:xfrm>
            <a:off x="2782888" y="5572125"/>
            <a:ext cx="4575175" cy="400050"/>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VE" sz="2000">
                <a:solidFill>
                  <a:schemeClr val="bg2"/>
                </a:solidFill>
                <a:latin typeface="Comic Sans MS" pitchFamily="66" charset="0"/>
                <a:ea typeface="Times New Roman" pitchFamily="18" charset="0"/>
                <a:cs typeface="Arial" charset="0"/>
              </a:rPr>
              <a:t>   Fibroma odontogénico periférico </a:t>
            </a:r>
            <a:endParaRPr lang="es-ES_tradnl" sz="2000">
              <a:solidFill>
                <a:schemeClr val="bg2"/>
              </a:solidFill>
              <a:latin typeface="Comic Sans MS" pitchFamily="66" charset="0"/>
              <a:ea typeface="Times New Roman" pitchFamily="18" charset="0"/>
              <a:cs typeface="Arial" charset="0"/>
            </a:endParaRPr>
          </a:p>
        </p:txBody>
      </p:sp>
      <p:sp>
        <p:nvSpPr>
          <p:cNvPr id="15369" name="11 Rectángulo"/>
          <p:cNvSpPr>
            <a:spLocks noChangeArrowheads="1"/>
          </p:cNvSpPr>
          <p:nvPr/>
        </p:nvSpPr>
        <p:spPr bwMode="auto">
          <a:xfrm>
            <a:off x="2782888" y="5857875"/>
            <a:ext cx="5487987" cy="400050"/>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ES" sz="2000">
                <a:solidFill>
                  <a:schemeClr val="bg2"/>
                </a:solidFill>
                <a:latin typeface="Comic Sans MS" pitchFamily="66" charset="0"/>
              </a:rPr>
              <a:t>   Granuloma periférico de células gigantes.</a:t>
            </a:r>
            <a:r>
              <a:rPr lang="es-ES" sz="2000" baseline="30000">
                <a:solidFill>
                  <a:schemeClr val="bg2"/>
                </a:solidFill>
                <a:latin typeface="Comic Sans MS" pitchFamily="66" charset="0"/>
              </a:rPr>
              <a:t> </a:t>
            </a:r>
            <a:endParaRPr lang="es-ES_tradnl" sz="2000">
              <a:solidFill>
                <a:schemeClr val="bg2"/>
              </a:solidFill>
              <a:latin typeface="Comic Sans MS" pitchFamily="66" charset="0"/>
            </a:endParaRPr>
          </a:p>
        </p:txBody>
      </p:sp>
      <p:sp>
        <p:nvSpPr>
          <p:cNvPr id="15370" name="Line 14"/>
          <p:cNvSpPr>
            <a:spLocks noChangeShapeType="1"/>
          </p:cNvSpPr>
          <p:nvPr/>
        </p:nvSpPr>
        <p:spPr bwMode="auto">
          <a:xfrm>
            <a:off x="3138488" y="4292600"/>
            <a:ext cx="647700" cy="0"/>
          </a:xfrm>
          <a:prstGeom prst="line">
            <a:avLst/>
          </a:prstGeom>
          <a:noFill/>
          <a:ln w="57150">
            <a:solidFill>
              <a:srgbClr val="FFFF00"/>
            </a:solidFill>
            <a:round/>
            <a:headEnd/>
            <a:tailEnd type="triangle" w="med" len="med"/>
          </a:ln>
        </p:spPr>
        <p:txBody>
          <a:bodyPr/>
          <a:lstStyle/>
          <a:p>
            <a:endParaRPr lang="es-V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621463" y="579438"/>
            <a:ext cx="2020887" cy="1187450"/>
          </a:xfrm>
          <a:prstGeom prst="rect">
            <a:avLst/>
          </a:prstGeom>
          <a:noFill/>
          <a:ln w="9525">
            <a:noFill/>
            <a:miter lim="800000"/>
            <a:headEnd/>
            <a:tailEnd/>
          </a:ln>
        </p:spPr>
        <p:txBody>
          <a:bodyPr wrap="none" anchor="ctr">
            <a:spAutoFit/>
          </a:bodyPr>
          <a:lstStyle/>
          <a:p>
            <a:pPr indent="449263" algn="r"/>
            <a:r>
              <a:rPr lang="es-ES" sz="2400" b="1">
                <a:solidFill>
                  <a:srgbClr val="CC0099"/>
                </a:solidFill>
                <a:latin typeface="Bradley Hand ITC" pitchFamily="66" charset="0"/>
                <a:cs typeface="Times New Roman" pitchFamily="18" charset="0"/>
              </a:rPr>
              <a:t>Ferreira ,M</a:t>
            </a:r>
          </a:p>
          <a:p>
            <a:pPr indent="449263" algn="r"/>
            <a:r>
              <a:rPr lang="es-ES_tradnl" sz="2400" b="1">
                <a:solidFill>
                  <a:srgbClr val="CC0099"/>
                </a:solidFill>
                <a:latin typeface="Bradley Hand ITC" pitchFamily="66" charset="0"/>
                <a:ea typeface="Times New Roman" pitchFamily="18" charset="0"/>
                <a:cs typeface="Arial" charset="0"/>
              </a:rPr>
              <a:t>2003</a:t>
            </a:r>
          </a:p>
          <a:p>
            <a:pPr indent="449263" algn="r"/>
            <a:endParaRPr lang="es-ES_tradnl" sz="2400" b="1">
              <a:solidFill>
                <a:srgbClr val="D60093"/>
              </a:solidFill>
              <a:latin typeface="Bradley Hand ITC" pitchFamily="66" charset="0"/>
              <a:ea typeface="Times New Roman" pitchFamily="18" charset="0"/>
              <a:cs typeface="Arial" charset="0"/>
            </a:endParaRPr>
          </a:p>
        </p:txBody>
      </p:sp>
      <p:sp>
        <p:nvSpPr>
          <p:cNvPr id="3" name="2 Rectángulo"/>
          <p:cNvSpPr/>
          <p:nvPr/>
        </p:nvSpPr>
        <p:spPr>
          <a:xfrm>
            <a:off x="214313" y="1357313"/>
            <a:ext cx="8786812" cy="2246312"/>
          </a:xfrm>
          <a:prstGeom prst="rect">
            <a:avLst/>
          </a:prstGeom>
        </p:spPr>
        <p:txBody>
          <a:bodyPr>
            <a:spAutoFit/>
          </a:bodyPr>
          <a:lstStyle/>
          <a:p>
            <a:pPr algn="ctr" fontAlgn="auto">
              <a:spcBef>
                <a:spcPts val="0"/>
              </a:spcBef>
              <a:spcAft>
                <a:spcPts val="0"/>
              </a:spcAft>
              <a:defRPr/>
            </a:pPr>
            <a:r>
              <a:rPr lang="es-ES" sz="2800" dirty="0">
                <a:solidFill>
                  <a:schemeClr val="accent5">
                    <a:lumMod val="50000"/>
                  </a:schemeClr>
                </a:solidFill>
                <a:latin typeface="Comic Sans MS" pitchFamily="66" charset="0"/>
              </a:rPr>
              <a:t> ¨Complicaciones Bucales del tratamiento con ortodoncia </a:t>
            </a:r>
            <a:r>
              <a:rPr lang="es-ES" sz="2800" dirty="0" err="1">
                <a:solidFill>
                  <a:schemeClr val="accent5">
                    <a:lumMod val="50000"/>
                  </a:schemeClr>
                </a:solidFill>
                <a:latin typeface="Comic Sans MS" pitchFamily="66" charset="0"/>
              </a:rPr>
              <a:t>interceptiva</a:t>
            </a:r>
            <a:r>
              <a:rPr lang="es-ES" sz="2800" dirty="0">
                <a:solidFill>
                  <a:schemeClr val="accent5">
                    <a:lumMod val="50000"/>
                  </a:schemeClr>
                </a:solidFill>
                <a:latin typeface="Comic Sans MS" pitchFamily="66" charset="0"/>
              </a:rPr>
              <a:t> en la población atendida en el Post Grado de Odontología Infantil de la Universidad Central de Venezuela en el periodo  2003 – 2005¨ </a:t>
            </a:r>
            <a:endParaRPr lang="es-ES_tradnl" sz="2800" dirty="0">
              <a:solidFill>
                <a:schemeClr val="accent5">
                  <a:lumMod val="50000"/>
                </a:schemeClr>
              </a:solidFill>
              <a:latin typeface="Comic Sans MS" pitchFamily="66" charset="0"/>
            </a:endParaRPr>
          </a:p>
        </p:txBody>
      </p:sp>
      <p:sp>
        <p:nvSpPr>
          <p:cNvPr id="16388" name="5 CuadroTexto"/>
          <p:cNvSpPr txBox="1">
            <a:spLocks noChangeArrowheads="1"/>
          </p:cNvSpPr>
          <p:nvPr/>
        </p:nvSpPr>
        <p:spPr bwMode="auto">
          <a:xfrm>
            <a:off x="2500313" y="3714750"/>
            <a:ext cx="6072187" cy="2800350"/>
          </a:xfrm>
          <a:prstGeom prst="rect">
            <a:avLst/>
          </a:prstGeom>
          <a:noFill/>
          <a:ln w="9525">
            <a:noFill/>
            <a:miter lim="800000"/>
            <a:headEnd/>
            <a:tailEnd/>
          </a:ln>
        </p:spPr>
        <p:txBody>
          <a:bodyPr>
            <a:spAutoFit/>
          </a:bodyPr>
          <a:lstStyle/>
          <a:p>
            <a:r>
              <a:rPr lang="es-ES" sz="3200">
                <a:solidFill>
                  <a:srgbClr val="FFFF00"/>
                </a:solidFill>
                <a:latin typeface="Comic Sans MS" pitchFamily="66" charset="0"/>
              </a:rPr>
              <a:t>42% </a:t>
            </a:r>
            <a:r>
              <a:rPr lang="es-ES" sz="2000">
                <a:solidFill>
                  <a:schemeClr val="bg2"/>
                </a:solidFill>
                <a:latin typeface="Comic Sans MS" pitchFamily="66" charset="0"/>
              </a:rPr>
              <a:t>muestra  presentó complicaciones</a:t>
            </a:r>
          </a:p>
          <a:p>
            <a:endParaRPr lang="es-ES" sz="2000">
              <a:solidFill>
                <a:schemeClr val="bg2"/>
              </a:solidFill>
              <a:latin typeface="Comic Sans MS" pitchFamily="66" charset="0"/>
            </a:endParaRPr>
          </a:p>
          <a:p>
            <a:endParaRPr lang="es-ES" sz="2000">
              <a:solidFill>
                <a:schemeClr val="bg2"/>
              </a:solidFill>
              <a:latin typeface="Comic Sans MS" pitchFamily="66" charset="0"/>
            </a:endParaRPr>
          </a:p>
          <a:p>
            <a:r>
              <a:rPr lang="es-ES" sz="2400">
                <a:solidFill>
                  <a:srgbClr val="CC0099"/>
                </a:solidFill>
                <a:latin typeface="Comic Sans MS" pitchFamily="66" charset="0"/>
              </a:rPr>
              <a:t>Lesiones mas frecuentes</a:t>
            </a:r>
          </a:p>
          <a:p>
            <a:endParaRPr lang="es-ES" sz="2000">
              <a:solidFill>
                <a:schemeClr val="bg2"/>
              </a:solidFill>
              <a:latin typeface="Comic Sans MS" pitchFamily="66" charset="0"/>
            </a:endParaRPr>
          </a:p>
          <a:p>
            <a:pPr>
              <a:buClr>
                <a:srgbClr val="FFFF00"/>
              </a:buClr>
              <a:buFont typeface="Wingdings" pitchFamily="2" charset="2"/>
              <a:buChar char="§"/>
            </a:pPr>
            <a:r>
              <a:rPr lang="es-ES" sz="2000">
                <a:solidFill>
                  <a:schemeClr val="bg2"/>
                </a:solidFill>
                <a:latin typeface="Comic Sans MS" pitchFamily="66" charset="0"/>
              </a:rPr>
              <a:t>     Inflamación gingival </a:t>
            </a:r>
          </a:p>
          <a:p>
            <a:pPr>
              <a:buClr>
                <a:srgbClr val="FFFF00"/>
              </a:buClr>
              <a:buFont typeface="Wingdings" pitchFamily="2" charset="2"/>
              <a:buChar char="§"/>
            </a:pPr>
            <a:r>
              <a:rPr lang="es-ES" sz="2000">
                <a:solidFill>
                  <a:schemeClr val="bg2"/>
                </a:solidFill>
                <a:latin typeface="Comic Sans MS" pitchFamily="66" charset="0"/>
              </a:rPr>
              <a:t>     Laceración de los carrillos</a:t>
            </a:r>
          </a:p>
          <a:p>
            <a:pPr>
              <a:buClr>
                <a:srgbClr val="FFFF00"/>
              </a:buClr>
              <a:buFont typeface="Wingdings" pitchFamily="2" charset="2"/>
              <a:buChar char="§"/>
            </a:pPr>
            <a:r>
              <a:rPr lang="es-ES" sz="2000">
                <a:solidFill>
                  <a:schemeClr val="bg2"/>
                </a:solidFill>
                <a:latin typeface="Comic Sans MS" pitchFamily="66" charset="0"/>
              </a:rPr>
              <a:t>      Estomatitis subprotésica</a:t>
            </a:r>
            <a:endParaRPr lang="es-ES_tradnl" sz="2000">
              <a:solidFill>
                <a:schemeClr val="bg2"/>
              </a:solidFill>
              <a:latin typeface="Comic Sans MS" pitchFamily="66" charset="0"/>
            </a:endParaRPr>
          </a:p>
        </p:txBody>
      </p:sp>
      <p:sp>
        <p:nvSpPr>
          <p:cNvPr id="16389" name="5 Rectángulo"/>
          <p:cNvSpPr>
            <a:spLocks noChangeArrowheads="1"/>
          </p:cNvSpPr>
          <p:nvPr/>
        </p:nvSpPr>
        <p:spPr bwMode="auto">
          <a:xfrm>
            <a:off x="1000125" y="4333875"/>
            <a:ext cx="1995488" cy="523875"/>
          </a:xfrm>
          <a:prstGeom prst="rect">
            <a:avLst/>
          </a:prstGeom>
          <a:noFill/>
          <a:ln w="9525">
            <a:noFill/>
            <a:miter lim="800000"/>
            <a:headEnd/>
            <a:tailEnd/>
          </a:ln>
        </p:spPr>
        <p:txBody>
          <a:bodyPr wrap="none">
            <a:spAutoFit/>
          </a:bodyPr>
          <a:lstStyle/>
          <a:p>
            <a:r>
              <a:rPr lang="es-ES_tradnl" sz="2800">
                <a:solidFill>
                  <a:srgbClr val="FFFF00"/>
                </a:solidFill>
                <a:latin typeface="Comic Sans MS" pitchFamily="66" charset="0"/>
              </a:rPr>
              <a:t>Resultados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6538913" y="579438"/>
            <a:ext cx="2103437" cy="1187450"/>
          </a:xfrm>
          <a:prstGeom prst="rect">
            <a:avLst/>
          </a:prstGeom>
          <a:noFill/>
          <a:ln w="9525">
            <a:noFill/>
            <a:miter lim="800000"/>
            <a:headEnd/>
            <a:tailEnd/>
          </a:ln>
        </p:spPr>
        <p:txBody>
          <a:bodyPr wrap="none" anchor="ctr">
            <a:spAutoFit/>
          </a:bodyPr>
          <a:lstStyle/>
          <a:p>
            <a:pPr indent="449263" algn="r"/>
            <a:r>
              <a:rPr lang="es-ES" sz="2400" b="1">
                <a:solidFill>
                  <a:srgbClr val="CC0099"/>
                </a:solidFill>
                <a:latin typeface="Bradley Hand ITC" pitchFamily="66" charset="0"/>
                <a:cs typeface="Times New Roman" pitchFamily="18" charset="0"/>
              </a:rPr>
              <a:t>Romero, Y  </a:t>
            </a:r>
          </a:p>
          <a:p>
            <a:pPr indent="449263" algn="r"/>
            <a:r>
              <a:rPr lang="es-ES_tradnl" sz="2400" b="1">
                <a:solidFill>
                  <a:srgbClr val="CC0099"/>
                </a:solidFill>
                <a:latin typeface="Bradley Hand ITC" pitchFamily="66" charset="0"/>
                <a:ea typeface="Times New Roman" pitchFamily="18" charset="0"/>
                <a:cs typeface="Arial" charset="0"/>
              </a:rPr>
              <a:t>2007</a:t>
            </a:r>
          </a:p>
          <a:p>
            <a:pPr indent="449263" algn="r"/>
            <a:endParaRPr lang="es-ES_tradnl" sz="2400" b="1">
              <a:solidFill>
                <a:srgbClr val="D60093"/>
              </a:solidFill>
              <a:latin typeface="Bradley Hand ITC" pitchFamily="66" charset="0"/>
              <a:ea typeface="Times New Roman" pitchFamily="18" charset="0"/>
              <a:cs typeface="Arial" charset="0"/>
            </a:endParaRPr>
          </a:p>
        </p:txBody>
      </p:sp>
      <p:sp>
        <p:nvSpPr>
          <p:cNvPr id="17411" name="Rectangle 1"/>
          <p:cNvSpPr>
            <a:spLocks noChangeArrowheads="1"/>
          </p:cNvSpPr>
          <p:nvPr/>
        </p:nvSpPr>
        <p:spPr bwMode="auto">
          <a:xfrm>
            <a:off x="1398588" y="1406525"/>
            <a:ext cx="6702425" cy="1373188"/>
          </a:xfrm>
          <a:prstGeom prst="rect">
            <a:avLst/>
          </a:prstGeom>
          <a:noFill/>
          <a:ln w="9525">
            <a:noFill/>
            <a:miter lim="800000"/>
            <a:headEnd/>
            <a:tailEnd/>
          </a:ln>
        </p:spPr>
        <p:txBody>
          <a:bodyPr wrap="none" anchor="ctr">
            <a:spAutoFit/>
          </a:bodyPr>
          <a:lstStyle/>
          <a:p>
            <a:pPr algn="ctr"/>
            <a:r>
              <a:rPr lang="es-ES" sz="2800" b="1">
                <a:solidFill>
                  <a:srgbClr val="215968"/>
                </a:solidFill>
                <a:latin typeface="Comic Sans MS" pitchFamily="66" charset="0"/>
                <a:cs typeface="Times New Roman" pitchFamily="18" charset="0"/>
              </a:rPr>
              <a:t>“Asociación de Factores Sistémicos</a:t>
            </a:r>
          </a:p>
          <a:p>
            <a:pPr algn="ctr"/>
            <a:r>
              <a:rPr lang="es-ES" sz="2800" b="1">
                <a:solidFill>
                  <a:srgbClr val="215968"/>
                </a:solidFill>
                <a:latin typeface="Comic Sans MS" pitchFamily="66" charset="0"/>
                <a:cs typeface="Times New Roman" pitchFamily="18" charset="0"/>
              </a:rPr>
              <a:t> y Locales a la Formación de Lesiones</a:t>
            </a:r>
          </a:p>
          <a:p>
            <a:pPr algn="ctr"/>
            <a:r>
              <a:rPr lang="es-ES" sz="2800" b="1">
                <a:solidFill>
                  <a:srgbClr val="215968"/>
                </a:solidFill>
                <a:latin typeface="Comic Sans MS" pitchFamily="66" charset="0"/>
                <a:cs typeface="Times New Roman" pitchFamily="18" charset="0"/>
              </a:rPr>
              <a:t> Reactivas en Tejidos Periodontales”</a:t>
            </a:r>
            <a:r>
              <a:rPr lang="es-ES_tradnl" sz="2800" b="1">
                <a:solidFill>
                  <a:srgbClr val="215968"/>
                </a:solidFill>
                <a:latin typeface="Comic Sans MS" pitchFamily="66" charset="0"/>
              </a:rPr>
              <a:t> </a:t>
            </a:r>
          </a:p>
        </p:txBody>
      </p:sp>
      <p:sp>
        <p:nvSpPr>
          <p:cNvPr id="17412" name="3 CuadroTexto"/>
          <p:cNvSpPr txBox="1">
            <a:spLocks noChangeArrowheads="1"/>
          </p:cNvSpPr>
          <p:nvPr/>
        </p:nvSpPr>
        <p:spPr bwMode="auto">
          <a:xfrm>
            <a:off x="1857375" y="3071813"/>
            <a:ext cx="7072313" cy="400050"/>
          </a:xfrm>
          <a:prstGeom prst="rect">
            <a:avLst/>
          </a:prstGeom>
          <a:noFill/>
          <a:ln w="9525">
            <a:noFill/>
            <a:miter lim="800000"/>
            <a:headEnd/>
            <a:tailEnd/>
          </a:ln>
        </p:spPr>
        <p:txBody>
          <a:bodyPr>
            <a:spAutoFit/>
          </a:bodyPr>
          <a:lstStyle/>
          <a:p>
            <a:r>
              <a:rPr lang="es-ES" sz="2000">
                <a:solidFill>
                  <a:schemeClr val="bg2"/>
                </a:solidFill>
                <a:latin typeface="Comic Sans MS" pitchFamily="66" charset="0"/>
              </a:rPr>
              <a:t>37   pacientes clínica -  Rx  -   exámenes de laboratorio </a:t>
            </a:r>
            <a:endParaRPr lang="es-ES_tradnl" sz="2000">
              <a:solidFill>
                <a:schemeClr val="bg2"/>
              </a:solidFill>
              <a:latin typeface="Comic Sans MS" pitchFamily="66" charset="0"/>
            </a:endParaRPr>
          </a:p>
        </p:txBody>
      </p:sp>
      <p:sp>
        <p:nvSpPr>
          <p:cNvPr id="17413" name="4 Rectángulo"/>
          <p:cNvSpPr>
            <a:spLocks noChangeArrowheads="1"/>
          </p:cNvSpPr>
          <p:nvPr/>
        </p:nvSpPr>
        <p:spPr bwMode="auto">
          <a:xfrm>
            <a:off x="1928813" y="3714750"/>
            <a:ext cx="1995487" cy="523875"/>
          </a:xfrm>
          <a:prstGeom prst="rect">
            <a:avLst/>
          </a:prstGeom>
          <a:noFill/>
          <a:ln w="9525">
            <a:noFill/>
            <a:miter lim="800000"/>
            <a:headEnd/>
            <a:tailEnd/>
          </a:ln>
        </p:spPr>
        <p:txBody>
          <a:bodyPr wrap="none">
            <a:spAutoFit/>
          </a:bodyPr>
          <a:lstStyle/>
          <a:p>
            <a:r>
              <a:rPr lang="es-ES_tradnl" sz="2800">
                <a:solidFill>
                  <a:srgbClr val="FFFF00"/>
                </a:solidFill>
                <a:latin typeface="Comic Sans MS" pitchFamily="66" charset="0"/>
              </a:rPr>
              <a:t>Resultados</a:t>
            </a:r>
          </a:p>
        </p:txBody>
      </p:sp>
      <p:sp>
        <p:nvSpPr>
          <p:cNvPr id="17414" name="5 CuadroTexto"/>
          <p:cNvSpPr txBox="1">
            <a:spLocks noChangeArrowheads="1"/>
          </p:cNvSpPr>
          <p:nvPr/>
        </p:nvSpPr>
        <p:spPr bwMode="auto">
          <a:xfrm>
            <a:off x="2071688" y="4572000"/>
            <a:ext cx="3541712" cy="369888"/>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ES">
                <a:solidFill>
                  <a:schemeClr val="bg2"/>
                </a:solidFill>
                <a:latin typeface="Comic Sans MS" pitchFamily="66" charset="0"/>
              </a:rPr>
              <a:t>   16   Granulomas   piogénicos </a:t>
            </a:r>
            <a:endParaRPr lang="es-ES_tradnl">
              <a:latin typeface="Comic Sans MS" pitchFamily="66" charset="0"/>
            </a:endParaRPr>
          </a:p>
        </p:txBody>
      </p:sp>
      <p:sp>
        <p:nvSpPr>
          <p:cNvPr id="17415" name="6 Rectángulo"/>
          <p:cNvSpPr>
            <a:spLocks noChangeArrowheads="1"/>
          </p:cNvSpPr>
          <p:nvPr/>
        </p:nvSpPr>
        <p:spPr bwMode="auto">
          <a:xfrm>
            <a:off x="2071688" y="4929188"/>
            <a:ext cx="4432300" cy="369887"/>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ES">
                <a:solidFill>
                  <a:schemeClr val="bg2"/>
                </a:solidFill>
                <a:latin typeface="Comic Sans MS" pitchFamily="66" charset="0"/>
              </a:rPr>
              <a:t>   10   Fibromas  osificante  periférico</a:t>
            </a:r>
            <a:endParaRPr lang="es-ES_tradnl">
              <a:latin typeface="Comic Sans MS" pitchFamily="66" charset="0"/>
            </a:endParaRPr>
          </a:p>
        </p:txBody>
      </p:sp>
      <p:sp>
        <p:nvSpPr>
          <p:cNvPr id="17416" name="7 Rectángulo"/>
          <p:cNvSpPr>
            <a:spLocks noChangeArrowheads="1"/>
          </p:cNvSpPr>
          <p:nvPr/>
        </p:nvSpPr>
        <p:spPr bwMode="auto">
          <a:xfrm>
            <a:off x="2071688" y="5357813"/>
            <a:ext cx="3454400" cy="369887"/>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ES">
                <a:solidFill>
                  <a:schemeClr val="bg2"/>
                </a:solidFill>
                <a:latin typeface="Comic Sans MS" pitchFamily="66" charset="0"/>
              </a:rPr>
              <a:t>    7    Fibromas traumáticos </a:t>
            </a:r>
            <a:endParaRPr lang="es-ES_tradnl">
              <a:latin typeface="Comic Sans MS" pitchFamily="66" charset="0"/>
            </a:endParaRPr>
          </a:p>
        </p:txBody>
      </p:sp>
      <p:sp>
        <p:nvSpPr>
          <p:cNvPr id="17417" name="8 Rectángulo"/>
          <p:cNvSpPr>
            <a:spLocks noChangeArrowheads="1"/>
          </p:cNvSpPr>
          <p:nvPr/>
        </p:nvSpPr>
        <p:spPr bwMode="auto">
          <a:xfrm>
            <a:off x="2084388" y="5715000"/>
            <a:ext cx="5511800" cy="369888"/>
          </a:xfrm>
          <a:prstGeom prst="rect">
            <a:avLst/>
          </a:prstGeom>
          <a:noFill/>
          <a:ln w="9525">
            <a:noFill/>
            <a:miter lim="800000"/>
            <a:headEnd/>
            <a:tailEnd/>
          </a:ln>
        </p:spPr>
        <p:txBody>
          <a:bodyPr wrap="none">
            <a:spAutoFit/>
          </a:bodyPr>
          <a:lstStyle/>
          <a:p>
            <a:pPr>
              <a:buClr>
                <a:srgbClr val="FFFF00"/>
              </a:buClr>
              <a:buFont typeface="Wingdings" pitchFamily="2" charset="2"/>
              <a:buChar char="§"/>
            </a:pPr>
            <a:r>
              <a:rPr lang="es-ES">
                <a:solidFill>
                  <a:schemeClr val="bg2"/>
                </a:solidFill>
                <a:latin typeface="Comic Sans MS" pitchFamily="66" charset="0"/>
              </a:rPr>
              <a:t>    4    Granulomas  periférico de células gigantes</a:t>
            </a:r>
            <a:endParaRPr lang="es-ES_tradnl">
              <a:solidFill>
                <a:schemeClr val="bg2"/>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1428750" y="1190625"/>
            <a:ext cx="2016125" cy="523875"/>
          </a:xfrm>
          <a:prstGeom prst="rect">
            <a:avLst/>
          </a:prstGeom>
          <a:noFill/>
          <a:ln w="9525">
            <a:noFill/>
            <a:miter lim="800000"/>
            <a:headEnd/>
            <a:tailEnd/>
          </a:ln>
        </p:spPr>
        <p:txBody>
          <a:bodyPr wrap="none">
            <a:spAutoFit/>
          </a:bodyPr>
          <a:lstStyle/>
          <a:p>
            <a:r>
              <a:rPr lang="es-ES_tradnl" sz="2800" b="1">
                <a:solidFill>
                  <a:srgbClr val="FFFF00"/>
                </a:solidFill>
                <a:latin typeface="Comic Sans MS" pitchFamily="66" charset="0"/>
              </a:rPr>
              <a:t>Resultados</a:t>
            </a:r>
          </a:p>
        </p:txBody>
      </p:sp>
      <p:grpSp>
        <p:nvGrpSpPr>
          <p:cNvPr id="18435" name="5 Grupo"/>
          <p:cNvGrpSpPr>
            <a:grpSpLocks/>
          </p:cNvGrpSpPr>
          <p:nvPr/>
        </p:nvGrpSpPr>
        <p:grpSpPr bwMode="auto">
          <a:xfrm>
            <a:off x="4010025" y="2643188"/>
            <a:ext cx="3673475" cy="952500"/>
            <a:chOff x="2807038" y="4345552"/>
            <a:chExt cx="3672800" cy="952978"/>
          </a:xfrm>
        </p:grpSpPr>
        <p:sp>
          <p:nvSpPr>
            <p:cNvPr id="18444" name="3 Rectángulo"/>
            <p:cNvSpPr>
              <a:spLocks noChangeArrowheads="1"/>
            </p:cNvSpPr>
            <p:nvPr/>
          </p:nvSpPr>
          <p:spPr bwMode="auto">
            <a:xfrm>
              <a:off x="2807038" y="4345552"/>
              <a:ext cx="3672800" cy="369332"/>
            </a:xfrm>
            <a:prstGeom prst="rect">
              <a:avLst/>
            </a:prstGeom>
            <a:noFill/>
            <a:ln w="9525">
              <a:noFill/>
              <a:miter lim="800000"/>
              <a:headEnd/>
              <a:tailEnd/>
            </a:ln>
          </p:spPr>
          <p:txBody>
            <a:bodyPr wrap="none">
              <a:spAutoFit/>
            </a:bodyPr>
            <a:lstStyle/>
            <a:p>
              <a:r>
                <a:rPr lang="es-ES">
                  <a:solidFill>
                    <a:schemeClr val="bg2"/>
                  </a:solidFill>
                  <a:latin typeface="Comic Sans MS" pitchFamily="66" charset="0"/>
                </a:rPr>
                <a:t>Patologías  sistémicas especifica</a:t>
              </a:r>
              <a:endParaRPr lang="es-ES_tradnl">
                <a:latin typeface="Calibri" pitchFamily="34" charset="0"/>
              </a:endParaRPr>
            </a:p>
          </p:txBody>
        </p:sp>
        <p:sp>
          <p:nvSpPr>
            <p:cNvPr id="18445" name="4 Rectángulo"/>
            <p:cNvSpPr>
              <a:spLocks noChangeArrowheads="1"/>
            </p:cNvSpPr>
            <p:nvPr/>
          </p:nvSpPr>
          <p:spPr bwMode="auto">
            <a:xfrm>
              <a:off x="2857488" y="4929198"/>
              <a:ext cx="2130711" cy="369332"/>
            </a:xfrm>
            <a:prstGeom prst="rect">
              <a:avLst/>
            </a:prstGeom>
            <a:noFill/>
            <a:ln w="9525">
              <a:noFill/>
              <a:miter lim="800000"/>
              <a:headEnd/>
              <a:tailEnd/>
            </a:ln>
          </p:spPr>
          <p:txBody>
            <a:bodyPr wrap="none">
              <a:spAutoFit/>
            </a:bodyPr>
            <a:lstStyle/>
            <a:p>
              <a:r>
                <a:rPr lang="es-ES">
                  <a:solidFill>
                    <a:schemeClr val="bg2"/>
                  </a:solidFill>
                  <a:latin typeface="Comic Sans MS" pitchFamily="66" charset="0"/>
                </a:rPr>
                <a:t>Factor fisiológico </a:t>
              </a:r>
              <a:endParaRPr lang="es-ES_tradnl">
                <a:latin typeface="Calibri" pitchFamily="34" charset="0"/>
              </a:endParaRPr>
            </a:p>
          </p:txBody>
        </p:sp>
      </p:grpSp>
      <p:sp>
        <p:nvSpPr>
          <p:cNvPr id="18436" name="6 CuadroTexto"/>
          <p:cNvSpPr txBox="1">
            <a:spLocks noChangeArrowheads="1"/>
          </p:cNvSpPr>
          <p:nvPr/>
        </p:nvSpPr>
        <p:spPr bwMode="auto">
          <a:xfrm>
            <a:off x="1755775" y="2714625"/>
            <a:ext cx="1485900" cy="701675"/>
          </a:xfrm>
          <a:prstGeom prst="rect">
            <a:avLst/>
          </a:prstGeom>
          <a:noFill/>
          <a:ln w="9525">
            <a:noFill/>
            <a:miter lim="800000"/>
            <a:headEnd/>
            <a:tailEnd/>
          </a:ln>
        </p:spPr>
        <p:txBody>
          <a:bodyPr>
            <a:spAutoFit/>
          </a:bodyPr>
          <a:lstStyle/>
          <a:p>
            <a:r>
              <a:rPr lang="es-ES_tradnl" sz="4000">
                <a:solidFill>
                  <a:srgbClr val="D60093"/>
                </a:solidFill>
                <a:latin typeface="Calibri" pitchFamily="34" charset="0"/>
              </a:rPr>
              <a:t>   NO</a:t>
            </a:r>
          </a:p>
        </p:txBody>
      </p:sp>
      <p:sp>
        <p:nvSpPr>
          <p:cNvPr id="11" name="10 Rectángulo"/>
          <p:cNvSpPr/>
          <p:nvPr/>
        </p:nvSpPr>
        <p:spPr>
          <a:xfrm>
            <a:off x="1735138" y="1857375"/>
            <a:ext cx="3051175" cy="461963"/>
          </a:xfrm>
          <a:prstGeom prst="rect">
            <a:avLst/>
          </a:prstGeom>
        </p:spPr>
        <p:txBody>
          <a:bodyPr>
            <a:spAutoFit/>
          </a:bodyPr>
          <a:lstStyle/>
          <a:p>
            <a:pPr fontAlgn="auto">
              <a:spcBef>
                <a:spcPts val="0"/>
              </a:spcBef>
              <a:spcAft>
                <a:spcPts val="0"/>
              </a:spcAft>
              <a:buClr>
                <a:srgbClr val="FFFF00"/>
              </a:buClr>
              <a:buFont typeface="Wingdings" pitchFamily="2" charset="2"/>
              <a:buChar char="ü"/>
              <a:defRPr/>
            </a:pPr>
            <a:r>
              <a:rPr lang="es-ES" sz="2400" b="1" dirty="0">
                <a:solidFill>
                  <a:schemeClr val="accent5">
                    <a:lumMod val="50000"/>
                  </a:schemeClr>
                </a:solidFill>
                <a:latin typeface="Comic Sans MS" pitchFamily="66" charset="0"/>
              </a:rPr>
              <a:t>  Evidencia </a:t>
            </a:r>
            <a:endParaRPr lang="es-ES_tradnl" sz="2400" b="1" dirty="0">
              <a:solidFill>
                <a:schemeClr val="accent5">
                  <a:lumMod val="50000"/>
                </a:schemeClr>
              </a:solidFill>
              <a:latin typeface="Comic Sans MS" pitchFamily="66" charset="0"/>
            </a:endParaRPr>
          </a:p>
        </p:txBody>
      </p:sp>
      <p:sp>
        <p:nvSpPr>
          <p:cNvPr id="13" name="12 CuadroTexto"/>
          <p:cNvSpPr txBox="1"/>
          <p:nvPr/>
        </p:nvSpPr>
        <p:spPr>
          <a:xfrm>
            <a:off x="5715008" y="4000504"/>
            <a:ext cx="3032125" cy="523220"/>
          </a:xfrm>
          <a:prstGeom prst="rect">
            <a:avLst/>
          </a:prstGeom>
          <a:ln>
            <a:noFill/>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s-ES_tradnl" sz="2800" dirty="0">
                <a:solidFill>
                  <a:schemeClr val="tx1"/>
                </a:solidFill>
              </a:rPr>
              <a:t>Lesiones reactivas</a:t>
            </a:r>
          </a:p>
        </p:txBody>
      </p:sp>
      <p:sp>
        <p:nvSpPr>
          <p:cNvPr id="18441" name="13 CuadroTexto"/>
          <p:cNvSpPr txBox="1">
            <a:spLocks noChangeArrowheads="1"/>
          </p:cNvSpPr>
          <p:nvPr/>
        </p:nvSpPr>
        <p:spPr bwMode="auto">
          <a:xfrm>
            <a:off x="1897063" y="4841875"/>
            <a:ext cx="5389562" cy="1433513"/>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_tradnl" sz="2800">
                <a:solidFill>
                  <a:srgbClr val="215968"/>
                </a:solidFill>
                <a:latin typeface="Comic Sans MS" pitchFamily="66" charset="0"/>
              </a:rPr>
              <a:t>  Vigilar   Procesos</a:t>
            </a:r>
          </a:p>
          <a:p>
            <a:pPr>
              <a:buClr>
                <a:srgbClr val="FFFF00"/>
              </a:buClr>
            </a:pPr>
            <a:r>
              <a:rPr lang="es-ES_tradnl" sz="2000">
                <a:solidFill>
                  <a:schemeClr val="bg2"/>
                </a:solidFill>
                <a:latin typeface="Comic Sans MS" pitchFamily="66" charset="0"/>
              </a:rPr>
              <a:t>               Pubertad</a:t>
            </a:r>
          </a:p>
          <a:p>
            <a:r>
              <a:rPr lang="es-ES_tradnl" sz="2000">
                <a:solidFill>
                  <a:schemeClr val="bg2"/>
                </a:solidFill>
                <a:latin typeface="Comic Sans MS" pitchFamily="66" charset="0"/>
              </a:rPr>
              <a:t>               Embarazo</a:t>
            </a:r>
          </a:p>
          <a:p>
            <a:r>
              <a:rPr lang="es-ES_tradnl" sz="2000">
                <a:solidFill>
                  <a:schemeClr val="bg2"/>
                </a:solidFill>
                <a:latin typeface="Comic Sans MS" pitchFamily="66" charset="0"/>
              </a:rPr>
              <a:t>              Menopausia</a:t>
            </a:r>
          </a:p>
        </p:txBody>
      </p:sp>
      <p:cxnSp>
        <p:nvCxnSpPr>
          <p:cNvPr id="17" name="16 Conector recto de flecha"/>
          <p:cNvCxnSpPr>
            <a:stCxn id="18436" idx="3"/>
          </p:cNvCxnSpPr>
          <p:nvPr/>
        </p:nvCxnSpPr>
        <p:spPr>
          <a:xfrm>
            <a:off x="3241675" y="3065463"/>
            <a:ext cx="615950" cy="635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6880226" y="3451225"/>
            <a:ext cx="785812" cy="269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1042988" y="2997200"/>
            <a:ext cx="7777162" cy="762000"/>
          </a:xfrm>
          <a:prstGeom prst="rect">
            <a:avLst/>
          </a:prstGeom>
          <a:noFill/>
          <a:ln w="9525">
            <a:noFill/>
            <a:miter lim="800000"/>
            <a:headEnd/>
            <a:tailEnd/>
          </a:ln>
          <a:effectLst/>
          <a:scene3d>
            <a:camera prst="orthographicFront"/>
            <a:lightRig rig="threePt" dir="t"/>
          </a:scene3d>
          <a:sp3d>
            <a:bevelT w="165100" prst="coolSlant"/>
          </a:sp3d>
        </p:spPr>
        <p:txBody>
          <a:bodyPr>
            <a:spAutoFit/>
          </a:bodyPr>
          <a:lstStyle/>
          <a:p>
            <a:pPr algn="ctr">
              <a:spcBef>
                <a:spcPct val="50000"/>
              </a:spcBef>
              <a:defRPr/>
            </a:pPr>
            <a:r>
              <a:rPr lang="es-VE" sz="4400" b="1" dirty="0">
                <a:solidFill>
                  <a:srgbClr val="006666"/>
                </a:solidFill>
                <a:latin typeface="Comic Sans MS" pitchFamily="66" charset="0"/>
              </a:rPr>
              <a:t>Marco Teórico</a:t>
            </a:r>
            <a:endParaRPr lang="es-ES" sz="4400" b="1" dirty="0">
              <a:solidFill>
                <a:srgbClr val="006666"/>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95788" y="644525"/>
            <a:ext cx="2528887" cy="579438"/>
          </a:xfrm>
        </p:spPr>
        <p:txBody>
          <a:bodyPr wrap="none">
            <a:spAutoFit/>
          </a:bodyPr>
          <a:lstStyle/>
          <a:p>
            <a:pPr eaLnBrk="1" hangingPunct="1"/>
            <a:r>
              <a:rPr lang="es-ES" sz="3200" b="1" smtClean="0">
                <a:solidFill>
                  <a:srgbClr val="215968"/>
                </a:solidFill>
                <a:latin typeface="Comic Sans MS" pitchFamily="66" charset="0"/>
                <a:cs typeface="Arial" charset="0"/>
              </a:rPr>
              <a:t>Definiciones</a:t>
            </a:r>
          </a:p>
        </p:txBody>
      </p:sp>
      <p:sp>
        <p:nvSpPr>
          <p:cNvPr id="20483" name="4 CuadroTexto"/>
          <p:cNvSpPr txBox="1">
            <a:spLocks noChangeArrowheads="1"/>
          </p:cNvSpPr>
          <p:nvPr/>
        </p:nvSpPr>
        <p:spPr bwMode="auto">
          <a:xfrm>
            <a:off x="1500188" y="2786063"/>
            <a:ext cx="3786187" cy="369887"/>
          </a:xfrm>
          <a:prstGeom prst="rect">
            <a:avLst/>
          </a:prstGeom>
          <a:noFill/>
          <a:ln w="9525">
            <a:noFill/>
            <a:miter lim="800000"/>
            <a:headEnd/>
            <a:tailEnd/>
          </a:ln>
        </p:spPr>
        <p:txBody>
          <a:bodyPr>
            <a:spAutoFit/>
          </a:bodyPr>
          <a:lstStyle/>
          <a:p>
            <a:r>
              <a:rPr lang="es-ES_tradnl">
                <a:latin typeface="Calibri" pitchFamily="34" charset="0"/>
              </a:rPr>
              <a:t>L</a:t>
            </a:r>
          </a:p>
        </p:txBody>
      </p:sp>
      <p:sp>
        <p:nvSpPr>
          <p:cNvPr id="20484" name="5 CuadroTexto"/>
          <p:cNvSpPr txBox="1">
            <a:spLocks noChangeArrowheads="1"/>
          </p:cNvSpPr>
          <p:nvPr/>
        </p:nvSpPr>
        <p:spPr bwMode="auto">
          <a:xfrm>
            <a:off x="1619250" y="1196975"/>
            <a:ext cx="6715125" cy="2771775"/>
          </a:xfrm>
          <a:prstGeom prst="rect">
            <a:avLst/>
          </a:prstGeom>
          <a:noFill/>
          <a:ln w="9525">
            <a:noFill/>
            <a:miter lim="800000"/>
            <a:headEnd/>
            <a:tailEnd/>
          </a:ln>
        </p:spPr>
        <p:txBody>
          <a:bodyPr>
            <a:spAutoFit/>
          </a:bodyPr>
          <a:lstStyle/>
          <a:p>
            <a:pPr>
              <a:buFont typeface="Arial" charset="0"/>
              <a:buNone/>
            </a:pPr>
            <a:r>
              <a:rPr lang="es-ES_tradnl" sz="2000">
                <a:solidFill>
                  <a:srgbClr val="FFFF00"/>
                </a:solidFill>
                <a:latin typeface="Comic Sans MS" pitchFamily="66" charset="0"/>
              </a:rPr>
              <a:t>Regezi, 1989</a:t>
            </a:r>
          </a:p>
          <a:p>
            <a:pPr>
              <a:buFont typeface="Arial" charset="0"/>
              <a:buChar char="•"/>
            </a:pPr>
            <a:r>
              <a:rPr lang="es-ES_tradnl" sz="2400" b="1">
                <a:solidFill>
                  <a:srgbClr val="948A54"/>
                </a:solidFill>
                <a:latin typeface="Comic Sans MS" pitchFamily="66" charset="0"/>
              </a:rPr>
              <a:t> Lesiones Reactivas</a:t>
            </a:r>
          </a:p>
          <a:p>
            <a:endParaRPr lang="es-ES_tradnl" sz="2400">
              <a:solidFill>
                <a:srgbClr val="948A54"/>
              </a:solidFill>
              <a:latin typeface="Comic Sans MS" pitchFamily="66" charset="0"/>
            </a:endParaRPr>
          </a:p>
          <a:p>
            <a:r>
              <a:rPr lang="es-ES_tradnl" sz="2000">
                <a:solidFill>
                  <a:schemeClr val="bg2"/>
                </a:solidFill>
                <a:latin typeface="Comic Sans MS" pitchFamily="66" charset="0"/>
              </a:rPr>
              <a:t>Son aquellas que se deben a un traumatismo mecánico accidental o irritación crónica.</a:t>
            </a:r>
          </a:p>
          <a:p>
            <a:r>
              <a:rPr lang="es-ES_tradnl" sz="2000">
                <a:solidFill>
                  <a:schemeClr val="bg2"/>
                </a:solidFill>
                <a:latin typeface="Comic Sans MS" pitchFamily="66" charset="0"/>
              </a:rPr>
              <a:t> </a:t>
            </a:r>
          </a:p>
          <a:p>
            <a:r>
              <a:rPr lang="es-ES_tradnl" sz="2400">
                <a:solidFill>
                  <a:srgbClr val="CC0099"/>
                </a:solidFill>
                <a:latin typeface="Comic Sans MS" pitchFamily="66" charset="0"/>
              </a:rPr>
              <a:t>Pueden ser de tipo </a:t>
            </a:r>
          </a:p>
          <a:p>
            <a:r>
              <a:rPr lang="es-ES_tradnl" sz="2400">
                <a:solidFill>
                  <a:schemeClr val="bg2"/>
                </a:solidFill>
                <a:latin typeface="Comic Sans MS" pitchFamily="66" charset="0"/>
              </a:rPr>
              <a:t>      </a:t>
            </a:r>
            <a:r>
              <a:rPr lang="es-ES_tradnl" sz="2000">
                <a:solidFill>
                  <a:schemeClr val="bg2"/>
                </a:solidFill>
                <a:latin typeface="Comic Sans MS" pitchFamily="66" charset="0"/>
              </a:rPr>
              <a:t>Ulcerativas  -   Placa   -   Neoplásicas</a:t>
            </a:r>
          </a:p>
        </p:txBody>
      </p:sp>
      <p:sp>
        <p:nvSpPr>
          <p:cNvPr id="20485" name="6 CuadroTexto"/>
          <p:cNvSpPr txBox="1">
            <a:spLocks noChangeArrowheads="1"/>
          </p:cNvSpPr>
          <p:nvPr/>
        </p:nvSpPr>
        <p:spPr bwMode="auto">
          <a:xfrm>
            <a:off x="1692275" y="4292600"/>
            <a:ext cx="6786563" cy="2101850"/>
          </a:xfrm>
          <a:prstGeom prst="rect">
            <a:avLst/>
          </a:prstGeom>
          <a:noFill/>
          <a:ln w="9525">
            <a:noFill/>
            <a:miter lim="800000"/>
            <a:headEnd/>
            <a:tailEnd/>
          </a:ln>
        </p:spPr>
        <p:txBody>
          <a:bodyPr>
            <a:spAutoFit/>
          </a:bodyPr>
          <a:lstStyle/>
          <a:p>
            <a:pPr>
              <a:buFont typeface="Arial" charset="0"/>
              <a:buNone/>
            </a:pPr>
            <a:r>
              <a:rPr lang="es-ES_tradnl" sz="2000">
                <a:solidFill>
                  <a:srgbClr val="FFFF00"/>
                </a:solidFill>
                <a:latin typeface="Comic Sans MS" pitchFamily="66" charset="0"/>
              </a:rPr>
              <a:t>Sapp,1998</a:t>
            </a:r>
            <a:r>
              <a:rPr lang="es-ES_tradnl" sz="2400">
                <a:solidFill>
                  <a:srgbClr val="FFFF00"/>
                </a:solidFill>
                <a:latin typeface="Comic Sans MS" pitchFamily="66" charset="0"/>
              </a:rPr>
              <a:t> </a:t>
            </a:r>
          </a:p>
          <a:p>
            <a:pPr>
              <a:buFont typeface="Arial" charset="0"/>
              <a:buChar char="•"/>
            </a:pPr>
            <a:r>
              <a:rPr lang="es-ES_tradnl" sz="2400" b="1">
                <a:solidFill>
                  <a:srgbClr val="948A54"/>
                </a:solidFill>
                <a:latin typeface="Comic Sans MS" pitchFamily="66" charset="0"/>
              </a:rPr>
              <a:t>Lesiones  Facticias</a:t>
            </a:r>
          </a:p>
          <a:p>
            <a:endParaRPr lang="es-ES_tradnl" sz="2400" b="1">
              <a:solidFill>
                <a:srgbClr val="948A54"/>
              </a:solidFill>
              <a:latin typeface="Comic Sans MS" pitchFamily="66" charset="0"/>
            </a:endParaRPr>
          </a:p>
          <a:p>
            <a:r>
              <a:rPr lang="es-ES_tradnl" sz="2000" b="1">
                <a:solidFill>
                  <a:schemeClr val="bg2"/>
                </a:solidFill>
                <a:latin typeface="Comic Sans MS" pitchFamily="66" charset="0"/>
              </a:rPr>
              <a:t>Son aquellas autoinfligidas por el paciente</a:t>
            </a:r>
          </a:p>
          <a:p>
            <a:endParaRPr lang="es-ES_tradnl" sz="2000" b="1">
              <a:solidFill>
                <a:schemeClr val="bg2"/>
              </a:solidFill>
              <a:latin typeface="Comic Sans MS" pitchFamily="66" charset="0"/>
            </a:endParaRPr>
          </a:p>
          <a:p>
            <a:r>
              <a:rPr lang="es-ES_tradnl" sz="2000" b="1">
                <a:solidFill>
                  <a:schemeClr val="bg2"/>
                </a:solidFill>
                <a:latin typeface="Comic Sans MS" pitchFamily="66" charset="0"/>
              </a:rPr>
              <a:t> </a:t>
            </a:r>
            <a:r>
              <a:rPr lang="es-ES_tradnl" sz="2000">
                <a:solidFill>
                  <a:srgbClr val="D60093"/>
                </a:solidFill>
                <a:latin typeface="Comic Sans MS" pitchFamily="66" charset="0"/>
              </a:rPr>
              <a:t>conscientes- hábitos - accidentes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214282" y="1214422"/>
            <a:ext cx="2714644" cy="3429024"/>
          </a:xfrm>
          <a:prstGeom prst="rect">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3077" name="Picture 3" descr="Greek profile W"/>
          <p:cNvPicPr>
            <a:picLocks noChangeAspect="1" noChangeArrowheads="1"/>
          </p:cNvPicPr>
          <p:nvPr/>
        </p:nvPicPr>
        <p:blipFill>
          <a:blip r:embed="rId2" cstate="print">
            <a:clrChange>
              <a:clrFrom>
                <a:srgbClr val="070101"/>
              </a:clrFrom>
              <a:clrTo>
                <a:srgbClr val="070101">
                  <a:alpha val="0"/>
                </a:srgbClr>
              </a:clrTo>
            </a:clrChange>
          </a:blip>
          <a:srcRect/>
          <a:stretch>
            <a:fillRect/>
          </a:stretch>
        </p:blipFill>
        <p:spPr bwMode="auto">
          <a:xfrm>
            <a:off x="736600" y="1143000"/>
            <a:ext cx="2478088" cy="3143250"/>
          </a:xfrm>
          <a:prstGeom prst="rect">
            <a:avLst/>
          </a:prstGeom>
          <a:noFill/>
          <a:ln w="9525">
            <a:noFill/>
            <a:miter lim="800000"/>
            <a:headEnd/>
            <a:tailEnd/>
          </a:ln>
        </p:spPr>
      </p:pic>
      <p:pic>
        <p:nvPicPr>
          <p:cNvPr id="3" name="Picture 164" descr="4"/>
          <p:cNvPicPr>
            <a:picLocks noChangeAspect="1" noChangeArrowheads="1"/>
          </p:cNvPicPr>
          <p:nvPr/>
        </p:nvPicPr>
        <p:blipFill>
          <a:blip r:embed="rId3" cstate="print">
            <a:lum bright="-10000" contrast="-20000"/>
          </a:blip>
          <a:srcRect/>
          <a:stretch>
            <a:fillRect/>
          </a:stretch>
        </p:blipFill>
        <p:spPr bwMode="auto">
          <a:xfrm>
            <a:off x="3286125" y="1189038"/>
            <a:ext cx="2674938" cy="1382712"/>
          </a:xfrm>
          <a:prstGeom prst="rect">
            <a:avLst/>
          </a:prstGeom>
          <a:ln>
            <a:noFill/>
          </a:ln>
          <a:effectLst>
            <a:outerShdw blurRad="292100" dist="139700" dir="2700000" algn="tl" rotWithShape="0">
              <a:srgbClr val="333333">
                <a:alpha val="65000"/>
              </a:srgbClr>
            </a:outerShdw>
          </a:effectLst>
        </p:spPr>
      </p:pic>
      <p:pic>
        <p:nvPicPr>
          <p:cNvPr id="3079" name="Picture 16" descr="d:\Documents and Settings\ACBell\Mis documentos\FOTOS PACIENTES\PACIENTES TERMINADOS 2\ZUHAIL\JUNIO 1\3.JPG"/>
          <p:cNvPicPr>
            <a:picLocks noChangeAspect="1" noChangeArrowheads="1"/>
          </p:cNvPicPr>
          <p:nvPr/>
        </p:nvPicPr>
        <p:blipFill>
          <a:blip r:embed="rId4" cstate="print"/>
          <a:srcRect/>
          <a:stretch>
            <a:fillRect/>
          </a:stretch>
        </p:blipFill>
        <p:spPr bwMode="auto">
          <a:xfrm>
            <a:off x="6072188" y="1143000"/>
            <a:ext cx="2571750" cy="1403350"/>
          </a:xfrm>
          <a:prstGeom prst="rect">
            <a:avLst/>
          </a:prstGeom>
          <a:noFill/>
          <a:ln w="9525">
            <a:noFill/>
            <a:miter lim="800000"/>
            <a:headEnd/>
            <a:tailEnd/>
          </a:ln>
        </p:spPr>
      </p:pic>
      <p:pic>
        <p:nvPicPr>
          <p:cNvPr id="1027" name="Picture 3" descr="d:\Documents and Settings\ACBell\Mis documentos\FOTOS EDITEDAS TESIS\31.JPG"/>
          <p:cNvPicPr>
            <a:picLocks noChangeAspect="1" noChangeArrowheads="1"/>
          </p:cNvPicPr>
          <p:nvPr/>
        </p:nvPicPr>
        <p:blipFill>
          <a:blip r:embed="rId5" cstate="print"/>
          <a:srcRect/>
          <a:stretch>
            <a:fillRect/>
          </a:stretch>
        </p:blipFill>
        <p:spPr bwMode="auto">
          <a:xfrm>
            <a:off x="6143625" y="2357438"/>
            <a:ext cx="2500313" cy="1890712"/>
          </a:xfrm>
          <a:prstGeom prst="rect">
            <a:avLst/>
          </a:prstGeom>
          <a:noFill/>
          <a:ln w="9525">
            <a:noFill/>
            <a:miter lim="800000"/>
            <a:headEnd/>
            <a:tailEnd/>
          </a:ln>
          <a:effectLst>
            <a:outerShdw dist="139700" dir="2700000" algn="tl" rotWithShape="0">
              <a:srgbClr val="333333">
                <a:alpha val="64999"/>
              </a:srgbClr>
            </a:outerShdw>
          </a:effectLst>
        </p:spPr>
      </p:pic>
      <p:pic>
        <p:nvPicPr>
          <p:cNvPr id="1028" name="Picture 4" descr="d:\Documents and Settings\ACBell\Mis documentos\FOTOS EDITEDAS TESIS\27.JPG"/>
          <p:cNvPicPr>
            <a:picLocks noChangeAspect="1" noChangeArrowheads="1"/>
          </p:cNvPicPr>
          <p:nvPr/>
        </p:nvPicPr>
        <p:blipFill>
          <a:blip r:embed="rId6" cstate="print"/>
          <a:srcRect t="21282"/>
          <a:stretch>
            <a:fillRect/>
          </a:stretch>
        </p:blipFill>
        <p:spPr bwMode="auto">
          <a:xfrm>
            <a:off x="4357688" y="2571750"/>
            <a:ext cx="1768475" cy="1836738"/>
          </a:xfrm>
          <a:prstGeom prst="rect">
            <a:avLst/>
          </a:prstGeom>
          <a:ln>
            <a:noFill/>
          </a:ln>
          <a:effectLst>
            <a:outerShdw blurRad="292100" dist="139700" dir="2700000" algn="tl" rotWithShape="0">
              <a:srgbClr val="333333">
                <a:alpha val="65000"/>
              </a:srgbClr>
            </a:outerShdw>
          </a:effectLst>
        </p:spPr>
      </p:pic>
      <p:pic>
        <p:nvPicPr>
          <p:cNvPr id="13" name="Picture 159" descr="3"/>
          <p:cNvPicPr>
            <a:picLocks noChangeAspect="1" noChangeArrowheads="1"/>
          </p:cNvPicPr>
          <p:nvPr/>
        </p:nvPicPr>
        <p:blipFill>
          <a:blip r:embed="rId7" cstate="print">
            <a:lum bright="-10000" contrast="-10000"/>
          </a:blip>
          <a:srcRect/>
          <a:stretch>
            <a:fillRect/>
          </a:stretch>
        </p:blipFill>
        <p:spPr bwMode="auto">
          <a:xfrm>
            <a:off x="6700838" y="4243388"/>
            <a:ext cx="1958975"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042988" y="1214438"/>
            <a:ext cx="7777162" cy="769937"/>
          </a:xfrm>
          <a:prstGeom prst="rect">
            <a:avLst/>
          </a:prstGeom>
          <a:noFill/>
          <a:ln w="9525">
            <a:noFill/>
            <a:miter lim="800000"/>
            <a:headEnd/>
            <a:tailEnd/>
          </a:ln>
        </p:spPr>
        <p:txBody>
          <a:bodyPr>
            <a:spAutoFit/>
          </a:bodyPr>
          <a:lstStyle/>
          <a:p>
            <a:pPr algn="ctr">
              <a:spcBef>
                <a:spcPct val="50000"/>
              </a:spcBef>
            </a:pPr>
            <a:r>
              <a:rPr lang="es-VE" sz="4400" b="1">
                <a:solidFill>
                  <a:srgbClr val="006666"/>
                </a:solidFill>
                <a:latin typeface="Comic Sans MS" pitchFamily="66" charset="0"/>
              </a:rPr>
              <a:t>Lesiones Reactivas</a:t>
            </a:r>
          </a:p>
        </p:txBody>
      </p:sp>
      <p:sp>
        <p:nvSpPr>
          <p:cNvPr id="21507" name="2 CuadroTexto"/>
          <p:cNvSpPr txBox="1">
            <a:spLocks noChangeArrowheads="1"/>
          </p:cNvSpPr>
          <p:nvPr/>
        </p:nvSpPr>
        <p:spPr bwMode="auto">
          <a:xfrm>
            <a:off x="2643188" y="2143125"/>
            <a:ext cx="4714875" cy="5262563"/>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_tradnl" sz="2400">
                <a:solidFill>
                  <a:schemeClr val="bg2"/>
                </a:solidFill>
                <a:latin typeface="Comic Sans MS" pitchFamily="66" charset="0"/>
              </a:rPr>
              <a:t>   Ulceras   Traumáticas</a:t>
            </a:r>
          </a:p>
          <a:p>
            <a:pPr>
              <a:buClr>
                <a:srgbClr val="FFFF00"/>
              </a:buClr>
              <a:buFont typeface="Wingdings" pitchFamily="2" charset="2"/>
              <a:buChar char="ü"/>
            </a:pPr>
            <a:endParaRPr lang="es-ES_tradnl" sz="2400">
              <a:solidFill>
                <a:schemeClr val="bg2"/>
              </a:solidFill>
              <a:latin typeface="Comic Sans MS" pitchFamily="66" charset="0"/>
            </a:endParaRPr>
          </a:p>
          <a:p>
            <a:pPr>
              <a:buClr>
                <a:srgbClr val="FFFF00"/>
              </a:buClr>
              <a:buFont typeface="Wingdings" pitchFamily="2" charset="2"/>
              <a:buChar char="ü"/>
            </a:pPr>
            <a:r>
              <a:rPr lang="es-ES_tradnl" sz="2400">
                <a:solidFill>
                  <a:schemeClr val="bg2"/>
                </a:solidFill>
                <a:latin typeface="Comic Sans MS" pitchFamily="66" charset="0"/>
              </a:rPr>
              <a:t>   Ulcera   Aftosa Recurrente</a:t>
            </a:r>
          </a:p>
          <a:p>
            <a:pPr>
              <a:buClr>
                <a:srgbClr val="FFFF00"/>
              </a:buClr>
              <a:buFont typeface="Wingdings" pitchFamily="2" charset="2"/>
              <a:buChar char="ü"/>
            </a:pPr>
            <a:endParaRPr lang="es-ES_tradnl" sz="2400">
              <a:solidFill>
                <a:schemeClr val="bg2"/>
              </a:solidFill>
              <a:latin typeface="Comic Sans MS" pitchFamily="66" charset="0"/>
            </a:endParaRPr>
          </a:p>
          <a:p>
            <a:pPr>
              <a:buClr>
                <a:srgbClr val="FFFF00"/>
              </a:buClr>
              <a:buFont typeface="Wingdings" pitchFamily="2" charset="2"/>
              <a:buChar char="ü"/>
            </a:pPr>
            <a:r>
              <a:rPr lang="es-ES_tradnl" sz="2400">
                <a:solidFill>
                  <a:schemeClr val="bg2"/>
                </a:solidFill>
                <a:latin typeface="Comic Sans MS" pitchFamily="66" charset="0"/>
              </a:rPr>
              <a:t>   Fibroma   Traumático</a:t>
            </a:r>
          </a:p>
          <a:p>
            <a:pPr>
              <a:buClr>
                <a:srgbClr val="FFFF00"/>
              </a:buClr>
              <a:buFont typeface="Wingdings" pitchFamily="2" charset="2"/>
              <a:buChar char="ü"/>
            </a:pPr>
            <a:endParaRPr lang="es-ES_tradnl" sz="2400">
              <a:solidFill>
                <a:schemeClr val="bg2"/>
              </a:solidFill>
              <a:latin typeface="Comic Sans MS" pitchFamily="66" charset="0"/>
            </a:endParaRPr>
          </a:p>
          <a:p>
            <a:pPr>
              <a:buClr>
                <a:srgbClr val="FFFF00"/>
              </a:buClr>
              <a:buFont typeface="Wingdings" pitchFamily="2" charset="2"/>
              <a:buChar char="ü"/>
            </a:pPr>
            <a:r>
              <a:rPr lang="es-ES_tradnl" sz="2400">
                <a:solidFill>
                  <a:schemeClr val="bg2"/>
                </a:solidFill>
                <a:latin typeface="Comic Sans MS" pitchFamily="66" charset="0"/>
              </a:rPr>
              <a:t>   Quiste de Retención mucoso</a:t>
            </a:r>
          </a:p>
          <a:p>
            <a:pPr>
              <a:buClr>
                <a:srgbClr val="FFFF00"/>
              </a:buClr>
            </a:pPr>
            <a:endParaRPr lang="es-ES_tradnl" sz="2400">
              <a:solidFill>
                <a:schemeClr val="bg2"/>
              </a:solidFill>
              <a:latin typeface="Comic Sans MS" pitchFamily="66" charset="0"/>
            </a:endParaRPr>
          </a:p>
          <a:p>
            <a:pPr>
              <a:buClr>
                <a:srgbClr val="FFFF00"/>
              </a:buClr>
              <a:buFont typeface="Wingdings" pitchFamily="2" charset="2"/>
              <a:buChar char="ü"/>
            </a:pPr>
            <a:r>
              <a:rPr lang="es-ES_tradnl" sz="2400">
                <a:solidFill>
                  <a:schemeClr val="bg2"/>
                </a:solidFill>
                <a:latin typeface="Comic Sans MS" pitchFamily="66" charset="0"/>
              </a:rPr>
              <a:t>   Granuloma  Piogénico</a:t>
            </a:r>
          </a:p>
          <a:p>
            <a:pPr>
              <a:buClr>
                <a:srgbClr val="FFFF00"/>
              </a:buClr>
              <a:buFont typeface="Wingdings" pitchFamily="2" charset="2"/>
              <a:buChar char="ü"/>
            </a:pPr>
            <a:endParaRPr lang="es-ES_tradnl" sz="2400">
              <a:solidFill>
                <a:schemeClr val="bg2"/>
              </a:solidFill>
              <a:latin typeface="Comic Sans MS" pitchFamily="66" charset="0"/>
            </a:endParaRPr>
          </a:p>
          <a:p>
            <a:pPr>
              <a:buClr>
                <a:srgbClr val="FFFF00"/>
              </a:buClr>
              <a:buFont typeface="Wingdings" pitchFamily="2" charset="2"/>
              <a:buChar char="ü"/>
            </a:pPr>
            <a:r>
              <a:rPr lang="es-ES_tradnl" sz="2400">
                <a:solidFill>
                  <a:schemeClr val="bg2"/>
                </a:solidFill>
                <a:latin typeface="Comic Sans MS" pitchFamily="66" charset="0"/>
              </a:rPr>
              <a:t>   Hiperplasia  Gingival</a:t>
            </a:r>
          </a:p>
          <a:p>
            <a:endParaRPr lang="es-ES_tradnl" sz="2400">
              <a:solidFill>
                <a:schemeClr val="bg2"/>
              </a:solidFill>
              <a:latin typeface="Comic Sans MS" pitchFamily="66" charset="0"/>
            </a:endParaRPr>
          </a:p>
          <a:p>
            <a:endParaRPr lang="es-ES_tradnl" sz="2400">
              <a:solidFill>
                <a:schemeClr val="bg2"/>
              </a:solidFill>
              <a:latin typeface="Comic Sans MS" pitchFamily="66" charset="0"/>
            </a:endParaRPr>
          </a:p>
          <a:p>
            <a:endParaRPr lang="es-ES_tradnl" sz="2400">
              <a:solidFill>
                <a:schemeClr val="bg2"/>
              </a:solidFill>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9125" y="928688"/>
            <a:ext cx="4262438" cy="584200"/>
          </a:xfrm>
          <a:prstGeom prst="rect">
            <a:avLst/>
          </a:prstGeom>
          <a:noFill/>
        </p:spPr>
        <p:txBody>
          <a:bodyPr wrap="none">
            <a:spAutoFit/>
          </a:bodyPr>
          <a:lstStyle/>
          <a:p>
            <a:pPr fontAlgn="auto">
              <a:spcBef>
                <a:spcPts val="0"/>
              </a:spcBef>
              <a:spcAft>
                <a:spcPts val="0"/>
              </a:spcAft>
              <a:defRPr/>
            </a:pPr>
            <a:r>
              <a:rPr lang="es-ES_tradnl" sz="3200" b="1" dirty="0">
                <a:solidFill>
                  <a:schemeClr val="accent5">
                    <a:lumMod val="50000"/>
                  </a:schemeClr>
                </a:solidFill>
                <a:latin typeface="Comic Sans MS" pitchFamily="66" charset="0"/>
              </a:rPr>
              <a:t>Úlceras Traumáticas</a:t>
            </a:r>
          </a:p>
        </p:txBody>
      </p:sp>
      <p:sp>
        <p:nvSpPr>
          <p:cNvPr id="22531" name="2 CuadroTexto"/>
          <p:cNvSpPr txBox="1">
            <a:spLocks noChangeArrowheads="1"/>
          </p:cNvSpPr>
          <p:nvPr/>
        </p:nvSpPr>
        <p:spPr bwMode="auto">
          <a:xfrm>
            <a:off x="1285875" y="1955800"/>
            <a:ext cx="5929313" cy="830263"/>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_tradnl" sz="2400">
                <a:solidFill>
                  <a:schemeClr val="bg2"/>
                </a:solidFill>
                <a:latin typeface="Comic Sans MS" pitchFamily="66" charset="0"/>
              </a:rPr>
              <a:t>  Definidas como perdida de epitelio</a:t>
            </a:r>
          </a:p>
          <a:p>
            <a:endParaRPr lang="es-ES_tradnl" sz="2400">
              <a:solidFill>
                <a:schemeClr val="bg2"/>
              </a:solidFill>
              <a:latin typeface="Comic Sans MS" pitchFamily="66" charset="0"/>
            </a:endParaRPr>
          </a:p>
        </p:txBody>
      </p:sp>
      <p:sp>
        <p:nvSpPr>
          <p:cNvPr id="22532" name="3 Rectángulo"/>
          <p:cNvSpPr>
            <a:spLocks noChangeArrowheads="1"/>
          </p:cNvSpPr>
          <p:nvPr/>
        </p:nvSpPr>
        <p:spPr bwMode="auto">
          <a:xfrm>
            <a:off x="1285875" y="3043238"/>
            <a:ext cx="7429500" cy="461962"/>
          </a:xfrm>
          <a:prstGeom prst="rect">
            <a:avLst/>
          </a:prstGeom>
          <a:noFill/>
          <a:ln w="9525">
            <a:noFill/>
            <a:miter lim="800000"/>
            <a:headEnd/>
            <a:tailEnd/>
          </a:ln>
        </p:spPr>
        <p:txBody>
          <a:bodyPr>
            <a:spAutoFit/>
          </a:bodyPr>
          <a:lstStyle/>
          <a:p>
            <a:pPr>
              <a:buClr>
                <a:srgbClr val="FFFF00"/>
              </a:buClr>
              <a:buSzPct val="100000"/>
              <a:buFont typeface="Wingdings" pitchFamily="2" charset="2"/>
              <a:buChar char="§"/>
            </a:pPr>
            <a:r>
              <a:rPr lang="es-ES_tradnl" sz="2400">
                <a:solidFill>
                  <a:schemeClr val="bg2"/>
                </a:solidFill>
                <a:latin typeface="Comic Sans MS" pitchFamily="66" charset="0"/>
              </a:rPr>
              <a:t>  Lesión más común de tejidos blandos en la boca</a:t>
            </a:r>
          </a:p>
        </p:txBody>
      </p:sp>
      <p:sp>
        <p:nvSpPr>
          <p:cNvPr id="22533" name="4 Rectángulo"/>
          <p:cNvSpPr>
            <a:spLocks noChangeArrowheads="1"/>
          </p:cNvSpPr>
          <p:nvPr/>
        </p:nvSpPr>
        <p:spPr bwMode="auto">
          <a:xfrm>
            <a:off x="1285875" y="3573463"/>
            <a:ext cx="8399463" cy="1570037"/>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_tradnl" sz="2400">
                <a:solidFill>
                  <a:schemeClr val="bg2"/>
                </a:solidFill>
                <a:latin typeface="Comic Sans MS" pitchFamily="66" charset="0"/>
              </a:rPr>
              <a:t>  Dolorosas</a:t>
            </a:r>
          </a:p>
          <a:p>
            <a:pPr>
              <a:buClr>
                <a:srgbClr val="FFFF00"/>
              </a:buClr>
              <a:buFont typeface="Wingdings" pitchFamily="2" charset="2"/>
              <a:buChar char="§"/>
            </a:pPr>
            <a:endParaRPr lang="es-ES_tradnl" sz="2400">
              <a:solidFill>
                <a:schemeClr val="bg2"/>
              </a:solidFill>
              <a:latin typeface="Comic Sans MS" pitchFamily="66" charset="0"/>
            </a:endParaRPr>
          </a:p>
          <a:p>
            <a:pPr>
              <a:buClr>
                <a:srgbClr val="FFFF00"/>
              </a:buClr>
              <a:buFont typeface="Wingdings" pitchFamily="2" charset="2"/>
              <a:buChar char="§"/>
            </a:pPr>
            <a:r>
              <a:rPr lang="es-ES_tradnl" sz="2400">
                <a:solidFill>
                  <a:schemeClr val="bg2"/>
                </a:solidFill>
                <a:latin typeface="Comic Sans MS" pitchFamily="66" charset="0"/>
              </a:rPr>
              <a:t>  </a:t>
            </a:r>
            <a:r>
              <a:rPr lang="es-ES_tradnl" sz="2400">
                <a:solidFill>
                  <a:srgbClr val="FFFF00"/>
                </a:solidFill>
                <a:latin typeface="Comic Sans MS" pitchFamily="66" charset="0"/>
              </a:rPr>
              <a:t>Tto.   </a:t>
            </a:r>
            <a:r>
              <a:rPr lang="es-ES_tradnl" sz="2400">
                <a:solidFill>
                  <a:schemeClr val="bg2"/>
                </a:solidFill>
                <a:latin typeface="Comic Sans MS" pitchFamily="66" charset="0"/>
              </a:rPr>
              <a:t>sintomático</a:t>
            </a:r>
          </a:p>
          <a:p>
            <a:r>
              <a:rPr lang="es-ES_tradnl" sz="2400">
                <a:solidFill>
                  <a:schemeClr val="bg2"/>
                </a:solidFill>
                <a:latin typeface="Comic Sans MS" pitchFamily="66" charset="0"/>
              </a:rPr>
              <a:t> </a:t>
            </a:r>
          </a:p>
        </p:txBody>
      </p:sp>
      <p:pic>
        <p:nvPicPr>
          <p:cNvPr id="55298" name="Picture 2" descr="46"/>
          <p:cNvPicPr>
            <a:picLocks noChangeAspect="1" noChangeArrowheads="1"/>
          </p:cNvPicPr>
          <p:nvPr/>
        </p:nvPicPr>
        <p:blipFill>
          <a:blip r:embed="rId2" cstate="print">
            <a:lum bright="-20000"/>
          </a:blip>
          <a:srcRect/>
          <a:stretch>
            <a:fillRect/>
          </a:stretch>
        </p:blipFill>
        <p:spPr bwMode="auto">
          <a:xfrm>
            <a:off x="4379913" y="4714875"/>
            <a:ext cx="2349500" cy="1371600"/>
          </a:xfrm>
          <a:prstGeom prst="rect">
            <a:avLst/>
          </a:prstGeom>
          <a:noFill/>
          <a:ln w="9525">
            <a:noFill/>
            <a:miter lim="800000"/>
            <a:headEnd/>
            <a:tailEnd/>
          </a:ln>
          <a:effectLst>
            <a:outerShdw dist="107763" dir="13500000" algn="ctr" rotWithShape="0">
              <a:srgbClr val="808080">
                <a:alpha val="50000"/>
              </a:srgbClr>
            </a:outerShdw>
          </a:effectLst>
        </p:spPr>
      </p:pic>
      <p:pic>
        <p:nvPicPr>
          <p:cNvPr id="55299" name="Picture 3" descr="45"/>
          <p:cNvPicPr>
            <a:picLocks noChangeAspect="1" noChangeArrowheads="1"/>
          </p:cNvPicPr>
          <p:nvPr/>
        </p:nvPicPr>
        <p:blipFill>
          <a:blip r:embed="rId3" cstate="print">
            <a:lum bright="-20000"/>
          </a:blip>
          <a:srcRect/>
          <a:stretch>
            <a:fillRect/>
          </a:stretch>
        </p:blipFill>
        <p:spPr bwMode="auto">
          <a:xfrm>
            <a:off x="6737350" y="3929063"/>
            <a:ext cx="2120900" cy="2184400"/>
          </a:xfrm>
          <a:prstGeom prst="rect">
            <a:avLst/>
          </a:prstGeom>
          <a:noFill/>
          <a:ln w="9525">
            <a:noFill/>
            <a:miter lim="800000"/>
            <a:headEnd/>
            <a:tailEnd/>
          </a:ln>
          <a:effectLst>
            <a:outerShdw dist="107763" dir="13500000" algn="ctr" rotWithShape="0">
              <a:srgbClr val="808080">
                <a:alpha val="50000"/>
              </a:srgbClr>
            </a:outerShdw>
          </a:effectLst>
        </p:spPr>
      </p:pic>
      <p:sp>
        <p:nvSpPr>
          <p:cNvPr id="22536" name="7 CuadroTexto"/>
          <p:cNvSpPr txBox="1">
            <a:spLocks noChangeArrowheads="1"/>
          </p:cNvSpPr>
          <p:nvPr/>
        </p:nvSpPr>
        <p:spPr bwMode="auto">
          <a:xfrm>
            <a:off x="6715125" y="6215063"/>
            <a:ext cx="2928938" cy="396875"/>
          </a:xfrm>
          <a:prstGeom prst="rect">
            <a:avLst/>
          </a:prstGeom>
          <a:noFill/>
          <a:ln w="9525">
            <a:noFill/>
            <a:miter lim="800000"/>
            <a:headEnd/>
            <a:tailEnd/>
          </a:ln>
        </p:spPr>
        <p:txBody>
          <a:bodyPr>
            <a:spAutoFit/>
          </a:bodyPr>
          <a:lstStyle/>
          <a:p>
            <a:r>
              <a:rPr lang="es-ES_tradnl" sz="1000" b="1" i="1">
                <a:solidFill>
                  <a:srgbClr val="948A54"/>
                </a:solidFill>
                <a:latin typeface="Calibri" pitchFamily="34" charset="0"/>
              </a:rPr>
              <a:t>Sapp 1998</a:t>
            </a:r>
          </a:p>
          <a:p>
            <a:r>
              <a:rPr lang="es-ES_tradnl" sz="1000" b="1" i="1">
                <a:solidFill>
                  <a:srgbClr val="948A54"/>
                </a:solidFill>
                <a:latin typeface="Calibri" pitchFamily="34" charset="0"/>
              </a:rPr>
              <a:t>Postgrado de ortodoncia UCV</a:t>
            </a:r>
          </a:p>
        </p:txBody>
      </p:sp>
      <p:sp>
        <p:nvSpPr>
          <p:cNvPr id="22537" name="Line 10"/>
          <p:cNvSpPr>
            <a:spLocks noChangeShapeType="1"/>
          </p:cNvSpPr>
          <p:nvPr/>
        </p:nvSpPr>
        <p:spPr bwMode="auto">
          <a:xfrm>
            <a:off x="3138488" y="2714625"/>
            <a:ext cx="576262" cy="0"/>
          </a:xfrm>
          <a:prstGeom prst="line">
            <a:avLst/>
          </a:prstGeom>
          <a:noFill/>
          <a:ln w="57150">
            <a:solidFill>
              <a:srgbClr val="FFFF00"/>
            </a:solidFill>
            <a:round/>
            <a:headEnd/>
            <a:tailEnd type="triangle" w="med" len="med"/>
          </a:ln>
        </p:spPr>
        <p:txBody>
          <a:bodyPr/>
          <a:lstStyle/>
          <a:p>
            <a:endParaRPr lang="es-VE"/>
          </a:p>
        </p:txBody>
      </p:sp>
      <p:sp>
        <p:nvSpPr>
          <p:cNvPr id="22538" name="10 Rectángulo"/>
          <p:cNvSpPr>
            <a:spLocks noChangeArrowheads="1"/>
          </p:cNvSpPr>
          <p:nvPr/>
        </p:nvSpPr>
        <p:spPr bwMode="auto">
          <a:xfrm>
            <a:off x="1285875" y="2466975"/>
            <a:ext cx="7215188" cy="461963"/>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_tradnl" sz="2400">
                <a:solidFill>
                  <a:schemeClr val="bg2"/>
                </a:solidFill>
                <a:latin typeface="Comic Sans MS" pitchFamily="66" charset="0"/>
              </a:rPr>
              <a:t>  </a:t>
            </a:r>
            <a:r>
              <a:rPr lang="es-ES_tradnl" sz="2400">
                <a:solidFill>
                  <a:srgbClr val="CC0099"/>
                </a:solidFill>
                <a:latin typeface="Comic Sans MS" pitchFamily="66" charset="0"/>
              </a:rPr>
              <a:t>Etiología </a:t>
            </a:r>
            <a:r>
              <a:rPr lang="es-ES_tradnl" sz="2400">
                <a:solidFill>
                  <a:schemeClr val="bg2"/>
                </a:solidFill>
                <a:latin typeface="Comic Sans MS" pitchFamily="66" charset="0"/>
              </a:rPr>
              <a:t>         Traumatismos   accidentales</a:t>
            </a:r>
            <a:endParaRPr lang="es-ES_tradnl"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2"/>
          <p:cNvPicPr>
            <a:picLocks noChangeAspect="1" noChangeArrowheads="1"/>
          </p:cNvPicPr>
          <p:nvPr/>
        </p:nvPicPr>
        <p:blipFill>
          <a:blip r:embed="rId2" cstate="print"/>
          <a:srcRect/>
          <a:stretch>
            <a:fillRect/>
          </a:stretch>
        </p:blipFill>
        <p:spPr bwMode="auto">
          <a:xfrm>
            <a:off x="6215063" y="4230688"/>
            <a:ext cx="2743200" cy="2413000"/>
          </a:xfrm>
          <a:prstGeom prst="rect">
            <a:avLst/>
          </a:prstGeom>
          <a:noFill/>
          <a:ln w="9525">
            <a:noFill/>
            <a:miter lim="800000"/>
            <a:headEnd/>
            <a:tailEnd/>
          </a:ln>
          <a:effectLst>
            <a:outerShdw dist="107763" dir="13500000" algn="ctr" rotWithShape="0">
              <a:srgbClr val="808080">
                <a:alpha val="50000"/>
              </a:srgbClr>
            </a:outerShdw>
          </a:effectLst>
        </p:spPr>
      </p:pic>
      <p:sp>
        <p:nvSpPr>
          <p:cNvPr id="23555" name="2 Rectángulo"/>
          <p:cNvSpPr>
            <a:spLocks noChangeArrowheads="1"/>
          </p:cNvSpPr>
          <p:nvPr/>
        </p:nvSpPr>
        <p:spPr bwMode="auto">
          <a:xfrm>
            <a:off x="4140200" y="908050"/>
            <a:ext cx="4533900" cy="519113"/>
          </a:xfrm>
          <a:prstGeom prst="rect">
            <a:avLst/>
          </a:prstGeom>
          <a:noFill/>
          <a:ln w="9525">
            <a:noFill/>
            <a:miter lim="800000"/>
            <a:headEnd/>
            <a:tailEnd/>
          </a:ln>
        </p:spPr>
        <p:txBody>
          <a:bodyPr wrap="none">
            <a:spAutoFit/>
          </a:bodyPr>
          <a:lstStyle/>
          <a:p>
            <a:r>
              <a:rPr lang="es-ES_tradnl" sz="2800" b="1">
                <a:solidFill>
                  <a:srgbClr val="006666"/>
                </a:solidFill>
                <a:latin typeface="Comic Sans MS" pitchFamily="66" charset="0"/>
              </a:rPr>
              <a:t>Úlcera aftosa recurrente</a:t>
            </a:r>
          </a:p>
        </p:txBody>
      </p:sp>
      <p:sp>
        <p:nvSpPr>
          <p:cNvPr id="23556" name="3 Rectángulo"/>
          <p:cNvSpPr>
            <a:spLocks noChangeArrowheads="1"/>
          </p:cNvSpPr>
          <p:nvPr/>
        </p:nvSpPr>
        <p:spPr bwMode="auto">
          <a:xfrm>
            <a:off x="869950" y="1000125"/>
            <a:ext cx="7988300" cy="1938338"/>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_tradnl" sz="2400" b="1">
                <a:solidFill>
                  <a:srgbClr val="D60093"/>
                </a:solidFill>
                <a:latin typeface="Comic Sans MS" pitchFamily="66" charset="0"/>
              </a:rPr>
              <a:t>  Etiología </a:t>
            </a:r>
          </a:p>
          <a:p>
            <a:r>
              <a:rPr lang="es-ES_tradnl" sz="2400">
                <a:solidFill>
                  <a:schemeClr val="bg2"/>
                </a:solidFill>
                <a:latin typeface="Comic Sans MS" pitchFamily="66" charset="0"/>
              </a:rPr>
              <a:t>          Inmunológicos</a:t>
            </a:r>
          </a:p>
          <a:p>
            <a:r>
              <a:rPr lang="es-ES_tradnl" sz="2400">
                <a:solidFill>
                  <a:schemeClr val="bg2"/>
                </a:solidFill>
                <a:latin typeface="Comic Sans MS" pitchFamily="66" charset="0"/>
              </a:rPr>
              <a:t>          Microbiológicos </a:t>
            </a:r>
          </a:p>
          <a:p>
            <a:r>
              <a:rPr lang="es-ES_tradnl" sz="2400">
                <a:solidFill>
                  <a:schemeClr val="bg2"/>
                </a:solidFill>
                <a:latin typeface="Comic Sans MS" pitchFamily="66" charset="0"/>
              </a:rPr>
              <a:t>          Alteraciones hormonales</a:t>
            </a:r>
          </a:p>
          <a:p>
            <a:r>
              <a:rPr lang="es-ES_tradnl" sz="2400">
                <a:solidFill>
                  <a:schemeClr val="bg2"/>
                </a:solidFill>
                <a:latin typeface="Comic Sans MS" pitchFamily="66" charset="0"/>
              </a:rPr>
              <a:t>          Stress, traumatismos y alergias  </a:t>
            </a:r>
          </a:p>
        </p:txBody>
      </p:sp>
      <p:sp>
        <p:nvSpPr>
          <p:cNvPr id="5" name="4 Rectángulo"/>
          <p:cNvSpPr/>
          <p:nvPr/>
        </p:nvSpPr>
        <p:spPr>
          <a:xfrm>
            <a:off x="806450" y="2955925"/>
            <a:ext cx="6396038" cy="830263"/>
          </a:xfrm>
          <a:prstGeom prst="rect">
            <a:avLst/>
          </a:prstGeom>
        </p:spPr>
        <p:txBody>
          <a:bodyPr wrap="none">
            <a:spAutoFit/>
          </a:bodyPr>
          <a:lstStyle/>
          <a:p>
            <a:pPr>
              <a:buClr>
                <a:srgbClr val="FFFF00"/>
              </a:buClr>
              <a:buFont typeface="Wingdings" pitchFamily="2" charset="2"/>
              <a:buChar char="ü"/>
              <a:defRPr/>
            </a:pPr>
            <a:r>
              <a:rPr lang="es-ES_tradnl" sz="2400" b="1" dirty="0">
                <a:solidFill>
                  <a:schemeClr val="accent5">
                    <a:lumMod val="50000"/>
                  </a:schemeClr>
                </a:solidFill>
                <a:latin typeface="Comic Sans MS" pitchFamily="66" charset="0"/>
              </a:rPr>
              <a:t>  Clasificación</a:t>
            </a:r>
          </a:p>
          <a:p>
            <a:pPr>
              <a:defRPr/>
            </a:pPr>
            <a:r>
              <a:rPr lang="es-ES_tradnl" sz="2400" dirty="0">
                <a:solidFill>
                  <a:schemeClr val="bg2"/>
                </a:solidFill>
                <a:latin typeface="Comic Sans MS" pitchFamily="66" charset="0"/>
              </a:rPr>
              <a:t>       Menores  -   Mayores  - </a:t>
            </a:r>
            <a:r>
              <a:rPr lang="es-ES_tradnl" sz="2400" dirty="0" err="1">
                <a:solidFill>
                  <a:schemeClr val="bg2"/>
                </a:solidFill>
                <a:latin typeface="Comic Sans MS" pitchFamily="66" charset="0"/>
              </a:rPr>
              <a:t>Herpetiformes</a:t>
            </a:r>
            <a:endParaRPr lang="es-ES_tradnl" sz="2400" dirty="0">
              <a:solidFill>
                <a:schemeClr val="bg2"/>
              </a:solidFill>
              <a:latin typeface="Comic Sans MS" pitchFamily="66" charset="0"/>
            </a:endParaRPr>
          </a:p>
        </p:txBody>
      </p:sp>
      <p:sp>
        <p:nvSpPr>
          <p:cNvPr id="23558" name="5 Rectángulo"/>
          <p:cNvSpPr>
            <a:spLocks noChangeArrowheads="1"/>
          </p:cNvSpPr>
          <p:nvPr/>
        </p:nvSpPr>
        <p:spPr bwMode="auto">
          <a:xfrm>
            <a:off x="857250" y="3929063"/>
            <a:ext cx="5392738" cy="2678112"/>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_tradnl" sz="2400">
                <a:solidFill>
                  <a:schemeClr val="bg2"/>
                </a:solidFill>
                <a:latin typeface="Comic Sans MS" pitchFamily="66" charset="0"/>
              </a:rPr>
              <a:t>   No van antecedidas por vesículas</a:t>
            </a:r>
          </a:p>
          <a:p>
            <a:r>
              <a:rPr lang="es-ES_tradnl" sz="2400" b="1">
                <a:solidFill>
                  <a:srgbClr val="FFFF00"/>
                </a:solidFill>
                <a:latin typeface="Comic Sans MS" pitchFamily="66" charset="0"/>
              </a:rPr>
              <a:t>Menores 1- 3</a:t>
            </a:r>
          </a:p>
          <a:p>
            <a:r>
              <a:rPr lang="es-ES_tradnl" sz="2400">
                <a:solidFill>
                  <a:schemeClr val="bg2"/>
                </a:solidFill>
                <a:latin typeface="Comic Sans MS" pitchFamily="66" charset="0"/>
              </a:rPr>
              <a:t>       Pocas veces se aplica Trat.</a:t>
            </a:r>
          </a:p>
          <a:p>
            <a:r>
              <a:rPr lang="es-ES_tradnl" sz="2400" b="1">
                <a:solidFill>
                  <a:srgbClr val="FFFF00"/>
                </a:solidFill>
                <a:latin typeface="Comic Sans MS" pitchFamily="66" charset="0"/>
              </a:rPr>
              <a:t>Mayores mas 3</a:t>
            </a:r>
          </a:p>
          <a:p>
            <a:r>
              <a:rPr lang="es-ES_tradnl" sz="2400">
                <a:solidFill>
                  <a:schemeClr val="bg2"/>
                </a:solidFill>
                <a:latin typeface="Comic Sans MS" pitchFamily="66" charset="0"/>
                <a:cs typeface="Times New Roman" pitchFamily="18" charset="0"/>
              </a:rPr>
              <a:t>         T</a:t>
            </a:r>
            <a:r>
              <a:rPr lang="es-ES_tradnl" sz="2400">
                <a:solidFill>
                  <a:schemeClr val="bg2"/>
                </a:solidFill>
                <a:cs typeface="Times New Roman" pitchFamily="18" charset="0"/>
              </a:rPr>
              <a:t>erapéutica tópica  </a:t>
            </a:r>
          </a:p>
          <a:p>
            <a:r>
              <a:rPr lang="es-ES_tradnl" sz="2400">
                <a:solidFill>
                  <a:schemeClr val="bg2"/>
                </a:solidFill>
                <a:cs typeface="Times New Roman" pitchFamily="18" charset="0"/>
              </a:rPr>
              <a:t>          E</a:t>
            </a:r>
            <a:r>
              <a:rPr lang="es-ES_tradnl" sz="2400">
                <a:solidFill>
                  <a:schemeClr val="bg2"/>
                </a:solidFill>
                <a:latin typeface="Calibri" pitchFamily="34" charset="0"/>
              </a:rPr>
              <a:t>steroides sistémicos </a:t>
            </a:r>
            <a:endParaRPr lang="es-ES_tradnl" sz="2400">
              <a:solidFill>
                <a:schemeClr val="bg2"/>
              </a:solidFill>
              <a:latin typeface="Comic Sans MS" pitchFamily="66" charset="0"/>
            </a:endParaRPr>
          </a:p>
          <a:p>
            <a:r>
              <a:rPr lang="es-ES_tradnl" sz="2400">
                <a:solidFill>
                  <a:srgbClr val="CC0099"/>
                </a:solidFill>
                <a:latin typeface="Comic Sans MS" pitchFamily="66" charset="0"/>
              </a:rPr>
              <a:t>          </a:t>
            </a:r>
          </a:p>
        </p:txBody>
      </p:sp>
      <p:sp>
        <p:nvSpPr>
          <p:cNvPr id="8" name="7 CuadroTexto"/>
          <p:cNvSpPr txBox="1"/>
          <p:nvPr/>
        </p:nvSpPr>
        <p:spPr>
          <a:xfrm>
            <a:off x="928688" y="6253163"/>
            <a:ext cx="6143625" cy="461962"/>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sp>
        <p:nvSpPr>
          <p:cNvPr id="9" name="8 Abrir llave"/>
          <p:cNvSpPr/>
          <p:nvPr/>
        </p:nvSpPr>
        <p:spPr>
          <a:xfrm>
            <a:off x="1525588" y="1500188"/>
            <a:ext cx="117475" cy="1343025"/>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0563" y="773113"/>
            <a:ext cx="4137025" cy="584200"/>
          </a:xfrm>
          <a:prstGeom prst="rect">
            <a:avLst/>
          </a:prstGeom>
          <a:noFill/>
        </p:spPr>
        <p:txBody>
          <a:bodyPr wrap="none">
            <a:spAutoFit/>
          </a:bodyPr>
          <a:lstStyle/>
          <a:p>
            <a:pPr fontAlgn="auto">
              <a:spcBef>
                <a:spcPts val="0"/>
              </a:spcBef>
              <a:spcAft>
                <a:spcPts val="0"/>
              </a:spcAft>
              <a:defRPr/>
            </a:pPr>
            <a:r>
              <a:rPr lang="es-ES_tradnl" sz="3200" b="1" dirty="0">
                <a:solidFill>
                  <a:schemeClr val="accent5">
                    <a:lumMod val="50000"/>
                  </a:schemeClr>
                </a:solidFill>
                <a:latin typeface="Comic Sans MS" pitchFamily="66" charset="0"/>
              </a:rPr>
              <a:t>Fibroma Traumático</a:t>
            </a:r>
          </a:p>
        </p:txBody>
      </p:sp>
      <p:sp>
        <p:nvSpPr>
          <p:cNvPr id="24579" name="4 Rectángulo"/>
          <p:cNvSpPr>
            <a:spLocks noChangeArrowheads="1"/>
          </p:cNvSpPr>
          <p:nvPr/>
        </p:nvSpPr>
        <p:spPr bwMode="auto">
          <a:xfrm>
            <a:off x="1214438" y="1571625"/>
            <a:ext cx="7358062" cy="1077913"/>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MX" sz="2000">
                <a:solidFill>
                  <a:srgbClr val="CC0099"/>
                </a:solidFill>
                <a:latin typeface="Comic Sans MS" pitchFamily="66" charset="0"/>
              </a:rPr>
              <a:t>   </a:t>
            </a:r>
            <a:r>
              <a:rPr lang="es-MX" sz="2400">
                <a:solidFill>
                  <a:srgbClr val="CC0099"/>
                </a:solidFill>
                <a:latin typeface="Comic Sans MS" pitchFamily="66" charset="0"/>
              </a:rPr>
              <a:t>Etiología </a:t>
            </a:r>
            <a:r>
              <a:rPr lang="es-MX" sz="2000">
                <a:solidFill>
                  <a:srgbClr val="CC0099"/>
                </a:solidFill>
                <a:latin typeface="Comic Sans MS" pitchFamily="66" charset="0"/>
              </a:rPr>
              <a:t>               </a:t>
            </a:r>
            <a:r>
              <a:rPr lang="es-MX" sz="2000">
                <a:solidFill>
                  <a:schemeClr val="bg2"/>
                </a:solidFill>
                <a:latin typeface="Comic Sans MS" pitchFamily="66" charset="0"/>
              </a:rPr>
              <a:t>Reacción a traumatismos crónicos</a:t>
            </a:r>
          </a:p>
          <a:p>
            <a:r>
              <a:rPr lang="es-MX" sz="2000">
                <a:solidFill>
                  <a:schemeClr val="bg2"/>
                </a:solidFill>
                <a:latin typeface="Comic Sans MS" pitchFamily="66" charset="0"/>
              </a:rPr>
              <a:t>                                      Queilofagia  de labios -carrillos</a:t>
            </a:r>
          </a:p>
          <a:p>
            <a:r>
              <a:rPr lang="es-MX" sz="2000">
                <a:solidFill>
                  <a:schemeClr val="bg2"/>
                </a:solidFill>
                <a:latin typeface="Comic Sans MS" pitchFamily="66" charset="0"/>
              </a:rPr>
              <a:t>                                               irritación por prótesis</a:t>
            </a:r>
            <a:endParaRPr lang="es-ES_tradnl" sz="2000">
              <a:solidFill>
                <a:schemeClr val="bg2"/>
              </a:solidFill>
              <a:latin typeface="Comic Sans MS" pitchFamily="66" charset="0"/>
            </a:endParaRPr>
          </a:p>
        </p:txBody>
      </p:sp>
      <p:sp>
        <p:nvSpPr>
          <p:cNvPr id="24580" name="8 Rectángulo"/>
          <p:cNvSpPr>
            <a:spLocks noChangeArrowheads="1"/>
          </p:cNvSpPr>
          <p:nvPr/>
        </p:nvSpPr>
        <p:spPr bwMode="auto">
          <a:xfrm>
            <a:off x="1214438" y="3071813"/>
            <a:ext cx="8715375" cy="1138237"/>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MX" sz="2000">
                <a:solidFill>
                  <a:schemeClr val="bg2"/>
                </a:solidFill>
                <a:latin typeface="Calibri" pitchFamily="34" charset="0"/>
              </a:rPr>
              <a:t>    </a:t>
            </a:r>
            <a:r>
              <a:rPr lang="es-MX" sz="2400">
                <a:solidFill>
                  <a:schemeClr val="bg2"/>
                </a:solidFill>
                <a:latin typeface="Comic Sans MS" pitchFamily="66" charset="0"/>
              </a:rPr>
              <a:t>Consistencia</a:t>
            </a:r>
            <a:r>
              <a:rPr lang="es-MX" sz="2000">
                <a:solidFill>
                  <a:schemeClr val="bg2"/>
                </a:solidFill>
                <a:latin typeface="Comic Sans MS" pitchFamily="66" charset="0"/>
              </a:rPr>
              <a:t>             Dura o blanda a la palpación</a:t>
            </a:r>
          </a:p>
          <a:p>
            <a:endParaRPr lang="es-MX" sz="2000">
              <a:solidFill>
                <a:schemeClr val="bg2"/>
              </a:solidFill>
              <a:latin typeface="Comic Sans MS" pitchFamily="66" charset="0"/>
            </a:endParaRPr>
          </a:p>
          <a:p>
            <a:pPr>
              <a:buClr>
                <a:srgbClr val="FFFF00"/>
              </a:buClr>
              <a:buFont typeface="Wingdings" pitchFamily="2" charset="2"/>
              <a:buChar char="ü"/>
            </a:pPr>
            <a:r>
              <a:rPr lang="es-MX" sz="2000">
                <a:solidFill>
                  <a:schemeClr val="bg2"/>
                </a:solidFill>
                <a:latin typeface="Comic Sans MS" pitchFamily="66" charset="0"/>
              </a:rPr>
              <a:t>    </a:t>
            </a:r>
            <a:r>
              <a:rPr lang="es-MX" sz="2400">
                <a:solidFill>
                  <a:schemeClr val="bg2"/>
                </a:solidFill>
                <a:latin typeface="Comic Sans MS" pitchFamily="66" charset="0"/>
              </a:rPr>
              <a:t>Generalmente              Asintomática </a:t>
            </a:r>
            <a:endParaRPr lang="es-ES_tradnl" sz="2400">
              <a:solidFill>
                <a:schemeClr val="bg2"/>
              </a:solidFill>
              <a:latin typeface="Comic Sans MS" pitchFamily="66" charset="0"/>
            </a:endParaRPr>
          </a:p>
        </p:txBody>
      </p:sp>
      <p:pic>
        <p:nvPicPr>
          <p:cNvPr id="1026" name="Picture 2" descr="82"/>
          <p:cNvPicPr>
            <a:picLocks noChangeAspect="1" noChangeArrowheads="1"/>
          </p:cNvPicPr>
          <p:nvPr/>
        </p:nvPicPr>
        <p:blipFill>
          <a:blip r:embed="rId2" cstate="print"/>
          <a:srcRect/>
          <a:stretch>
            <a:fillRect/>
          </a:stretch>
        </p:blipFill>
        <p:spPr bwMode="auto">
          <a:xfrm>
            <a:off x="6286500" y="4329113"/>
            <a:ext cx="1727200" cy="2171700"/>
          </a:xfrm>
          <a:prstGeom prst="rect">
            <a:avLst/>
          </a:prstGeom>
          <a:noFill/>
          <a:ln w="9525">
            <a:noFill/>
            <a:miter lim="800000"/>
            <a:headEnd/>
            <a:tailEnd/>
          </a:ln>
          <a:effectLst>
            <a:outerShdw dist="107763" dir="13500000" algn="ctr" rotWithShape="0">
              <a:srgbClr val="808080">
                <a:alpha val="50000"/>
              </a:srgbClr>
            </a:outerShdw>
          </a:effectLst>
        </p:spPr>
      </p:pic>
      <p:sp>
        <p:nvSpPr>
          <p:cNvPr id="24582" name="11 Rectángulo"/>
          <p:cNvSpPr>
            <a:spLocks noChangeArrowheads="1"/>
          </p:cNvSpPr>
          <p:nvPr/>
        </p:nvSpPr>
        <p:spPr bwMode="auto">
          <a:xfrm>
            <a:off x="1285875" y="4578350"/>
            <a:ext cx="3843338"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MX" sz="2400">
                <a:solidFill>
                  <a:schemeClr val="bg2"/>
                </a:solidFill>
                <a:latin typeface="Comic Sans MS" pitchFamily="66" charset="0"/>
              </a:rPr>
              <a:t>  Involución espontánea </a:t>
            </a:r>
            <a:endParaRPr lang="es-ES_tradnl" sz="2400">
              <a:solidFill>
                <a:schemeClr val="bg2"/>
              </a:solidFill>
              <a:latin typeface="Comic Sans MS" pitchFamily="66" charset="0"/>
            </a:endParaRPr>
          </a:p>
        </p:txBody>
      </p:sp>
      <p:sp>
        <p:nvSpPr>
          <p:cNvPr id="13" name="12 CuadroTexto"/>
          <p:cNvSpPr txBox="1"/>
          <p:nvPr/>
        </p:nvSpPr>
        <p:spPr>
          <a:xfrm>
            <a:off x="1143000" y="6110288"/>
            <a:ext cx="6143625" cy="461962"/>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cxnSp>
        <p:nvCxnSpPr>
          <p:cNvPr id="14" name="13 Conector recto de flecha"/>
          <p:cNvCxnSpPr/>
          <p:nvPr/>
        </p:nvCxnSpPr>
        <p:spPr>
          <a:xfrm>
            <a:off x="3357563" y="1855788"/>
            <a:ext cx="500062"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3714750" y="3355975"/>
            <a:ext cx="500063"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214813" y="3929063"/>
            <a:ext cx="500062"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86188" y="688975"/>
            <a:ext cx="5099050" cy="954088"/>
          </a:xfrm>
          <a:prstGeom prst="rect">
            <a:avLst/>
          </a:prstGeom>
        </p:spPr>
        <p:txBody>
          <a:bodyPr wrap="none">
            <a:spAutoFit/>
          </a:bodyPr>
          <a:lstStyle/>
          <a:p>
            <a:pPr fontAlgn="auto">
              <a:spcBef>
                <a:spcPts val="0"/>
              </a:spcBef>
              <a:spcAft>
                <a:spcPts val="0"/>
              </a:spcAft>
              <a:defRPr/>
            </a:pPr>
            <a:r>
              <a:rPr lang="es-ES_tradnl" sz="2800" b="1" dirty="0">
                <a:solidFill>
                  <a:schemeClr val="accent5">
                    <a:lumMod val="50000"/>
                  </a:schemeClr>
                </a:solidFill>
                <a:latin typeface="Comic Sans MS" pitchFamily="66" charset="0"/>
              </a:rPr>
              <a:t>Quiste de Retención Mucoso</a:t>
            </a:r>
          </a:p>
          <a:p>
            <a:pPr fontAlgn="auto">
              <a:spcBef>
                <a:spcPts val="0"/>
              </a:spcBef>
              <a:spcAft>
                <a:spcPts val="0"/>
              </a:spcAft>
              <a:defRPr/>
            </a:pPr>
            <a:r>
              <a:rPr lang="es-ES_tradnl" sz="2800" dirty="0">
                <a:solidFill>
                  <a:schemeClr val="accent5">
                    <a:lumMod val="50000"/>
                  </a:schemeClr>
                </a:solidFill>
                <a:latin typeface="Comic Sans MS" pitchFamily="66" charset="0"/>
              </a:rPr>
              <a:t>              </a:t>
            </a:r>
            <a:r>
              <a:rPr lang="es-ES_tradnl" sz="2400" dirty="0" err="1">
                <a:solidFill>
                  <a:schemeClr val="bg2"/>
                </a:solidFill>
                <a:latin typeface="Comic Sans MS" pitchFamily="66" charset="0"/>
              </a:rPr>
              <a:t>Mucocele</a:t>
            </a:r>
            <a:r>
              <a:rPr lang="es-ES_tradnl" sz="2400" dirty="0">
                <a:solidFill>
                  <a:schemeClr val="bg2"/>
                </a:solidFill>
                <a:latin typeface="Comic Sans MS" pitchFamily="66" charset="0"/>
              </a:rPr>
              <a:t> </a:t>
            </a:r>
          </a:p>
        </p:txBody>
      </p:sp>
      <p:sp>
        <p:nvSpPr>
          <p:cNvPr id="25603" name="2 Rectángulo"/>
          <p:cNvSpPr>
            <a:spLocks noChangeArrowheads="1"/>
          </p:cNvSpPr>
          <p:nvPr/>
        </p:nvSpPr>
        <p:spPr bwMode="auto">
          <a:xfrm>
            <a:off x="615950" y="2100263"/>
            <a:ext cx="7312025" cy="461962"/>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b="1">
                <a:solidFill>
                  <a:srgbClr val="D60093"/>
                </a:solidFill>
                <a:latin typeface="Comic Sans MS" pitchFamily="66" charset="0"/>
              </a:rPr>
              <a:t>   Etiología</a:t>
            </a:r>
            <a:r>
              <a:rPr lang="es-ES" sz="2400" b="1">
                <a:solidFill>
                  <a:schemeClr val="bg2"/>
                </a:solidFill>
                <a:latin typeface="Comic Sans MS" pitchFamily="66" charset="0"/>
              </a:rPr>
              <a:t> </a:t>
            </a:r>
            <a:r>
              <a:rPr lang="es-ES" sz="2400">
                <a:solidFill>
                  <a:schemeClr val="bg2"/>
                </a:solidFill>
                <a:latin typeface="Comic Sans MS" pitchFamily="66" charset="0"/>
              </a:rPr>
              <a:t>          Glándulas salivales menores</a:t>
            </a:r>
            <a:endParaRPr lang="es-ES_tradnl" sz="2400">
              <a:solidFill>
                <a:schemeClr val="bg2"/>
              </a:solidFill>
              <a:latin typeface="Comic Sans MS" pitchFamily="66" charset="0"/>
            </a:endParaRPr>
          </a:p>
        </p:txBody>
      </p:sp>
      <p:sp>
        <p:nvSpPr>
          <p:cNvPr id="25604" name="4 Rectángulo"/>
          <p:cNvSpPr>
            <a:spLocks noChangeArrowheads="1"/>
          </p:cNvSpPr>
          <p:nvPr/>
        </p:nvSpPr>
        <p:spPr bwMode="auto">
          <a:xfrm>
            <a:off x="571500" y="4025900"/>
            <a:ext cx="8358188" cy="831850"/>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 sz="2400">
                <a:solidFill>
                  <a:schemeClr val="bg2"/>
                </a:solidFill>
                <a:latin typeface="Comic Sans MS" pitchFamily="66" charset="0"/>
              </a:rPr>
              <a:t>    Localización         Más frecuente </a:t>
            </a:r>
          </a:p>
          <a:p>
            <a:r>
              <a:rPr lang="es-ES" sz="2400">
                <a:solidFill>
                  <a:schemeClr val="bg2"/>
                </a:solidFill>
                <a:latin typeface="Comic Sans MS" pitchFamily="66" charset="0"/>
              </a:rPr>
              <a:t>                                   Labio inferior  </a:t>
            </a:r>
            <a:endParaRPr lang="es-ES_tradnl" sz="2400">
              <a:solidFill>
                <a:schemeClr val="bg2"/>
              </a:solidFill>
              <a:latin typeface="Comic Sans MS" pitchFamily="66" charset="0"/>
            </a:endParaRPr>
          </a:p>
        </p:txBody>
      </p:sp>
      <p:pic>
        <p:nvPicPr>
          <p:cNvPr id="2050" name="Picture 2" descr="50"/>
          <p:cNvPicPr>
            <a:picLocks noChangeAspect="1" noChangeArrowheads="1"/>
          </p:cNvPicPr>
          <p:nvPr/>
        </p:nvPicPr>
        <p:blipFill>
          <a:blip r:embed="rId2" cstate="print"/>
          <a:srcRect/>
          <a:stretch>
            <a:fillRect/>
          </a:stretch>
        </p:blipFill>
        <p:spPr bwMode="auto">
          <a:xfrm>
            <a:off x="6538913" y="2643188"/>
            <a:ext cx="2390775" cy="2540000"/>
          </a:xfrm>
          <a:prstGeom prst="rect">
            <a:avLst/>
          </a:prstGeom>
          <a:noFill/>
          <a:ln w="9525">
            <a:noFill/>
            <a:miter lim="800000"/>
            <a:headEnd/>
            <a:tailEnd/>
          </a:ln>
          <a:effectLst>
            <a:outerShdw dist="107763" dir="13500000" algn="ctr" rotWithShape="0">
              <a:srgbClr val="808080">
                <a:alpha val="50000"/>
              </a:srgbClr>
            </a:outerShdw>
          </a:effectLst>
        </p:spPr>
      </p:pic>
      <p:sp>
        <p:nvSpPr>
          <p:cNvPr id="25606" name="7 Rectángulo"/>
          <p:cNvSpPr>
            <a:spLocks noChangeArrowheads="1"/>
          </p:cNvSpPr>
          <p:nvPr/>
        </p:nvSpPr>
        <p:spPr bwMode="auto">
          <a:xfrm>
            <a:off x="542925" y="5038725"/>
            <a:ext cx="5467350"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a:solidFill>
                  <a:schemeClr val="bg2"/>
                </a:solidFill>
                <a:latin typeface="Comic Sans MS" pitchFamily="66" charset="0"/>
              </a:rPr>
              <a:t>    Color  azulado  -  sésil - indoloro </a:t>
            </a:r>
            <a:endParaRPr lang="es-ES_tradnl" sz="2400">
              <a:solidFill>
                <a:schemeClr val="bg2"/>
              </a:solidFill>
              <a:latin typeface="Comic Sans MS" pitchFamily="66" charset="0"/>
            </a:endParaRPr>
          </a:p>
        </p:txBody>
      </p:sp>
      <p:sp>
        <p:nvSpPr>
          <p:cNvPr id="25607" name="8 Rectángulo"/>
          <p:cNvSpPr>
            <a:spLocks noChangeArrowheads="1"/>
          </p:cNvSpPr>
          <p:nvPr/>
        </p:nvSpPr>
        <p:spPr bwMode="auto">
          <a:xfrm>
            <a:off x="1285875" y="2741613"/>
            <a:ext cx="8858250" cy="1200150"/>
          </a:xfrm>
          <a:prstGeom prst="rect">
            <a:avLst/>
          </a:prstGeom>
          <a:noFill/>
          <a:ln w="9525">
            <a:noFill/>
            <a:miter lim="800000"/>
            <a:headEnd/>
            <a:tailEnd/>
          </a:ln>
        </p:spPr>
        <p:txBody>
          <a:bodyPr>
            <a:spAutoFit/>
          </a:bodyPr>
          <a:lstStyle/>
          <a:p>
            <a:r>
              <a:rPr lang="es-ES" sz="2400">
                <a:solidFill>
                  <a:schemeClr val="bg2"/>
                </a:solidFill>
                <a:latin typeface="Comic Sans MS" pitchFamily="66" charset="0"/>
              </a:rPr>
              <a:t> Traumatismos   </a:t>
            </a:r>
          </a:p>
          <a:p>
            <a:r>
              <a:rPr lang="es-ES" sz="2400">
                <a:solidFill>
                  <a:schemeClr val="bg2"/>
                </a:solidFill>
                <a:latin typeface="Comic Sans MS" pitchFamily="66" charset="0"/>
              </a:rPr>
              <a:t>     mordedura del labio inferior </a:t>
            </a:r>
          </a:p>
          <a:p>
            <a:r>
              <a:rPr lang="es-ES" sz="2400">
                <a:solidFill>
                  <a:schemeClr val="bg2"/>
                </a:solidFill>
                <a:latin typeface="Comic Sans MS" pitchFamily="66" charset="0"/>
              </a:rPr>
              <a:t>     por aparatos de ortodoncias</a:t>
            </a:r>
            <a:endParaRPr lang="es-ES_tradnl" sz="2400">
              <a:solidFill>
                <a:schemeClr val="bg2"/>
              </a:solidFill>
              <a:latin typeface="Comic Sans MS" pitchFamily="66" charset="0"/>
            </a:endParaRPr>
          </a:p>
        </p:txBody>
      </p:sp>
      <p:sp>
        <p:nvSpPr>
          <p:cNvPr id="25608" name="9 Rectángulo"/>
          <p:cNvSpPr>
            <a:spLocks noChangeArrowheads="1"/>
          </p:cNvSpPr>
          <p:nvPr/>
        </p:nvSpPr>
        <p:spPr bwMode="auto">
          <a:xfrm>
            <a:off x="527050" y="5715000"/>
            <a:ext cx="5394325" cy="461963"/>
          </a:xfrm>
          <a:prstGeom prst="rect">
            <a:avLst/>
          </a:prstGeom>
          <a:noFill/>
          <a:ln w="9525">
            <a:noFill/>
            <a:miter lim="800000"/>
            <a:headEnd/>
            <a:tailEnd/>
          </a:ln>
        </p:spPr>
        <p:txBody>
          <a:bodyPr wrap="none">
            <a:spAutoFit/>
          </a:bodyPr>
          <a:lstStyle/>
          <a:p>
            <a:r>
              <a:rPr lang="es-ES" sz="2400">
                <a:solidFill>
                  <a:schemeClr val="bg2"/>
                </a:solidFill>
                <a:latin typeface="Comic Sans MS" pitchFamily="66" charset="0"/>
              </a:rPr>
              <a:t>              </a:t>
            </a:r>
            <a:r>
              <a:rPr lang="es-ES" sz="2400">
                <a:solidFill>
                  <a:srgbClr val="FFFF00"/>
                </a:solidFill>
                <a:latin typeface="Comic Sans MS" pitchFamily="66" charset="0"/>
              </a:rPr>
              <a:t>Tto. </a:t>
            </a:r>
            <a:r>
              <a:rPr lang="es-ES" sz="2400">
                <a:solidFill>
                  <a:schemeClr val="bg2"/>
                </a:solidFill>
                <a:latin typeface="Comic Sans MS" pitchFamily="66" charset="0"/>
              </a:rPr>
              <a:t>     Excisión quirúrgica </a:t>
            </a:r>
            <a:endParaRPr lang="es-ES_tradnl" sz="2400">
              <a:solidFill>
                <a:schemeClr val="bg2"/>
              </a:solidFill>
              <a:latin typeface="Comic Sans MS" pitchFamily="66" charset="0"/>
            </a:endParaRPr>
          </a:p>
        </p:txBody>
      </p:sp>
      <p:sp>
        <p:nvSpPr>
          <p:cNvPr id="11" name="10 CuadroTexto"/>
          <p:cNvSpPr txBox="1"/>
          <p:nvPr/>
        </p:nvSpPr>
        <p:spPr>
          <a:xfrm>
            <a:off x="6500813" y="6143625"/>
            <a:ext cx="6143625" cy="461963"/>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cxnSp>
        <p:nvCxnSpPr>
          <p:cNvPr id="12" name="11 Conector recto de flecha"/>
          <p:cNvCxnSpPr/>
          <p:nvPr/>
        </p:nvCxnSpPr>
        <p:spPr>
          <a:xfrm>
            <a:off x="2928938" y="2357438"/>
            <a:ext cx="500062"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143250" y="4284663"/>
            <a:ext cx="500063"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00563" y="714375"/>
            <a:ext cx="4124325" cy="584200"/>
          </a:xfrm>
          <a:prstGeom prst="rect">
            <a:avLst/>
          </a:prstGeom>
        </p:spPr>
        <p:txBody>
          <a:bodyPr wrap="none">
            <a:spAutoFit/>
          </a:bodyPr>
          <a:lstStyle/>
          <a:p>
            <a:pPr fontAlgn="auto">
              <a:spcBef>
                <a:spcPts val="0"/>
              </a:spcBef>
              <a:spcAft>
                <a:spcPts val="0"/>
              </a:spcAft>
              <a:defRPr/>
            </a:pPr>
            <a:r>
              <a:rPr lang="es-ES_tradnl" sz="3200" b="1" dirty="0">
                <a:solidFill>
                  <a:schemeClr val="accent5">
                    <a:lumMod val="50000"/>
                  </a:schemeClr>
                </a:solidFill>
                <a:latin typeface="Comic Sans MS" pitchFamily="66" charset="0"/>
              </a:rPr>
              <a:t>Granuloma Piogénico</a:t>
            </a:r>
            <a:endParaRPr lang="es-ES_tradnl" sz="3200" dirty="0">
              <a:solidFill>
                <a:schemeClr val="accent5">
                  <a:lumMod val="50000"/>
                </a:schemeClr>
              </a:solidFill>
              <a:latin typeface="Comic Sans MS" pitchFamily="66" charset="0"/>
            </a:endParaRPr>
          </a:p>
        </p:txBody>
      </p:sp>
      <p:sp>
        <p:nvSpPr>
          <p:cNvPr id="26627" name="2 Rectángulo"/>
          <p:cNvSpPr>
            <a:spLocks noChangeArrowheads="1"/>
          </p:cNvSpPr>
          <p:nvPr/>
        </p:nvSpPr>
        <p:spPr bwMode="auto">
          <a:xfrm>
            <a:off x="1143000" y="3487738"/>
            <a:ext cx="3270250" cy="461962"/>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_tradnl" sz="2400">
                <a:solidFill>
                  <a:schemeClr val="bg2"/>
                </a:solidFill>
                <a:latin typeface="Comic Sans MS" pitchFamily="66" charset="0"/>
              </a:rPr>
              <a:t> Exudado purulento </a:t>
            </a:r>
          </a:p>
        </p:txBody>
      </p:sp>
      <p:sp>
        <p:nvSpPr>
          <p:cNvPr id="26628" name="3 Rectángulo"/>
          <p:cNvSpPr>
            <a:spLocks noChangeArrowheads="1"/>
          </p:cNvSpPr>
          <p:nvPr/>
        </p:nvSpPr>
        <p:spPr bwMode="auto">
          <a:xfrm>
            <a:off x="1143000" y="1428750"/>
            <a:ext cx="2681288"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_tradnl" sz="2400">
                <a:solidFill>
                  <a:schemeClr val="bg2"/>
                </a:solidFill>
                <a:latin typeface="Comic Sans MS" pitchFamily="66" charset="0"/>
              </a:rPr>
              <a:t> Lesión  benigna</a:t>
            </a:r>
          </a:p>
        </p:txBody>
      </p:sp>
      <p:sp>
        <p:nvSpPr>
          <p:cNvPr id="26629" name="4 Rectángulo"/>
          <p:cNvSpPr>
            <a:spLocks noChangeArrowheads="1"/>
          </p:cNvSpPr>
          <p:nvPr/>
        </p:nvSpPr>
        <p:spPr bwMode="auto">
          <a:xfrm>
            <a:off x="1071563" y="2109788"/>
            <a:ext cx="8643937" cy="830262"/>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_tradnl" sz="2400">
                <a:solidFill>
                  <a:schemeClr val="bg2"/>
                </a:solidFill>
                <a:latin typeface="Comic Sans MS" pitchFamily="66" charset="0"/>
              </a:rPr>
              <a:t>  </a:t>
            </a:r>
            <a:r>
              <a:rPr lang="es-ES_tradnl" sz="2400">
                <a:solidFill>
                  <a:srgbClr val="FFFF00"/>
                </a:solidFill>
                <a:latin typeface="Comic Sans MS" pitchFamily="66" charset="0"/>
              </a:rPr>
              <a:t>Etiología </a:t>
            </a:r>
            <a:r>
              <a:rPr lang="es-ES_tradnl" sz="2400">
                <a:solidFill>
                  <a:schemeClr val="bg2"/>
                </a:solidFill>
                <a:latin typeface="Comic Sans MS" pitchFamily="66" charset="0"/>
              </a:rPr>
              <a:t>  Injurias repetitivas </a:t>
            </a:r>
          </a:p>
          <a:p>
            <a:pPr>
              <a:buClr>
                <a:srgbClr val="FFFF00"/>
              </a:buClr>
            </a:pPr>
            <a:r>
              <a:rPr lang="es-ES_tradnl" sz="2400">
                <a:solidFill>
                  <a:schemeClr val="bg2"/>
                </a:solidFill>
                <a:latin typeface="Comic Sans MS" pitchFamily="66" charset="0"/>
              </a:rPr>
              <a:t>                     Micro traumatismos </a:t>
            </a:r>
          </a:p>
        </p:txBody>
      </p:sp>
      <p:sp>
        <p:nvSpPr>
          <p:cNvPr id="26630" name="5 Rectángulo"/>
          <p:cNvSpPr>
            <a:spLocks noChangeArrowheads="1"/>
          </p:cNvSpPr>
          <p:nvPr/>
        </p:nvSpPr>
        <p:spPr bwMode="auto">
          <a:xfrm>
            <a:off x="1138238" y="2967038"/>
            <a:ext cx="3808412" cy="461962"/>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b="1">
                <a:solidFill>
                  <a:schemeClr val="bg2"/>
                </a:solidFill>
                <a:latin typeface="Comic Sans MS" pitchFamily="66" charset="0"/>
              </a:rPr>
              <a:t> Pápula roja e indolora</a:t>
            </a:r>
            <a:endParaRPr lang="es-ES_tradnl" sz="2400">
              <a:solidFill>
                <a:schemeClr val="bg2"/>
              </a:solidFill>
              <a:latin typeface="Comic Sans MS" pitchFamily="66" charset="0"/>
            </a:endParaRPr>
          </a:p>
        </p:txBody>
      </p:sp>
      <p:sp>
        <p:nvSpPr>
          <p:cNvPr id="26631" name="8 Rectángulo"/>
          <p:cNvSpPr>
            <a:spLocks noChangeArrowheads="1"/>
          </p:cNvSpPr>
          <p:nvPr/>
        </p:nvSpPr>
        <p:spPr bwMode="auto">
          <a:xfrm>
            <a:off x="1143000" y="3987800"/>
            <a:ext cx="3460750"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b="1">
                <a:solidFill>
                  <a:schemeClr val="bg2"/>
                </a:solidFill>
                <a:latin typeface="Comic Sans MS" pitchFamily="66" charset="0"/>
              </a:rPr>
              <a:t> Sésil o pedunculada</a:t>
            </a:r>
            <a:endParaRPr lang="es-ES_tradnl" sz="2400">
              <a:solidFill>
                <a:schemeClr val="bg2"/>
              </a:solidFill>
              <a:latin typeface="Comic Sans MS" pitchFamily="66" charset="0"/>
            </a:endParaRPr>
          </a:p>
        </p:txBody>
      </p:sp>
      <p:sp>
        <p:nvSpPr>
          <p:cNvPr id="26632" name="9 Rectángulo"/>
          <p:cNvSpPr>
            <a:spLocks noChangeArrowheads="1"/>
          </p:cNvSpPr>
          <p:nvPr/>
        </p:nvSpPr>
        <p:spPr bwMode="auto">
          <a:xfrm>
            <a:off x="1143000" y="4559300"/>
            <a:ext cx="4440238"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b="1">
                <a:solidFill>
                  <a:schemeClr val="bg2"/>
                </a:solidFill>
                <a:latin typeface="Comic Sans MS" pitchFamily="66" charset="0"/>
              </a:rPr>
              <a:t> Sangramiento espontáneo </a:t>
            </a:r>
            <a:endParaRPr lang="es-ES_tradnl" sz="2400">
              <a:solidFill>
                <a:schemeClr val="bg2"/>
              </a:solidFill>
              <a:latin typeface="Comic Sans MS" pitchFamily="66" charset="0"/>
            </a:endParaRPr>
          </a:p>
        </p:txBody>
      </p:sp>
      <p:sp>
        <p:nvSpPr>
          <p:cNvPr id="26633" name="10 Rectángulo"/>
          <p:cNvSpPr>
            <a:spLocks noChangeArrowheads="1"/>
          </p:cNvSpPr>
          <p:nvPr/>
        </p:nvSpPr>
        <p:spPr bwMode="auto">
          <a:xfrm>
            <a:off x="1214438" y="5072063"/>
            <a:ext cx="3216275" cy="830262"/>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_tradnl" sz="2400">
                <a:solidFill>
                  <a:srgbClr val="CC0099"/>
                </a:solidFill>
                <a:latin typeface="Comic Sans MS" pitchFamily="66" charset="0"/>
              </a:rPr>
              <a:t>  Tto.</a:t>
            </a:r>
          </a:p>
          <a:p>
            <a:r>
              <a:rPr lang="es-ES_tradnl" sz="2400">
                <a:solidFill>
                  <a:schemeClr val="bg2"/>
                </a:solidFill>
                <a:latin typeface="Comic Sans MS" pitchFamily="66" charset="0"/>
              </a:rPr>
              <a:t>    Escisión quirúrgica</a:t>
            </a:r>
          </a:p>
        </p:txBody>
      </p:sp>
      <p:pic>
        <p:nvPicPr>
          <p:cNvPr id="3074" name="Picture 2" descr="3"/>
          <p:cNvPicPr>
            <a:picLocks noChangeAspect="1" noChangeArrowheads="1"/>
          </p:cNvPicPr>
          <p:nvPr/>
        </p:nvPicPr>
        <p:blipFill>
          <a:blip r:embed="rId2" cstate="print">
            <a:lum bright="-20000" contrast="-20000"/>
          </a:blip>
          <a:srcRect/>
          <a:stretch>
            <a:fillRect/>
          </a:stretch>
        </p:blipFill>
        <p:spPr bwMode="auto">
          <a:xfrm>
            <a:off x="5857875" y="4130675"/>
            <a:ext cx="2730500" cy="1727200"/>
          </a:xfrm>
          <a:prstGeom prst="rect">
            <a:avLst/>
          </a:prstGeom>
          <a:noFill/>
          <a:ln w="9525">
            <a:noFill/>
            <a:miter lim="800000"/>
            <a:headEnd/>
            <a:tailEnd/>
          </a:ln>
          <a:effectLst>
            <a:outerShdw dist="107763" dir="13500000" algn="ctr" rotWithShape="0">
              <a:srgbClr val="808080">
                <a:alpha val="50000"/>
              </a:srgbClr>
            </a:outerShdw>
          </a:effectLst>
        </p:spPr>
      </p:pic>
      <p:sp>
        <p:nvSpPr>
          <p:cNvPr id="13" name="12 CuadroTexto"/>
          <p:cNvSpPr txBox="1"/>
          <p:nvPr/>
        </p:nvSpPr>
        <p:spPr>
          <a:xfrm>
            <a:off x="6500813" y="6143625"/>
            <a:ext cx="6143625" cy="461963"/>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86375" y="630238"/>
            <a:ext cx="3414713" cy="579437"/>
          </a:xfrm>
          <a:prstGeom prst="rect">
            <a:avLst/>
          </a:prstGeom>
        </p:spPr>
        <p:txBody>
          <a:bodyPr wrap="none">
            <a:spAutoFit/>
          </a:bodyPr>
          <a:lstStyle/>
          <a:p>
            <a:pPr fontAlgn="auto">
              <a:spcBef>
                <a:spcPts val="0"/>
              </a:spcBef>
              <a:spcAft>
                <a:spcPts val="0"/>
              </a:spcAft>
              <a:defRPr/>
            </a:pPr>
            <a:r>
              <a:rPr lang="es-ES" sz="3200" b="1" dirty="0">
                <a:solidFill>
                  <a:schemeClr val="accent5">
                    <a:lumMod val="50000"/>
                  </a:schemeClr>
                </a:solidFill>
                <a:latin typeface="Comic Sans MS" pitchFamily="66" charset="0"/>
              </a:rPr>
              <a:t>Hiperqueratosis </a:t>
            </a:r>
            <a:endParaRPr lang="es-ES_tradnl" sz="3200" dirty="0">
              <a:solidFill>
                <a:schemeClr val="accent5">
                  <a:lumMod val="50000"/>
                </a:schemeClr>
              </a:solidFill>
              <a:latin typeface="Comic Sans MS" pitchFamily="66" charset="0"/>
            </a:endParaRPr>
          </a:p>
        </p:txBody>
      </p:sp>
      <p:sp>
        <p:nvSpPr>
          <p:cNvPr id="27651" name="2 Rectángulo"/>
          <p:cNvSpPr>
            <a:spLocks noChangeArrowheads="1"/>
          </p:cNvSpPr>
          <p:nvPr/>
        </p:nvSpPr>
        <p:spPr bwMode="auto">
          <a:xfrm>
            <a:off x="1143000" y="1857375"/>
            <a:ext cx="4621213"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a:solidFill>
                  <a:srgbClr val="D60093"/>
                </a:solidFill>
                <a:latin typeface="Comic Sans MS" pitchFamily="66" charset="0"/>
              </a:rPr>
              <a:t>  Etiología </a:t>
            </a:r>
            <a:r>
              <a:rPr lang="es-ES" sz="2400">
                <a:solidFill>
                  <a:schemeClr val="bg2"/>
                </a:solidFill>
                <a:latin typeface="Comic Sans MS" pitchFamily="66" charset="0"/>
              </a:rPr>
              <a:t>                Traumas</a:t>
            </a:r>
            <a:endParaRPr lang="es-ES_tradnl" sz="2400">
              <a:solidFill>
                <a:schemeClr val="bg2"/>
              </a:solidFill>
              <a:latin typeface="Comic Sans MS" pitchFamily="66" charset="0"/>
            </a:endParaRPr>
          </a:p>
        </p:txBody>
      </p:sp>
      <p:sp>
        <p:nvSpPr>
          <p:cNvPr id="27652" name="Rectangle 1"/>
          <p:cNvSpPr>
            <a:spLocks noChangeArrowheads="1"/>
          </p:cNvSpPr>
          <p:nvPr/>
        </p:nvSpPr>
        <p:spPr bwMode="auto">
          <a:xfrm>
            <a:off x="1489075" y="3573463"/>
            <a:ext cx="2368550" cy="830262"/>
          </a:xfrm>
          <a:prstGeom prst="rect">
            <a:avLst/>
          </a:prstGeom>
          <a:noFill/>
          <a:ln w="9525">
            <a:noFill/>
            <a:miter lim="800000"/>
            <a:headEnd/>
            <a:tailEnd/>
          </a:ln>
        </p:spPr>
        <p:txBody>
          <a:bodyPr wrap="none" anchor="ctr">
            <a:spAutoFit/>
          </a:bodyPr>
          <a:lstStyle/>
          <a:p>
            <a:pPr>
              <a:buClr>
                <a:srgbClr val="FFFF00"/>
              </a:buClr>
            </a:pPr>
            <a:r>
              <a:rPr lang="es-ES" sz="2400">
                <a:solidFill>
                  <a:schemeClr val="bg2"/>
                </a:solidFill>
                <a:latin typeface="Comic Sans MS" pitchFamily="66" charset="0"/>
                <a:cs typeface="Times New Roman" pitchFamily="18" charset="0"/>
              </a:rPr>
              <a:t>  </a:t>
            </a:r>
          </a:p>
          <a:p>
            <a:pPr>
              <a:buClr>
                <a:srgbClr val="FFFF00"/>
              </a:buClr>
              <a:buFont typeface="Wingdings" pitchFamily="2" charset="2"/>
              <a:buChar char="§"/>
            </a:pPr>
            <a:r>
              <a:rPr lang="es-ES" sz="2400">
                <a:solidFill>
                  <a:schemeClr val="bg2"/>
                </a:solidFill>
                <a:latin typeface="Comic Sans MS" pitchFamily="66" charset="0"/>
                <a:cs typeface="Times New Roman" pitchFamily="18" charset="0"/>
              </a:rPr>
              <a:t>   Observación</a:t>
            </a:r>
            <a:endParaRPr lang="es-ES" sz="2400">
              <a:solidFill>
                <a:schemeClr val="bg2"/>
              </a:solidFill>
              <a:latin typeface="Comic Sans MS" pitchFamily="66" charset="0"/>
            </a:endParaRPr>
          </a:p>
        </p:txBody>
      </p:sp>
      <p:pic>
        <p:nvPicPr>
          <p:cNvPr id="4098" name="Picture 2" descr="31"/>
          <p:cNvPicPr>
            <a:picLocks noChangeAspect="1" noChangeArrowheads="1"/>
          </p:cNvPicPr>
          <p:nvPr/>
        </p:nvPicPr>
        <p:blipFill>
          <a:blip r:embed="rId2" cstate="print">
            <a:lum bright="-20000"/>
          </a:blip>
          <a:srcRect/>
          <a:stretch>
            <a:fillRect/>
          </a:stretch>
        </p:blipFill>
        <p:spPr bwMode="auto">
          <a:xfrm>
            <a:off x="5715000" y="3224213"/>
            <a:ext cx="3065463" cy="2133600"/>
          </a:xfrm>
          <a:prstGeom prst="rect">
            <a:avLst/>
          </a:prstGeom>
          <a:noFill/>
          <a:ln w="9525">
            <a:noFill/>
            <a:miter lim="800000"/>
            <a:headEnd/>
            <a:tailEnd/>
          </a:ln>
          <a:effectLst>
            <a:outerShdw dist="107763" dir="13500000" algn="ctr" rotWithShape="0">
              <a:srgbClr val="808080">
                <a:alpha val="50000"/>
              </a:srgbClr>
            </a:outerShdw>
          </a:effectLst>
        </p:spPr>
      </p:pic>
      <p:sp>
        <p:nvSpPr>
          <p:cNvPr id="27654" name="6 Rectángulo"/>
          <p:cNvSpPr>
            <a:spLocks noChangeArrowheads="1"/>
          </p:cNvSpPr>
          <p:nvPr/>
        </p:nvSpPr>
        <p:spPr bwMode="auto">
          <a:xfrm>
            <a:off x="3556000" y="3244850"/>
            <a:ext cx="184150" cy="368300"/>
          </a:xfrm>
          <a:prstGeom prst="rect">
            <a:avLst/>
          </a:prstGeom>
          <a:noFill/>
          <a:ln w="9525">
            <a:noFill/>
            <a:miter lim="800000"/>
            <a:headEnd/>
            <a:tailEnd/>
          </a:ln>
        </p:spPr>
        <p:txBody>
          <a:bodyPr wrap="none">
            <a:spAutoFit/>
          </a:bodyPr>
          <a:lstStyle/>
          <a:p>
            <a:endParaRPr lang="es-ES">
              <a:latin typeface="Calibri" pitchFamily="34" charset="0"/>
            </a:endParaRPr>
          </a:p>
        </p:txBody>
      </p:sp>
      <p:sp>
        <p:nvSpPr>
          <p:cNvPr id="27655" name="7 Rectángulo"/>
          <p:cNvSpPr>
            <a:spLocks noChangeArrowheads="1"/>
          </p:cNvSpPr>
          <p:nvPr/>
        </p:nvSpPr>
        <p:spPr bwMode="auto">
          <a:xfrm>
            <a:off x="1143000" y="2701925"/>
            <a:ext cx="2320925" cy="1200150"/>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a:solidFill>
                  <a:schemeClr val="bg2"/>
                </a:solidFill>
                <a:latin typeface="Comic Sans MS" pitchFamily="66" charset="0"/>
              </a:rPr>
              <a:t>  Placa blanca</a:t>
            </a:r>
          </a:p>
          <a:p>
            <a:pPr>
              <a:buClr>
                <a:srgbClr val="FFFF00"/>
              </a:buClr>
            </a:pPr>
            <a:r>
              <a:rPr lang="es-ES" sz="2400">
                <a:solidFill>
                  <a:schemeClr val="bg2"/>
                </a:solidFill>
                <a:latin typeface="Comic Sans MS" pitchFamily="66" charset="0"/>
              </a:rPr>
              <a:t> </a:t>
            </a:r>
          </a:p>
          <a:p>
            <a:pPr>
              <a:buClr>
                <a:srgbClr val="FFFF00"/>
              </a:buClr>
              <a:buFont typeface="Wingdings" pitchFamily="2" charset="2"/>
              <a:buChar char="ü"/>
            </a:pPr>
            <a:r>
              <a:rPr lang="es-ES" sz="2400">
                <a:solidFill>
                  <a:srgbClr val="FFFF00"/>
                </a:solidFill>
                <a:latin typeface="Comic Sans MS" pitchFamily="66" charset="0"/>
              </a:rPr>
              <a:t>  Tto.</a:t>
            </a:r>
            <a:r>
              <a:rPr lang="es-ES" sz="2400">
                <a:solidFill>
                  <a:schemeClr val="bg2"/>
                </a:solidFill>
                <a:latin typeface="Comic Sans MS" pitchFamily="66" charset="0"/>
              </a:rPr>
              <a:t>  </a:t>
            </a:r>
            <a:endParaRPr lang="es-ES_tradnl" sz="2400">
              <a:latin typeface="Calibri" pitchFamily="34" charset="0"/>
            </a:endParaRPr>
          </a:p>
        </p:txBody>
      </p:sp>
      <p:sp>
        <p:nvSpPr>
          <p:cNvPr id="27656" name="8 Rectángulo"/>
          <p:cNvSpPr>
            <a:spLocks noChangeArrowheads="1"/>
          </p:cNvSpPr>
          <p:nvPr/>
        </p:nvSpPr>
        <p:spPr bwMode="auto">
          <a:xfrm>
            <a:off x="1527175" y="4286250"/>
            <a:ext cx="4545013" cy="1200150"/>
          </a:xfrm>
          <a:prstGeom prst="rect">
            <a:avLst/>
          </a:prstGeom>
          <a:noFill/>
          <a:ln w="9525">
            <a:noFill/>
            <a:miter lim="800000"/>
            <a:headEnd/>
            <a:tailEnd/>
          </a:ln>
        </p:spPr>
        <p:txBody>
          <a:bodyPr>
            <a:spAutoFit/>
          </a:bodyPr>
          <a:lstStyle/>
          <a:p>
            <a:pPr>
              <a:buClr>
                <a:srgbClr val="FFFF00"/>
              </a:buClr>
              <a:buFont typeface="Wingdings" pitchFamily="2" charset="2"/>
              <a:buChar char="§"/>
            </a:pPr>
            <a:r>
              <a:rPr lang="es-ES" sz="2400">
                <a:solidFill>
                  <a:schemeClr val="bg2"/>
                </a:solidFill>
                <a:latin typeface="Comic Sans MS" pitchFamily="66" charset="0"/>
              </a:rPr>
              <a:t>   Control </a:t>
            </a:r>
          </a:p>
          <a:p>
            <a:pPr>
              <a:buClr>
                <a:srgbClr val="FFFF00"/>
              </a:buClr>
              <a:buFont typeface="Wingdings" pitchFamily="2" charset="2"/>
              <a:buChar char="§"/>
            </a:pPr>
            <a:r>
              <a:rPr lang="es-ES" sz="2400">
                <a:solidFill>
                  <a:schemeClr val="bg2"/>
                </a:solidFill>
                <a:latin typeface="Comic Sans MS" pitchFamily="66" charset="0"/>
              </a:rPr>
              <a:t>  Agente - traumático  </a:t>
            </a:r>
          </a:p>
          <a:p>
            <a:r>
              <a:rPr lang="es-ES" sz="2400">
                <a:solidFill>
                  <a:schemeClr val="bg2"/>
                </a:solidFill>
                <a:latin typeface="Comic Sans MS" pitchFamily="66" charset="0"/>
              </a:rPr>
              <a:t>           </a:t>
            </a:r>
            <a:endParaRPr lang="es-ES_tradnl" sz="2400">
              <a:solidFill>
                <a:schemeClr val="bg2"/>
              </a:solidFill>
              <a:latin typeface="Comic Sans MS" pitchFamily="66" charset="0"/>
            </a:endParaRPr>
          </a:p>
        </p:txBody>
      </p:sp>
      <p:sp>
        <p:nvSpPr>
          <p:cNvPr id="27657" name="9 Rectángulo"/>
          <p:cNvSpPr>
            <a:spLocks noChangeArrowheads="1"/>
          </p:cNvSpPr>
          <p:nvPr/>
        </p:nvSpPr>
        <p:spPr bwMode="auto">
          <a:xfrm>
            <a:off x="1500188" y="5357813"/>
            <a:ext cx="1898650" cy="457200"/>
          </a:xfrm>
          <a:prstGeom prst="rect">
            <a:avLst/>
          </a:prstGeom>
          <a:noFill/>
          <a:ln w="9525">
            <a:noFill/>
            <a:miter lim="800000"/>
            <a:headEnd/>
            <a:tailEnd/>
          </a:ln>
        </p:spPr>
        <p:txBody>
          <a:bodyPr wrap="none">
            <a:spAutoFit/>
          </a:bodyPr>
          <a:lstStyle/>
          <a:p>
            <a:r>
              <a:rPr lang="es-ES" sz="2400">
                <a:solidFill>
                  <a:srgbClr val="FFFF00"/>
                </a:solidFill>
                <a:latin typeface="Comic Sans MS" pitchFamily="66" charset="0"/>
              </a:rPr>
              <a:t>        Biopsia</a:t>
            </a:r>
            <a:endParaRPr lang="es-ES_tradnl" sz="2400">
              <a:solidFill>
                <a:srgbClr val="FFFF00"/>
              </a:solidFill>
              <a:latin typeface="Comic Sans MS" pitchFamily="66" charset="0"/>
            </a:endParaRPr>
          </a:p>
        </p:txBody>
      </p:sp>
      <p:sp>
        <p:nvSpPr>
          <p:cNvPr id="12" name="11 CuadroTexto"/>
          <p:cNvSpPr txBox="1"/>
          <p:nvPr/>
        </p:nvSpPr>
        <p:spPr>
          <a:xfrm>
            <a:off x="6072188" y="6072188"/>
            <a:ext cx="6143625" cy="461962"/>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cxnSp>
        <p:nvCxnSpPr>
          <p:cNvPr id="11" name="10 Conector recto de flecha"/>
          <p:cNvCxnSpPr/>
          <p:nvPr/>
        </p:nvCxnSpPr>
        <p:spPr>
          <a:xfrm>
            <a:off x="3357563" y="2143125"/>
            <a:ext cx="500062"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64088" y="690563"/>
            <a:ext cx="3951287" cy="1077912"/>
          </a:xfrm>
          <a:prstGeom prst="rect">
            <a:avLst/>
          </a:prstGeom>
        </p:spPr>
        <p:txBody>
          <a:bodyPr wrap="none">
            <a:spAutoFit/>
          </a:bodyPr>
          <a:lstStyle/>
          <a:p>
            <a:pPr algn="r" fontAlgn="auto">
              <a:spcBef>
                <a:spcPts val="0"/>
              </a:spcBef>
              <a:spcAft>
                <a:spcPts val="0"/>
              </a:spcAft>
              <a:defRPr/>
            </a:pPr>
            <a:r>
              <a:rPr lang="es-ES" sz="3200" b="1" dirty="0">
                <a:solidFill>
                  <a:schemeClr val="accent5">
                    <a:lumMod val="50000"/>
                  </a:schemeClr>
                </a:solidFill>
                <a:latin typeface="Comic Sans MS" pitchFamily="66" charset="0"/>
              </a:rPr>
              <a:t>Hiperplasia fibrosa</a:t>
            </a:r>
          </a:p>
          <a:p>
            <a:pPr algn="r" fontAlgn="auto">
              <a:spcBef>
                <a:spcPts val="0"/>
              </a:spcBef>
              <a:spcAft>
                <a:spcPts val="0"/>
              </a:spcAft>
              <a:defRPr/>
            </a:pPr>
            <a:r>
              <a:rPr lang="es-ES" sz="3200" b="1" dirty="0">
                <a:solidFill>
                  <a:schemeClr val="accent5">
                    <a:lumMod val="50000"/>
                  </a:schemeClr>
                </a:solidFill>
                <a:latin typeface="Comic Sans MS" pitchFamily="66" charset="0"/>
              </a:rPr>
              <a:t> Inflamatoria</a:t>
            </a:r>
            <a:endParaRPr lang="es-ES_tradnl" sz="3200" dirty="0">
              <a:solidFill>
                <a:schemeClr val="accent5">
                  <a:lumMod val="50000"/>
                </a:schemeClr>
              </a:solidFill>
              <a:latin typeface="Comic Sans MS" pitchFamily="66" charset="0"/>
            </a:endParaRPr>
          </a:p>
        </p:txBody>
      </p:sp>
      <p:sp>
        <p:nvSpPr>
          <p:cNvPr id="28675" name="2 Rectángulo"/>
          <p:cNvSpPr>
            <a:spLocks noChangeArrowheads="1"/>
          </p:cNvSpPr>
          <p:nvPr/>
        </p:nvSpPr>
        <p:spPr bwMode="auto">
          <a:xfrm>
            <a:off x="642938" y="2428875"/>
            <a:ext cx="5765800" cy="461963"/>
          </a:xfrm>
          <a:prstGeom prst="rect">
            <a:avLst/>
          </a:prstGeom>
          <a:noFill/>
          <a:ln w="9525">
            <a:noFill/>
            <a:miter lim="800000"/>
            <a:headEnd/>
            <a:tailEnd/>
          </a:ln>
        </p:spPr>
        <p:txBody>
          <a:bodyPr wrap="none">
            <a:spAutoFit/>
          </a:bodyPr>
          <a:lstStyle/>
          <a:p>
            <a:pPr>
              <a:buFont typeface="Wingdings" pitchFamily="2" charset="2"/>
              <a:buChar char="ü"/>
            </a:pPr>
            <a:r>
              <a:rPr lang="es-ES" sz="2400">
                <a:solidFill>
                  <a:srgbClr val="FFFF00"/>
                </a:solidFill>
                <a:latin typeface="Comic Sans MS" pitchFamily="66" charset="0"/>
              </a:rPr>
              <a:t> </a:t>
            </a:r>
            <a:r>
              <a:rPr lang="es-ES" sz="2400">
                <a:solidFill>
                  <a:srgbClr val="D60093"/>
                </a:solidFill>
                <a:latin typeface="Comic Sans MS" pitchFamily="66" charset="0"/>
              </a:rPr>
              <a:t>Etiología</a:t>
            </a:r>
            <a:r>
              <a:rPr lang="es-ES" sz="2400">
                <a:solidFill>
                  <a:srgbClr val="FFFF00"/>
                </a:solidFill>
                <a:latin typeface="Comic Sans MS" pitchFamily="66" charset="0"/>
              </a:rPr>
              <a:t>   </a:t>
            </a:r>
            <a:r>
              <a:rPr lang="es-ES" sz="2400">
                <a:solidFill>
                  <a:schemeClr val="bg2"/>
                </a:solidFill>
                <a:latin typeface="Comic Sans MS" pitchFamily="66" charset="0"/>
              </a:rPr>
              <a:t>     Traumatismos crónicos</a:t>
            </a:r>
            <a:endParaRPr lang="es-ES_tradnl" sz="2400">
              <a:solidFill>
                <a:schemeClr val="bg2"/>
              </a:solidFill>
              <a:latin typeface="Comic Sans MS" pitchFamily="66" charset="0"/>
            </a:endParaRPr>
          </a:p>
        </p:txBody>
      </p:sp>
      <p:sp>
        <p:nvSpPr>
          <p:cNvPr id="28676" name="3 Rectángulo"/>
          <p:cNvSpPr>
            <a:spLocks noChangeArrowheads="1"/>
          </p:cNvSpPr>
          <p:nvPr/>
        </p:nvSpPr>
        <p:spPr bwMode="auto">
          <a:xfrm>
            <a:off x="642938" y="3000375"/>
            <a:ext cx="3140075"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a:solidFill>
                  <a:schemeClr val="bg2"/>
                </a:solidFill>
                <a:latin typeface="Calibri" pitchFamily="34" charset="0"/>
              </a:rPr>
              <a:t>    Inflamación crónica</a:t>
            </a:r>
            <a:endParaRPr lang="es-ES_tradnl" sz="2400">
              <a:solidFill>
                <a:schemeClr val="bg2"/>
              </a:solidFill>
              <a:latin typeface="Calibri" pitchFamily="34" charset="0"/>
            </a:endParaRPr>
          </a:p>
        </p:txBody>
      </p:sp>
      <p:sp>
        <p:nvSpPr>
          <p:cNvPr id="28677" name="5 Rectángulo"/>
          <p:cNvSpPr>
            <a:spLocks noChangeArrowheads="1"/>
          </p:cNvSpPr>
          <p:nvPr/>
        </p:nvSpPr>
        <p:spPr bwMode="auto">
          <a:xfrm>
            <a:off x="714375" y="3714750"/>
            <a:ext cx="3519488"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ES" sz="2400">
                <a:solidFill>
                  <a:schemeClr val="bg2"/>
                </a:solidFill>
                <a:latin typeface="Comic Sans MS" pitchFamily="66" charset="0"/>
              </a:rPr>
              <a:t>  Lobulillos o pliegues </a:t>
            </a:r>
            <a:endParaRPr lang="es-ES_tradnl" sz="2400">
              <a:solidFill>
                <a:schemeClr val="bg2"/>
              </a:solidFill>
              <a:latin typeface="Comic Sans MS" pitchFamily="66" charset="0"/>
            </a:endParaRPr>
          </a:p>
        </p:txBody>
      </p:sp>
      <p:sp>
        <p:nvSpPr>
          <p:cNvPr id="28678" name="6 Rectángulo"/>
          <p:cNvSpPr>
            <a:spLocks noChangeArrowheads="1"/>
          </p:cNvSpPr>
          <p:nvPr/>
        </p:nvSpPr>
        <p:spPr bwMode="auto">
          <a:xfrm>
            <a:off x="714375" y="4286250"/>
            <a:ext cx="4500563" cy="461963"/>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 sz="2400">
                <a:solidFill>
                  <a:schemeClr val="bg2"/>
                </a:solidFill>
                <a:latin typeface="Comic Sans MS" pitchFamily="66" charset="0"/>
              </a:rPr>
              <a:t>  Blandas, flácidas y móviles</a:t>
            </a:r>
            <a:endParaRPr lang="es-ES_tradnl" sz="2400">
              <a:solidFill>
                <a:schemeClr val="bg2"/>
              </a:solidFill>
              <a:latin typeface="Comic Sans MS" pitchFamily="66" charset="0"/>
            </a:endParaRPr>
          </a:p>
        </p:txBody>
      </p:sp>
      <p:pic>
        <p:nvPicPr>
          <p:cNvPr id="2050" name="Picture 2" descr="C"/>
          <p:cNvPicPr>
            <a:picLocks noChangeAspect="1" noChangeArrowheads="1"/>
          </p:cNvPicPr>
          <p:nvPr/>
        </p:nvPicPr>
        <p:blipFill>
          <a:blip r:embed="rId2" cstate="print">
            <a:lum bright="-20000"/>
          </a:blip>
          <a:srcRect/>
          <a:stretch>
            <a:fillRect/>
          </a:stretch>
        </p:blipFill>
        <p:spPr bwMode="auto">
          <a:xfrm>
            <a:off x="6643688" y="1857375"/>
            <a:ext cx="1892300" cy="2743200"/>
          </a:xfrm>
          <a:prstGeom prst="rect">
            <a:avLst/>
          </a:prstGeom>
          <a:noFill/>
          <a:ln w="9525">
            <a:noFill/>
            <a:miter lim="800000"/>
            <a:headEnd/>
            <a:tailEnd/>
          </a:ln>
          <a:effectLst>
            <a:outerShdw dist="107763" dir="13500000" algn="ctr" rotWithShape="0">
              <a:srgbClr val="808080">
                <a:alpha val="50000"/>
              </a:srgbClr>
            </a:outerShdw>
          </a:effectLst>
        </p:spPr>
      </p:pic>
      <p:pic>
        <p:nvPicPr>
          <p:cNvPr id="2051" name="Picture 3" descr="A"/>
          <p:cNvPicPr>
            <a:picLocks noChangeAspect="1" noChangeArrowheads="1"/>
          </p:cNvPicPr>
          <p:nvPr/>
        </p:nvPicPr>
        <p:blipFill>
          <a:blip r:embed="rId3" cstate="print">
            <a:lum bright="-20000"/>
          </a:blip>
          <a:srcRect/>
          <a:stretch>
            <a:fillRect/>
          </a:stretch>
        </p:blipFill>
        <p:spPr bwMode="auto">
          <a:xfrm>
            <a:off x="7019925" y="4581525"/>
            <a:ext cx="1727200" cy="1803400"/>
          </a:xfrm>
          <a:prstGeom prst="rect">
            <a:avLst/>
          </a:prstGeom>
          <a:noFill/>
          <a:ln w="9525">
            <a:noFill/>
            <a:miter lim="800000"/>
            <a:headEnd/>
            <a:tailEnd/>
          </a:ln>
          <a:effectLst>
            <a:outerShdw dist="107763" dir="13500000" algn="ctr" rotWithShape="0">
              <a:srgbClr val="808080">
                <a:alpha val="50000"/>
              </a:srgbClr>
            </a:outerShdw>
          </a:effectLst>
        </p:spPr>
      </p:pic>
      <p:sp>
        <p:nvSpPr>
          <p:cNvPr id="28681" name="9 CuadroTexto"/>
          <p:cNvSpPr txBox="1">
            <a:spLocks noChangeArrowheads="1"/>
          </p:cNvSpPr>
          <p:nvPr/>
        </p:nvSpPr>
        <p:spPr bwMode="auto">
          <a:xfrm>
            <a:off x="785813" y="4868863"/>
            <a:ext cx="4572000" cy="1200150"/>
          </a:xfrm>
          <a:prstGeom prst="rect">
            <a:avLst/>
          </a:prstGeom>
          <a:noFill/>
          <a:ln w="9525">
            <a:noFill/>
            <a:miter lim="800000"/>
            <a:headEnd/>
            <a:tailEnd/>
          </a:ln>
        </p:spPr>
        <p:txBody>
          <a:bodyPr>
            <a:spAutoFit/>
          </a:bodyPr>
          <a:lstStyle/>
          <a:p>
            <a:pPr>
              <a:buClr>
                <a:srgbClr val="FFFF00"/>
              </a:buClr>
              <a:buFont typeface="Wingdings" pitchFamily="2" charset="2"/>
              <a:buChar char="ü"/>
            </a:pPr>
            <a:r>
              <a:rPr lang="es-ES_tradnl" sz="2400">
                <a:solidFill>
                  <a:srgbClr val="FFFF00"/>
                </a:solidFill>
                <a:latin typeface="Comic Sans MS" pitchFamily="66" charset="0"/>
              </a:rPr>
              <a:t>  Tto.  </a:t>
            </a:r>
          </a:p>
          <a:p>
            <a:r>
              <a:rPr lang="es-ES_tradnl" sz="2400">
                <a:solidFill>
                  <a:srgbClr val="FFFF00"/>
                </a:solidFill>
                <a:latin typeface="Comic Sans MS" pitchFamily="66" charset="0"/>
              </a:rPr>
              <a:t>      </a:t>
            </a:r>
            <a:r>
              <a:rPr lang="es-ES_tradnl" sz="2400">
                <a:solidFill>
                  <a:schemeClr val="bg2"/>
                </a:solidFill>
                <a:latin typeface="Comic Sans MS" pitchFamily="66" charset="0"/>
              </a:rPr>
              <a:t>Eliminación del agente      </a:t>
            </a:r>
          </a:p>
          <a:p>
            <a:r>
              <a:rPr lang="es-ES_tradnl" sz="2400">
                <a:solidFill>
                  <a:schemeClr val="bg2"/>
                </a:solidFill>
                <a:latin typeface="Comic Sans MS" pitchFamily="66" charset="0"/>
              </a:rPr>
              <a:t>              causal</a:t>
            </a:r>
          </a:p>
        </p:txBody>
      </p:sp>
      <p:sp>
        <p:nvSpPr>
          <p:cNvPr id="11" name="10 CuadroTexto"/>
          <p:cNvSpPr txBox="1"/>
          <p:nvPr/>
        </p:nvSpPr>
        <p:spPr>
          <a:xfrm>
            <a:off x="785813" y="6215063"/>
            <a:ext cx="6143625" cy="461962"/>
          </a:xfrm>
          <a:prstGeom prst="rect">
            <a:avLst/>
          </a:prstGeom>
          <a:noFill/>
        </p:spPr>
        <p:txBody>
          <a:bodyPr>
            <a:spAutoFit/>
          </a:bodyPr>
          <a:lstStyle/>
          <a:p>
            <a:pPr fontAlgn="auto">
              <a:spcBef>
                <a:spcPts val="0"/>
              </a:spcBef>
              <a:spcAft>
                <a:spcPts val="0"/>
              </a:spcAft>
              <a:defRPr/>
            </a:pPr>
            <a:r>
              <a:rPr lang="es-ES_tradnl" sz="1200" i="1" dirty="0" err="1">
                <a:solidFill>
                  <a:schemeClr val="bg2">
                    <a:lumMod val="50000"/>
                  </a:schemeClr>
                </a:solidFill>
                <a:latin typeface="Comic Sans MS" pitchFamily="66" charset="0"/>
              </a:rPr>
              <a:t>Sapp</a:t>
            </a:r>
            <a:r>
              <a:rPr lang="es-ES_tradnl" sz="1200" i="1" dirty="0">
                <a:solidFill>
                  <a:schemeClr val="bg2">
                    <a:lumMod val="50000"/>
                  </a:schemeClr>
                </a:solidFill>
                <a:latin typeface="Comic Sans MS" pitchFamily="66" charset="0"/>
              </a:rPr>
              <a:t>., </a:t>
            </a:r>
            <a:r>
              <a:rPr lang="es-ES_tradnl" sz="1200" i="1" dirty="0" err="1">
                <a:solidFill>
                  <a:schemeClr val="bg2">
                    <a:lumMod val="50000"/>
                  </a:schemeClr>
                </a:solidFill>
                <a:latin typeface="Comic Sans MS" pitchFamily="66" charset="0"/>
              </a:rPr>
              <a:t>Regezzi</a:t>
            </a:r>
            <a:r>
              <a:rPr lang="es-ES_tradnl" sz="1200" i="1" dirty="0">
                <a:solidFill>
                  <a:schemeClr val="bg2">
                    <a:lumMod val="50000"/>
                  </a:schemeClr>
                </a:solidFill>
                <a:latin typeface="Comic Sans MS" pitchFamily="66" charset="0"/>
              </a:rPr>
              <a:t> ,1989</a:t>
            </a:r>
          </a:p>
          <a:p>
            <a:pPr fontAlgn="auto">
              <a:spcBef>
                <a:spcPts val="0"/>
              </a:spcBef>
              <a:spcAft>
                <a:spcPts val="0"/>
              </a:spcAft>
              <a:defRPr/>
            </a:pPr>
            <a:r>
              <a:rPr lang="es-ES_tradnl" sz="1200" i="1" dirty="0">
                <a:solidFill>
                  <a:schemeClr val="bg2">
                    <a:lumMod val="50000"/>
                  </a:schemeClr>
                </a:solidFill>
                <a:latin typeface="Comic Sans MS" pitchFamily="66" charset="0"/>
              </a:rPr>
              <a:t>Post grado de Ortodoncia    UCV</a:t>
            </a:r>
          </a:p>
        </p:txBody>
      </p:sp>
      <p:sp>
        <p:nvSpPr>
          <p:cNvPr id="26637" name="Line 13"/>
          <p:cNvSpPr>
            <a:spLocks noChangeShapeType="1"/>
          </p:cNvSpPr>
          <p:nvPr/>
        </p:nvSpPr>
        <p:spPr bwMode="auto">
          <a:xfrm>
            <a:off x="2500313" y="2714625"/>
            <a:ext cx="504825" cy="0"/>
          </a:xfrm>
          <a:prstGeom prst="line">
            <a:avLst/>
          </a:prstGeom>
          <a:noFill/>
          <a:ln w="57150">
            <a:solidFill>
              <a:schemeClr val="accent5">
                <a:lumMod val="50000"/>
              </a:schemeClr>
            </a:solidFill>
            <a:round/>
            <a:headEnd/>
            <a:tailEnd type="triangle" w="med" len="med"/>
          </a:ln>
          <a:effectLst/>
        </p:spPr>
        <p:txBody>
          <a:bodyPr/>
          <a:lstStyle/>
          <a:p>
            <a:pPr>
              <a:defRPr/>
            </a:pPr>
            <a:endParaRPr lang="es-ES_tradnl"/>
          </a:p>
        </p:txBody>
      </p:sp>
      <p:pic>
        <p:nvPicPr>
          <p:cNvPr id="1026" name="Picture 2" descr="d:\Documents and Settings\ACBell\Mis documentos\32.JPG"/>
          <p:cNvPicPr>
            <a:picLocks noChangeAspect="1" noChangeArrowheads="1"/>
          </p:cNvPicPr>
          <p:nvPr/>
        </p:nvPicPr>
        <p:blipFill>
          <a:blip r:embed="rId4" cstate="print"/>
          <a:srcRect/>
          <a:stretch>
            <a:fillRect/>
          </a:stretch>
        </p:blipFill>
        <p:spPr bwMode="auto">
          <a:xfrm>
            <a:off x="5219700" y="4508500"/>
            <a:ext cx="1692275" cy="1881188"/>
          </a:xfrm>
          <a:prstGeom prst="rect">
            <a:avLst/>
          </a:prstGeom>
          <a:ln>
            <a:noFill/>
          </a:ln>
          <a:effectLst>
            <a:outerShdw dist="139700" dir="2700000" algn="tl" rotWithShape="0">
              <a:schemeClr val="tx1">
                <a:lumMod val="50000"/>
                <a:lumOff val="50000"/>
                <a:alpha val="40000"/>
              </a:scheme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14625" y="2792413"/>
            <a:ext cx="4200525" cy="708025"/>
          </a:xfrm>
          <a:ln w="19050"/>
        </p:spPr>
        <p:txBody>
          <a:bodyPr wrap="none" rtlCol="0">
            <a:spAutoFit/>
          </a:bodyPr>
          <a:lstStyle/>
          <a:p>
            <a:pPr eaLnBrk="1" fontAlgn="auto" hangingPunct="1">
              <a:spcAft>
                <a:spcPts val="0"/>
              </a:spcAft>
              <a:defRPr/>
            </a:pPr>
            <a:r>
              <a:rPr lang="es-ES" sz="4000" b="1" dirty="0">
                <a:solidFill>
                  <a:schemeClr val="accent5">
                    <a:lumMod val="50000"/>
                  </a:schemeClr>
                </a:solidFill>
                <a:latin typeface="Comic Sans MS" pitchFamily="66" charset="0"/>
                <a:cs typeface="Arial" pitchFamily="34" charset="0"/>
              </a:rPr>
              <a:t>METODOLOGÍA</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214313" y="617538"/>
            <a:ext cx="8424862" cy="1077912"/>
          </a:xfrm>
          <a:prstGeom prst="rect">
            <a:avLst/>
          </a:prstGeom>
          <a:noFill/>
          <a:ln w="19050">
            <a:noFill/>
            <a:miter lim="800000"/>
            <a:headEnd/>
            <a:tailEnd/>
          </a:ln>
          <a:effectLst/>
        </p:spPr>
        <p:txBody>
          <a:bodyPr anchor="ctr">
            <a:spAutoFit/>
          </a:bodyPr>
          <a:lstStyle/>
          <a:p>
            <a:pPr algn="r" fontAlgn="auto">
              <a:spcBef>
                <a:spcPts val="0"/>
              </a:spcBef>
              <a:spcAft>
                <a:spcPts val="0"/>
              </a:spcAft>
              <a:defRPr/>
            </a:pPr>
            <a:r>
              <a:rPr lang="es-ES" sz="3200" b="1" dirty="0">
                <a:solidFill>
                  <a:schemeClr val="accent5">
                    <a:lumMod val="50000"/>
                  </a:schemeClr>
                </a:solidFill>
                <a:latin typeface="Comic Sans MS" pitchFamily="66" charset="0"/>
                <a:cs typeface="Arial" pitchFamily="34" charset="0"/>
              </a:rPr>
              <a:t>Población- Muestra</a:t>
            </a:r>
            <a:endParaRPr lang="es-ES" sz="3200" dirty="0">
              <a:solidFill>
                <a:schemeClr val="accent5">
                  <a:lumMod val="50000"/>
                </a:schemeClr>
              </a:solidFill>
              <a:latin typeface="Comic Sans MS" pitchFamily="66" charset="0"/>
              <a:cs typeface="Arial" pitchFamily="34" charset="0"/>
            </a:endParaRPr>
          </a:p>
          <a:p>
            <a:pPr eaLnBrk="0" fontAlgn="auto" hangingPunct="0">
              <a:spcBef>
                <a:spcPts val="0"/>
              </a:spcBef>
              <a:spcAft>
                <a:spcPts val="0"/>
              </a:spcAft>
              <a:defRPr/>
            </a:pPr>
            <a:endParaRPr lang="es-ES" sz="3200" dirty="0">
              <a:solidFill>
                <a:schemeClr val="accent5">
                  <a:lumMod val="50000"/>
                </a:schemeClr>
              </a:solidFill>
              <a:latin typeface="Comic Sans MS" pitchFamily="66" charset="0"/>
              <a:cs typeface="Arial" pitchFamily="34" charset="0"/>
            </a:endParaRPr>
          </a:p>
        </p:txBody>
      </p:sp>
      <p:sp>
        <p:nvSpPr>
          <p:cNvPr id="7" name="Rectangle 3"/>
          <p:cNvSpPr>
            <a:spLocks noChangeArrowheads="1"/>
          </p:cNvSpPr>
          <p:nvPr/>
        </p:nvSpPr>
        <p:spPr bwMode="auto">
          <a:xfrm>
            <a:off x="1357313" y="3065463"/>
            <a:ext cx="6061075" cy="10779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z="2400" b="1" dirty="0">
                <a:solidFill>
                  <a:srgbClr val="D60093"/>
                </a:solidFill>
                <a:latin typeface="Comic Sans MS" pitchFamily="66" charset="0"/>
                <a:cs typeface="Arial" pitchFamily="34" charset="0"/>
              </a:rPr>
              <a:t>Muestra  </a:t>
            </a:r>
            <a:r>
              <a:rPr lang="es-ES" sz="3200" b="1" dirty="0">
                <a:solidFill>
                  <a:srgbClr val="D60093"/>
                </a:solidFill>
                <a:latin typeface="Bradley Hand ITC" pitchFamily="66" charset="0"/>
                <a:cs typeface="Arial" pitchFamily="34" charset="0"/>
              </a:rPr>
              <a:t> </a:t>
            </a:r>
            <a:r>
              <a:rPr lang="es-ES" sz="3200" b="1" dirty="0">
                <a:solidFill>
                  <a:srgbClr val="CC0099"/>
                </a:solidFill>
                <a:latin typeface="Bradley Hand ITC" pitchFamily="66" charset="0"/>
                <a:cs typeface="Arial" pitchFamily="34" charset="0"/>
              </a:rPr>
              <a:t> </a:t>
            </a:r>
          </a:p>
          <a:p>
            <a:pPr fontAlgn="auto">
              <a:spcBef>
                <a:spcPts val="0"/>
              </a:spcBef>
              <a:spcAft>
                <a:spcPts val="0"/>
              </a:spcAft>
              <a:defRPr/>
            </a:pPr>
            <a:r>
              <a:rPr lang="es-ES" sz="3200" b="1" dirty="0">
                <a:solidFill>
                  <a:schemeClr val="accent5">
                    <a:lumMod val="60000"/>
                    <a:lumOff val="40000"/>
                  </a:schemeClr>
                </a:solidFill>
                <a:latin typeface="Bradley Hand ITC" pitchFamily="66" charset="0"/>
                <a:cs typeface="Arial" pitchFamily="34" charset="0"/>
              </a:rPr>
              <a:t>                </a:t>
            </a:r>
            <a:r>
              <a:rPr lang="es-ES" sz="2400" b="1" dirty="0">
                <a:solidFill>
                  <a:schemeClr val="accent5">
                    <a:lumMod val="60000"/>
                    <a:lumOff val="40000"/>
                  </a:schemeClr>
                </a:solidFill>
                <a:latin typeface="Comic Sans MS" pitchFamily="66" charset="0"/>
                <a:cs typeface="Arial" pitchFamily="34" charset="0"/>
              </a:rPr>
              <a:t>No probabilística intencional</a:t>
            </a:r>
          </a:p>
        </p:txBody>
      </p:sp>
      <p:pic>
        <p:nvPicPr>
          <p:cNvPr id="5" name="Picture 5" descr="DSC02271"/>
          <p:cNvPicPr>
            <a:picLocks noChangeAspect="1" noChangeArrowheads="1"/>
          </p:cNvPicPr>
          <p:nvPr/>
        </p:nvPicPr>
        <p:blipFill>
          <a:blip r:embed="rId2" cstate="print"/>
          <a:srcRect/>
          <a:stretch>
            <a:fillRect/>
          </a:stretch>
        </p:blipFill>
        <p:spPr bwMode="auto">
          <a:xfrm>
            <a:off x="3500438" y="4357688"/>
            <a:ext cx="2414587" cy="1811337"/>
          </a:xfrm>
          <a:prstGeom prst="rect">
            <a:avLst/>
          </a:prstGeom>
          <a:noFill/>
          <a:ln w="12700">
            <a:solidFill>
              <a:srgbClr val="006600"/>
            </a:solidFill>
            <a:miter lim="800000"/>
            <a:headEnd/>
            <a:tailEnd/>
          </a:ln>
          <a:effectLst>
            <a:outerShdw blurRad="50800" dist="139700" dir="18900000" algn="bl" rotWithShape="0">
              <a:schemeClr val="tx1">
                <a:lumMod val="50000"/>
                <a:lumOff val="50000"/>
                <a:alpha val="40000"/>
              </a:schemeClr>
            </a:outerShdw>
          </a:effectLst>
        </p:spPr>
      </p:pic>
      <p:sp>
        <p:nvSpPr>
          <p:cNvPr id="30725" name="7 CuadroTexto"/>
          <p:cNvSpPr txBox="1">
            <a:spLocks noChangeArrowheads="1"/>
          </p:cNvSpPr>
          <p:nvPr/>
        </p:nvSpPr>
        <p:spPr bwMode="auto">
          <a:xfrm>
            <a:off x="785813" y="2000250"/>
            <a:ext cx="8332787" cy="830263"/>
          </a:xfrm>
          <a:prstGeom prst="rect">
            <a:avLst/>
          </a:prstGeom>
          <a:noFill/>
          <a:ln w="9525">
            <a:noFill/>
            <a:miter lim="800000"/>
            <a:headEnd/>
            <a:tailEnd/>
          </a:ln>
        </p:spPr>
        <p:txBody>
          <a:bodyPr wrap="none">
            <a:spAutoFit/>
          </a:bodyPr>
          <a:lstStyle/>
          <a:p>
            <a:r>
              <a:rPr lang="es-ES_tradnl" sz="2400" b="1">
                <a:solidFill>
                  <a:srgbClr val="CC0099"/>
                </a:solidFill>
                <a:latin typeface="Comic Sans MS" pitchFamily="66" charset="0"/>
              </a:rPr>
              <a:t>Población   </a:t>
            </a:r>
            <a:r>
              <a:rPr lang="es-ES_tradnl" sz="2400">
                <a:solidFill>
                  <a:schemeClr val="bg2"/>
                </a:solidFill>
                <a:latin typeface="Comic Sans MS" pitchFamily="66" charset="0"/>
              </a:rPr>
              <a:t>Pacientes                    Febrero – Abril  2008 </a:t>
            </a:r>
          </a:p>
          <a:p>
            <a:r>
              <a:rPr lang="es-ES_tradnl" sz="2400">
                <a:solidFill>
                  <a:srgbClr val="CC0099"/>
                </a:solidFill>
                <a:latin typeface="Comic Sans MS" pitchFamily="66" charset="0"/>
              </a:rPr>
              <a:t>                   </a:t>
            </a:r>
            <a:r>
              <a:rPr lang="es-ES_tradnl" sz="2400">
                <a:solidFill>
                  <a:schemeClr val="bg2"/>
                </a:solidFill>
                <a:latin typeface="Comic Sans MS" pitchFamily="66" charset="0"/>
              </a:rPr>
              <a:t>Especialistas               Cátedra</a:t>
            </a:r>
          </a:p>
        </p:txBody>
      </p:sp>
      <p:cxnSp>
        <p:nvCxnSpPr>
          <p:cNvPr id="8" name="7 Conector recto de flecha"/>
          <p:cNvCxnSpPr/>
          <p:nvPr/>
        </p:nvCxnSpPr>
        <p:spPr>
          <a:xfrm>
            <a:off x="4643438" y="2284413"/>
            <a:ext cx="571500"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714875" y="2643188"/>
            <a:ext cx="571500"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963" y="1428750"/>
            <a:ext cx="8229600" cy="1143000"/>
          </a:xfrm>
        </p:spPr>
        <p:txBody>
          <a:bodyPr rtlCol="0">
            <a:normAutofit/>
          </a:bodyPr>
          <a:lstStyle/>
          <a:p>
            <a:pPr eaLnBrk="1" fontAlgn="auto" hangingPunct="1">
              <a:spcAft>
                <a:spcPts val="0"/>
              </a:spcAft>
              <a:defRPr/>
            </a:pPr>
            <a:r>
              <a:rPr lang="es-ES_tradnl" dirty="0" smtClean="0">
                <a:solidFill>
                  <a:schemeClr val="accent5">
                    <a:lumMod val="50000"/>
                  </a:schemeClr>
                </a:solidFill>
                <a:latin typeface="Comic Sans MS" pitchFamily="66" charset="0"/>
              </a:rPr>
              <a:t>Planteamiento del Problema</a:t>
            </a:r>
            <a:endParaRPr lang="es-ES_tradnl" dirty="0">
              <a:solidFill>
                <a:schemeClr val="accent5">
                  <a:lumMod val="50000"/>
                </a:schemeClr>
              </a:solidFill>
              <a:latin typeface="Comic Sans MS" pitchFamily="66" charset="0"/>
            </a:endParaRPr>
          </a:p>
        </p:txBody>
      </p:sp>
      <p:sp>
        <p:nvSpPr>
          <p:cNvPr id="4099" name="2 Marcador de contenido"/>
          <p:cNvSpPr>
            <a:spLocks noGrp="1"/>
          </p:cNvSpPr>
          <p:nvPr>
            <p:ph idx="1"/>
          </p:nvPr>
        </p:nvSpPr>
        <p:spPr>
          <a:xfrm>
            <a:off x="0" y="3117850"/>
            <a:ext cx="9144000" cy="4525963"/>
          </a:xfrm>
        </p:spPr>
        <p:txBody>
          <a:bodyPr/>
          <a:lstStyle/>
          <a:p>
            <a:pPr algn="ctr" eaLnBrk="1" hangingPunct="1">
              <a:buFont typeface="Arial" charset="0"/>
              <a:buNone/>
            </a:pPr>
            <a:r>
              <a:rPr lang="es-ES_tradnl" b="1" smtClean="0">
                <a:solidFill>
                  <a:schemeClr val="bg1"/>
                </a:solidFill>
                <a:latin typeface="Bradley Hand ITC" pitchFamily="66" charset="0"/>
              </a:rPr>
              <a:t>¿Es pertinente la conducta y actitud asumida por el especialista y el paciente al aparecer alguna lesión en los tejidos blandos durante el tratamiento de Ortodoncia?</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000125" y="44450"/>
            <a:ext cx="10144125" cy="1068388"/>
          </a:xfrm>
          <a:prstGeom prst="rect">
            <a:avLst/>
          </a:prstGeom>
          <a:noFill/>
          <a:ln w="19050">
            <a:noFill/>
            <a:miter lim="800000"/>
            <a:headEnd/>
            <a:tailEnd/>
          </a:ln>
          <a:effectLst/>
        </p:spPr>
        <p:txBody>
          <a:bodyPr anchor="ctr">
            <a:spAutoFit/>
          </a:bodyPr>
          <a:lstStyle/>
          <a:p>
            <a:pPr fontAlgn="auto">
              <a:spcBef>
                <a:spcPts val="0"/>
              </a:spcBef>
              <a:spcAft>
                <a:spcPts val="0"/>
              </a:spcAft>
              <a:defRPr/>
            </a:pPr>
            <a:endParaRPr lang="es-ES" sz="3600" b="1" dirty="0">
              <a:solidFill>
                <a:schemeClr val="accent5">
                  <a:lumMod val="50000"/>
                </a:schemeClr>
              </a:solidFill>
              <a:latin typeface="Comic Sans MS" pitchFamily="66" charset="0"/>
              <a:cs typeface="Arial" pitchFamily="34" charset="0"/>
            </a:endParaRPr>
          </a:p>
          <a:p>
            <a:pPr algn="r" fontAlgn="auto">
              <a:spcBef>
                <a:spcPts val="0"/>
              </a:spcBef>
              <a:spcAft>
                <a:spcPts val="0"/>
              </a:spcAft>
              <a:defRPr/>
            </a:pPr>
            <a:r>
              <a:rPr lang="es-ES" sz="2800" b="1" dirty="0">
                <a:solidFill>
                  <a:schemeClr val="accent5">
                    <a:lumMod val="50000"/>
                  </a:schemeClr>
                </a:solidFill>
                <a:latin typeface="Comic Sans MS" pitchFamily="66" charset="0"/>
                <a:cs typeface="Arial" pitchFamily="34" charset="0"/>
              </a:rPr>
              <a:t>Selección de Pacientes  </a:t>
            </a:r>
          </a:p>
        </p:txBody>
      </p:sp>
      <p:sp>
        <p:nvSpPr>
          <p:cNvPr id="31747" name="Rectangle 3"/>
          <p:cNvSpPr>
            <a:spLocks noChangeArrowheads="1"/>
          </p:cNvSpPr>
          <p:nvPr/>
        </p:nvSpPr>
        <p:spPr bwMode="auto">
          <a:xfrm>
            <a:off x="1428750" y="1700213"/>
            <a:ext cx="8675688" cy="2225675"/>
          </a:xfrm>
          <a:prstGeom prst="rect">
            <a:avLst/>
          </a:prstGeom>
          <a:noFill/>
          <a:ln w="19050">
            <a:noFill/>
            <a:miter lim="800000"/>
            <a:headEnd/>
            <a:tailEnd/>
          </a:ln>
        </p:spPr>
        <p:txBody>
          <a:bodyPr anchor="ctr">
            <a:spAutoFit/>
          </a:bodyPr>
          <a:lstStyle/>
          <a:p>
            <a:pPr>
              <a:buFontTx/>
              <a:buChar char="•"/>
              <a:tabLst>
                <a:tab pos="180975" algn="l"/>
              </a:tabLst>
            </a:pPr>
            <a:r>
              <a:rPr lang="es-ES" sz="2000">
                <a:solidFill>
                  <a:schemeClr val="bg2"/>
                </a:solidFill>
                <a:latin typeface="Comic Sans MS" pitchFamily="66" charset="0"/>
                <a:cs typeface="Arial" charset="0"/>
              </a:rPr>
              <a:t>Dentición permanente erupcionada</a:t>
            </a:r>
          </a:p>
          <a:p>
            <a:pPr>
              <a:buFontTx/>
              <a:buChar char="•"/>
              <a:tabLst>
                <a:tab pos="180975" algn="l"/>
              </a:tabLst>
            </a:pPr>
            <a:r>
              <a:rPr lang="es-ES" sz="2000">
                <a:solidFill>
                  <a:schemeClr val="bg2"/>
                </a:solidFill>
                <a:latin typeface="Comic Sans MS" pitchFamily="66" charset="0"/>
                <a:cs typeface="Arial" charset="0"/>
              </a:rPr>
              <a:t>De ambos géneros</a:t>
            </a:r>
          </a:p>
          <a:p>
            <a:pPr>
              <a:buFontTx/>
              <a:buChar char="•"/>
              <a:tabLst>
                <a:tab pos="180975" algn="l"/>
              </a:tabLst>
            </a:pPr>
            <a:r>
              <a:rPr lang="es-ES" sz="2000">
                <a:solidFill>
                  <a:schemeClr val="bg2"/>
                </a:solidFill>
                <a:latin typeface="Comic Sans MS" pitchFamily="66" charset="0"/>
                <a:cs typeface="Arial" charset="0"/>
              </a:rPr>
              <a:t>Con edades comprendidas entre los 16 y 61 años</a:t>
            </a:r>
          </a:p>
          <a:p>
            <a:pPr>
              <a:buFontTx/>
              <a:buChar char="•"/>
              <a:tabLst>
                <a:tab pos="180975" algn="l"/>
              </a:tabLst>
            </a:pPr>
            <a:r>
              <a:rPr lang="es-ES" sz="2000">
                <a:solidFill>
                  <a:schemeClr val="bg2"/>
                </a:solidFill>
                <a:latin typeface="Comic Sans MS" pitchFamily="66" charset="0"/>
                <a:cs typeface="Arial" charset="0"/>
              </a:rPr>
              <a:t>Clasificados dentariamente como Clase I, II y III de Angle</a:t>
            </a:r>
          </a:p>
          <a:p>
            <a:pPr>
              <a:buFontTx/>
              <a:buChar char="•"/>
              <a:tabLst>
                <a:tab pos="180975" algn="l"/>
              </a:tabLst>
            </a:pPr>
            <a:r>
              <a:rPr lang="es-ES" sz="2000">
                <a:solidFill>
                  <a:schemeClr val="bg2"/>
                </a:solidFill>
                <a:latin typeface="Comic Sans MS" pitchFamily="66" charset="0"/>
                <a:cs typeface="Arial" charset="0"/>
              </a:rPr>
              <a:t>Con Tratamiento  Ortodóncico.</a:t>
            </a:r>
          </a:p>
          <a:p>
            <a:pPr>
              <a:buFontTx/>
              <a:buChar char="•"/>
              <a:tabLst>
                <a:tab pos="180975" algn="l"/>
              </a:tabLst>
            </a:pPr>
            <a:r>
              <a:rPr lang="es-VE" sz="2000">
                <a:solidFill>
                  <a:schemeClr val="bg2"/>
                </a:solidFill>
                <a:latin typeface="Comic Sans MS" pitchFamily="66" charset="0"/>
                <a:cs typeface="Arial" charset="0"/>
              </a:rPr>
              <a:t>Días de  guardias clínicas</a:t>
            </a:r>
            <a:endParaRPr lang="es-ES" sz="2000">
              <a:solidFill>
                <a:schemeClr val="bg2"/>
              </a:solidFill>
              <a:latin typeface="Comic Sans MS" pitchFamily="66" charset="0"/>
              <a:cs typeface="Arial" charset="0"/>
            </a:endParaRPr>
          </a:p>
          <a:p>
            <a:pPr>
              <a:buFontTx/>
              <a:buChar char="•"/>
              <a:tabLst>
                <a:tab pos="180975" algn="l"/>
              </a:tabLst>
            </a:pPr>
            <a:r>
              <a:rPr lang="es-ES" sz="2000">
                <a:solidFill>
                  <a:schemeClr val="bg2"/>
                </a:solidFill>
                <a:latin typeface="Comic Sans MS" pitchFamily="66" charset="0"/>
                <a:cs typeface="Arial" charset="0"/>
              </a:rPr>
              <a:t>Con lesiones y sin lesiones aparentes en cavidad Bucal</a:t>
            </a:r>
          </a:p>
        </p:txBody>
      </p:sp>
      <p:sp>
        <p:nvSpPr>
          <p:cNvPr id="31748" name="Text Box 5"/>
          <p:cNvSpPr txBox="1">
            <a:spLocks noChangeArrowheads="1"/>
          </p:cNvSpPr>
          <p:nvPr/>
        </p:nvSpPr>
        <p:spPr bwMode="auto">
          <a:xfrm>
            <a:off x="785813" y="1196975"/>
            <a:ext cx="3816350" cy="457200"/>
          </a:xfrm>
          <a:prstGeom prst="rect">
            <a:avLst/>
          </a:prstGeom>
          <a:noFill/>
          <a:ln w="9525">
            <a:noFill/>
            <a:miter lim="800000"/>
            <a:headEnd/>
            <a:tailEnd/>
          </a:ln>
        </p:spPr>
        <p:txBody>
          <a:bodyPr>
            <a:spAutoFit/>
          </a:bodyPr>
          <a:lstStyle/>
          <a:p>
            <a:pPr>
              <a:spcBef>
                <a:spcPct val="50000"/>
              </a:spcBef>
              <a:buClr>
                <a:srgbClr val="FFFF00"/>
              </a:buClr>
              <a:buFont typeface="Wingdings" pitchFamily="2" charset="2"/>
              <a:buChar char="ü"/>
            </a:pPr>
            <a:r>
              <a:rPr lang="es-VE" sz="2400" b="1">
                <a:solidFill>
                  <a:srgbClr val="D60093"/>
                </a:solidFill>
                <a:latin typeface="Comic Sans MS" pitchFamily="66" charset="0"/>
              </a:rPr>
              <a:t> Criterios de inclusión</a:t>
            </a:r>
            <a:endParaRPr lang="es-ES" sz="2400" b="1">
              <a:solidFill>
                <a:srgbClr val="D60093"/>
              </a:solidFill>
              <a:latin typeface="Comic Sans MS" pitchFamily="66" charset="0"/>
            </a:endParaRPr>
          </a:p>
        </p:txBody>
      </p:sp>
      <p:sp>
        <p:nvSpPr>
          <p:cNvPr id="31749" name="Text Box 6"/>
          <p:cNvSpPr txBox="1">
            <a:spLocks noChangeArrowheads="1"/>
          </p:cNvSpPr>
          <p:nvPr/>
        </p:nvSpPr>
        <p:spPr bwMode="auto">
          <a:xfrm>
            <a:off x="1428750" y="4754563"/>
            <a:ext cx="9288463" cy="2246312"/>
          </a:xfrm>
          <a:prstGeom prst="rect">
            <a:avLst/>
          </a:prstGeom>
          <a:noFill/>
          <a:ln w="9525">
            <a:noFill/>
            <a:miter lim="800000"/>
            <a:headEnd/>
            <a:tailEnd/>
          </a:ln>
        </p:spPr>
        <p:txBody>
          <a:bodyPr>
            <a:spAutoFit/>
          </a:bodyPr>
          <a:lstStyle/>
          <a:p>
            <a:pPr>
              <a:spcBef>
                <a:spcPct val="50000"/>
              </a:spcBef>
              <a:buFont typeface="Arial" charset="0"/>
              <a:buChar char="•"/>
            </a:pPr>
            <a:r>
              <a:rPr lang="es-VE" sz="2000">
                <a:solidFill>
                  <a:schemeClr val="bg1"/>
                </a:solidFill>
                <a:latin typeface="Comic Sans MS" pitchFamily="66" charset="0"/>
              </a:rPr>
              <a:t> Dentición  primaria y mixta</a:t>
            </a:r>
          </a:p>
          <a:p>
            <a:pPr>
              <a:spcBef>
                <a:spcPct val="50000"/>
              </a:spcBef>
              <a:buFont typeface="Arial" charset="0"/>
              <a:buChar char="•"/>
            </a:pPr>
            <a:r>
              <a:rPr lang="es-VE" sz="2000">
                <a:solidFill>
                  <a:schemeClr val="bg1"/>
                </a:solidFill>
                <a:latin typeface="Comic Sans MS" pitchFamily="66" charset="0"/>
              </a:rPr>
              <a:t>  Pacientes menores de 16 años y mayores de 61 años</a:t>
            </a:r>
          </a:p>
          <a:p>
            <a:pPr>
              <a:spcBef>
                <a:spcPct val="50000"/>
              </a:spcBef>
              <a:buFont typeface="Arial" charset="0"/>
              <a:buChar char="•"/>
            </a:pPr>
            <a:r>
              <a:rPr lang="es-VE" sz="2000">
                <a:solidFill>
                  <a:schemeClr val="bg1"/>
                </a:solidFill>
                <a:latin typeface="Comic Sans MS" pitchFamily="66" charset="0"/>
              </a:rPr>
              <a:t>   Días de clases teóricas </a:t>
            </a:r>
          </a:p>
          <a:p>
            <a:pPr>
              <a:spcBef>
                <a:spcPct val="50000"/>
              </a:spcBef>
            </a:pPr>
            <a:r>
              <a:rPr lang="es-VE" sz="2000">
                <a:solidFill>
                  <a:srgbClr val="D60093"/>
                </a:solidFill>
                <a:latin typeface="Comic Sans MS" pitchFamily="66" charset="0"/>
              </a:rPr>
              <a:t> </a:t>
            </a:r>
          </a:p>
          <a:p>
            <a:pPr>
              <a:spcBef>
                <a:spcPct val="50000"/>
              </a:spcBef>
            </a:pPr>
            <a:endParaRPr lang="es-ES" sz="2000">
              <a:solidFill>
                <a:srgbClr val="D60093"/>
              </a:solidFill>
              <a:latin typeface="Comic Sans MS" pitchFamily="66" charset="0"/>
            </a:endParaRPr>
          </a:p>
        </p:txBody>
      </p:sp>
      <p:sp>
        <p:nvSpPr>
          <p:cNvPr id="31750" name="5 Rectángulo"/>
          <p:cNvSpPr>
            <a:spLocks noChangeArrowheads="1"/>
          </p:cNvSpPr>
          <p:nvPr/>
        </p:nvSpPr>
        <p:spPr bwMode="auto">
          <a:xfrm>
            <a:off x="928688" y="4273550"/>
            <a:ext cx="3913187" cy="461963"/>
          </a:xfrm>
          <a:prstGeom prst="rect">
            <a:avLst/>
          </a:prstGeom>
          <a:noFill/>
          <a:ln w="9525">
            <a:noFill/>
            <a:miter lim="800000"/>
            <a:headEnd/>
            <a:tailEnd/>
          </a:ln>
        </p:spPr>
        <p:txBody>
          <a:bodyPr wrap="none">
            <a:spAutoFit/>
          </a:bodyPr>
          <a:lstStyle/>
          <a:p>
            <a:pPr>
              <a:buClr>
                <a:srgbClr val="FFFF00"/>
              </a:buClr>
              <a:buFont typeface="Wingdings" pitchFamily="2" charset="2"/>
              <a:buChar char="ü"/>
            </a:pPr>
            <a:r>
              <a:rPr lang="es-VE" sz="2400" b="1">
                <a:solidFill>
                  <a:srgbClr val="D60093"/>
                </a:solidFill>
                <a:latin typeface="Comic Sans MS" pitchFamily="66" charset="0"/>
              </a:rPr>
              <a:t> Criterios de exclusión</a:t>
            </a:r>
            <a:endParaRPr lang="es-ES_tradnl" sz="240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85875" y="350838"/>
            <a:ext cx="10144125" cy="1077912"/>
          </a:xfrm>
          <a:prstGeom prst="rect">
            <a:avLst/>
          </a:prstGeom>
          <a:noFill/>
          <a:ln w="19050">
            <a:noFill/>
            <a:miter lim="800000"/>
            <a:headEnd/>
            <a:tailEnd/>
          </a:ln>
          <a:effectLst/>
        </p:spPr>
        <p:txBody>
          <a:bodyPr anchor="ctr">
            <a:spAutoFit/>
          </a:bodyPr>
          <a:lstStyle/>
          <a:p>
            <a:pPr fontAlgn="auto">
              <a:spcBef>
                <a:spcPts val="0"/>
              </a:spcBef>
              <a:spcAft>
                <a:spcPts val="0"/>
              </a:spcAft>
              <a:defRPr/>
            </a:pPr>
            <a:endParaRPr lang="es-ES" sz="3600" b="1" dirty="0">
              <a:solidFill>
                <a:schemeClr val="bg2"/>
              </a:solidFill>
              <a:latin typeface="Comic Sans MS" pitchFamily="66" charset="0"/>
              <a:cs typeface="Arial" pitchFamily="34" charset="0"/>
            </a:endParaRPr>
          </a:p>
          <a:p>
            <a:pPr algn="r" fontAlgn="auto">
              <a:spcBef>
                <a:spcPts val="0"/>
              </a:spcBef>
              <a:spcAft>
                <a:spcPts val="0"/>
              </a:spcAft>
              <a:defRPr/>
            </a:pPr>
            <a:r>
              <a:rPr lang="es-ES" sz="2800" b="1" dirty="0">
                <a:solidFill>
                  <a:schemeClr val="accent5">
                    <a:lumMod val="50000"/>
                  </a:schemeClr>
                </a:solidFill>
                <a:latin typeface="Comic Sans MS" pitchFamily="66" charset="0"/>
                <a:cs typeface="Arial" pitchFamily="34" charset="0"/>
              </a:rPr>
              <a:t>Selección de Especialistas</a:t>
            </a:r>
          </a:p>
        </p:txBody>
      </p:sp>
      <p:sp>
        <p:nvSpPr>
          <p:cNvPr id="32771" name="Rectangle 1"/>
          <p:cNvSpPr>
            <a:spLocks noChangeArrowheads="1"/>
          </p:cNvSpPr>
          <p:nvPr/>
        </p:nvSpPr>
        <p:spPr bwMode="auto">
          <a:xfrm>
            <a:off x="1106488" y="2438400"/>
            <a:ext cx="6734175" cy="2000250"/>
          </a:xfrm>
          <a:prstGeom prst="rect">
            <a:avLst/>
          </a:prstGeom>
          <a:noFill/>
          <a:ln w="9525">
            <a:noFill/>
            <a:miter lim="800000"/>
            <a:headEnd/>
            <a:tailEnd/>
          </a:ln>
        </p:spPr>
        <p:txBody>
          <a:bodyPr wrap="none" anchor="ctr">
            <a:spAutoFit/>
          </a:bodyPr>
          <a:lstStyle/>
          <a:p>
            <a:pPr algn="ctr"/>
            <a:r>
              <a:rPr lang="es-ES" sz="2800">
                <a:solidFill>
                  <a:srgbClr val="FFFF00"/>
                </a:solidFill>
                <a:latin typeface="Comic Sans MS" pitchFamily="66" charset="0"/>
                <a:ea typeface="Times New Roman" pitchFamily="18" charset="0"/>
                <a:cs typeface="Arial" charset="0"/>
              </a:rPr>
              <a:t>Especialista</a:t>
            </a:r>
          </a:p>
          <a:p>
            <a:pPr algn="ctr"/>
            <a:endParaRPr lang="es-ES" sz="2400">
              <a:solidFill>
                <a:schemeClr val="bg2"/>
              </a:solidFill>
              <a:latin typeface="Comic Sans MS" pitchFamily="66" charset="0"/>
              <a:ea typeface="Times New Roman" pitchFamily="18" charset="0"/>
              <a:cs typeface="Arial" charset="0"/>
            </a:endParaRPr>
          </a:p>
          <a:p>
            <a:pPr algn="ctr"/>
            <a:r>
              <a:rPr lang="es-ES" sz="2400">
                <a:solidFill>
                  <a:schemeClr val="bg2"/>
                </a:solidFill>
                <a:latin typeface="Comic Sans MS" pitchFamily="66" charset="0"/>
                <a:ea typeface="Times New Roman" pitchFamily="18" charset="0"/>
                <a:cs typeface="Arial" charset="0"/>
              </a:rPr>
              <a:t>        En formación, de planta y colaboradores </a:t>
            </a:r>
          </a:p>
          <a:p>
            <a:pPr algn="ctr"/>
            <a:r>
              <a:rPr lang="es-ES" sz="2400">
                <a:solidFill>
                  <a:schemeClr val="bg2"/>
                </a:solidFill>
                <a:latin typeface="Comic Sans MS" pitchFamily="66" charset="0"/>
                <a:ea typeface="Times New Roman" pitchFamily="18" charset="0"/>
                <a:cs typeface="Arial" charset="0"/>
              </a:rPr>
              <a:t>que asistieron la cátedra durante el periodo</a:t>
            </a:r>
          </a:p>
          <a:p>
            <a:pPr algn="ctr"/>
            <a:r>
              <a:rPr lang="es-ES" sz="2400">
                <a:solidFill>
                  <a:schemeClr val="bg2"/>
                </a:solidFill>
                <a:latin typeface="Comic Sans MS" pitchFamily="66" charset="0"/>
                <a:ea typeface="Times New Roman" pitchFamily="18" charset="0"/>
                <a:cs typeface="Arial" charset="0"/>
              </a:rPr>
              <a:t> establecido para la investigación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928688"/>
            <a:ext cx="9144000" cy="4278312"/>
          </a:xfrm>
          <a:prstGeom prst="rect">
            <a:avLst/>
          </a:prstGeom>
          <a:noFill/>
          <a:ln w="9525">
            <a:noFill/>
            <a:miter lim="800000"/>
            <a:headEnd/>
            <a:tailEnd/>
          </a:ln>
          <a:effectLst/>
        </p:spPr>
        <p:txBody>
          <a:bodyPr anchor="ctr">
            <a:spAutoFit/>
          </a:bodyPr>
          <a:lstStyle/>
          <a:p>
            <a:pPr indent="449263" algn="just">
              <a:defRPr/>
            </a:pPr>
            <a:r>
              <a:rPr lang="es-ES" sz="2400" b="1" dirty="0">
                <a:solidFill>
                  <a:srgbClr val="FFFF00"/>
                </a:solidFill>
                <a:latin typeface="Comic Sans MS" pitchFamily="66" charset="0"/>
                <a:ea typeface="Times New Roman" pitchFamily="18" charset="0"/>
                <a:cs typeface="Arial" pitchFamily="34" charset="0"/>
              </a:rPr>
              <a:t>Instrumento tiene como finalidad</a:t>
            </a:r>
            <a:r>
              <a:rPr lang="es-ES" sz="2400" b="1" dirty="0">
                <a:solidFill>
                  <a:srgbClr val="FFFF00"/>
                </a:solidFill>
                <a:latin typeface="Bradley Hand ITC" pitchFamily="66" charset="0"/>
                <a:ea typeface="Times New Roman" pitchFamily="18" charset="0"/>
                <a:cs typeface="Arial" pitchFamily="34" charset="0"/>
              </a:rPr>
              <a:t>:</a:t>
            </a:r>
          </a:p>
          <a:p>
            <a:pPr indent="449263" algn="just">
              <a:defRPr/>
            </a:pPr>
            <a:endParaRPr lang="es-ES" sz="2400" b="1" dirty="0">
              <a:solidFill>
                <a:schemeClr val="accent5">
                  <a:lumMod val="50000"/>
                </a:schemeClr>
              </a:solidFill>
              <a:latin typeface="Bradley Hand ITC" pitchFamily="66" charset="0"/>
              <a:ea typeface="Times New Roman" pitchFamily="18" charset="0"/>
              <a:cs typeface="Arial" pitchFamily="34" charset="0"/>
            </a:endParaRPr>
          </a:p>
          <a:p>
            <a:pPr indent="449263" algn="ctr">
              <a:buFont typeface="Arial" pitchFamily="34" charset="0"/>
              <a:buChar char="•"/>
              <a:defRPr/>
            </a:pPr>
            <a:r>
              <a:rPr lang="es-ES" sz="2000" dirty="0">
                <a:solidFill>
                  <a:schemeClr val="bg2"/>
                </a:solidFill>
                <a:latin typeface="Comic Sans MS" pitchFamily="66" charset="0"/>
                <a:ea typeface="Times New Roman" pitchFamily="18" charset="0"/>
                <a:cs typeface="Arial" pitchFamily="34" charset="0"/>
              </a:rPr>
              <a:t>Recolectar información entre los pacientes que</a:t>
            </a:r>
          </a:p>
          <a:p>
            <a:pPr indent="449263" algn="ctr">
              <a:defRPr/>
            </a:pPr>
            <a:r>
              <a:rPr lang="es-ES" sz="2000" dirty="0">
                <a:solidFill>
                  <a:schemeClr val="bg2"/>
                </a:solidFill>
                <a:latin typeface="Comic Sans MS" pitchFamily="66" charset="0"/>
                <a:ea typeface="Times New Roman" pitchFamily="18" charset="0"/>
                <a:cs typeface="Arial" pitchFamily="34" charset="0"/>
              </a:rPr>
              <a:t> reciben tratamiento en el  post grado de ortodoncia.</a:t>
            </a:r>
          </a:p>
          <a:p>
            <a:pPr indent="449263" algn="just">
              <a:buFont typeface="Arial" pitchFamily="34" charset="0"/>
              <a:buChar char="•"/>
              <a:defRPr/>
            </a:pPr>
            <a:endParaRPr lang="es-ES" sz="2000" dirty="0">
              <a:solidFill>
                <a:schemeClr val="bg2"/>
              </a:solidFill>
              <a:latin typeface="Comic Sans MS" pitchFamily="66" charset="0"/>
              <a:ea typeface="Times New Roman" pitchFamily="18" charset="0"/>
              <a:cs typeface="Arial" pitchFamily="34" charset="0"/>
            </a:endParaRPr>
          </a:p>
          <a:p>
            <a:pPr indent="449263" algn="ctr">
              <a:buFont typeface="Arial" pitchFamily="34" charset="0"/>
              <a:buChar char="•"/>
              <a:defRPr/>
            </a:pPr>
            <a:r>
              <a:rPr lang="es-ES" sz="2000" dirty="0">
                <a:solidFill>
                  <a:schemeClr val="bg2"/>
                </a:solidFill>
                <a:latin typeface="Comic Sans MS" pitchFamily="66" charset="0"/>
                <a:ea typeface="Times New Roman" pitchFamily="18" charset="0"/>
                <a:cs typeface="Arial" pitchFamily="34" charset="0"/>
              </a:rPr>
              <a:t>Recolectar información entre los especialistas</a:t>
            </a:r>
          </a:p>
          <a:p>
            <a:pPr indent="449263" algn="ctr">
              <a:defRPr/>
            </a:pPr>
            <a:r>
              <a:rPr lang="es-ES" sz="2000" dirty="0">
                <a:solidFill>
                  <a:schemeClr val="bg2"/>
                </a:solidFill>
                <a:latin typeface="Comic Sans MS" pitchFamily="66" charset="0"/>
                <a:ea typeface="Times New Roman" pitchFamily="18" charset="0"/>
                <a:cs typeface="Arial" pitchFamily="34" charset="0"/>
              </a:rPr>
              <a:t> que laboran en el  post grado de ortodoncia.</a:t>
            </a:r>
          </a:p>
          <a:p>
            <a:pPr indent="449263" algn="just">
              <a:buFont typeface="Arial" pitchFamily="34" charset="0"/>
              <a:buChar char="•"/>
              <a:defRPr/>
            </a:pPr>
            <a:endParaRPr lang="es-ES_tradnl" sz="2000" dirty="0">
              <a:solidFill>
                <a:schemeClr val="bg2"/>
              </a:solidFill>
              <a:latin typeface="Comic Sans MS" pitchFamily="66" charset="0"/>
            </a:endParaRPr>
          </a:p>
          <a:p>
            <a:pPr indent="449263" algn="ctr" eaLnBrk="0" hangingPunct="0">
              <a:buFont typeface="Arial" pitchFamily="34" charset="0"/>
              <a:buChar char="•"/>
              <a:defRPr/>
            </a:pPr>
            <a:r>
              <a:rPr lang="es-ES" sz="2000" dirty="0">
                <a:solidFill>
                  <a:schemeClr val="bg2"/>
                </a:solidFill>
                <a:latin typeface="Comic Sans MS" pitchFamily="66" charset="0"/>
                <a:ea typeface="Times New Roman" pitchFamily="18" charset="0"/>
                <a:cs typeface="Arial" pitchFamily="34" charset="0"/>
              </a:rPr>
              <a:t>Los datos servirán    para elaborar de guía de </a:t>
            </a:r>
          </a:p>
          <a:p>
            <a:pPr indent="449263" algn="ctr" eaLnBrk="0" hangingPunct="0">
              <a:defRPr/>
            </a:pPr>
            <a:r>
              <a:rPr lang="es-ES" sz="2000" dirty="0">
                <a:solidFill>
                  <a:schemeClr val="bg2"/>
                </a:solidFill>
                <a:latin typeface="Comic Sans MS" pitchFamily="66" charset="0"/>
                <a:ea typeface="Times New Roman" pitchFamily="18" charset="0"/>
                <a:cs typeface="Arial" pitchFamily="34" charset="0"/>
              </a:rPr>
              <a:t>información y formación.</a:t>
            </a:r>
          </a:p>
          <a:p>
            <a:pPr indent="449263" algn="ctr" eaLnBrk="0" hangingPunct="0">
              <a:buFont typeface="Arial" pitchFamily="34" charset="0"/>
              <a:buChar char="•"/>
              <a:defRPr/>
            </a:pPr>
            <a:endParaRPr lang="es-ES_tradnl" sz="2000" dirty="0">
              <a:solidFill>
                <a:schemeClr val="bg2"/>
              </a:solidFill>
              <a:latin typeface="Comic Sans MS" pitchFamily="66" charset="0"/>
            </a:endParaRPr>
          </a:p>
          <a:p>
            <a:pPr indent="449263" algn="ctr" eaLnBrk="0" hangingPunct="0">
              <a:buFont typeface="Arial" pitchFamily="34" charset="0"/>
              <a:buChar char="•"/>
              <a:defRPr/>
            </a:pPr>
            <a:r>
              <a:rPr lang="es-ES" sz="2000" dirty="0">
                <a:solidFill>
                  <a:schemeClr val="bg2"/>
                </a:solidFill>
                <a:latin typeface="Comic Sans MS" pitchFamily="66" charset="0"/>
                <a:ea typeface="Times New Roman" pitchFamily="18" charset="0"/>
                <a:cs typeface="Arial" pitchFamily="34" charset="0"/>
              </a:rPr>
              <a:t>Instrumento confidencial</a:t>
            </a:r>
          </a:p>
          <a:p>
            <a:pPr indent="449263" algn="just" eaLnBrk="0" hangingPunct="0">
              <a:buFont typeface="Arial" pitchFamily="34" charset="0"/>
              <a:buChar char="•"/>
              <a:defRPr/>
            </a:pPr>
            <a:endParaRPr lang="es-ES" sz="2400" b="1" dirty="0">
              <a:solidFill>
                <a:schemeClr val="bg1"/>
              </a:solidFill>
              <a:latin typeface="Bradley Hand ITC" pitchFamily="66" charset="0"/>
              <a:ea typeface="Times New Roman" pitchFamily="18" charset="0"/>
              <a:cs typeface="Arial" pitchFamily="34" charset="0"/>
            </a:endParaRPr>
          </a:p>
        </p:txBody>
      </p:sp>
      <p:sp>
        <p:nvSpPr>
          <p:cNvPr id="5" name="Rectangle 2"/>
          <p:cNvSpPr>
            <a:spLocks noChangeArrowheads="1"/>
          </p:cNvSpPr>
          <p:nvPr/>
        </p:nvSpPr>
        <p:spPr bwMode="auto">
          <a:xfrm>
            <a:off x="1143000" y="214313"/>
            <a:ext cx="7920038" cy="954087"/>
          </a:xfrm>
          <a:prstGeom prst="rect">
            <a:avLst/>
          </a:prstGeom>
          <a:noFill/>
          <a:ln w="19050">
            <a:noFill/>
            <a:miter lim="800000"/>
            <a:headEnd/>
            <a:tailEnd/>
          </a:ln>
          <a:effectLst/>
        </p:spPr>
        <p:txBody>
          <a:bodyPr anchor="ctr">
            <a:spAutoFit/>
          </a:bodyPr>
          <a:lstStyle/>
          <a:p>
            <a:pPr fontAlgn="auto">
              <a:spcBef>
                <a:spcPts val="0"/>
              </a:spcBef>
              <a:spcAft>
                <a:spcPts val="0"/>
              </a:spcAft>
              <a:defRPr/>
            </a:pPr>
            <a:endParaRPr lang="es-ES" sz="2800" b="1" dirty="0">
              <a:solidFill>
                <a:schemeClr val="bg2"/>
              </a:solidFill>
              <a:latin typeface="Comic Sans MS" pitchFamily="66" charset="0"/>
              <a:cs typeface="Arial" pitchFamily="34" charset="0"/>
            </a:endParaRPr>
          </a:p>
          <a:p>
            <a:pPr algn="r" fontAlgn="auto">
              <a:spcBef>
                <a:spcPts val="0"/>
              </a:spcBef>
              <a:spcAft>
                <a:spcPts val="0"/>
              </a:spcAft>
              <a:defRPr/>
            </a:pPr>
            <a:r>
              <a:rPr lang="es-ES" sz="2800" b="1" dirty="0">
                <a:solidFill>
                  <a:schemeClr val="accent5">
                    <a:lumMod val="50000"/>
                  </a:schemeClr>
                </a:solidFill>
                <a:latin typeface="Comic Sans MS" pitchFamily="66" charset="0"/>
                <a:cs typeface="Arial" pitchFamily="34" charset="0"/>
              </a:rPr>
              <a:t>Cuestionario</a:t>
            </a:r>
          </a:p>
        </p:txBody>
      </p:sp>
      <p:pic>
        <p:nvPicPr>
          <p:cNvPr id="6" name="Picture 5" descr="BXP34234"/>
          <p:cNvPicPr>
            <a:picLocks noChangeAspect="1" noChangeArrowheads="1"/>
          </p:cNvPicPr>
          <p:nvPr/>
        </p:nvPicPr>
        <p:blipFill>
          <a:blip r:embed="rId2" cstate="print"/>
          <a:srcRect/>
          <a:stretch>
            <a:fillRect/>
          </a:stretch>
        </p:blipFill>
        <p:spPr bwMode="auto">
          <a:xfrm>
            <a:off x="5500688" y="5049838"/>
            <a:ext cx="1143000" cy="1522412"/>
          </a:xfrm>
          <a:prstGeom prst="rect">
            <a:avLst/>
          </a:prstGeom>
          <a:ln>
            <a:noFill/>
          </a:ln>
          <a:effectLst>
            <a:outerShdw blurRad="50800" dist="152400" dir="13500000" algn="br" rotWithShape="0">
              <a:schemeClr val="accent5">
                <a:lumMod val="50000"/>
                <a:alpha val="40000"/>
              </a:schemeClr>
            </a:outerShdw>
          </a:effectLst>
        </p:spPr>
      </p:pic>
      <p:pic>
        <p:nvPicPr>
          <p:cNvPr id="3074" name="Picture 2" descr="G:\CUESTIONARIO ed.tif"/>
          <p:cNvPicPr>
            <a:picLocks noChangeAspect="1" noChangeArrowheads="1"/>
          </p:cNvPicPr>
          <p:nvPr/>
        </p:nvPicPr>
        <p:blipFill>
          <a:blip r:embed="rId3" cstate="print"/>
          <a:srcRect/>
          <a:stretch>
            <a:fillRect/>
          </a:stretch>
        </p:blipFill>
        <p:spPr bwMode="auto">
          <a:xfrm>
            <a:off x="6745288" y="4176713"/>
            <a:ext cx="1898650" cy="2395537"/>
          </a:xfrm>
          <a:prstGeom prst="rect">
            <a:avLst/>
          </a:prstGeom>
          <a:noFill/>
          <a:effectLst>
            <a:outerShdw blurRad="50800" dist="127000" dir="2700000" algn="tl" rotWithShape="0">
              <a:schemeClr val="accent5">
                <a:lumMod val="50000"/>
                <a:alpha val="40000"/>
              </a:scheme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625" y="1143000"/>
            <a:ext cx="8229600" cy="1143000"/>
          </a:xfrm>
          <a:prstGeom prst="rect">
            <a:avLst/>
          </a:prstGeom>
        </p:spPr>
        <p:txBody>
          <a:bodyPr anchor="ctr">
            <a:normAutofit/>
          </a:bodyPr>
          <a:lstStyle/>
          <a:p>
            <a:pPr algn="ctr" fontAlgn="auto">
              <a:spcAft>
                <a:spcPts val="0"/>
              </a:spcAft>
              <a:defRPr/>
            </a:pPr>
            <a:r>
              <a:rPr lang="es-ES_tradnl" sz="4400" dirty="0">
                <a:solidFill>
                  <a:schemeClr val="accent5">
                    <a:lumMod val="50000"/>
                  </a:schemeClr>
                </a:solidFill>
                <a:latin typeface="Comic Sans MS" pitchFamily="66" charset="0"/>
                <a:ea typeface="+mj-ea"/>
                <a:cs typeface="+mj-cs"/>
              </a:rPr>
              <a:t>Resultados</a:t>
            </a:r>
          </a:p>
        </p:txBody>
      </p:sp>
      <p:sp>
        <p:nvSpPr>
          <p:cNvPr id="34819" name="4 Rectángulo"/>
          <p:cNvSpPr>
            <a:spLocks noChangeArrowheads="1"/>
          </p:cNvSpPr>
          <p:nvPr/>
        </p:nvSpPr>
        <p:spPr bwMode="auto">
          <a:xfrm>
            <a:off x="1500188" y="2800350"/>
            <a:ext cx="6715125" cy="1570038"/>
          </a:xfrm>
          <a:prstGeom prst="rect">
            <a:avLst/>
          </a:prstGeom>
          <a:noFill/>
          <a:ln w="9525">
            <a:noFill/>
            <a:miter lim="800000"/>
            <a:headEnd/>
            <a:tailEnd/>
          </a:ln>
        </p:spPr>
        <p:txBody>
          <a:bodyPr>
            <a:spAutoFit/>
          </a:bodyPr>
          <a:lstStyle/>
          <a:p>
            <a:pPr algn="ctr"/>
            <a:r>
              <a:rPr lang="es-VE" sz="2400">
                <a:solidFill>
                  <a:schemeClr val="bg2"/>
                </a:solidFill>
                <a:latin typeface="Comic Sans MS" pitchFamily="66" charset="0"/>
              </a:rPr>
              <a:t>La presentación de los datos se realizó mediante cuadros y gráficos a través de diagramas de sectores y distribución porcentual  en programa Excel Windows Xp.</a:t>
            </a:r>
            <a:endParaRPr lang="es-ES_tradnl" sz="2400">
              <a:solidFill>
                <a:schemeClr val="bg2"/>
              </a:solidFill>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0" y="1857375"/>
            <a:ext cx="9144000" cy="4525963"/>
          </a:xfrm>
        </p:spPr>
        <p:txBody>
          <a:bodyPr/>
          <a:lstStyle/>
          <a:p>
            <a:pPr algn="ctr" eaLnBrk="1" hangingPunct="1">
              <a:buFont typeface="Arial" charset="0"/>
              <a:buNone/>
            </a:pPr>
            <a:r>
              <a:rPr lang="es-ES" sz="2400" smtClean="0">
                <a:solidFill>
                  <a:schemeClr val="bg1"/>
                </a:solidFill>
                <a:latin typeface="Comic Sans MS" pitchFamily="66" charset="0"/>
              </a:rPr>
              <a:t>		La totalidad de los pacientes, opinan de manera positiva sobre la efectividad de los aparatos de ortodoncia en cuanto a la corrección de las malposiciones que presentan sus dientes.</a:t>
            </a:r>
            <a:endParaRPr lang="es-ES_tradnl" sz="2400" smtClean="0">
              <a:solidFill>
                <a:schemeClr val="bg1"/>
              </a:solidFill>
              <a:latin typeface="Comic Sans MS" pitchFamily="66" charset="0"/>
            </a:endParaRPr>
          </a:p>
          <a:p>
            <a:pPr algn="ctr" eaLnBrk="1" hangingPunct="1"/>
            <a:endParaRPr lang="es-ES_tradnl" sz="2400" smtClean="0">
              <a:solidFill>
                <a:schemeClr val="bg1"/>
              </a:solidFill>
              <a:latin typeface="Comic Sans MS" pitchFamily="66" charset="0"/>
            </a:endParaRPr>
          </a:p>
        </p:txBody>
      </p:sp>
      <p:sp>
        <p:nvSpPr>
          <p:cNvPr id="358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35844" name="1 Título"/>
          <p:cNvSpPr txBox="1">
            <a:spLocks/>
          </p:cNvSpPr>
          <p:nvPr/>
        </p:nvSpPr>
        <p:spPr bwMode="auto">
          <a:xfrm>
            <a:off x="500063" y="500063"/>
            <a:ext cx="8229600" cy="1143000"/>
          </a:xfrm>
          <a:prstGeom prst="rect">
            <a:avLst/>
          </a:prstGeom>
          <a:noFill/>
          <a:ln w="9525">
            <a:noFill/>
            <a:miter lim="800000"/>
            <a:headEnd/>
            <a:tailEnd/>
          </a:ln>
        </p:spPr>
        <p:txBody>
          <a:bodyPr anchor="ctr"/>
          <a:lstStyle/>
          <a:p>
            <a:pPr algn="ctr"/>
            <a:r>
              <a:rPr lang="es-ES_tradnl" sz="4400">
                <a:solidFill>
                  <a:srgbClr val="215968"/>
                </a:solidFill>
                <a:latin typeface="Comic Sans MS" pitchFamily="66" charset="0"/>
              </a:rPr>
              <a:t>Análisis de Resultados</a:t>
            </a:r>
          </a:p>
        </p:txBody>
      </p:sp>
      <p:pic>
        <p:nvPicPr>
          <p:cNvPr id="18433" name="Picture 1"/>
          <p:cNvPicPr>
            <a:picLocks noChangeAspect="1" noChangeArrowheads="1"/>
          </p:cNvPicPr>
          <p:nvPr/>
        </p:nvPicPr>
        <p:blipFill>
          <a:blip r:embed="rId2" cstate="print"/>
          <a:srcRect/>
          <a:stretch>
            <a:fillRect/>
          </a:stretch>
        </p:blipFill>
        <p:spPr bwMode="auto">
          <a:xfrm>
            <a:off x="3143240" y="3929066"/>
            <a:ext cx="3571900" cy="2152448"/>
          </a:xfrm>
          <a:prstGeom prst="rect">
            <a:avLst/>
          </a:prstGeom>
          <a:noFill/>
          <a:ln w="9525">
            <a:noFill/>
            <a:miter lim="800000"/>
            <a:headEnd/>
            <a:tailEnd/>
          </a:ln>
          <a:effectLst>
            <a:glow rad="63500">
              <a:schemeClr val="accent5">
                <a:satMod val="175000"/>
                <a:alpha val="40000"/>
              </a:schemeClr>
            </a:glow>
            <a:outerShdw blurRad="50800" dist="38100" dir="18900000" algn="bl" rotWithShape="0">
              <a:prstClr val="black">
                <a:alpha val="40000"/>
              </a:prstClr>
            </a:outerShdw>
          </a:effectLst>
        </p:spPr>
      </p:pic>
      <p:sp>
        <p:nvSpPr>
          <p:cNvPr id="35846" name="5 CuadroTexto"/>
          <p:cNvSpPr txBox="1">
            <a:spLocks noChangeArrowheads="1"/>
          </p:cNvSpPr>
          <p:nvPr/>
        </p:nvSpPr>
        <p:spPr bwMode="auto">
          <a:xfrm>
            <a:off x="3214688" y="3571875"/>
            <a:ext cx="658812" cy="369888"/>
          </a:xfrm>
          <a:prstGeom prst="rect">
            <a:avLst/>
          </a:prstGeom>
          <a:noFill/>
          <a:ln w="9525">
            <a:noFill/>
            <a:miter lim="800000"/>
            <a:headEnd/>
            <a:tailEnd/>
          </a:ln>
        </p:spPr>
        <p:txBody>
          <a:bodyPr wrap="none">
            <a:spAutoFit/>
          </a:bodyPr>
          <a:lstStyle/>
          <a:p>
            <a:r>
              <a:rPr lang="es-ES_tradnl" b="1">
                <a:solidFill>
                  <a:srgbClr val="FFFF00"/>
                </a:solidFill>
              </a:rPr>
              <a:t>Pac.</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285750" y="500063"/>
            <a:ext cx="8229600" cy="811212"/>
          </a:xfrm>
        </p:spPr>
        <p:txBody>
          <a:bodyPr/>
          <a:lstStyle/>
          <a:p>
            <a:pPr eaLnBrk="1" hangingPunct="1">
              <a:buFont typeface="Arial" charset="0"/>
              <a:buNone/>
            </a:pPr>
            <a:r>
              <a:rPr lang="es-ES_tradnl" sz="2400" b="1" smtClean="0">
                <a:solidFill>
                  <a:schemeClr val="bg2"/>
                </a:solidFill>
                <a:latin typeface="Comic Sans MS" pitchFamily="66" charset="0"/>
              </a:rPr>
              <a:t>   </a:t>
            </a:r>
          </a:p>
        </p:txBody>
      </p:sp>
      <p:graphicFrame>
        <p:nvGraphicFramePr>
          <p:cNvPr id="4" name="3 Tabla"/>
          <p:cNvGraphicFramePr>
            <a:graphicFrameLocks noGrp="1"/>
          </p:cNvGraphicFramePr>
          <p:nvPr/>
        </p:nvGraphicFramePr>
        <p:xfrm>
          <a:off x="500066" y="2628900"/>
          <a:ext cx="4954270" cy="80010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443355"/>
                <a:gridCol w="1980565"/>
                <a:gridCol w="1530350"/>
              </a:tblGrid>
              <a:tr h="200025">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SI</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27</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97</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TOTAL</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28</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sp>
        <p:nvSpPr>
          <p:cNvPr id="36868" name="Rectangle 2"/>
          <p:cNvSpPr>
            <a:spLocks noChangeArrowheads="1"/>
          </p:cNvSpPr>
          <p:nvPr/>
        </p:nvSpPr>
        <p:spPr bwMode="auto">
          <a:xfrm>
            <a:off x="142875" y="-214313"/>
            <a:ext cx="9144000" cy="0"/>
          </a:xfrm>
          <a:prstGeom prst="rect">
            <a:avLst/>
          </a:prstGeom>
          <a:noFill/>
          <a:ln w="9525">
            <a:noFill/>
            <a:miter lim="800000"/>
            <a:headEnd/>
            <a:tailEnd/>
          </a:ln>
        </p:spPr>
        <p:txBody>
          <a:bodyPr wrap="none" anchor="ctr">
            <a:spAutoFit/>
          </a:bodyPr>
          <a:lstStyle/>
          <a:p>
            <a:endParaRPr lang="es-VE">
              <a:latin typeface="Calibri" pitchFamily="34" charset="0"/>
            </a:endParaRPr>
          </a:p>
        </p:txBody>
      </p:sp>
      <p:pic>
        <p:nvPicPr>
          <p:cNvPr id="23553" name="Picture 1"/>
          <p:cNvPicPr>
            <a:picLocks noChangeAspect="1" noChangeArrowheads="1"/>
          </p:cNvPicPr>
          <p:nvPr/>
        </p:nvPicPr>
        <p:blipFill>
          <a:blip r:embed="rId2" cstate="print"/>
          <a:srcRect/>
          <a:stretch>
            <a:fillRect/>
          </a:stretch>
        </p:blipFill>
        <p:spPr bwMode="auto">
          <a:xfrm>
            <a:off x="5857916" y="2285992"/>
            <a:ext cx="2786082" cy="1672982"/>
          </a:xfrm>
          <a:prstGeom prst="rect">
            <a:avLst/>
          </a:prstGeom>
          <a:noFill/>
          <a:effectLst>
            <a:glow rad="63500">
              <a:schemeClr val="accent5">
                <a:satMod val="175000"/>
                <a:alpha val="40000"/>
              </a:schemeClr>
            </a:glow>
            <a:softEdge rad="31750"/>
          </a:effectLst>
        </p:spPr>
      </p:pic>
      <p:sp>
        <p:nvSpPr>
          <p:cNvPr id="36870" name="Rectangle 4"/>
          <p:cNvSpPr>
            <a:spLocks noChangeArrowheads="1"/>
          </p:cNvSpPr>
          <p:nvPr/>
        </p:nvSpPr>
        <p:spPr bwMode="auto">
          <a:xfrm>
            <a:off x="371475" y="642938"/>
            <a:ext cx="8429625" cy="1384300"/>
          </a:xfrm>
          <a:prstGeom prst="rect">
            <a:avLst/>
          </a:prstGeom>
          <a:noFill/>
          <a:ln w="9525">
            <a:noFill/>
            <a:miter lim="800000"/>
            <a:headEnd/>
            <a:tailEnd/>
          </a:ln>
        </p:spPr>
        <p:txBody>
          <a:bodyPr anchor="ctr">
            <a:spAutoFit/>
          </a:bodyPr>
          <a:lstStyle/>
          <a:p>
            <a:pPr algn="ctr"/>
            <a:r>
              <a:rPr lang="es-ES" sz="2800">
                <a:solidFill>
                  <a:schemeClr val="bg2"/>
                </a:solidFill>
                <a:latin typeface="Comic Sans MS" pitchFamily="66" charset="0"/>
                <a:ea typeface="Times New Roman" pitchFamily="18" charset="0"/>
                <a:cs typeface="Arial" charset="0"/>
              </a:rPr>
              <a:t>Relación a la posibilidad de la aparición de lesiones en los tejidos blandos como efecto de los aparatos de ortodoncia.</a:t>
            </a:r>
          </a:p>
        </p:txBody>
      </p:sp>
      <p:graphicFrame>
        <p:nvGraphicFramePr>
          <p:cNvPr id="9" name="8 Tabla"/>
          <p:cNvGraphicFramePr>
            <a:graphicFrameLocks noGrp="1"/>
          </p:cNvGraphicFramePr>
          <p:nvPr/>
        </p:nvGraphicFramePr>
        <p:xfrm>
          <a:off x="428628" y="5000636"/>
          <a:ext cx="5043805" cy="80010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443355"/>
                <a:gridCol w="2070735"/>
                <a:gridCol w="1529715"/>
              </a:tblGrid>
              <a:tr h="200025">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SI</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23557" name="Picture 5"/>
          <p:cNvPicPr>
            <a:picLocks noChangeAspect="1" noChangeArrowheads="1"/>
          </p:cNvPicPr>
          <p:nvPr/>
        </p:nvPicPr>
        <p:blipFill>
          <a:blip r:embed="rId3" cstate="print"/>
          <a:srcRect/>
          <a:stretch>
            <a:fillRect/>
          </a:stretch>
        </p:blipFill>
        <p:spPr bwMode="auto">
          <a:xfrm>
            <a:off x="5857916" y="4516446"/>
            <a:ext cx="2824155" cy="1698636"/>
          </a:xfrm>
          <a:prstGeom prst="rect">
            <a:avLst/>
          </a:prstGeom>
          <a:noFill/>
          <a:ln w="9525">
            <a:noFill/>
            <a:miter lim="800000"/>
            <a:headEnd/>
            <a:tailEnd/>
          </a:ln>
          <a:effectLst>
            <a:glow rad="63500">
              <a:schemeClr val="accent5">
                <a:satMod val="175000"/>
                <a:alpha val="40000"/>
              </a:schemeClr>
            </a:glow>
            <a:softEdge rad="31750"/>
          </a:effectLst>
        </p:spPr>
      </p:pic>
      <p:sp>
        <p:nvSpPr>
          <p:cNvPr id="36873" name="9 CuadroTexto"/>
          <p:cNvSpPr txBox="1">
            <a:spLocks noChangeArrowheads="1"/>
          </p:cNvSpPr>
          <p:nvPr/>
        </p:nvSpPr>
        <p:spPr bwMode="auto">
          <a:xfrm>
            <a:off x="642938" y="4559300"/>
            <a:ext cx="642937" cy="369888"/>
          </a:xfrm>
          <a:prstGeom prst="rect">
            <a:avLst/>
          </a:prstGeom>
          <a:noFill/>
          <a:ln w="9525">
            <a:noFill/>
            <a:miter lim="800000"/>
            <a:headEnd/>
            <a:tailEnd/>
          </a:ln>
        </p:spPr>
        <p:txBody>
          <a:bodyPr>
            <a:spAutoFit/>
          </a:bodyPr>
          <a:lstStyle/>
          <a:p>
            <a:r>
              <a:rPr lang="es-ES_tradnl">
                <a:solidFill>
                  <a:srgbClr val="FFFF00"/>
                </a:solidFill>
              </a:rPr>
              <a:t>Pac.</a:t>
            </a:r>
          </a:p>
        </p:txBody>
      </p:sp>
      <p:sp>
        <p:nvSpPr>
          <p:cNvPr id="36874" name="10 CuadroTexto"/>
          <p:cNvSpPr txBox="1">
            <a:spLocks noChangeArrowheads="1"/>
          </p:cNvSpPr>
          <p:nvPr/>
        </p:nvSpPr>
        <p:spPr bwMode="auto">
          <a:xfrm>
            <a:off x="571500" y="2143125"/>
            <a:ext cx="642938" cy="646113"/>
          </a:xfrm>
          <a:prstGeom prst="rect">
            <a:avLst/>
          </a:prstGeom>
          <a:noFill/>
          <a:ln w="9525">
            <a:noFill/>
            <a:miter lim="800000"/>
            <a:headEnd/>
            <a:tailEnd/>
          </a:ln>
        </p:spPr>
        <p:txBody>
          <a:bodyPr>
            <a:spAutoFit/>
          </a:bodyPr>
          <a:lstStyle/>
          <a:p>
            <a:r>
              <a:rPr lang="es-ES_tradnl">
                <a:solidFill>
                  <a:srgbClr val="FFFF00"/>
                </a:solidFill>
              </a:rPr>
              <a:t>Esp.     .</a:t>
            </a: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1814452"/>
            <a:ext cx="8143932" cy="2471804"/>
          </a:xfrm>
          <a:noFill/>
          <a:scene3d>
            <a:camera prst="orthographicFront"/>
            <a:lightRig rig="threePt" dir="t"/>
          </a:scene3d>
          <a:sp3d>
            <a:bevelT/>
          </a:sp3d>
        </p:spPr>
        <p:txBody>
          <a:bodyPr rtlCol="0">
            <a:noAutofit/>
          </a:bodyPr>
          <a:lstStyle/>
          <a:p>
            <a:pPr eaLnBrk="1" fontAlgn="auto" hangingPunct="1">
              <a:spcAft>
                <a:spcPts val="0"/>
              </a:spcAft>
              <a:defRPr/>
            </a:pPr>
            <a:r>
              <a:rPr lang="es-ES_tradnl" sz="2000" dirty="0" smtClean="0">
                <a:solidFill>
                  <a:schemeClr val="bg1"/>
                </a:solidFill>
                <a:latin typeface="Comic Sans MS" pitchFamily="66" charset="0"/>
              </a:rPr>
              <a:t>6 casos de Ulcera traumática </a:t>
            </a:r>
            <a:br>
              <a:rPr lang="es-ES_tradnl" sz="2000" dirty="0" smtClean="0">
                <a:solidFill>
                  <a:schemeClr val="bg1"/>
                </a:solidFill>
                <a:latin typeface="Comic Sans MS" pitchFamily="66" charset="0"/>
              </a:rPr>
            </a:br>
            <a:r>
              <a:rPr lang="es-ES_tradnl" sz="2000" dirty="0" smtClean="0">
                <a:solidFill>
                  <a:schemeClr val="bg1"/>
                </a:solidFill>
                <a:latin typeface="Comic Sans MS" pitchFamily="66" charset="0"/>
              </a:rPr>
              <a:t>2 casos de </a:t>
            </a:r>
            <a:r>
              <a:rPr lang="es-ES_tradnl" sz="2000" dirty="0" err="1" smtClean="0">
                <a:solidFill>
                  <a:schemeClr val="bg1"/>
                </a:solidFill>
                <a:latin typeface="Comic Sans MS" pitchFamily="66" charset="0"/>
              </a:rPr>
              <a:t>mucocele</a:t>
            </a:r>
            <a:r>
              <a:rPr lang="es-ES_tradnl" sz="2000" dirty="0" smtClean="0">
                <a:solidFill>
                  <a:schemeClr val="bg1"/>
                </a:solidFill>
                <a:latin typeface="Comic Sans MS" pitchFamily="66" charset="0"/>
              </a:rPr>
              <a:t/>
            </a:r>
            <a:br>
              <a:rPr lang="es-ES_tradnl" sz="2000" dirty="0" smtClean="0">
                <a:solidFill>
                  <a:schemeClr val="bg1"/>
                </a:solidFill>
                <a:latin typeface="Comic Sans MS" pitchFamily="66" charset="0"/>
              </a:rPr>
            </a:br>
            <a:r>
              <a:rPr lang="es-ES_tradnl" sz="2000" dirty="0" smtClean="0">
                <a:solidFill>
                  <a:schemeClr val="bg1"/>
                </a:solidFill>
                <a:latin typeface="Comic Sans MS" pitchFamily="66" charset="0"/>
              </a:rPr>
              <a:t>4 casos de papiloma</a:t>
            </a:r>
            <a:br>
              <a:rPr lang="es-ES_tradnl" sz="2000" dirty="0" smtClean="0">
                <a:solidFill>
                  <a:schemeClr val="bg1"/>
                </a:solidFill>
                <a:latin typeface="Comic Sans MS" pitchFamily="66" charset="0"/>
              </a:rPr>
            </a:br>
            <a:r>
              <a:rPr lang="es-ES_tradnl" sz="2000" dirty="0" smtClean="0">
                <a:solidFill>
                  <a:schemeClr val="bg1"/>
                </a:solidFill>
                <a:latin typeface="Comic Sans MS" pitchFamily="66" charset="0"/>
              </a:rPr>
              <a:t>8 casos de fibroma</a:t>
            </a:r>
            <a:endParaRPr lang="es-ES_tradnl" sz="2000" dirty="0">
              <a:solidFill>
                <a:schemeClr val="bg1"/>
              </a:solidFill>
              <a:latin typeface="Comic Sans MS" pitchFamily="66" charset="0"/>
            </a:endParaRPr>
          </a:p>
        </p:txBody>
      </p:sp>
      <p:sp>
        <p:nvSpPr>
          <p:cNvPr id="3" name="2 Marcador de contenido"/>
          <p:cNvSpPr>
            <a:spLocks noGrp="1"/>
          </p:cNvSpPr>
          <p:nvPr>
            <p:ph idx="1"/>
          </p:nvPr>
        </p:nvSpPr>
        <p:spPr>
          <a:xfrm>
            <a:off x="2857488" y="5286388"/>
            <a:ext cx="4214842" cy="1285884"/>
          </a:xfrm>
          <a:noFill/>
          <a:scene3d>
            <a:camera prst="orthographicFront"/>
            <a:lightRig rig="threePt" dir="t"/>
          </a:scene3d>
          <a:sp3d>
            <a:bevelT/>
          </a:sp3d>
        </p:spPr>
        <p:txBody>
          <a:bodyPr rtlCol="0">
            <a:normAutofit/>
          </a:bodyPr>
          <a:lstStyle/>
          <a:p>
            <a:pPr eaLnBrk="1" fontAlgn="auto" hangingPunct="1">
              <a:spcAft>
                <a:spcPts val="0"/>
              </a:spcAft>
              <a:buFont typeface="Arial" pitchFamily="34" charset="0"/>
              <a:buNone/>
              <a:defRPr/>
            </a:pPr>
            <a:r>
              <a:rPr lang="es-ES_tradnl" sz="2000" dirty="0" smtClean="0">
                <a:solidFill>
                  <a:schemeClr val="bg1"/>
                </a:solidFill>
                <a:latin typeface="Comic Sans MS" pitchFamily="66" charset="0"/>
              </a:rPr>
              <a:t>Patologías más frecuentes  son:</a:t>
            </a:r>
          </a:p>
          <a:p>
            <a:pPr eaLnBrk="1" fontAlgn="auto" hangingPunct="1">
              <a:spcAft>
                <a:spcPts val="0"/>
              </a:spcAft>
              <a:buFontTx/>
              <a:buChar char="-"/>
              <a:defRPr/>
            </a:pPr>
            <a:r>
              <a:rPr lang="es-ES_tradnl" sz="2000" dirty="0" err="1" smtClean="0">
                <a:solidFill>
                  <a:schemeClr val="bg1"/>
                </a:solidFill>
                <a:latin typeface="Comic Sans MS" pitchFamily="66" charset="0"/>
              </a:rPr>
              <a:t>Mucocele</a:t>
            </a:r>
            <a:endParaRPr lang="es-ES_tradnl" sz="2000" dirty="0" smtClean="0">
              <a:solidFill>
                <a:schemeClr val="bg1"/>
              </a:solidFill>
              <a:latin typeface="Comic Sans MS" pitchFamily="66" charset="0"/>
            </a:endParaRPr>
          </a:p>
          <a:p>
            <a:pPr eaLnBrk="1" fontAlgn="auto" hangingPunct="1">
              <a:spcAft>
                <a:spcPts val="0"/>
              </a:spcAft>
              <a:buFontTx/>
              <a:buChar char="-"/>
              <a:defRPr/>
            </a:pPr>
            <a:r>
              <a:rPr lang="es-ES_tradnl" sz="2000" dirty="0" smtClean="0">
                <a:solidFill>
                  <a:schemeClr val="bg1"/>
                </a:solidFill>
                <a:latin typeface="Comic Sans MS" pitchFamily="66" charset="0"/>
              </a:rPr>
              <a:t>Granuloma piogénico</a:t>
            </a:r>
            <a:endParaRPr lang="es-ES_tradnl" sz="2000" dirty="0">
              <a:solidFill>
                <a:schemeClr val="bg1"/>
              </a:solidFill>
              <a:latin typeface="Comic Sans MS" pitchFamily="66" charset="0"/>
            </a:endParaRPr>
          </a:p>
        </p:txBody>
      </p:sp>
      <p:sp>
        <p:nvSpPr>
          <p:cNvPr id="37896" name="3 CuadroTexto"/>
          <p:cNvSpPr txBox="1">
            <a:spLocks noChangeArrowheads="1"/>
          </p:cNvSpPr>
          <p:nvPr/>
        </p:nvSpPr>
        <p:spPr bwMode="auto">
          <a:xfrm>
            <a:off x="928688" y="1743075"/>
            <a:ext cx="3436937" cy="400050"/>
          </a:xfrm>
          <a:prstGeom prst="rect">
            <a:avLst/>
          </a:prstGeom>
          <a:noFill/>
          <a:ln w="9525">
            <a:noFill/>
            <a:miter lim="800000"/>
            <a:headEnd/>
            <a:tailEnd/>
          </a:ln>
        </p:spPr>
        <p:txBody>
          <a:bodyPr wrap="none">
            <a:spAutoFit/>
          </a:bodyPr>
          <a:lstStyle/>
          <a:p>
            <a:r>
              <a:rPr lang="es-ES_tradnl" sz="2000">
                <a:solidFill>
                  <a:srgbClr val="D60093"/>
                </a:solidFill>
                <a:latin typeface="Comic Sans MS" pitchFamily="66" charset="0"/>
              </a:rPr>
              <a:t>Del  Valle y Guerrero 1994 </a:t>
            </a:r>
          </a:p>
        </p:txBody>
      </p:sp>
      <p:sp>
        <p:nvSpPr>
          <p:cNvPr id="37897" name="4 CuadroTexto"/>
          <p:cNvSpPr txBox="1">
            <a:spLocks noChangeArrowheads="1"/>
          </p:cNvSpPr>
          <p:nvPr/>
        </p:nvSpPr>
        <p:spPr bwMode="auto">
          <a:xfrm>
            <a:off x="1357313" y="4714875"/>
            <a:ext cx="1663700" cy="400050"/>
          </a:xfrm>
          <a:prstGeom prst="rect">
            <a:avLst/>
          </a:prstGeom>
          <a:noFill/>
          <a:ln w="9525">
            <a:noFill/>
            <a:miter lim="800000"/>
            <a:headEnd/>
            <a:tailEnd/>
          </a:ln>
        </p:spPr>
        <p:txBody>
          <a:bodyPr wrap="none">
            <a:spAutoFit/>
          </a:bodyPr>
          <a:lstStyle/>
          <a:p>
            <a:r>
              <a:rPr lang="es-ES_tradnl" sz="2000">
                <a:solidFill>
                  <a:srgbClr val="D60093"/>
                </a:solidFill>
                <a:latin typeface="Comic Sans MS" pitchFamily="66" charset="0"/>
              </a:rPr>
              <a:t> Sapp  1998 </a:t>
            </a:r>
          </a:p>
        </p:txBody>
      </p:sp>
      <p:sp>
        <p:nvSpPr>
          <p:cNvPr id="37898" name="Text Box 19"/>
          <p:cNvSpPr txBox="1">
            <a:spLocks noChangeArrowheads="1"/>
          </p:cNvSpPr>
          <p:nvPr/>
        </p:nvSpPr>
        <p:spPr bwMode="auto">
          <a:xfrm>
            <a:off x="6227763" y="547688"/>
            <a:ext cx="2916237" cy="523875"/>
          </a:xfrm>
          <a:prstGeom prst="rect">
            <a:avLst/>
          </a:prstGeom>
          <a:noFill/>
          <a:ln w="9525">
            <a:noFill/>
            <a:miter lim="800000"/>
            <a:headEnd/>
            <a:tailEnd/>
          </a:ln>
        </p:spPr>
        <p:txBody>
          <a:bodyPr>
            <a:spAutoFit/>
          </a:bodyPr>
          <a:lstStyle/>
          <a:p>
            <a:pPr>
              <a:spcBef>
                <a:spcPct val="50000"/>
              </a:spcBef>
            </a:pPr>
            <a:r>
              <a:rPr lang="es-VE" sz="2800" b="1">
                <a:solidFill>
                  <a:srgbClr val="FFFF00"/>
                </a:solidFill>
                <a:latin typeface="Comic Sans MS" pitchFamily="66" charset="0"/>
              </a:rPr>
              <a:t>Discusión</a:t>
            </a:r>
            <a:endParaRPr lang="es-ES" sz="2800" b="1">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357290" y="1604691"/>
          <a:ext cx="3571900" cy="3108960"/>
        </p:xfrm>
        <a:graphic>
          <a:graphicData uri="http://schemas.openxmlformats.org/drawingml/2006/table">
            <a:tbl>
              <a:tblPr>
                <a:tableStyleId>{35758FB7-9AC5-4552-8A53-C91805E547FA}</a:tableStyleId>
              </a:tblPr>
              <a:tblGrid>
                <a:gridCol w="1126128"/>
                <a:gridCol w="1454407"/>
                <a:gridCol w="991365"/>
              </a:tblGrid>
              <a:tr h="175348">
                <a:tc>
                  <a:txBody>
                    <a:bodyPr/>
                    <a:lstStyle/>
                    <a:p>
                      <a:pPr algn="ctr">
                        <a:spcAft>
                          <a:spcPts val="0"/>
                        </a:spcAft>
                      </a:pPr>
                      <a:r>
                        <a:rPr lang="es-ES" sz="1200" dirty="0" smtClean="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Granuloma Piógeno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0</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Fibroma Traumático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4</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14</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Hiperqueratosis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Ulcera Aftosa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11</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Hiperplasia Fibrosa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6</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21</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Ulcera Traumática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12</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43</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dirty="0" smtClean="0"/>
                        <a:t>Estomatitis Aftosa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7</a:t>
                      </a:r>
                      <a:endParaRPr lang="es-ES_tradnl" sz="1200" dirty="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Mucocele</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smtClean="0"/>
                        <a:t>Otro</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0</a:t>
                      </a:r>
                      <a:endParaRPr lang="es-ES_tradnl" sz="1200">
                        <a:latin typeface="Times New Roman"/>
                        <a:ea typeface="Times New Roman"/>
                        <a:cs typeface="Times New Roman"/>
                      </a:endParaRPr>
                    </a:p>
                  </a:txBody>
                  <a:tcPr marL="44450" marR="44450" marT="0" marB="0" anchor="b"/>
                </a:tc>
              </a:tr>
              <a:tr h="175348">
                <a:tc>
                  <a:txBody>
                    <a:bodyPr/>
                    <a:lstStyle/>
                    <a:p>
                      <a:pPr algn="ctr">
                        <a:spcAft>
                          <a:spcPts val="0"/>
                        </a:spcAft>
                      </a:pPr>
                      <a:r>
                        <a:rPr lang="es-ES" sz="1200" dirty="0" smtClean="0"/>
                        <a:t>TOTAL</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28</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15361" name="Picture 1"/>
          <p:cNvPicPr>
            <a:picLocks noChangeAspect="1" noChangeArrowheads="1"/>
          </p:cNvPicPr>
          <p:nvPr/>
        </p:nvPicPr>
        <p:blipFill>
          <a:blip r:embed="rId2" cstate="print"/>
          <a:srcRect/>
          <a:stretch>
            <a:fillRect/>
          </a:stretch>
        </p:blipFill>
        <p:spPr bwMode="auto">
          <a:xfrm>
            <a:off x="5286380" y="2742672"/>
            <a:ext cx="3289891" cy="1972212"/>
          </a:xfrm>
          <a:prstGeom prst="rect">
            <a:avLst/>
          </a:prstGeom>
          <a:noFill/>
          <a:ln w="9525">
            <a:noFill/>
            <a:miter lim="800000"/>
            <a:headEnd/>
            <a:tailEnd/>
          </a:ln>
          <a:effectLst>
            <a:glow rad="63500">
              <a:schemeClr val="accent5">
                <a:satMod val="175000"/>
                <a:alpha val="40000"/>
              </a:schemeClr>
            </a:glow>
            <a:softEdge rad="63500"/>
          </a:effectLst>
        </p:spPr>
      </p:pic>
      <p:sp>
        <p:nvSpPr>
          <p:cNvPr id="38916" name="Rectangle 1"/>
          <p:cNvSpPr>
            <a:spLocks noChangeArrowheads="1"/>
          </p:cNvSpPr>
          <p:nvPr/>
        </p:nvSpPr>
        <p:spPr bwMode="auto">
          <a:xfrm>
            <a:off x="1754188" y="428625"/>
            <a:ext cx="5940425" cy="822325"/>
          </a:xfrm>
          <a:prstGeom prst="rect">
            <a:avLst/>
          </a:prstGeom>
          <a:noFill/>
          <a:ln w="9525">
            <a:noFill/>
            <a:miter lim="800000"/>
            <a:headEnd/>
            <a:tailEnd/>
          </a:ln>
        </p:spPr>
        <p:txBody>
          <a:bodyPr wrap="none" anchor="ctr">
            <a:spAutoFit/>
          </a:bodyPr>
          <a:lstStyle/>
          <a:p>
            <a:pPr algn="ctr"/>
            <a:r>
              <a:rPr lang="es-ES" sz="2400">
                <a:solidFill>
                  <a:schemeClr val="bg2"/>
                </a:solidFill>
                <a:latin typeface="Comic Sans MS" pitchFamily="66" charset="0"/>
                <a:ea typeface="Times New Roman" pitchFamily="18" charset="0"/>
                <a:cs typeface="Arial" charset="0"/>
              </a:rPr>
              <a:t>  Relación de las lesiones mas frecuentes</a:t>
            </a:r>
          </a:p>
          <a:p>
            <a:pPr algn="ctr"/>
            <a:r>
              <a:rPr lang="es-ES" sz="2400">
                <a:solidFill>
                  <a:schemeClr val="bg2"/>
                </a:solidFill>
                <a:latin typeface="Comic Sans MS" pitchFamily="66" charset="0"/>
                <a:ea typeface="Times New Roman" pitchFamily="18" charset="0"/>
                <a:cs typeface="Arial" charset="0"/>
              </a:rPr>
              <a:t>en tejidos blandos.</a:t>
            </a:r>
          </a:p>
        </p:txBody>
      </p:sp>
      <p:sp>
        <p:nvSpPr>
          <p:cNvPr id="38917" name="4 CuadroTexto"/>
          <p:cNvSpPr txBox="1">
            <a:spLocks noChangeArrowheads="1"/>
          </p:cNvSpPr>
          <p:nvPr/>
        </p:nvSpPr>
        <p:spPr bwMode="auto">
          <a:xfrm>
            <a:off x="5500688" y="1643063"/>
            <a:ext cx="6786562" cy="830262"/>
          </a:xfrm>
          <a:prstGeom prst="rect">
            <a:avLst/>
          </a:prstGeom>
          <a:noFill/>
          <a:ln w="9525">
            <a:noFill/>
            <a:miter lim="800000"/>
            <a:headEnd/>
            <a:tailEnd/>
          </a:ln>
        </p:spPr>
        <p:txBody>
          <a:bodyPr>
            <a:spAutoFit/>
          </a:bodyPr>
          <a:lstStyle/>
          <a:p>
            <a:r>
              <a:rPr lang="es-ES_tradnl" sz="2400">
                <a:solidFill>
                  <a:schemeClr val="bg2"/>
                </a:solidFill>
                <a:latin typeface="Comic Sans MS" pitchFamily="66" charset="0"/>
              </a:rPr>
              <a:t>  Granuloma  Piogénico</a:t>
            </a:r>
          </a:p>
          <a:p>
            <a:r>
              <a:rPr lang="es-ES_tradnl" sz="2400">
                <a:solidFill>
                  <a:schemeClr val="bg2"/>
                </a:solidFill>
                <a:latin typeface="Comic Sans MS" pitchFamily="66" charset="0"/>
              </a:rPr>
              <a:t>  Mucocele</a:t>
            </a:r>
          </a:p>
        </p:txBody>
      </p:sp>
      <p:sp>
        <p:nvSpPr>
          <p:cNvPr id="38918" name="5 CuadroTexto"/>
          <p:cNvSpPr txBox="1">
            <a:spLocks noChangeArrowheads="1"/>
          </p:cNvSpPr>
          <p:nvPr/>
        </p:nvSpPr>
        <p:spPr bwMode="auto">
          <a:xfrm>
            <a:off x="6948488" y="1196975"/>
            <a:ext cx="1714500" cy="579438"/>
          </a:xfrm>
          <a:prstGeom prst="rect">
            <a:avLst/>
          </a:prstGeom>
          <a:noFill/>
          <a:ln w="9525">
            <a:noFill/>
            <a:miter lim="800000"/>
            <a:headEnd/>
            <a:tailEnd/>
          </a:ln>
        </p:spPr>
        <p:txBody>
          <a:bodyPr>
            <a:spAutoFit/>
          </a:bodyPr>
          <a:lstStyle/>
          <a:p>
            <a:r>
              <a:rPr lang="es-ES_tradnl" sz="3200">
                <a:solidFill>
                  <a:srgbClr val="CC0099"/>
                </a:solidFill>
                <a:latin typeface="Comic Sans MS" pitchFamily="66" charset="0"/>
              </a:rPr>
              <a:t>NO</a:t>
            </a:r>
          </a:p>
        </p:txBody>
      </p:sp>
      <p:sp>
        <p:nvSpPr>
          <p:cNvPr id="7" name="6 CuadroTexto"/>
          <p:cNvSpPr txBox="1"/>
          <p:nvPr/>
        </p:nvSpPr>
        <p:spPr>
          <a:xfrm>
            <a:off x="1129687" y="5342295"/>
            <a:ext cx="2656495" cy="1323439"/>
          </a:xfrm>
          <a:prstGeom prst="rect">
            <a:avLst/>
          </a:prstGeom>
          <a:noFill/>
          <a:scene3d>
            <a:camera prst="orthographicFront"/>
            <a:lightRig rig="threePt" dir="t"/>
          </a:scene3d>
          <a:sp3d>
            <a:bevelT/>
          </a:sp3d>
        </p:spPr>
        <p:txBody>
          <a:bodyPr>
            <a:spAutoFit/>
          </a:bodyPr>
          <a:lstStyle/>
          <a:p>
            <a:pPr>
              <a:defRPr/>
            </a:pPr>
            <a:r>
              <a:rPr lang="es-ES_tradnl" sz="2000" b="1" dirty="0" err="1">
                <a:solidFill>
                  <a:schemeClr val="bg1"/>
                </a:solidFill>
                <a:latin typeface="Comic Sans MS" pitchFamily="66" charset="0"/>
              </a:rPr>
              <a:t>Mucocele</a:t>
            </a:r>
            <a:r>
              <a:rPr lang="es-ES_tradnl" sz="2000" b="1" dirty="0">
                <a:solidFill>
                  <a:schemeClr val="bg1"/>
                </a:solidFill>
                <a:latin typeface="Comic Sans MS" pitchFamily="66" charset="0"/>
              </a:rPr>
              <a:t>                                              </a:t>
            </a:r>
          </a:p>
          <a:p>
            <a:pPr>
              <a:defRPr/>
            </a:pPr>
            <a:endParaRPr lang="es-ES_tradnl" sz="2000" b="1" dirty="0">
              <a:solidFill>
                <a:schemeClr val="bg1"/>
              </a:solidFill>
              <a:latin typeface="Comic Sans MS" pitchFamily="66" charset="0"/>
            </a:endParaRPr>
          </a:p>
          <a:p>
            <a:pPr>
              <a:defRPr/>
            </a:pPr>
            <a:r>
              <a:rPr lang="es-ES_tradnl" sz="2000" b="1" dirty="0">
                <a:solidFill>
                  <a:schemeClr val="bg1"/>
                </a:solidFill>
                <a:latin typeface="Comic Sans MS" pitchFamily="66" charset="0"/>
              </a:rPr>
              <a:t>Granuloma Piogénico         	</a:t>
            </a:r>
          </a:p>
        </p:txBody>
      </p:sp>
      <p:sp>
        <p:nvSpPr>
          <p:cNvPr id="38922" name="5 CuadroTexto"/>
          <p:cNvSpPr txBox="1">
            <a:spLocks noChangeArrowheads="1"/>
          </p:cNvSpPr>
          <p:nvPr/>
        </p:nvSpPr>
        <p:spPr bwMode="auto">
          <a:xfrm>
            <a:off x="4786313" y="6215063"/>
            <a:ext cx="3960812" cy="457200"/>
          </a:xfrm>
          <a:prstGeom prst="rect">
            <a:avLst/>
          </a:prstGeom>
          <a:noFill/>
          <a:ln w="9525">
            <a:noFill/>
            <a:miter lim="800000"/>
            <a:headEnd/>
            <a:tailEnd/>
          </a:ln>
        </p:spPr>
        <p:txBody>
          <a:bodyPr>
            <a:spAutoFit/>
          </a:bodyPr>
          <a:lstStyle/>
          <a:p>
            <a:r>
              <a:rPr lang="es-ES_tradnl" sz="1200" b="1">
                <a:solidFill>
                  <a:srgbClr val="CC0099"/>
                </a:solidFill>
                <a:latin typeface="Comic Sans MS" pitchFamily="66" charset="0"/>
              </a:rPr>
              <a:t>S.  Clínica Estomatológica.</a:t>
            </a:r>
          </a:p>
          <a:p>
            <a:r>
              <a:rPr lang="es-ES_tradnl" sz="1200" b="1">
                <a:solidFill>
                  <a:srgbClr val="CC0099"/>
                </a:solidFill>
                <a:latin typeface="Comic Sans MS" pitchFamily="66" charset="0"/>
              </a:rPr>
              <a:t> F.  Odontología  UCV 2008</a:t>
            </a:r>
          </a:p>
        </p:txBody>
      </p:sp>
      <p:sp>
        <p:nvSpPr>
          <p:cNvPr id="38923" name="Text Box 12"/>
          <p:cNvSpPr txBox="1">
            <a:spLocks noChangeArrowheads="1"/>
          </p:cNvSpPr>
          <p:nvPr/>
        </p:nvSpPr>
        <p:spPr bwMode="auto">
          <a:xfrm>
            <a:off x="1143000" y="4991100"/>
            <a:ext cx="2000250" cy="461963"/>
          </a:xfrm>
          <a:prstGeom prst="rect">
            <a:avLst/>
          </a:prstGeom>
          <a:noFill/>
          <a:ln w="9525">
            <a:noFill/>
            <a:miter lim="800000"/>
            <a:headEnd/>
            <a:tailEnd/>
          </a:ln>
        </p:spPr>
        <p:txBody>
          <a:bodyPr>
            <a:spAutoFit/>
          </a:bodyPr>
          <a:lstStyle/>
          <a:p>
            <a:pPr>
              <a:spcBef>
                <a:spcPct val="50000"/>
              </a:spcBef>
            </a:pPr>
            <a:r>
              <a:rPr lang="es-VE" sz="2400" b="1">
                <a:solidFill>
                  <a:srgbClr val="FFFF00"/>
                </a:solidFill>
                <a:latin typeface="Comic Sans MS" pitchFamily="66" charset="0"/>
              </a:rPr>
              <a:t>Discusión</a:t>
            </a:r>
            <a:endParaRPr lang="es-ES" sz="2400" b="1">
              <a:solidFill>
                <a:srgbClr val="FFFF00"/>
              </a:solidFill>
              <a:latin typeface="Comic Sans MS" pitchFamily="66" charset="0"/>
            </a:endParaRPr>
          </a:p>
        </p:txBody>
      </p:sp>
      <p:sp>
        <p:nvSpPr>
          <p:cNvPr id="38924" name="9 CuadroTexto"/>
          <p:cNvSpPr txBox="1">
            <a:spLocks noChangeArrowheads="1"/>
          </p:cNvSpPr>
          <p:nvPr/>
        </p:nvSpPr>
        <p:spPr bwMode="auto">
          <a:xfrm>
            <a:off x="1571625" y="1143000"/>
            <a:ext cx="642938" cy="369888"/>
          </a:xfrm>
          <a:prstGeom prst="rect">
            <a:avLst/>
          </a:prstGeom>
          <a:noFill/>
          <a:ln w="9525">
            <a:noFill/>
            <a:miter lim="800000"/>
            <a:headEnd/>
            <a:tailEnd/>
          </a:ln>
        </p:spPr>
        <p:txBody>
          <a:bodyPr>
            <a:spAutoFit/>
          </a:bodyPr>
          <a:lstStyle/>
          <a:p>
            <a:r>
              <a:rPr lang="es-ES_tradnl">
                <a:solidFill>
                  <a:srgbClr val="FFFF00"/>
                </a:solidFill>
              </a:rPr>
              <a:t>Esp.</a:t>
            </a:r>
          </a:p>
        </p:txBody>
      </p:sp>
      <p:sp>
        <p:nvSpPr>
          <p:cNvPr id="38925" name="10 CuadroTexto"/>
          <p:cNvSpPr txBox="1">
            <a:spLocks noChangeArrowheads="1"/>
          </p:cNvSpPr>
          <p:nvPr/>
        </p:nvSpPr>
        <p:spPr bwMode="auto">
          <a:xfrm>
            <a:off x="4143375" y="5529263"/>
            <a:ext cx="6000750" cy="400050"/>
          </a:xfrm>
          <a:prstGeom prst="rect">
            <a:avLst/>
          </a:prstGeom>
          <a:noFill/>
          <a:ln w="9525">
            <a:noFill/>
            <a:miter lim="800000"/>
            <a:headEnd/>
            <a:tailEnd/>
          </a:ln>
        </p:spPr>
        <p:txBody>
          <a:bodyPr>
            <a:spAutoFit/>
          </a:bodyPr>
          <a:lstStyle/>
          <a:p>
            <a:r>
              <a:rPr lang="es-ES_tradnl" sz="2000">
                <a:solidFill>
                  <a:srgbClr val="FFFF00"/>
                </a:solidFill>
                <a:latin typeface="Comic Sans MS" pitchFamily="66" charset="0"/>
              </a:rPr>
              <a:t>Pac. con aparatos de ortodoncia</a:t>
            </a:r>
          </a:p>
        </p:txBody>
      </p:sp>
      <p:sp>
        <p:nvSpPr>
          <p:cNvPr id="12" name="11 Cerrar llave"/>
          <p:cNvSpPr/>
          <p:nvPr/>
        </p:nvSpPr>
        <p:spPr>
          <a:xfrm>
            <a:off x="3786188" y="5357813"/>
            <a:ext cx="142875" cy="1143000"/>
          </a:xfrm>
          <a:prstGeom prst="rightBrace">
            <a:avLst/>
          </a:prstGeom>
          <a:ln w="28575">
            <a:solidFill>
              <a:srgbClr val="D600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428625" y="688975"/>
            <a:ext cx="8429625" cy="822325"/>
          </a:xfrm>
          <a:prstGeom prst="rect">
            <a:avLst/>
          </a:prstGeom>
          <a:noFill/>
          <a:ln w="9525">
            <a:noFill/>
            <a:miter lim="800000"/>
            <a:headEnd/>
            <a:tailEnd/>
          </a:ln>
        </p:spPr>
        <p:txBody>
          <a:bodyPr anchor="ctr">
            <a:spAutoFit/>
          </a:bodyPr>
          <a:lstStyle/>
          <a:p>
            <a:pPr algn="ctr"/>
            <a:r>
              <a:rPr lang="es-ES" sz="2400">
                <a:solidFill>
                  <a:schemeClr val="bg2"/>
                </a:solidFill>
                <a:latin typeface="Comic Sans MS" pitchFamily="66" charset="0"/>
              </a:rPr>
              <a:t>Relación de la higiene bucal con aparición de lesiones en tejidos blandos, durante el tratamiento de ortodoncia</a:t>
            </a:r>
            <a:endParaRPr lang="es-ES_tradnl" sz="2400">
              <a:solidFill>
                <a:srgbClr val="215968"/>
              </a:solidFill>
              <a:latin typeface="Comic Sans MS" pitchFamily="66" charset="0"/>
            </a:endParaRPr>
          </a:p>
        </p:txBody>
      </p:sp>
      <p:graphicFrame>
        <p:nvGraphicFramePr>
          <p:cNvPr id="10" name="9 Tabla"/>
          <p:cNvGraphicFramePr>
            <a:graphicFrameLocks noGrp="1"/>
          </p:cNvGraphicFramePr>
          <p:nvPr/>
        </p:nvGraphicFramePr>
        <p:xfrm>
          <a:off x="1428728" y="2351086"/>
          <a:ext cx="3643338" cy="951553"/>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020135"/>
                <a:gridCol w="1174276"/>
                <a:gridCol w="1448927"/>
              </a:tblGrid>
              <a:tr h="200025">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FRECUENCIA ABSOLUTA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SI</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20</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71</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8</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29</a:t>
                      </a:r>
                      <a:endParaRPr lang="es-ES_tradnl" sz="1200">
                        <a:latin typeface="Times New Roman"/>
                        <a:ea typeface="Times New Roman"/>
                        <a:cs typeface="Times New Roman"/>
                      </a:endParaRPr>
                    </a:p>
                  </a:txBody>
                  <a:tcPr marL="44450" marR="44450" marT="0" marB="0" anchor="b"/>
                </a:tc>
              </a:tr>
              <a:tr h="185743">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28</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14337" name="Picture 1"/>
          <p:cNvPicPr>
            <a:picLocks noChangeAspect="1" noChangeArrowheads="1"/>
          </p:cNvPicPr>
          <p:nvPr/>
        </p:nvPicPr>
        <p:blipFill>
          <a:blip r:embed="rId2" cstate="print"/>
          <a:srcRect/>
          <a:stretch>
            <a:fillRect/>
          </a:stretch>
        </p:blipFill>
        <p:spPr bwMode="auto">
          <a:xfrm>
            <a:off x="5922027" y="2066921"/>
            <a:ext cx="2721939" cy="1571636"/>
          </a:xfrm>
          <a:prstGeom prst="rect">
            <a:avLst/>
          </a:prstGeom>
          <a:noFill/>
          <a:ln w="9525">
            <a:noFill/>
            <a:miter lim="800000"/>
            <a:headEnd/>
            <a:tailEnd/>
          </a:ln>
          <a:effectLst>
            <a:glow rad="63500">
              <a:schemeClr val="accent5">
                <a:satMod val="175000"/>
                <a:alpha val="40000"/>
              </a:schemeClr>
            </a:glow>
            <a:softEdge rad="63500"/>
          </a:effectLst>
        </p:spPr>
      </p:pic>
      <p:graphicFrame>
        <p:nvGraphicFramePr>
          <p:cNvPr id="12" name="11 Tabla"/>
          <p:cNvGraphicFramePr>
            <a:graphicFrameLocks noGrp="1"/>
          </p:cNvGraphicFramePr>
          <p:nvPr/>
        </p:nvGraphicFramePr>
        <p:xfrm>
          <a:off x="1428728" y="3648100"/>
          <a:ext cx="3857652" cy="94869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033299"/>
                <a:gridCol w="1370769"/>
                <a:gridCol w="1453584"/>
              </a:tblGrid>
              <a:tr h="200025">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FRECUENCIA ABSOLUTA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157165">
                <a:tc>
                  <a:txBody>
                    <a:bodyPr/>
                    <a:lstStyle/>
                    <a:p>
                      <a:pPr algn="ctr">
                        <a:spcAft>
                          <a:spcPts val="0"/>
                        </a:spcAft>
                      </a:pPr>
                      <a:r>
                        <a:rPr lang="es-ES" sz="1200"/>
                        <a:t>SI</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94</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6</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14338" name="Picture 2"/>
          <p:cNvPicPr>
            <a:picLocks noChangeAspect="1" noChangeArrowheads="1"/>
          </p:cNvPicPr>
          <p:nvPr/>
        </p:nvPicPr>
        <p:blipFill>
          <a:blip r:embed="rId3" cstate="print"/>
          <a:srcRect/>
          <a:stretch>
            <a:fillRect/>
          </a:stretch>
        </p:blipFill>
        <p:spPr bwMode="auto">
          <a:xfrm>
            <a:off x="6000760" y="3724283"/>
            <a:ext cx="2714620" cy="1628772"/>
          </a:xfrm>
          <a:prstGeom prst="rect">
            <a:avLst/>
          </a:prstGeom>
          <a:noFill/>
          <a:ln w="9525">
            <a:noFill/>
            <a:miter lim="800000"/>
            <a:headEnd/>
            <a:tailEnd/>
          </a:ln>
          <a:effectLst>
            <a:glow rad="63500">
              <a:schemeClr val="accent5">
                <a:satMod val="175000"/>
                <a:alpha val="40000"/>
              </a:schemeClr>
            </a:glow>
            <a:softEdge rad="63500"/>
          </a:effectLst>
        </p:spPr>
      </p:pic>
      <p:sp>
        <p:nvSpPr>
          <p:cNvPr id="39943" name="7 CuadroTexto"/>
          <p:cNvSpPr txBox="1">
            <a:spLocks noChangeArrowheads="1"/>
          </p:cNvSpPr>
          <p:nvPr/>
        </p:nvSpPr>
        <p:spPr bwMode="auto">
          <a:xfrm>
            <a:off x="971550" y="5376863"/>
            <a:ext cx="5329238" cy="1220787"/>
          </a:xfrm>
          <a:prstGeom prst="rect">
            <a:avLst/>
          </a:prstGeom>
          <a:noFill/>
          <a:ln w="9525">
            <a:noFill/>
            <a:miter lim="800000"/>
            <a:headEnd/>
            <a:tailEnd/>
          </a:ln>
        </p:spPr>
        <p:txBody>
          <a:bodyPr>
            <a:spAutoFit/>
          </a:bodyPr>
          <a:lstStyle/>
          <a:p>
            <a:r>
              <a:rPr lang="es-ES_tradnl">
                <a:solidFill>
                  <a:srgbClr val="D60093"/>
                </a:solidFill>
                <a:latin typeface="Calibri" pitchFamily="34" charset="0"/>
              </a:rPr>
              <a:t>         </a:t>
            </a:r>
            <a:r>
              <a:rPr lang="es-ES_tradnl">
                <a:solidFill>
                  <a:srgbClr val="D60093"/>
                </a:solidFill>
                <a:latin typeface="Comic Sans MS" pitchFamily="66" charset="0"/>
              </a:rPr>
              <a:t>Avalos y Col.,2001 y  Ferreira 2005 .</a:t>
            </a:r>
            <a:r>
              <a:rPr lang="es-ES_tradnl">
                <a:solidFill>
                  <a:srgbClr val="948A54"/>
                </a:solidFill>
                <a:latin typeface="Comic Sans MS" pitchFamily="66" charset="0"/>
              </a:rPr>
              <a:t> </a:t>
            </a:r>
          </a:p>
          <a:p>
            <a:endParaRPr lang="es-ES_tradnl">
              <a:solidFill>
                <a:srgbClr val="948A54"/>
              </a:solidFill>
              <a:latin typeface="Comic Sans MS" pitchFamily="66" charset="0"/>
            </a:endParaRPr>
          </a:p>
          <a:p>
            <a:endParaRPr lang="es-ES_tradnl">
              <a:solidFill>
                <a:srgbClr val="948A54"/>
              </a:solidFill>
              <a:latin typeface="Comic Sans MS" pitchFamily="66" charset="0"/>
            </a:endParaRPr>
          </a:p>
          <a:p>
            <a:r>
              <a:rPr lang="es-ES_tradnl" sz="2000">
                <a:solidFill>
                  <a:schemeClr val="bg1"/>
                </a:solidFill>
                <a:latin typeface="Comic Sans MS" pitchFamily="66" charset="0"/>
              </a:rPr>
              <a:t>Higiene bucal  y  problemas periodontales</a:t>
            </a:r>
          </a:p>
        </p:txBody>
      </p:sp>
      <p:sp>
        <p:nvSpPr>
          <p:cNvPr id="39944" name="Line 10"/>
          <p:cNvSpPr>
            <a:spLocks noChangeShapeType="1"/>
          </p:cNvSpPr>
          <p:nvPr/>
        </p:nvSpPr>
        <p:spPr bwMode="auto">
          <a:xfrm>
            <a:off x="3563938" y="5734050"/>
            <a:ext cx="0" cy="503238"/>
          </a:xfrm>
          <a:prstGeom prst="line">
            <a:avLst/>
          </a:prstGeom>
          <a:noFill/>
          <a:ln w="76200">
            <a:solidFill>
              <a:srgbClr val="00FFFF"/>
            </a:solidFill>
            <a:round/>
            <a:headEnd/>
            <a:tailEnd type="triangle" w="med" len="med"/>
          </a:ln>
        </p:spPr>
        <p:txBody>
          <a:bodyPr/>
          <a:lstStyle/>
          <a:p>
            <a:endParaRPr lang="es-VE"/>
          </a:p>
        </p:txBody>
      </p:sp>
      <p:sp>
        <p:nvSpPr>
          <p:cNvPr id="39945" name="Text Box 11"/>
          <p:cNvSpPr txBox="1">
            <a:spLocks noChangeArrowheads="1"/>
          </p:cNvSpPr>
          <p:nvPr/>
        </p:nvSpPr>
        <p:spPr bwMode="auto">
          <a:xfrm>
            <a:off x="900113" y="5013325"/>
            <a:ext cx="2303462" cy="461963"/>
          </a:xfrm>
          <a:prstGeom prst="rect">
            <a:avLst/>
          </a:prstGeom>
          <a:noFill/>
          <a:ln w="9525">
            <a:noFill/>
            <a:miter lim="800000"/>
            <a:headEnd/>
            <a:tailEnd/>
          </a:ln>
        </p:spPr>
        <p:txBody>
          <a:bodyPr>
            <a:spAutoFit/>
          </a:bodyPr>
          <a:lstStyle/>
          <a:p>
            <a:pPr>
              <a:spcBef>
                <a:spcPct val="50000"/>
              </a:spcBef>
            </a:pPr>
            <a:r>
              <a:rPr lang="es-VE" sz="2400" b="1">
                <a:solidFill>
                  <a:srgbClr val="FFFF00"/>
                </a:solidFill>
                <a:latin typeface="Comic Sans MS" pitchFamily="66" charset="0"/>
              </a:rPr>
              <a:t>Discusión</a:t>
            </a:r>
            <a:endParaRPr lang="es-ES" sz="2400" b="1">
              <a:solidFill>
                <a:srgbClr val="FFFF00"/>
              </a:solidFill>
              <a:latin typeface="Comic Sans MS" pitchFamily="66" charset="0"/>
            </a:endParaRPr>
          </a:p>
        </p:txBody>
      </p:sp>
      <p:sp>
        <p:nvSpPr>
          <p:cNvPr id="39946" name="10 CuadroTexto"/>
          <p:cNvSpPr txBox="1">
            <a:spLocks noChangeArrowheads="1"/>
          </p:cNvSpPr>
          <p:nvPr/>
        </p:nvSpPr>
        <p:spPr bwMode="auto">
          <a:xfrm>
            <a:off x="642938" y="2428875"/>
            <a:ext cx="642937" cy="369888"/>
          </a:xfrm>
          <a:prstGeom prst="rect">
            <a:avLst/>
          </a:prstGeom>
          <a:noFill/>
          <a:ln w="9525">
            <a:noFill/>
            <a:miter lim="800000"/>
            <a:headEnd/>
            <a:tailEnd/>
          </a:ln>
        </p:spPr>
        <p:txBody>
          <a:bodyPr>
            <a:spAutoFit/>
          </a:bodyPr>
          <a:lstStyle/>
          <a:p>
            <a:r>
              <a:rPr lang="es-ES_tradnl">
                <a:solidFill>
                  <a:srgbClr val="FFFF00"/>
                </a:solidFill>
              </a:rPr>
              <a:t>Esp.</a:t>
            </a:r>
          </a:p>
        </p:txBody>
      </p:sp>
      <p:sp>
        <p:nvSpPr>
          <p:cNvPr id="39947" name="12 CuadroTexto"/>
          <p:cNvSpPr txBox="1">
            <a:spLocks noChangeArrowheads="1"/>
          </p:cNvSpPr>
          <p:nvPr/>
        </p:nvSpPr>
        <p:spPr bwMode="auto">
          <a:xfrm>
            <a:off x="642938" y="3643313"/>
            <a:ext cx="642937" cy="369887"/>
          </a:xfrm>
          <a:prstGeom prst="rect">
            <a:avLst/>
          </a:prstGeom>
          <a:noFill/>
          <a:ln w="9525">
            <a:noFill/>
            <a:miter lim="800000"/>
            <a:headEnd/>
            <a:tailEnd/>
          </a:ln>
        </p:spPr>
        <p:txBody>
          <a:bodyPr>
            <a:spAutoFit/>
          </a:bodyPr>
          <a:lstStyle/>
          <a:p>
            <a:r>
              <a:rPr lang="es-ES_tradnl">
                <a:solidFill>
                  <a:srgbClr val="FFFF00"/>
                </a:solidFill>
              </a:rPr>
              <a:t>Pac.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142976" y="285728"/>
            <a:ext cx="6858048" cy="1200329"/>
          </a:xfrm>
          <a:prstGeom prst="rect">
            <a:avLst/>
          </a:prstGeom>
          <a:noFill/>
          <a:ln w="9525">
            <a:noFill/>
            <a:miter lim="800000"/>
            <a:headEnd/>
            <a:tailEnd/>
          </a:ln>
          <a:effectLst>
            <a:glow rad="228600">
              <a:schemeClr val="accent4">
                <a:satMod val="175000"/>
                <a:alpha val="40000"/>
              </a:schemeClr>
            </a:glow>
          </a:effectLst>
        </p:spPr>
        <p:txBody>
          <a:bodyPr anchor="ctr">
            <a:spAutoFit/>
          </a:bodyPr>
          <a:lstStyle/>
          <a:p>
            <a:pPr algn="ctr">
              <a:defRPr/>
            </a:pPr>
            <a:r>
              <a:rPr lang="es-ES" sz="2400" dirty="0">
                <a:solidFill>
                  <a:schemeClr val="bg1"/>
                </a:solidFill>
                <a:latin typeface="Comic Sans MS" pitchFamily="66" charset="0"/>
                <a:ea typeface="Times New Roman" pitchFamily="18" charset="0"/>
                <a:cs typeface="Arial" charset="0"/>
              </a:rPr>
              <a:t>Relación del cambio de aditamentos como</a:t>
            </a:r>
          </a:p>
          <a:p>
            <a:pPr algn="ctr">
              <a:defRPr/>
            </a:pPr>
            <a:r>
              <a:rPr lang="es-ES" sz="2400" dirty="0">
                <a:solidFill>
                  <a:schemeClr val="bg1"/>
                </a:solidFill>
                <a:latin typeface="Comic Sans MS" pitchFamily="66" charset="0"/>
                <a:ea typeface="Times New Roman" pitchFamily="18" charset="0"/>
                <a:cs typeface="Arial" charset="0"/>
              </a:rPr>
              <a:t> causa de lesiones en los tejidos</a:t>
            </a:r>
          </a:p>
          <a:p>
            <a:pPr algn="ctr">
              <a:defRPr/>
            </a:pPr>
            <a:r>
              <a:rPr lang="es-ES" sz="2400" dirty="0">
                <a:solidFill>
                  <a:schemeClr val="bg1"/>
                </a:solidFill>
                <a:latin typeface="Comic Sans MS" pitchFamily="66" charset="0"/>
                <a:ea typeface="Times New Roman" pitchFamily="18" charset="0"/>
                <a:cs typeface="Arial" charset="0"/>
              </a:rPr>
              <a:t> de la cavidad bucal. </a:t>
            </a:r>
          </a:p>
        </p:txBody>
      </p:sp>
      <p:pic>
        <p:nvPicPr>
          <p:cNvPr id="12290" name="Picture 2"/>
          <p:cNvPicPr>
            <a:picLocks noChangeAspect="1" noChangeArrowheads="1"/>
          </p:cNvPicPr>
          <p:nvPr/>
        </p:nvPicPr>
        <p:blipFill>
          <a:blip r:embed="rId2" cstate="print"/>
          <a:srcRect/>
          <a:stretch>
            <a:fillRect/>
          </a:stretch>
        </p:blipFill>
        <p:spPr bwMode="auto">
          <a:xfrm>
            <a:off x="5929322" y="3814327"/>
            <a:ext cx="2643206" cy="1472061"/>
          </a:xfrm>
          <a:prstGeom prst="rect">
            <a:avLst/>
          </a:prstGeom>
          <a:noFill/>
          <a:ln w="9525">
            <a:noFill/>
            <a:miter lim="800000"/>
            <a:headEnd/>
            <a:tailEnd/>
          </a:ln>
          <a:effectLst>
            <a:glow rad="101600">
              <a:schemeClr val="accent5">
                <a:satMod val="175000"/>
                <a:alpha val="40000"/>
              </a:schemeClr>
            </a:glow>
          </a:effectLst>
        </p:spPr>
      </p:pic>
      <p:graphicFrame>
        <p:nvGraphicFramePr>
          <p:cNvPr id="7" name="6 Tabla"/>
          <p:cNvGraphicFramePr>
            <a:graphicFrameLocks noGrp="1"/>
          </p:cNvGraphicFramePr>
          <p:nvPr/>
        </p:nvGraphicFramePr>
        <p:xfrm>
          <a:off x="1262366" y="3916368"/>
          <a:ext cx="3844627" cy="965835"/>
        </p:xfrm>
        <a:graphic>
          <a:graphicData uri="http://schemas.openxmlformats.org/drawingml/2006/table">
            <a:tbl>
              <a:tblPr>
                <a:effectLst>
                  <a:outerShdw blurRad="40000" dist="20000" dir="5400000" rotWithShape="0">
                    <a:srgbClr val="000000">
                      <a:alpha val="38000"/>
                    </a:srgbClr>
                  </a:outerShdw>
                  <a:reflection blurRad="6350" stA="50000" endA="275" endPos="40000" dist="101600" dir="5400000" sy="-100000" algn="bl" rotWithShape="0"/>
                </a:effectLst>
                <a:tableStyleId>{35758FB7-9AC5-4552-8A53-C91805E547FA}</a:tableStyleId>
              </a:tblPr>
              <a:tblGrid>
                <a:gridCol w="1129983"/>
                <a:gridCol w="1073684"/>
                <a:gridCol w="1640960"/>
              </a:tblGrid>
              <a:tr h="200025">
                <a:tc>
                  <a:txBody>
                    <a:bodyPr/>
                    <a:lstStyle/>
                    <a:p>
                      <a:pPr algn="ctr">
                        <a:spcAft>
                          <a:spcPts val="0"/>
                        </a:spcAft>
                      </a:pPr>
                      <a:r>
                        <a:rPr lang="es-ES" sz="1200" dirty="0"/>
                        <a:t>ALTERNATIVAS</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PORCENTAJE</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SI</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35</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76</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11</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24</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TOTAL</a:t>
                      </a:r>
                      <a:endParaRPr lang="es-ES_tradnl" sz="120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solidFill>
                          <a:schemeClr val="bg1"/>
                        </a:solidFill>
                        <a:latin typeface="Times New Roman"/>
                        <a:ea typeface="Times New Roman"/>
                        <a:cs typeface="Times New Roman"/>
                      </a:endParaRPr>
                    </a:p>
                  </a:txBody>
                  <a:tcPr marL="44450" marR="44450" marT="0" marB="0" anchor="b"/>
                </a:tc>
              </a:tr>
            </a:tbl>
          </a:graphicData>
        </a:graphic>
      </p:graphicFrame>
      <p:graphicFrame>
        <p:nvGraphicFramePr>
          <p:cNvPr id="9" name="8 Tabla"/>
          <p:cNvGraphicFramePr>
            <a:graphicFrameLocks noGrp="1"/>
          </p:cNvGraphicFramePr>
          <p:nvPr/>
        </p:nvGraphicFramePr>
        <p:xfrm>
          <a:off x="1260454" y="2184392"/>
          <a:ext cx="3786213" cy="965835"/>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000132"/>
                <a:gridCol w="1214446"/>
                <a:gridCol w="1571635"/>
              </a:tblGrid>
              <a:tr h="357190">
                <a:tc>
                  <a:txBody>
                    <a:bodyPr/>
                    <a:lstStyle/>
                    <a:p>
                      <a:pPr algn="ctr">
                        <a:spcAft>
                          <a:spcPts val="0"/>
                        </a:spcAft>
                      </a:pPr>
                      <a:r>
                        <a:rPr lang="es-ES" sz="1200" dirty="0"/>
                        <a:t>ALTERNATIVAS</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PORCENTAJE</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SI</a:t>
                      </a:r>
                      <a:endParaRPr lang="es-ES_tradnl" sz="120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a:t>27</a:t>
                      </a:r>
                      <a:endParaRPr lang="es-ES_tradnl" sz="120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96</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NO</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1</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4</a:t>
                      </a:r>
                      <a:endParaRPr lang="es-ES_tradnl" sz="1200" dirty="0">
                        <a:solidFill>
                          <a:schemeClr val="bg1"/>
                        </a:solidFill>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TOTAL</a:t>
                      </a:r>
                      <a:endParaRPr lang="es-ES_tradnl" sz="1200" dirty="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a:t>28</a:t>
                      </a:r>
                      <a:endParaRPr lang="es-ES_tradnl" sz="1200">
                        <a:solidFill>
                          <a:schemeClr val="bg1"/>
                        </a:solidFill>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solidFill>
                          <a:schemeClr val="bg1"/>
                        </a:solidFill>
                        <a:latin typeface="Times New Roman"/>
                        <a:ea typeface="Times New Roman"/>
                        <a:cs typeface="Times New Roman"/>
                      </a:endParaRPr>
                    </a:p>
                  </a:txBody>
                  <a:tcPr marL="44450" marR="44450" marT="0" marB="0" anchor="b"/>
                </a:tc>
              </a:tr>
            </a:tbl>
          </a:graphicData>
        </a:graphic>
      </p:graphicFrame>
      <p:pic>
        <p:nvPicPr>
          <p:cNvPr id="12292" name="Picture 4"/>
          <p:cNvPicPr>
            <a:picLocks noChangeAspect="1" noChangeArrowheads="1"/>
          </p:cNvPicPr>
          <p:nvPr/>
        </p:nvPicPr>
        <p:blipFill>
          <a:blip r:embed="rId3" cstate="print"/>
          <a:srcRect/>
          <a:stretch>
            <a:fillRect/>
          </a:stretch>
        </p:blipFill>
        <p:spPr bwMode="auto">
          <a:xfrm>
            <a:off x="6000760" y="2084858"/>
            <a:ext cx="2500330" cy="1453680"/>
          </a:xfrm>
          <a:prstGeom prst="rect">
            <a:avLst/>
          </a:prstGeom>
          <a:noFill/>
          <a:ln w="9525">
            <a:noFill/>
            <a:miter lim="800000"/>
            <a:headEnd/>
            <a:tailEnd/>
          </a:ln>
          <a:effectLst>
            <a:glow rad="101600">
              <a:schemeClr val="accent5">
                <a:satMod val="175000"/>
                <a:alpha val="40000"/>
              </a:schemeClr>
            </a:glow>
          </a:effectLst>
        </p:spPr>
      </p:pic>
      <p:sp>
        <p:nvSpPr>
          <p:cNvPr id="40969" name="7 CuadroTexto"/>
          <p:cNvSpPr txBox="1">
            <a:spLocks noChangeArrowheads="1"/>
          </p:cNvSpPr>
          <p:nvPr/>
        </p:nvSpPr>
        <p:spPr bwMode="auto">
          <a:xfrm>
            <a:off x="500063" y="3913188"/>
            <a:ext cx="642937" cy="369887"/>
          </a:xfrm>
          <a:prstGeom prst="rect">
            <a:avLst/>
          </a:prstGeom>
          <a:noFill/>
          <a:ln w="9525">
            <a:noFill/>
            <a:miter lim="800000"/>
            <a:headEnd/>
            <a:tailEnd/>
          </a:ln>
        </p:spPr>
        <p:txBody>
          <a:bodyPr>
            <a:spAutoFit/>
          </a:bodyPr>
          <a:lstStyle/>
          <a:p>
            <a:r>
              <a:rPr lang="es-ES_tradnl">
                <a:solidFill>
                  <a:srgbClr val="FFFF00"/>
                </a:solidFill>
              </a:rPr>
              <a:t>Pac.</a:t>
            </a:r>
          </a:p>
        </p:txBody>
      </p:sp>
      <p:sp>
        <p:nvSpPr>
          <p:cNvPr id="40970" name="9 CuadroTexto"/>
          <p:cNvSpPr txBox="1">
            <a:spLocks noChangeArrowheads="1"/>
          </p:cNvSpPr>
          <p:nvPr/>
        </p:nvSpPr>
        <p:spPr bwMode="auto">
          <a:xfrm>
            <a:off x="500063" y="2127250"/>
            <a:ext cx="642937" cy="369888"/>
          </a:xfrm>
          <a:prstGeom prst="rect">
            <a:avLst/>
          </a:prstGeom>
          <a:noFill/>
          <a:ln w="9525">
            <a:noFill/>
            <a:miter lim="800000"/>
            <a:headEnd/>
            <a:tailEnd/>
          </a:ln>
        </p:spPr>
        <p:txBody>
          <a:bodyPr>
            <a:spAutoFit/>
          </a:bodyPr>
          <a:lstStyle/>
          <a:p>
            <a:r>
              <a:rPr lang="es-ES_tradnl">
                <a:solidFill>
                  <a:srgbClr val="FFFF00"/>
                </a:solidFill>
              </a:rPr>
              <a:t>Esp.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1071563"/>
            <a:ext cx="8229600" cy="1143000"/>
          </a:xfrm>
        </p:spPr>
        <p:txBody>
          <a:bodyPr rtlCol="0">
            <a:normAutofit/>
          </a:bodyPr>
          <a:lstStyle/>
          <a:p>
            <a:pPr eaLnBrk="1" fontAlgn="auto" hangingPunct="1">
              <a:spcAft>
                <a:spcPts val="0"/>
              </a:spcAft>
              <a:defRPr/>
            </a:pPr>
            <a:r>
              <a:rPr lang="es-ES_tradnl" dirty="0" smtClean="0">
                <a:solidFill>
                  <a:schemeClr val="accent5">
                    <a:lumMod val="50000"/>
                  </a:schemeClr>
                </a:solidFill>
                <a:latin typeface="Comic Sans MS" pitchFamily="66" charset="0"/>
              </a:rPr>
              <a:t>Objetivo General</a:t>
            </a:r>
            <a:endParaRPr lang="es-ES_tradnl" dirty="0">
              <a:solidFill>
                <a:schemeClr val="accent5">
                  <a:lumMod val="50000"/>
                </a:schemeClr>
              </a:solidFill>
              <a:latin typeface="Comic Sans MS" pitchFamily="66" charset="0"/>
            </a:endParaRPr>
          </a:p>
        </p:txBody>
      </p:sp>
      <p:sp>
        <p:nvSpPr>
          <p:cNvPr id="5123" name="2 Marcador de contenido"/>
          <p:cNvSpPr>
            <a:spLocks noGrp="1"/>
          </p:cNvSpPr>
          <p:nvPr>
            <p:ph idx="1"/>
          </p:nvPr>
        </p:nvSpPr>
        <p:spPr>
          <a:xfrm>
            <a:off x="0" y="2133600"/>
            <a:ext cx="9144000" cy="4525963"/>
          </a:xfrm>
        </p:spPr>
        <p:txBody>
          <a:bodyPr/>
          <a:lstStyle/>
          <a:p>
            <a:pPr algn="ctr" eaLnBrk="1" hangingPunct="1">
              <a:buFont typeface="Arial" charset="0"/>
              <a:buNone/>
            </a:pPr>
            <a:r>
              <a:rPr lang="es-ES_tradnl" b="1" smtClean="0">
                <a:solidFill>
                  <a:schemeClr val="bg1"/>
                </a:solidFill>
                <a:latin typeface="Bradley Hand ITC" pitchFamily="66" charset="0"/>
              </a:rPr>
              <a:t>Determinar el conocimiento del especialista y actitud del paciente ante la aparición de lesiones en los tejidos blandos de la cavidad bucal por aparatos de ortodoncia, durante el periodo febrero - abril 2008, en el Servicio de Ortodoncia, Facultad de Odontología de la Universidad Central de Venezuela</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687360" y="1848179"/>
          <a:ext cx="3857652" cy="256032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985921"/>
                <a:gridCol w="1609910"/>
                <a:gridCol w="1261821"/>
              </a:tblGrid>
              <a:tr h="172642">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FRECUENCIA ABSOLUTA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Alambres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2</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Braquets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11</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Bandas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Dobleces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5</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18</a:t>
                      </a:r>
                      <a:endParaRPr lang="es-ES_tradnl" sz="1200" dirty="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Arco Lingual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25</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dirty="0"/>
                        <a:t>Botón de Nance</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5</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18</a:t>
                      </a:r>
                      <a:endParaRPr lang="es-ES_tradnl" sz="1200" dirty="0">
                        <a:latin typeface="Times New Roman"/>
                        <a:ea typeface="Times New Roman"/>
                        <a:cs typeface="Times New Roman"/>
                      </a:endParaRPr>
                    </a:p>
                  </a:txBody>
                  <a:tcPr marL="44450" marR="44450" marT="0" marB="0" anchor="b"/>
                </a:tc>
              </a:tr>
              <a:tr h="345284">
                <a:tc>
                  <a:txBody>
                    <a:bodyPr/>
                    <a:lstStyle/>
                    <a:p>
                      <a:pPr algn="ctr">
                        <a:spcAft>
                          <a:spcPts val="0"/>
                        </a:spcAft>
                      </a:pPr>
                      <a:r>
                        <a:rPr lang="es-ES" sz="1200"/>
                        <a:t>Aparatos Removibles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r>
              <a:tr h="345284">
                <a:tc>
                  <a:txBody>
                    <a:bodyPr/>
                    <a:lstStyle/>
                    <a:p>
                      <a:pPr algn="ctr">
                        <a:spcAft>
                          <a:spcPts val="0"/>
                        </a:spcAft>
                      </a:pPr>
                      <a:r>
                        <a:rPr lang="es-ES" sz="1200"/>
                        <a:t>Ligaduras Metálicas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r>
              <a:tr h="172642">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28</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13314" name="Picture 2"/>
          <p:cNvPicPr>
            <a:picLocks noChangeAspect="1" noChangeArrowheads="1"/>
          </p:cNvPicPr>
          <p:nvPr/>
        </p:nvPicPr>
        <p:blipFill>
          <a:blip r:embed="rId2" cstate="print"/>
          <a:srcRect/>
          <a:stretch>
            <a:fillRect/>
          </a:stretch>
        </p:blipFill>
        <p:spPr bwMode="auto">
          <a:xfrm>
            <a:off x="4829178" y="2103766"/>
            <a:ext cx="3786214" cy="2095180"/>
          </a:xfrm>
          <a:prstGeom prst="rect">
            <a:avLst/>
          </a:prstGeom>
          <a:noFill/>
          <a:ln w="9525">
            <a:noFill/>
            <a:miter lim="800000"/>
            <a:headEnd/>
            <a:tailEnd/>
          </a:ln>
          <a:effectLst>
            <a:glow rad="101600">
              <a:schemeClr val="accent5">
                <a:satMod val="175000"/>
                <a:alpha val="40000"/>
              </a:schemeClr>
            </a:glow>
          </a:effectLst>
        </p:spPr>
      </p:pic>
      <p:sp>
        <p:nvSpPr>
          <p:cNvPr id="41988" name="Rectangle 3"/>
          <p:cNvSpPr>
            <a:spLocks noChangeArrowheads="1"/>
          </p:cNvSpPr>
          <p:nvPr/>
        </p:nvSpPr>
        <p:spPr bwMode="auto">
          <a:xfrm>
            <a:off x="836613" y="765175"/>
            <a:ext cx="7807325" cy="830263"/>
          </a:xfrm>
          <a:prstGeom prst="rect">
            <a:avLst/>
          </a:prstGeom>
          <a:noFill/>
          <a:ln w="9525">
            <a:noFill/>
            <a:miter lim="800000"/>
            <a:headEnd/>
            <a:tailEnd/>
          </a:ln>
        </p:spPr>
        <p:txBody>
          <a:bodyPr wrap="none" anchor="ctr">
            <a:spAutoFit/>
          </a:bodyPr>
          <a:lstStyle/>
          <a:p>
            <a:pPr algn="ctr"/>
            <a:r>
              <a:rPr lang="es-ES" sz="2400">
                <a:solidFill>
                  <a:schemeClr val="bg1"/>
                </a:solidFill>
                <a:latin typeface="Comic Sans MS" pitchFamily="66" charset="0"/>
                <a:ea typeface="Times New Roman" pitchFamily="18" charset="0"/>
                <a:cs typeface="Arial" charset="0"/>
              </a:rPr>
              <a:t>Relación al tipo de aditamentos que pueden favorecer</a:t>
            </a:r>
          </a:p>
          <a:p>
            <a:pPr algn="ctr"/>
            <a:r>
              <a:rPr lang="es-ES" sz="2400">
                <a:solidFill>
                  <a:schemeClr val="bg1"/>
                </a:solidFill>
                <a:latin typeface="Comic Sans MS" pitchFamily="66" charset="0"/>
                <a:ea typeface="Times New Roman" pitchFamily="18" charset="0"/>
                <a:cs typeface="Arial" charset="0"/>
              </a:rPr>
              <a:t> la aparición de lesiones</a:t>
            </a:r>
          </a:p>
        </p:txBody>
      </p:sp>
      <p:sp>
        <p:nvSpPr>
          <p:cNvPr id="41989" name="Text Box 6"/>
          <p:cNvSpPr txBox="1">
            <a:spLocks noChangeArrowheads="1"/>
          </p:cNvSpPr>
          <p:nvPr/>
        </p:nvSpPr>
        <p:spPr bwMode="auto">
          <a:xfrm>
            <a:off x="1000125" y="5572125"/>
            <a:ext cx="2303463" cy="461963"/>
          </a:xfrm>
          <a:prstGeom prst="rect">
            <a:avLst/>
          </a:prstGeom>
          <a:noFill/>
          <a:ln w="9525">
            <a:noFill/>
            <a:miter lim="800000"/>
            <a:headEnd/>
            <a:tailEnd/>
          </a:ln>
        </p:spPr>
        <p:txBody>
          <a:bodyPr>
            <a:spAutoFit/>
          </a:bodyPr>
          <a:lstStyle/>
          <a:p>
            <a:pPr>
              <a:spcBef>
                <a:spcPct val="50000"/>
              </a:spcBef>
            </a:pPr>
            <a:r>
              <a:rPr lang="es-VE" sz="2400" b="1">
                <a:solidFill>
                  <a:srgbClr val="FFFF00"/>
                </a:solidFill>
                <a:latin typeface="Comic Sans MS" pitchFamily="66" charset="0"/>
              </a:rPr>
              <a:t>Discusión</a:t>
            </a:r>
            <a:endParaRPr lang="es-ES" sz="2400" b="1">
              <a:solidFill>
                <a:srgbClr val="FFFF00"/>
              </a:solidFill>
              <a:latin typeface="Comic Sans MS" pitchFamily="66" charset="0"/>
            </a:endParaRPr>
          </a:p>
        </p:txBody>
      </p:sp>
      <p:sp>
        <p:nvSpPr>
          <p:cNvPr id="41990" name="7 CuadroTexto"/>
          <p:cNvSpPr txBox="1">
            <a:spLocks noChangeArrowheads="1"/>
          </p:cNvSpPr>
          <p:nvPr/>
        </p:nvSpPr>
        <p:spPr bwMode="auto">
          <a:xfrm>
            <a:off x="4429125" y="4972050"/>
            <a:ext cx="5613400" cy="1600200"/>
          </a:xfrm>
          <a:prstGeom prst="rect">
            <a:avLst/>
          </a:prstGeom>
          <a:noFill/>
          <a:ln w="9525">
            <a:noFill/>
            <a:miter lim="800000"/>
            <a:headEnd/>
            <a:tailEnd/>
          </a:ln>
        </p:spPr>
        <p:txBody>
          <a:bodyPr>
            <a:spAutoFit/>
          </a:bodyPr>
          <a:lstStyle/>
          <a:p>
            <a:endParaRPr lang="es-ES_tradnl" sz="2000">
              <a:solidFill>
                <a:srgbClr val="CC0099"/>
              </a:solidFill>
              <a:latin typeface="Comic Sans MS" pitchFamily="66" charset="0"/>
            </a:endParaRPr>
          </a:p>
          <a:p>
            <a:r>
              <a:rPr lang="es-ES_tradnl" sz="2400">
                <a:solidFill>
                  <a:schemeClr val="bg2"/>
                </a:solidFill>
                <a:latin typeface="Comic Sans MS" pitchFamily="66" charset="0"/>
              </a:rPr>
              <a:t>Tratamientos de ortodoncia</a:t>
            </a:r>
          </a:p>
          <a:p>
            <a:r>
              <a:rPr lang="es-ES_tradnl">
                <a:solidFill>
                  <a:srgbClr val="D60093"/>
                </a:solidFill>
                <a:latin typeface="Comic Sans MS" pitchFamily="66" charset="0"/>
              </a:rPr>
              <a:t>              Factor importante </a:t>
            </a:r>
          </a:p>
          <a:p>
            <a:endParaRPr lang="es-ES_tradnl">
              <a:solidFill>
                <a:srgbClr val="D60093"/>
              </a:solidFill>
              <a:latin typeface="Comic Sans MS" pitchFamily="66" charset="0"/>
            </a:endParaRPr>
          </a:p>
          <a:p>
            <a:r>
              <a:rPr lang="es-ES_tradnl">
                <a:solidFill>
                  <a:srgbClr val="FFFF00"/>
                </a:solidFill>
                <a:latin typeface="Comic Sans MS" pitchFamily="66" charset="0"/>
              </a:rPr>
              <a:t>       Brackets  -  arcos   - bandas</a:t>
            </a:r>
          </a:p>
        </p:txBody>
      </p:sp>
      <p:sp>
        <p:nvSpPr>
          <p:cNvPr id="41991" name="6 Rectángulo"/>
          <p:cNvSpPr>
            <a:spLocks noChangeArrowheads="1"/>
          </p:cNvSpPr>
          <p:nvPr/>
        </p:nvSpPr>
        <p:spPr bwMode="auto">
          <a:xfrm>
            <a:off x="1785938" y="5988050"/>
            <a:ext cx="2432050" cy="369888"/>
          </a:xfrm>
          <a:prstGeom prst="rect">
            <a:avLst/>
          </a:prstGeom>
          <a:noFill/>
          <a:ln w="9525">
            <a:noFill/>
            <a:miter lim="800000"/>
            <a:headEnd/>
            <a:tailEnd/>
          </a:ln>
        </p:spPr>
        <p:txBody>
          <a:bodyPr wrap="none">
            <a:spAutoFit/>
          </a:bodyPr>
          <a:lstStyle/>
          <a:p>
            <a:r>
              <a:rPr lang="es-ES_tradnl">
                <a:solidFill>
                  <a:srgbClr val="CC0099"/>
                </a:solidFill>
                <a:latin typeface="Comic Sans MS" pitchFamily="66" charset="0"/>
              </a:rPr>
              <a:t>Morales y cols., 1993</a:t>
            </a:r>
          </a:p>
        </p:txBody>
      </p:sp>
      <p:sp>
        <p:nvSpPr>
          <p:cNvPr id="41992" name="8 CuadroTexto"/>
          <p:cNvSpPr txBox="1">
            <a:spLocks noChangeArrowheads="1"/>
          </p:cNvSpPr>
          <p:nvPr/>
        </p:nvSpPr>
        <p:spPr bwMode="auto">
          <a:xfrm>
            <a:off x="642938" y="1428750"/>
            <a:ext cx="642937" cy="369888"/>
          </a:xfrm>
          <a:prstGeom prst="rect">
            <a:avLst/>
          </a:prstGeom>
          <a:noFill/>
          <a:ln w="9525">
            <a:noFill/>
            <a:miter lim="800000"/>
            <a:headEnd/>
            <a:tailEnd/>
          </a:ln>
        </p:spPr>
        <p:txBody>
          <a:bodyPr>
            <a:spAutoFit/>
          </a:bodyPr>
          <a:lstStyle/>
          <a:p>
            <a:r>
              <a:rPr lang="es-ES_tradnl">
                <a:solidFill>
                  <a:srgbClr val="FFFF00"/>
                </a:solidFill>
              </a:rPr>
              <a:t>Esp.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993900" y="433388"/>
            <a:ext cx="5683250" cy="1006475"/>
          </a:xfrm>
          <a:prstGeom prst="rect">
            <a:avLst/>
          </a:prstGeom>
          <a:noFill/>
          <a:ln w="9525">
            <a:noFill/>
            <a:miter lim="800000"/>
            <a:headEnd/>
            <a:tailEnd/>
          </a:ln>
        </p:spPr>
        <p:txBody>
          <a:bodyPr wrap="none" anchor="ctr">
            <a:spAutoFit/>
          </a:bodyPr>
          <a:lstStyle/>
          <a:p>
            <a:pPr algn="ctr"/>
            <a:r>
              <a:rPr lang="es-ES" sz="2000">
                <a:solidFill>
                  <a:schemeClr val="bg1"/>
                </a:solidFill>
                <a:latin typeface="Comic Sans MS" pitchFamily="66" charset="0"/>
                <a:ea typeface="Times New Roman" pitchFamily="18" charset="0"/>
                <a:cs typeface="Arial" charset="0"/>
              </a:rPr>
              <a:t>Factores predisponentes a</a:t>
            </a:r>
          </a:p>
          <a:p>
            <a:pPr algn="ctr"/>
            <a:r>
              <a:rPr lang="es-ES" sz="2000">
                <a:solidFill>
                  <a:schemeClr val="bg1"/>
                </a:solidFill>
                <a:latin typeface="Comic Sans MS" pitchFamily="66" charset="0"/>
                <a:ea typeface="Times New Roman" pitchFamily="18" charset="0"/>
                <a:cs typeface="Arial" charset="0"/>
              </a:rPr>
              <a:t>la aparición de lesiones  en los tejidos blandos </a:t>
            </a:r>
          </a:p>
          <a:p>
            <a:pPr algn="ctr"/>
            <a:r>
              <a:rPr lang="es-ES" sz="2000">
                <a:solidFill>
                  <a:schemeClr val="bg1"/>
                </a:solidFill>
                <a:latin typeface="Comic Sans MS" pitchFamily="66" charset="0"/>
                <a:ea typeface="Times New Roman" pitchFamily="18" charset="0"/>
                <a:cs typeface="Arial" charset="0"/>
              </a:rPr>
              <a:t>durante el tratamiento de ortodoncia</a:t>
            </a:r>
            <a:r>
              <a:rPr lang="es-ES" sz="1200">
                <a:ea typeface="Times New Roman" pitchFamily="18" charset="0"/>
                <a:cs typeface="Arial" charset="0"/>
              </a:rPr>
              <a:t>.</a:t>
            </a:r>
            <a:endParaRPr lang="es-ES">
              <a:ea typeface="Times New Roman" pitchFamily="18" charset="0"/>
              <a:cs typeface="Arial" charset="0"/>
            </a:endParaRPr>
          </a:p>
        </p:txBody>
      </p:sp>
      <p:graphicFrame>
        <p:nvGraphicFramePr>
          <p:cNvPr id="5" name="4 Tabla"/>
          <p:cNvGraphicFramePr>
            <a:graphicFrameLocks noGrp="1"/>
          </p:cNvGraphicFramePr>
          <p:nvPr/>
        </p:nvGraphicFramePr>
        <p:xfrm>
          <a:off x="357158" y="1700226"/>
          <a:ext cx="3048640" cy="365760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039398"/>
                <a:gridCol w="1103742"/>
                <a:gridCol w="905500"/>
              </a:tblGrid>
              <a:tr h="107129">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FRECUENCIA ABSOLUTA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178549">
                <a:tc>
                  <a:txBody>
                    <a:bodyPr/>
                    <a:lstStyle/>
                    <a:p>
                      <a:pPr algn="ctr">
                        <a:spcAft>
                          <a:spcPts val="0"/>
                        </a:spcAft>
                      </a:pPr>
                      <a:r>
                        <a:rPr lang="es-ES" sz="1000"/>
                        <a:t>Enfermedades Sistémicas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10</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Mala Higiene</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14</a:t>
                      </a:r>
                      <a:endParaRPr lang="es-ES_tradnl" sz="1200">
                        <a:latin typeface="Times New Roman"/>
                        <a:ea typeface="Times New Roman"/>
                        <a:cs typeface="Times New Roman"/>
                      </a:endParaRPr>
                    </a:p>
                  </a:txBody>
                  <a:tcPr marL="44450" marR="44450" marT="0" marB="0" anchor="b"/>
                </a:tc>
              </a:tr>
              <a:tr h="178549">
                <a:tc>
                  <a:txBody>
                    <a:bodyPr/>
                    <a:lstStyle/>
                    <a:p>
                      <a:pPr algn="ctr">
                        <a:spcAft>
                          <a:spcPts val="0"/>
                        </a:spcAft>
                      </a:pPr>
                      <a:r>
                        <a:rPr lang="es-ES" sz="1000"/>
                        <a:t>Trastornos Inmunológicos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10</a:t>
                      </a:r>
                      <a:endParaRPr lang="es-ES_tradnl" sz="1200">
                        <a:latin typeface="Times New Roman"/>
                        <a:ea typeface="Times New Roman"/>
                        <a:cs typeface="Times New Roman"/>
                      </a:endParaRPr>
                    </a:p>
                  </a:txBody>
                  <a:tcPr marL="44450" marR="44450" marT="0" marB="0" anchor="b"/>
                </a:tc>
              </a:tr>
              <a:tr h="178549">
                <a:tc>
                  <a:txBody>
                    <a:bodyPr/>
                    <a:lstStyle/>
                    <a:p>
                      <a:pPr algn="ctr">
                        <a:spcAft>
                          <a:spcPts val="0"/>
                        </a:spcAft>
                      </a:pPr>
                      <a:r>
                        <a:rPr lang="es-ES" sz="1000"/>
                        <a:t>Traumas (Factor determinante)</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14</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Nutrición</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Presiones Inadecuadas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2</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7</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Estrés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Aditamentos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3</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10</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dirty="0"/>
                        <a:t>Edad</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7</a:t>
                      </a:r>
                      <a:endParaRPr lang="es-ES_tradnl" sz="1200" dirty="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Superficies Cortantes</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78549">
                <a:tc>
                  <a:txBody>
                    <a:bodyPr/>
                    <a:lstStyle/>
                    <a:p>
                      <a:pPr algn="ctr">
                        <a:spcAft>
                          <a:spcPts val="0"/>
                        </a:spcAft>
                      </a:pPr>
                      <a:r>
                        <a:rPr lang="es-ES" sz="1000" dirty="0"/>
                        <a:t>Condiciones </a:t>
                      </a:r>
                      <a:r>
                        <a:rPr lang="es-ES" sz="1000" dirty="0" err="1"/>
                        <a:t>Periodontales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7</a:t>
                      </a:r>
                      <a:endParaRPr lang="es-ES_tradnl" sz="1200" dirty="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Aparatología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000"/>
                        <a:t>Susceptibilidad</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1</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4</a:t>
                      </a:r>
                      <a:endParaRPr lang="es-ES_tradnl" sz="1200">
                        <a:latin typeface="Times New Roman"/>
                        <a:ea typeface="Times New Roman"/>
                        <a:cs typeface="Times New Roman"/>
                      </a:endParaRPr>
                    </a:p>
                  </a:txBody>
                  <a:tcPr marL="44450" marR="44450" marT="0" marB="0" anchor="b"/>
                </a:tc>
              </a:tr>
              <a:tr h="107129">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a:t>28</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pic>
        <p:nvPicPr>
          <p:cNvPr id="10243" name="Picture 3"/>
          <p:cNvPicPr>
            <a:picLocks noChangeAspect="1" noChangeArrowheads="1"/>
          </p:cNvPicPr>
          <p:nvPr/>
        </p:nvPicPr>
        <p:blipFill>
          <a:blip r:embed="rId2" cstate="print"/>
          <a:srcRect/>
          <a:stretch>
            <a:fillRect/>
          </a:stretch>
        </p:blipFill>
        <p:spPr bwMode="auto">
          <a:xfrm>
            <a:off x="3500430" y="2214553"/>
            <a:ext cx="5378263" cy="2214579"/>
          </a:xfrm>
          <a:prstGeom prst="rect">
            <a:avLst/>
          </a:prstGeom>
          <a:noFill/>
          <a:ln w="9525">
            <a:noFill/>
            <a:miter lim="800000"/>
            <a:headEnd/>
            <a:tailEnd/>
          </a:ln>
          <a:effectLst>
            <a:glow rad="63500">
              <a:schemeClr val="accent5">
                <a:satMod val="175000"/>
                <a:alpha val="40000"/>
              </a:schemeClr>
            </a:glow>
            <a:softEdge rad="31750"/>
          </a:effectLst>
        </p:spPr>
      </p:pic>
      <p:sp>
        <p:nvSpPr>
          <p:cNvPr id="43013" name="Text Box 9"/>
          <p:cNvSpPr txBox="1">
            <a:spLocks noChangeArrowheads="1"/>
          </p:cNvSpPr>
          <p:nvPr/>
        </p:nvSpPr>
        <p:spPr bwMode="auto">
          <a:xfrm>
            <a:off x="539750" y="1196975"/>
            <a:ext cx="666750" cy="366713"/>
          </a:xfrm>
          <a:prstGeom prst="rect">
            <a:avLst/>
          </a:prstGeom>
          <a:noFill/>
          <a:ln w="9525">
            <a:noFill/>
            <a:miter lim="800000"/>
            <a:headEnd/>
            <a:tailEnd/>
          </a:ln>
        </p:spPr>
        <p:txBody>
          <a:bodyPr wrap="none">
            <a:spAutoFit/>
          </a:bodyPr>
          <a:lstStyle/>
          <a:p>
            <a:r>
              <a:rPr lang="es-VE" b="1">
                <a:solidFill>
                  <a:srgbClr val="FFFF00"/>
                </a:solidFill>
              </a:rPr>
              <a:t>Esp.</a:t>
            </a:r>
            <a:endParaRPr lang="es-ES" b="1">
              <a:solidFill>
                <a:srgbClr val="FFFF00"/>
              </a:solidFill>
            </a:endParaRPr>
          </a:p>
        </p:txBody>
      </p:sp>
      <p:sp>
        <p:nvSpPr>
          <p:cNvPr id="43014" name="7 CuadroTexto"/>
          <p:cNvSpPr txBox="1">
            <a:spLocks noChangeArrowheads="1"/>
          </p:cNvSpPr>
          <p:nvPr/>
        </p:nvSpPr>
        <p:spPr bwMode="auto">
          <a:xfrm>
            <a:off x="4286250" y="4643438"/>
            <a:ext cx="4357688" cy="1200150"/>
          </a:xfrm>
          <a:prstGeom prst="rect">
            <a:avLst/>
          </a:prstGeom>
          <a:noFill/>
          <a:ln w="9525">
            <a:noFill/>
            <a:miter lim="800000"/>
            <a:headEnd/>
            <a:tailEnd/>
          </a:ln>
        </p:spPr>
        <p:txBody>
          <a:bodyPr>
            <a:spAutoFit/>
          </a:bodyPr>
          <a:lstStyle/>
          <a:p>
            <a:r>
              <a:rPr lang="es-ES_tradnl">
                <a:solidFill>
                  <a:srgbClr val="FFFF00"/>
                </a:solidFill>
                <a:latin typeface="Comic Sans MS" pitchFamily="66" charset="0"/>
              </a:rPr>
              <a:t>Mala Higiene</a:t>
            </a:r>
          </a:p>
          <a:p>
            <a:r>
              <a:rPr lang="es-ES_tradnl">
                <a:solidFill>
                  <a:srgbClr val="FFFF00"/>
                </a:solidFill>
                <a:latin typeface="Comic Sans MS" pitchFamily="66" charset="0"/>
              </a:rPr>
              <a:t>Traumas</a:t>
            </a:r>
          </a:p>
          <a:p>
            <a:r>
              <a:rPr lang="es-ES_tradnl">
                <a:solidFill>
                  <a:srgbClr val="FFFF00"/>
                </a:solidFill>
                <a:latin typeface="Comic Sans MS" pitchFamily="66" charset="0"/>
              </a:rPr>
              <a:t>Trastornos inmunológicos</a:t>
            </a:r>
          </a:p>
          <a:p>
            <a:r>
              <a:rPr lang="es-ES_tradnl">
                <a:solidFill>
                  <a:srgbClr val="FFFF00"/>
                </a:solidFill>
                <a:latin typeface="Comic Sans MS" pitchFamily="66" charset="0"/>
              </a:rPr>
              <a:t> Enf.  Sistemicas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63606" y="498454"/>
            <a:ext cx="7286644" cy="1200329"/>
          </a:xfrm>
          <a:prstGeom prst="rect">
            <a:avLst/>
          </a:prstGeom>
          <a:noFill/>
          <a:ln w="9525">
            <a:noFill/>
            <a:miter lim="800000"/>
            <a:headEnd/>
            <a:tailEnd/>
          </a:ln>
          <a:effectLst>
            <a:glow rad="228600">
              <a:schemeClr val="accent4">
                <a:satMod val="175000"/>
                <a:alpha val="40000"/>
              </a:schemeClr>
            </a:glow>
          </a:effectLst>
        </p:spPr>
        <p:txBody>
          <a:bodyPr anchor="ctr">
            <a:spAutoFit/>
          </a:bodyPr>
          <a:lstStyle/>
          <a:p>
            <a:pPr algn="just">
              <a:defRPr/>
            </a:pPr>
            <a:endParaRPr lang="es-ES" sz="2400" dirty="0">
              <a:solidFill>
                <a:schemeClr val="bg1"/>
              </a:solidFill>
              <a:latin typeface="Comic Sans MS" pitchFamily="66" charset="0"/>
              <a:ea typeface="Times New Roman" pitchFamily="18" charset="0"/>
              <a:cs typeface="Arial" charset="0"/>
            </a:endParaRPr>
          </a:p>
          <a:p>
            <a:pPr algn="ctr">
              <a:defRPr/>
            </a:pPr>
            <a:r>
              <a:rPr lang="es-ES" sz="2400" dirty="0">
                <a:solidFill>
                  <a:schemeClr val="bg1"/>
                </a:solidFill>
                <a:latin typeface="Comic Sans MS" pitchFamily="66" charset="0"/>
                <a:ea typeface="Times New Roman" pitchFamily="18" charset="0"/>
                <a:cs typeface="Arial" charset="0"/>
              </a:rPr>
              <a:t>Relación de enfermedades  sistémicas en los pacientes con ortodoncia y la aparición de lesiones</a:t>
            </a:r>
          </a:p>
        </p:txBody>
      </p:sp>
      <p:graphicFrame>
        <p:nvGraphicFramePr>
          <p:cNvPr id="5" name="4 Tabla"/>
          <p:cNvGraphicFramePr>
            <a:graphicFrameLocks noGrp="1"/>
          </p:cNvGraphicFramePr>
          <p:nvPr/>
        </p:nvGraphicFramePr>
        <p:xfrm>
          <a:off x="1000101" y="2641602"/>
          <a:ext cx="3500461" cy="965835"/>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001706"/>
                <a:gridCol w="1030004"/>
                <a:gridCol w="1468751"/>
              </a:tblGrid>
              <a:tr h="300034">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FRECUENCIA ABSOLUTA</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PORCENTAJE</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NO</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27</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96</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SI</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1</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4</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a:t>TOTAL</a:t>
                      </a:r>
                      <a:endParaRPr lang="es-ES_tradnl" sz="1200">
                        <a:latin typeface="Times New Roman"/>
                        <a:ea typeface="Times New Roman"/>
                        <a:cs typeface="Times New Roman"/>
                      </a:endParaRPr>
                    </a:p>
                  </a:txBody>
                  <a:tcPr marL="44450" marR="44450" marT="0" marB="0" anchor="b"/>
                </a:tc>
                <a:tc>
                  <a:txBody>
                    <a:bodyPr/>
                    <a:lstStyle/>
                    <a:p>
                      <a:pPr algn="ctr">
                        <a:spcAft>
                          <a:spcPts val="0"/>
                        </a:spcAft>
                      </a:pPr>
                      <a:r>
                        <a:rPr lang="es-ES" sz="1200" dirty="0"/>
                        <a:t>28</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sp>
        <p:nvSpPr>
          <p:cNvPr id="44038"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pSp>
        <p:nvGrpSpPr>
          <p:cNvPr id="2" name="Group 3"/>
          <p:cNvGrpSpPr>
            <a:grpSpLocks noChangeAspect="1"/>
          </p:cNvGrpSpPr>
          <p:nvPr/>
        </p:nvGrpSpPr>
        <p:grpSpPr bwMode="auto">
          <a:xfrm>
            <a:off x="5143504" y="2324097"/>
            <a:ext cx="3557947" cy="2143140"/>
            <a:chOff x="0" y="0"/>
            <a:chExt cx="6375" cy="3840"/>
          </a:xfrm>
          <a:effectLst>
            <a:glow rad="101600">
              <a:schemeClr val="accent5">
                <a:satMod val="175000"/>
                <a:alpha val="40000"/>
              </a:schemeClr>
            </a:glow>
          </a:effectLst>
        </p:grpSpPr>
        <p:sp>
          <p:nvSpPr>
            <p:cNvPr id="11298" name="AutoShape 34"/>
            <p:cNvSpPr>
              <a:spLocks noChangeAspect="1" noChangeArrowheads="1" noTextEdit="1"/>
            </p:cNvSpPr>
            <p:nvPr/>
          </p:nvSpPr>
          <p:spPr bwMode="auto">
            <a:xfrm>
              <a:off x="0" y="0"/>
              <a:ext cx="6375" cy="3840"/>
            </a:xfrm>
            <a:prstGeom prst="rect">
              <a:avLst/>
            </a:prstGeom>
            <a:noFill/>
          </p:spPr>
          <p:txBody>
            <a:bodyPr/>
            <a:lstStyle/>
            <a:p>
              <a:pPr fontAlgn="auto">
                <a:spcBef>
                  <a:spcPts val="0"/>
                </a:spcBef>
                <a:spcAft>
                  <a:spcPts val="0"/>
                </a:spcAft>
                <a:defRPr/>
              </a:pPr>
              <a:endParaRPr lang="es-ES_tradnl">
                <a:latin typeface="+mn-lt"/>
              </a:endParaRPr>
            </a:p>
          </p:txBody>
        </p:sp>
        <p:sp>
          <p:nvSpPr>
            <p:cNvPr id="11297" name="Rectangle 33"/>
            <p:cNvSpPr>
              <a:spLocks noChangeArrowheads="1"/>
            </p:cNvSpPr>
            <p:nvPr/>
          </p:nvSpPr>
          <p:spPr bwMode="auto">
            <a:xfrm>
              <a:off x="0" y="99"/>
              <a:ext cx="6276" cy="3741"/>
            </a:xfrm>
            <a:prstGeom prst="rect">
              <a:avLst/>
            </a:prstGeom>
            <a:solidFill>
              <a:srgbClr val="FFFFFF"/>
            </a:solid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96" name="Rectangle 32"/>
            <p:cNvSpPr>
              <a:spLocks noChangeArrowheads="1"/>
            </p:cNvSpPr>
            <p:nvPr/>
          </p:nvSpPr>
          <p:spPr bwMode="auto">
            <a:xfrm>
              <a:off x="1445" y="537"/>
              <a:ext cx="3386" cy="2288"/>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es-ES_tradnl">
                <a:latin typeface="+mn-lt"/>
              </a:endParaRPr>
            </a:p>
          </p:txBody>
        </p:sp>
        <p:sp>
          <p:nvSpPr>
            <p:cNvPr id="11295" name="Rectangle 31"/>
            <p:cNvSpPr>
              <a:spLocks noChangeArrowheads="1"/>
            </p:cNvSpPr>
            <p:nvPr/>
          </p:nvSpPr>
          <p:spPr bwMode="auto">
            <a:xfrm>
              <a:off x="1445" y="537"/>
              <a:ext cx="3386" cy="2288"/>
            </a:xfrm>
            <a:prstGeom prst="rect">
              <a:avLst/>
            </a:prstGeom>
            <a:noFill/>
            <a:ln w="12700">
              <a:solidFill>
                <a:srgbClr val="808080"/>
              </a:solidFill>
              <a:miter lim="800000"/>
              <a:headEnd/>
              <a:tailEnd/>
            </a:ln>
          </p:spPr>
          <p:txBody>
            <a:bodyPr/>
            <a:lstStyle/>
            <a:p>
              <a:pPr fontAlgn="auto">
                <a:spcBef>
                  <a:spcPts val="0"/>
                </a:spcBef>
                <a:spcAft>
                  <a:spcPts val="0"/>
                </a:spcAft>
                <a:defRPr/>
              </a:pPr>
              <a:endParaRPr lang="es-ES_tradnl">
                <a:latin typeface="+mn-lt"/>
              </a:endParaRPr>
            </a:p>
          </p:txBody>
        </p:sp>
        <p:sp>
          <p:nvSpPr>
            <p:cNvPr id="11294" name="Rectangle 30"/>
            <p:cNvSpPr>
              <a:spLocks noChangeArrowheads="1"/>
            </p:cNvSpPr>
            <p:nvPr/>
          </p:nvSpPr>
          <p:spPr bwMode="auto">
            <a:xfrm>
              <a:off x="1940" y="995"/>
              <a:ext cx="693" cy="1830"/>
            </a:xfrm>
            <a:prstGeom prst="rect">
              <a:avLst/>
            </a:prstGeom>
            <a:solidFill>
              <a:srgbClr val="FF99CC"/>
            </a:solid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93" name="Rectangle 29"/>
            <p:cNvSpPr>
              <a:spLocks noChangeArrowheads="1"/>
            </p:cNvSpPr>
            <p:nvPr/>
          </p:nvSpPr>
          <p:spPr bwMode="auto">
            <a:xfrm>
              <a:off x="3643" y="2746"/>
              <a:ext cx="673" cy="79"/>
            </a:xfrm>
            <a:prstGeom prst="rect">
              <a:avLst/>
            </a:prstGeom>
            <a:solidFill>
              <a:srgbClr val="9999FF"/>
            </a:solid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92" name="Line 28"/>
            <p:cNvSpPr>
              <a:spLocks noChangeShapeType="1"/>
            </p:cNvSpPr>
            <p:nvPr/>
          </p:nvSpPr>
          <p:spPr bwMode="auto">
            <a:xfrm>
              <a:off x="1445" y="537"/>
              <a:ext cx="1" cy="2288"/>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91" name="Line 27"/>
            <p:cNvSpPr>
              <a:spLocks noChangeShapeType="1"/>
            </p:cNvSpPr>
            <p:nvPr/>
          </p:nvSpPr>
          <p:spPr bwMode="auto">
            <a:xfrm>
              <a:off x="1366" y="2825"/>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90" name="Line 26"/>
            <p:cNvSpPr>
              <a:spLocks noChangeShapeType="1"/>
            </p:cNvSpPr>
            <p:nvPr/>
          </p:nvSpPr>
          <p:spPr bwMode="auto">
            <a:xfrm>
              <a:off x="1366" y="2447"/>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9" name="Line 25"/>
            <p:cNvSpPr>
              <a:spLocks noChangeShapeType="1"/>
            </p:cNvSpPr>
            <p:nvPr/>
          </p:nvSpPr>
          <p:spPr bwMode="auto">
            <a:xfrm>
              <a:off x="1366" y="2069"/>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8" name="Line 24"/>
            <p:cNvSpPr>
              <a:spLocks noChangeShapeType="1"/>
            </p:cNvSpPr>
            <p:nvPr/>
          </p:nvSpPr>
          <p:spPr bwMode="auto">
            <a:xfrm>
              <a:off x="1366" y="1691"/>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7" name="Line 23"/>
            <p:cNvSpPr>
              <a:spLocks noChangeShapeType="1"/>
            </p:cNvSpPr>
            <p:nvPr/>
          </p:nvSpPr>
          <p:spPr bwMode="auto">
            <a:xfrm>
              <a:off x="1366" y="1293"/>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6" name="Line 22"/>
            <p:cNvSpPr>
              <a:spLocks noChangeShapeType="1"/>
            </p:cNvSpPr>
            <p:nvPr/>
          </p:nvSpPr>
          <p:spPr bwMode="auto">
            <a:xfrm>
              <a:off x="1366" y="915"/>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5" name="Line 21"/>
            <p:cNvSpPr>
              <a:spLocks noChangeShapeType="1"/>
            </p:cNvSpPr>
            <p:nvPr/>
          </p:nvSpPr>
          <p:spPr bwMode="auto">
            <a:xfrm>
              <a:off x="1366" y="537"/>
              <a:ext cx="79" cy="1"/>
            </a:xfrm>
            <a:prstGeom prst="line">
              <a:avLst/>
            </a:prstGeom>
            <a:noFill/>
            <a:ln w="0">
              <a:solidFill>
                <a:srgbClr val="000000"/>
              </a:solidFill>
              <a:round/>
              <a:headEnd/>
              <a:tailEnd/>
            </a:ln>
          </p:spPr>
          <p:txBody>
            <a:bodyPr/>
            <a:lstStyle/>
            <a:p>
              <a:pPr fontAlgn="auto">
                <a:spcBef>
                  <a:spcPts val="0"/>
                </a:spcBef>
                <a:spcAft>
                  <a:spcPts val="0"/>
                </a:spcAft>
                <a:defRPr/>
              </a:pPr>
              <a:endParaRPr lang="es-ES_tradnl">
                <a:latin typeface="+mn-lt"/>
              </a:endParaRPr>
            </a:p>
          </p:txBody>
        </p:sp>
        <p:sp>
          <p:nvSpPr>
            <p:cNvPr id="11284" name="Rectangle 20"/>
            <p:cNvSpPr>
              <a:spLocks noChangeArrowheads="1"/>
            </p:cNvSpPr>
            <p:nvPr/>
          </p:nvSpPr>
          <p:spPr bwMode="auto">
            <a:xfrm>
              <a:off x="3801" y="2308"/>
              <a:ext cx="360"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4%</a:t>
              </a:r>
              <a:endParaRPr lang="en-US">
                <a:latin typeface="Arial" pitchFamily="34" charset="0"/>
              </a:endParaRPr>
            </a:p>
          </p:txBody>
        </p:sp>
        <p:sp>
          <p:nvSpPr>
            <p:cNvPr id="11283" name="Rectangle 19"/>
            <p:cNvSpPr>
              <a:spLocks noChangeArrowheads="1"/>
            </p:cNvSpPr>
            <p:nvPr/>
          </p:nvSpPr>
          <p:spPr bwMode="auto">
            <a:xfrm>
              <a:off x="2019" y="557"/>
              <a:ext cx="495"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96%</a:t>
              </a:r>
              <a:endParaRPr lang="en-US">
                <a:latin typeface="Arial" pitchFamily="34" charset="0"/>
              </a:endParaRPr>
            </a:p>
          </p:txBody>
        </p:sp>
        <p:sp>
          <p:nvSpPr>
            <p:cNvPr id="11282" name="Rectangle 18"/>
            <p:cNvSpPr>
              <a:spLocks noChangeArrowheads="1"/>
            </p:cNvSpPr>
            <p:nvPr/>
          </p:nvSpPr>
          <p:spPr bwMode="auto">
            <a:xfrm>
              <a:off x="1109" y="2666"/>
              <a:ext cx="135"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0</a:t>
              </a:r>
              <a:endParaRPr lang="en-US">
                <a:latin typeface="Arial" pitchFamily="34" charset="0"/>
              </a:endParaRPr>
            </a:p>
          </p:txBody>
        </p:sp>
        <p:sp>
          <p:nvSpPr>
            <p:cNvPr id="11281" name="Rectangle 17"/>
            <p:cNvSpPr>
              <a:spLocks noChangeArrowheads="1"/>
            </p:cNvSpPr>
            <p:nvPr/>
          </p:nvSpPr>
          <p:spPr bwMode="auto">
            <a:xfrm>
              <a:off x="970" y="2288"/>
              <a:ext cx="270"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20</a:t>
              </a:r>
              <a:endParaRPr lang="en-US">
                <a:latin typeface="Arial" pitchFamily="34" charset="0"/>
              </a:endParaRPr>
            </a:p>
          </p:txBody>
        </p:sp>
        <p:sp>
          <p:nvSpPr>
            <p:cNvPr id="11280" name="Rectangle 16"/>
            <p:cNvSpPr>
              <a:spLocks noChangeArrowheads="1"/>
            </p:cNvSpPr>
            <p:nvPr/>
          </p:nvSpPr>
          <p:spPr bwMode="auto">
            <a:xfrm>
              <a:off x="970" y="1910"/>
              <a:ext cx="270"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40</a:t>
              </a:r>
              <a:endParaRPr lang="en-US">
                <a:latin typeface="Arial" pitchFamily="34" charset="0"/>
              </a:endParaRPr>
            </a:p>
          </p:txBody>
        </p:sp>
        <p:sp>
          <p:nvSpPr>
            <p:cNvPr id="11279" name="Rectangle 15"/>
            <p:cNvSpPr>
              <a:spLocks noChangeArrowheads="1"/>
            </p:cNvSpPr>
            <p:nvPr/>
          </p:nvSpPr>
          <p:spPr bwMode="auto">
            <a:xfrm>
              <a:off x="970" y="1532"/>
              <a:ext cx="270"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60</a:t>
              </a:r>
              <a:endParaRPr lang="en-US">
                <a:latin typeface="Arial" pitchFamily="34" charset="0"/>
              </a:endParaRPr>
            </a:p>
          </p:txBody>
        </p:sp>
        <p:sp>
          <p:nvSpPr>
            <p:cNvPr id="11278" name="Rectangle 14"/>
            <p:cNvSpPr>
              <a:spLocks noChangeArrowheads="1"/>
            </p:cNvSpPr>
            <p:nvPr/>
          </p:nvSpPr>
          <p:spPr bwMode="auto">
            <a:xfrm>
              <a:off x="970" y="1134"/>
              <a:ext cx="270"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80</a:t>
              </a:r>
              <a:endParaRPr lang="en-US">
                <a:latin typeface="Arial" pitchFamily="34" charset="0"/>
              </a:endParaRPr>
            </a:p>
          </p:txBody>
        </p:sp>
        <p:sp>
          <p:nvSpPr>
            <p:cNvPr id="11277" name="Rectangle 13"/>
            <p:cNvSpPr>
              <a:spLocks noChangeArrowheads="1"/>
            </p:cNvSpPr>
            <p:nvPr/>
          </p:nvSpPr>
          <p:spPr bwMode="auto">
            <a:xfrm>
              <a:off x="831" y="756"/>
              <a:ext cx="405"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100</a:t>
              </a:r>
              <a:endParaRPr lang="en-US">
                <a:latin typeface="Arial" pitchFamily="34" charset="0"/>
              </a:endParaRPr>
            </a:p>
          </p:txBody>
        </p:sp>
        <p:sp>
          <p:nvSpPr>
            <p:cNvPr id="11276" name="Rectangle 12"/>
            <p:cNvSpPr>
              <a:spLocks noChangeArrowheads="1"/>
            </p:cNvSpPr>
            <p:nvPr/>
          </p:nvSpPr>
          <p:spPr bwMode="auto">
            <a:xfrm>
              <a:off x="831" y="378"/>
              <a:ext cx="405" cy="285"/>
            </a:xfrm>
            <a:prstGeom prst="rect">
              <a:avLst/>
            </a:prstGeom>
            <a:noFill/>
            <a:ln w="9525">
              <a:noFill/>
              <a:miter lim="800000"/>
              <a:headEnd/>
              <a:tailEnd/>
            </a:ln>
          </p:spPr>
          <p:txBody>
            <a:bodyPr wrap="none" lIns="0" tIns="0" rIns="0" bIns="0">
              <a:spAutoFit/>
            </a:bodyPr>
            <a:lstStyle/>
            <a:p>
              <a:pPr>
                <a:defRPr/>
              </a:pPr>
              <a:r>
                <a:rPr lang="en-US" sz="1300">
                  <a:solidFill>
                    <a:srgbClr val="000000"/>
                  </a:solidFill>
                  <a:latin typeface="Arial" pitchFamily="34" charset="0"/>
                  <a:ea typeface="Times New Roman" pitchFamily="18" charset="0"/>
                  <a:cs typeface="Arial" pitchFamily="34" charset="0"/>
                </a:rPr>
                <a:t>120</a:t>
              </a:r>
              <a:endParaRPr lang="en-US">
                <a:latin typeface="Arial" pitchFamily="34" charset="0"/>
              </a:endParaRPr>
            </a:p>
          </p:txBody>
        </p:sp>
        <p:sp>
          <p:nvSpPr>
            <p:cNvPr id="11275" name="Rectangle 11"/>
            <p:cNvSpPr>
              <a:spLocks noChangeArrowheads="1"/>
            </p:cNvSpPr>
            <p:nvPr/>
          </p:nvSpPr>
          <p:spPr bwMode="auto">
            <a:xfrm>
              <a:off x="5068" y="2806"/>
              <a:ext cx="225" cy="285"/>
            </a:xfrm>
            <a:prstGeom prst="rect">
              <a:avLst/>
            </a:prstGeom>
            <a:noFill/>
            <a:ln w="9525">
              <a:noFill/>
              <a:miter lim="800000"/>
              <a:headEnd/>
              <a:tailEnd/>
            </a:ln>
          </p:spPr>
          <p:txBody>
            <a:bodyPr wrap="none" lIns="0" tIns="0" rIns="0" bIns="0">
              <a:spAutoFit/>
            </a:bodyPr>
            <a:lstStyle/>
            <a:p>
              <a:pPr>
                <a:defRPr/>
              </a:pPr>
              <a:r>
                <a:rPr lang="en-US" sz="1300" b="1" dirty="0">
                  <a:solidFill>
                    <a:srgbClr val="000000"/>
                  </a:solidFill>
                  <a:latin typeface="Arial" pitchFamily="34" charset="0"/>
                  <a:ea typeface="Times New Roman" pitchFamily="18" charset="0"/>
                  <a:cs typeface="Arial" pitchFamily="34" charset="0"/>
                </a:rPr>
                <a:t>%</a:t>
              </a:r>
              <a:endParaRPr lang="en-US" dirty="0">
                <a:latin typeface="Arial" pitchFamily="34" charset="0"/>
              </a:endParaRPr>
            </a:p>
          </p:txBody>
        </p:sp>
        <p:sp>
          <p:nvSpPr>
            <p:cNvPr id="11274" name="Rectangle 10"/>
            <p:cNvSpPr>
              <a:spLocks noChangeArrowheads="1"/>
            </p:cNvSpPr>
            <p:nvPr/>
          </p:nvSpPr>
          <p:spPr bwMode="auto">
            <a:xfrm>
              <a:off x="297" y="338"/>
              <a:ext cx="285" cy="285"/>
            </a:xfrm>
            <a:prstGeom prst="rect">
              <a:avLst/>
            </a:prstGeom>
            <a:noFill/>
            <a:ln w="9525">
              <a:noFill/>
              <a:miter lim="800000"/>
              <a:headEnd/>
              <a:tailEnd/>
            </a:ln>
          </p:spPr>
          <p:txBody>
            <a:bodyPr wrap="none" lIns="0" tIns="0" rIns="0" bIns="0">
              <a:spAutoFit/>
            </a:bodyPr>
            <a:lstStyle/>
            <a:p>
              <a:pPr>
                <a:defRPr/>
              </a:pPr>
              <a:r>
                <a:rPr lang="en-US" sz="1300" b="1">
                  <a:solidFill>
                    <a:srgbClr val="000000"/>
                  </a:solidFill>
                  <a:latin typeface="Arial" pitchFamily="34" charset="0"/>
                  <a:ea typeface="Times New Roman" pitchFamily="18" charset="0"/>
                  <a:cs typeface="Arial" pitchFamily="34" charset="0"/>
                </a:rPr>
                <a:t>Fa</a:t>
              </a:r>
              <a:endParaRPr lang="en-US">
                <a:latin typeface="Arial" pitchFamily="34" charset="0"/>
              </a:endParaRPr>
            </a:p>
          </p:txBody>
        </p:sp>
        <p:sp>
          <p:nvSpPr>
            <p:cNvPr id="11273" name="Rectangle 9"/>
            <p:cNvSpPr>
              <a:spLocks noChangeArrowheads="1"/>
            </p:cNvSpPr>
            <p:nvPr/>
          </p:nvSpPr>
          <p:spPr bwMode="auto">
            <a:xfrm>
              <a:off x="5028" y="1472"/>
              <a:ext cx="753" cy="836"/>
            </a:xfrm>
            <a:prstGeom prst="rect">
              <a:avLst/>
            </a:prstGeom>
            <a:solidFill>
              <a:srgbClr val="FFFFFF"/>
            </a:solidFill>
            <a:ln w="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72" name="Rectangle 8"/>
            <p:cNvSpPr>
              <a:spLocks noChangeArrowheads="1"/>
            </p:cNvSpPr>
            <p:nvPr/>
          </p:nvSpPr>
          <p:spPr bwMode="auto">
            <a:xfrm>
              <a:off x="5127" y="1632"/>
              <a:ext cx="139" cy="139"/>
            </a:xfrm>
            <a:prstGeom prst="rect">
              <a:avLst/>
            </a:prstGeom>
            <a:solidFill>
              <a:srgbClr val="FF99CC"/>
            </a:solid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71" name="Rectangle 7"/>
            <p:cNvSpPr>
              <a:spLocks noChangeArrowheads="1"/>
            </p:cNvSpPr>
            <p:nvPr/>
          </p:nvSpPr>
          <p:spPr bwMode="auto">
            <a:xfrm>
              <a:off x="5345" y="1532"/>
              <a:ext cx="360" cy="285"/>
            </a:xfrm>
            <a:prstGeom prst="rect">
              <a:avLst/>
            </a:prstGeom>
            <a:noFill/>
            <a:ln w="9525">
              <a:noFill/>
              <a:miter lim="800000"/>
              <a:headEnd/>
              <a:tailEnd/>
            </a:ln>
          </p:spPr>
          <p:txBody>
            <a:bodyPr wrap="none" lIns="0" tIns="0" rIns="0" bIns="0">
              <a:spAutoFit/>
            </a:bodyPr>
            <a:lstStyle/>
            <a:p>
              <a:pPr>
                <a:defRPr/>
              </a:pPr>
              <a:r>
                <a:rPr lang="es-MX" sz="1200">
                  <a:latin typeface="Arial" pitchFamily="34" charset="0"/>
                  <a:ea typeface="Times New Roman" pitchFamily="18" charset="0"/>
                </a:rPr>
                <a:t>NO</a:t>
              </a:r>
              <a:endParaRPr lang="es-MX">
                <a:latin typeface="Arial" pitchFamily="34" charset="0"/>
              </a:endParaRPr>
            </a:p>
          </p:txBody>
        </p:sp>
        <p:sp>
          <p:nvSpPr>
            <p:cNvPr id="11270" name="Rectangle 6"/>
            <p:cNvSpPr>
              <a:spLocks noChangeArrowheads="1"/>
            </p:cNvSpPr>
            <p:nvPr/>
          </p:nvSpPr>
          <p:spPr bwMode="auto">
            <a:xfrm>
              <a:off x="5127" y="2049"/>
              <a:ext cx="139" cy="140"/>
            </a:xfrm>
            <a:prstGeom prst="rect">
              <a:avLst/>
            </a:prstGeom>
            <a:solidFill>
              <a:srgbClr val="9999FF"/>
            </a:solid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sp>
          <p:nvSpPr>
            <p:cNvPr id="11269" name="Rectangle 5"/>
            <p:cNvSpPr>
              <a:spLocks noChangeArrowheads="1"/>
            </p:cNvSpPr>
            <p:nvPr/>
          </p:nvSpPr>
          <p:spPr bwMode="auto">
            <a:xfrm>
              <a:off x="5345" y="1950"/>
              <a:ext cx="225" cy="285"/>
            </a:xfrm>
            <a:prstGeom prst="rect">
              <a:avLst/>
            </a:prstGeom>
            <a:noFill/>
            <a:ln w="9525">
              <a:noFill/>
              <a:miter lim="800000"/>
              <a:headEnd/>
              <a:tailEnd/>
            </a:ln>
          </p:spPr>
          <p:txBody>
            <a:bodyPr wrap="none" lIns="0" tIns="0" rIns="0" bIns="0">
              <a:spAutoFit/>
            </a:bodyPr>
            <a:lstStyle/>
            <a:p>
              <a:pPr>
                <a:defRPr/>
              </a:pPr>
              <a:r>
                <a:rPr lang="es-MX" sz="1200">
                  <a:latin typeface="Arial" pitchFamily="34" charset="0"/>
                  <a:ea typeface="Times New Roman" pitchFamily="18" charset="0"/>
                </a:rPr>
                <a:t>SI</a:t>
              </a:r>
              <a:endParaRPr lang="es-MX">
                <a:latin typeface="Arial" pitchFamily="34" charset="0"/>
              </a:endParaRPr>
            </a:p>
          </p:txBody>
        </p:sp>
        <p:sp>
          <p:nvSpPr>
            <p:cNvPr id="11268" name="Rectangle 4"/>
            <p:cNvSpPr>
              <a:spLocks noChangeArrowheads="1"/>
            </p:cNvSpPr>
            <p:nvPr/>
          </p:nvSpPr>
          <p:spPr bwMode="auto">
            <a:xfrm>
              <a:off x="99" y="99"/>
              <a:ext cx="6157" cy="3642"/>
            </a:xfrm>
            <a:prstGeom prst="rect">
              <a:avLst/>
            </a:prstGeom>
            <a:noFill/>
            <a:ln w="12700">
              <a:solidFill>
                <a:srgbClr val="000000"/>
              </a:solidFill>
              <a:miter lim="800000"/>
              <a:headEnd/>
              <a:tailEnd/>
            </a:ln>
          </p:spPr>
          <p:txBody>
            <a:bodyPr/>
            <a:lstStyle/>
            <a:p>
              <a:pPr fontAlgn="auto">
                <a:spcBef>
                  <a:spcPts val="0"/>
                </a:spcBef>
                <a:spcAft>
                  <a:spcPts val="0"/>
                </a:spcAft>
                <a:defRPr/>
              </a:pPr>
              <a:endParaRPr lang="es-ES_tradnl">
                <a:latin typeface="+mn-lt"/>
              </a:endParaRPr>
            </a:p>
          </p:txBody>
        </p:sp>
      </p:grpSp>
      <p:sp>
        <p:nvSpPr>
          <p:cNvPr id="44040" name="37 CuadroTexto"/>
          <p:cNvSpPr txBox="1">
            <a:spLocks noChangeArrowheads="1"/>
          </p:cNvSpPr>
          <p:nvPr/>
        </p:nvSpPr>
        <p:spPr bwMode="auto">
          <a:xfrm>
            <a:off x="1000125" y="2214563"/>
            <a:ext cx="642938" cy="369887"/>
          </a:xfrm>
          <a:prstGeom prst="rect">
            <a:avLst/>
          </a:prstGeom>
          <a:noFill/>
          <a:ln w="9525">
            <a:noFill/>
            <a:miter lim="800000"/>
            <a:headEnd/>
            <a:tailEnd/>
          </a:ln>
        </p:spPr>
        <p:txBody>
          <a:bodyPr>
            <a:spAutoFit/>
          </a:bodyPr>
          <a:lstStyle/>
          <a:p>
            <a:r>
              <a:rPr lang="es-ES_tradnl">
                <a:solidFill>
                  <a:srgbClr val="FFFF00"/>
                </a:solidFill>
              </a:rPr>
              <a:t>Esp.</a:t>
            </a:r>
          </a:p>
        </p:txBody>
      </p:sp>
      <p:sp>
        <p:nvSpPr>
          <p:cNvPr id="44041" name="38 CuadroTexto"/>
          <p:cNvSpPr txBox="1">
            <a:spLocks noChangeArrowheads="1"/>
          </p:cNvSpPr>
          <p:nvPr/>
        </p:nvSpPr>
        <p:spPr bwMode="auto">
          <a:xfrm>
            <a:off x="3454400" y="4786313"/>
            <a:ext cx="5689600" cy="1692275"/>
          </a:xfrm>
          <a:prstGeom prst="rect">
            <a:avLst/>
          </a:prstGeom>
          <a:noFill/>
          <a:ln w="9525">
            <a:noFill/>
            <a:miter lim="800000"/>
            <a:headEnd/>
            <a:tailEnd/>
          </a:ln>
        </p:spPr>
        <p:txBody>
          <a:bodyPr>
            <a:spAutoFit/>
          </a:bodyPr>
          <a:lstStyle/>
          <a:p>
            <a:r>
              <a:rPr lang="es-ES_tradnl" sz="2400">
                <a:solidFill>
                  <a:srgbClr val="D60093"/>
                </a:solidFill>
                <a:latin typeface="Calibri" pitchFamily="34" charset="0"/>
              </a:rPr>
              <a:t>                  NO</a:t>
            </a:r>
            <a:r>
              <a:rPr lang="es-ES_tradnl" sz="2400">
                <a:solidFill>
                  <a:srgbClr val="948A54"/>
                </a:solidFill>
                <a:latin typeface="Calibri" pitchFamily="34" charset="0"/>
              </a:rPr>
              <a:t>   </a:t>
            </a:r>
            <a:r>
              <a:rPr lang="es-ES_tradnl" sz="2000">
                <a:solidFill>
                  <a:srgbClr val="948A54"/>
                </a:solidFill>
                <a:latin typeface="Calibri" pitchFamily="34" charset="0"/>
              </a:rPr>
              <a:t>           </a:t>
            </a:r>
            <a:r>
              <a:rPr lang="es-ES_tradnl" sz="2000">
                <a:solidFill>
                  <a:srgbClr val="FFFF00"/>
                </a:solidFill>
                <a:latin typeface="Calibri" pitchFamily="34" charset="0"/>
              </a:rPr>
              <a:t>A</a:t>
            </a:r>
            <a:r>
              <a:rPr lang="es-ES_tradnl" sz="2000">
                <a:solidFill>
                  <a:srgbClr val="FFFF00"/>
                </a:solidFill>
                <a:latin typeface="Comic Sans MS" pitchFamily="66" charset="0"/>
              </a:rPr>
              <a:t>sociación </a:t>
            </a:r>
          </a:p>
          <a:p>
            <a:endParaRPr lang="es-ES_tradnl" sz="2000">
              <a:solidFill>
                <a:srgbClr val="948A54"/>
              </a:solidFill>
              <a:latin typeface="Calibri" pitchFamily="34" charset="0"/>
            </a:endParaRPr>
          </a:p>
          <a:p>
            <a:r>
              <a:rPr lang="es-ES_tradnl" sz="2000">
                <a:solidFill>
                  <a:srgbClr val="948A54"/>
                </a:solidFill>
                <a:latin typeface="Calibri" pitchFamily="34" charset="0"/>
              </a:rPr>
              <a:t>     </a:t>
            </a:r>
            <a:r>
              <a:rPr lang="es-ES_tradnl" sz="2000">
                <a:solidFill>
                  <a:schemeClr val="bg2"/>
                </a:solidFill>
                <a:latin typeface="Calibri" pitchFamily="34" charset="0"/>
              </a:rPr>
              <a:t>Enfermedades  Sistémicas y lesiones   reactivas</a:t>
            </a:r>
          </a:p>
          <a:p>
            <a:endParaRPr lang="es-ES_tradnl" sz="2000">
              <a:solidFill>
                <a:srgbClr val="948A54"/>
              </a:solidFill>
              <a:latin typeface="Calibri" pitchFamily="34" charset="0"/>
            </a:endParaRPr>
          </a:p>
          <a:p>
            <a:r>
              <a:rPr lang="es-ES_tradnl" sz="2000" b="1">
                <a:solidFill>
                  <a:srgbClr val="FFFF00"/>
                </a:solidFill>
                <a:latin typeface="Calibri" pitchFamily="34" charset="0"/>
              </a:rPr>
              <a:t>              Pubertad  -   embarazo   -   menopausia</a:t>
            </a:r>
          </a:p>
        </p:txBody>
      </p:sp>
      <p:sp>
        <p:nvSpPr>
          <p:cNvPr id="44042" name="Text Box 6"/>
          <p:cNvSpPr txBox="1">
            <a:spLocks noChangeArrowheads="1"/>
          </p:cNvSpPr>
          <p:nvPr/>
        </p:nvSpPr>
        <p:spPr bwMode="auto">
          <a:xfrm>
            <a:off x="1117600" y="4572000"/>
            <a:ext cx="3454400" cy="400050"/>
          </a:xfrm>
          <a:prstGeom prst="rect">
            <a:avLst/>
          </a:prstGeom>
          <a:noFill/>
          <a:ln w="9525">
            <a:noFill/>
            <a:miter lim="800000"/>
            <a:headEnd/>
            <a:tailEnd/>
          </a:ln>
        </p:spPr>
        <p:txBody>
          <a:bodyPr>
            <a:spAutoFit/>
          </a:bodyPr>
          <a:lstStyle/>
          <a:p>
            <a:pPr>
              <a:spcBef>
                <a:spcPct val="50000"/>
              </a:spcBef>
            </a:pPr>
            <a:r>
              <a:rPr lang="es-VE" sz="2000" b="1">
                <a:solidFill>
                  <a:srgbClr val="FFFF00"/>
                </a:solidFill>
                <a:latin typeface="Comic Sans MS" pitchFamily="66" charset="0"/>
              </a:rPr>
              <a:t>Discusión</a:t>
            </a:r>
            <a:endParaRPr lang="es-ES" sz="2000" b="1">
              <a:solidFill>
                <a:srgbClr val="FFFF00"/>
              </a:solidFill>
              <a:latin typeface="Comic Sans MS" pitchFamily="66" charset="0"/>
            </a:endParaRPr>
          </a:p>
        </p:txBody>
      </p:sp>
      <p:sp>
        <p:nvSpPr>
          <p:cNvPr id="44043" name="40 Rectángulo"/>
          <p:cNvSpPr>
            <a:spLocks noChangeArrowheads="1"/>
          </p:cNvSpPr>
          <p:nvPr/>
        </p:nvSpPr>
        <p:spPr bwMode="auto">
          <a:xfrm>
            <a:off x="928688" y="5357813"/>
            <a:ext cx="2206625" cy="400050"/>
          </a:xfrm>
          <a:prstGeom prst="rect">
            <a:avLst/>
          </a:prstGeom>
          <a:noFill/>
          <a:ln w="9525">
            <a:noFill/>
            <a:miter lim="800000"/>
            <a:headEnd/>
            <a:tailEnd/>
          </a:ln>
        </p:spPr>
        <p:txBody>
          <a:bodyPr wrap="none">
            <a:spAutoFit/>
          </a:bodyPr>
          <a:lstStyle/>
          <a:p>
            <a:r>
              <a:rPr lang="es-ES_tradnl" sz="2000" b="1">
                <a:solidFill>
                  <a:srgbClr val="CC0099"/>
                </a:solidFill>
                <a:latin typeface="Comic Sans MS" pitchFamily="66" charset="0"/>
              </a:rPr>
              <a:t>Romero Y, 2007</a:t>
            </a:r>
          </a:p>
        </p:txBody>
      </p:sp>
      <p:cxnSp>
        <p:nvCxnSpPr>
          <p:cNvPr id="43" name="42 Conector recto de flecha"/>
          <p:cNvCxnSpPr/>
          <p:nvPr/>
        </p:nvCxnSpPr>
        <p:spPr>
          <a:xfrm>
            <a:off x="5357813" y="5072063"/>
            <a:ext cx="500062" cy="1587"/>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981534" y="1773242"/>
          <a:ext cx="4954270" cy="800100"/>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353820"/>
                <a:gridCol w="1979930"/>
                <a:gridCol w="1620520"/>
              </a:tblGrid>
              <a:tr h="200025">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PORCENTAJE</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SI</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18</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39</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NO</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28</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61</a:t>
                      </a:r>
                      <a:endParaRPr lang="es-ES_tradnl" sz="1200" dirty="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TOTAL</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sp>
        <p:nvSpPr>
          <p:cNvPr id="9218" name="Rectangle 2"/>
          <p:cNvSpPr>
            <a:spLocks noChangeArrowheads="1"/>
          </p:cNvSpPr>
          <p:nvPr/>
        </p:nvSpPr>
        <p:spPr bwMode="auto">
          <a:xfrm>
            <a:off x="714380" y="571480"/>
            <a:ext cx="7358082" cy="1015663"/>
          </a:xfrm>
          <a:prstGeom prst="rect">
            <a:avLst/>
          </a:prstGeom>
          <a:noFill/>
          <a:ln w="9525">
            <a:noFill/>
            <a:miter lim="800000"/>
            <a:headEnd/>
            <a:tailEnd/>
          </a:ln>
          <a:effectLst>
            <a:glow rad="228600">
              <a:schemeClr val="accent4">
                <a:satMod val="175000"/>
                <a:alpha val="40000"/>
              </a:schemeClr>
            </a:glow>
          </a:effectLst>
        </p:spPr>
        <p:txBody>
          <a:bodyPr anchor="ctr">
            <a:spAutoFit/>
          </a:bodyPr>
          <a:lstStyle/>
          <a:p>
            <a:pPr algn="ctr">
              <a:defRPr/>
            </a:pPr>
            <a:r>
              <a:rPr lang="es-ES" sz="2000">
                <a:solidFill>
                  <a:schemeClr val="bg1"/>
                </a:solidFill>
                <a:latin typeface="Comic Sans MS" pitchFamily="66" charset="0"/>
                <a:ea typeface="Times New Roman" pitchFamily="18" charset="0"/>
                <a:cs typeface="Arial" charset="0"/>
              </a:rPr>
              <a:t>Relación de los  aparatos de ortodoncia</a:t>
            </a:r>
          </a:p>
          <a:p>
            <a:pPr algn="ctr">
              <a:defRPr/>
            </a:pPr>
            <a:r>
              <a:rPr lang="es-ES" sz="2000">
                <a:solidFill>
                  <a:schemeClr val="bg1"/>
                </a:solidFill>
                <a:latin typeface="Comic Sans MS" pitchFamily="66" charset="0"/>
                <a:ea typeface="Times New Roman" pitchFamily="18" charset="0"/>
                <a:cs typeface="Arial" charset="0"/>
              </a:rPr>
              <a:t> en el desarrollo de hábitos.</a:t>
            </a:r>
          </a:p>
        </p:txBody>
      </p:sp>
      <p:pic>
        <p:nvPicPr>
          <p:cNvPr id="9219" name="Picture 3"/>
          <p:cNvPicPr>
            <a:picLocks noChangeAspect="1" noChangeArrowheads="1"/>
          </p:cNvPicPr>
          <p:nvPr/>
        </p:nvPicPr>
        <p:blipFill>
          <a:blip r:embed="rId3" cstate="print"/>
          <a:srcRect/>
          <a:stretch>
            <a:fillRect/>
          </a:stretch>
        </p:blipFill>
        <p:spPr bwMode="auto">
          <a:xfrm>
            <a:off x="2673337" y="2825771"/>
            <a:ext cx="3708400" cy="2146301"/>
          </a:xfrm>
          <a:prstGeom prst="rect">
            <a:avLst/>
          </a:prstGeom>
          <a:noFill/>
          <a:ln w="9525">
            <a:noFill/>
            <a:miter lim="800000"/>
            <a:headEnd/>
            <a:tailEnd/>
          </a:ln>
          <a:effectLst>
            <a:glow rad="101600">
              <a:schemeClr val="accent5">
                <a:satMod val="175000"/>
                <a:alpha val="40000"/>
              </a:schemeClr>
            </a:glow>
            <a:softEdge rad="31750"/>
          </a:effectLst>
        </p:spPr>
      </p:pic>
      <p:sp>
        <p:nvSpPr>
          <p:cNvPr id="45063" name="4 CuadroTexto"/>
          <p:cNvSpPr txBox="1">
            <a:spLocks noChangeArrowheads="1"/>
          </p:cNvSpPr>
          <p:nvPr/>
        </p:nvSpPr>
        <p:spPr bwMode="auto">
          <a:xfrm>
            <a:off x="4464050" y="5300663"/>
            <a:ext cx="4537075" cy="1477962"/>
          </a:xfrm>
          <a:prstGeom prst="rect">
            <a:avLst/>
          </a:prstGeom>
          <a:noFill/>
          <a:ln w="9525">
            <a:noFill/>
            <a:miter lim="800000"/>
            <a:headEnd/>
            <a:tailEnd/>
          </a:ln>
        </p:spPr>
        <p:txBody>
          <a:bodyPr>
            <a:spAutoFit/>
          </a:bodyPr>
          <a:lstStyle/>
          <a:p>
            <a:endParaRPr lang="es-ES_tradnl">
              <a:solidFill>
                <a:schemeClr val="bg1"/>
              </a:solidFill>
              <a:latin typeface="Comic Sans MS" pitchFamily="66" charset="0"/>
            </a:endParaRPr>
          </a:p>
          <a:p>
            <a:r>
              <a:rPr lang="es-ES_tradnl">
                <a:solidFill>
                  <a:schemeClr val="bg1"/>
                </a:solidFill>
                <a:latin typeface="Comic Sans MS" pitchFamily="66" charset="0"/>
              </a:rPr>
              <a:t>         </a:t>
            </a:r>
            <a:r>
              <a:rPr lang="es-ES_tradnl" sz="2400">
                <a:solidFill>
                  <a:srgbClr val="FFFF00"/>
                </a:solidFill>
                <a:latin typeface="Comic Sans MS" pitchFamily="66" charset="0"/>
              </a:rPr>
              <a:t>Concientizar </a:t>
            </a:r>
          </a:p>
          <a:p>
            <a:endParaRPr lang="es-ES_tradnl" sz="2400">
              <a:solidFill>
                <a:srgbClr val="FFFF00"/>
              </a:solidFill>
              <a:latin typeface="Comic Sans MS" pitchFamily="66" charset="0"/>
            </a:endParaRPr>
          </a:p>
          <a:p>
            <a:r>
              <a:rPr lang="es-ES_tradnl" sz="2400">
                <a:solidFill>
                  <a:srgbClr val="FFFF00"/>
                </a:solidFill>
                <a:latin typeface="Comic Sans MS" pitchFamily="66" charset="0"/>
              </a:rPr>
              <a:t>           </a:t>
            </a:r>
            <a:r>
              <a:rPr lang="es-ES_tradnl" sz="2400">
                <a:solidFill>
                  <a:srgbClr val="948A54"/>
                </a:solidFill>
                <a:latin typeface="Comic Sans MS" pitchFamily="66" charset="0"/>
              </a:rPr>
              <a:t> </a:t>
            </a:r>
            <a:r>
              <a:rPr lang="es-ES_tradnl" sz="2400">
                <a:solidFill>
                  <a:srgbClr val="D60093"/>
                </a:solidFill>
                <a:latin typeface="Comic Sans MS" pitchFamily="66" charset="0"/>
              </a:rPr>
              <a:t>Hábitos</a:t>
            </a:r>
          </a:p>
        </p:txBody>
      </p:sp>
      <p:sp>
        <p:nvSpPr>
          <p:cNvPr id="45064" name="Text Box 9"/>
          <p:cNvSpPr txBox="1">
            <a:spLocks noChangeArrowheads="1"/>
          </p:cNvSpPr>
          <p:nvPr/>
        </p:nvSpPr>
        <p:spPr bwMode="auto">
          <a:xfrm>
            <a:off x="1214438" y="5143500"/>
            <a:ext cx="1871662" cy="461963"/>
          </a:xfrm>
          <a:prstGeom prst="rect">
            <a:avLst/>
          </a:prstGeom>
          <a:noFill/>
          <a:ln w="9525">
            <a:noFill/>
            <a:miter lim="800000"/>
            <a:headEnd/>
            <a:tailEnd/>
          </a:ln>
        </p:spPr>
        <p:txBody>
          <a:bodyPr>
            <a:spAutoFit/>
          </a:bodyPr>
          <a:lstStyle/>
          <a:p>
            <a:pPr>
              <a:spcBef>
                <a:spcPct val="50000"/>
              </a:spcBef>
            </a:pPr>
            <a:r>
              <a:rPr lang="es-VE" sz="2400" b="1">
                <a:solidFill>
                  <a:srgbClr val="FFFF00"/>
                </a:solidFill>
                <a:latin typeface="Comic Sans MS" pitchFamily="66" charset="0"/>
              </a:rPr>
              <a:t>Discusión</a:t>
            </a:r>
            <a:endParaRPr lang="es-ES" sz="2400" b="1">
              <a:solidFill>
                <a:srgbClr val="FFFF00"/>
              </a:solidFill>
              <a:latin typeface="Comic Sans MS" pitchFamily="66" charset="0"/>
            </a:endParaRPr>
          </a:p>
        </p:txBody>
      </p:sp>
      <p:sp>
        <p:nvSpPr>
          <p:cNvPr id="45065" name="Text Box 10"/>
          <p:cNvSpPr txBox="1">
            <a:spLocks noChangeArrowheads="1"/>
          </p:cNvSpPr>
          <p:nvPr/>
        </p:nvSpPr>
        <p:spPr bwMode="auto">
          <a:xfrm>
            <a:off x="1908175" y="1412875"/>
            <a:ext cx="719138" cy="366713"/>
          </a:xfrm>
          <a:prstGeom prst="rect">
            <a:avLst/>
          </a:prstGeom>
          <a:noFill/>
          <a:ln w="9525">
            <a:noFill/>
            <a:miter lim="800000"/>
            <a:headEnd/>
            <a:tailEnd/>
          </a:ln>
        </p:spPr>
        <p:txBody>
          <a:bodyPr>
            <a:spAutoFit/>
          </a:bodyPr>
          <a:lstStyle/>
          <a:p>
            <a:pPr>
              <a:spcBef>
                <a:spcPct val="50000"/>
              </a:spcBef>
            </a:pPr>
            <a:r>
              <a:rPr lang="es-VE">
                <a:solidFill>
                  <a:srgbClr val="FFFF00"/>
                </a:solidFill>
                <a:latin typeface="Comic Sans MS" pitchFamily="66" charset="0"/>
              </a:rPr>
              <a:t>Pac.</a:t>
            </a:r>
            <a:endParaRPr lang="es-ES">
              <a:solidFill>
                <a:srgbClr val="FFFF00"/>
              </a:solidFill>
              <a:latin typeface="Comic Sans MS" pitchFamily="66" charset="0"/>
            </a:endParaRPr>
          </a:p>
        </p:txBody>
      </p:sp>
      <p:sp>
        <p:nvSpPr>
          <p:cNvPr id="45066" name="7 Rectángulo"/>
          <p:cNvSpPr>
            <a:spLocks noChangeArrowheads="1"/>
          </p:cNvSpPr>
          <p:nvPr/>
        </p:nvSpPr>
        <p:spPr bwMode="auto">
          <a:xfrm>
            <a:off x="1071563" y="5643563"/>
            <a:ext cx="2963862" cy="369887"/>
          </a:xfrm>
          <a:prstGeom prst="rect">
            <a:avLst/>
          </a:prstGeom>
          <a:noFill/>
          <a:ln w="9525">
            <a:noFill/>
            <a:miter lim="800000"/>
            <a:headEnd/>
            <a:tailEnd/>
          </a:ln>
        </p:spPr>
        <p:txBody>
          <a:bodyPr wrap="none">
            <a:spAutoFit/>
          </a:bodyPr>
          <a:lstStyle/>
          <a:p>
            <a:r>
              <a:rPr lang="es-ES_tradnl">
                <a:solidFill>
                  <a:srgbClr val="D60093"/>
                </a:solidFill>
                <a:latin typeface="Comic Sans MS" pitchFamily="66" charset="0"/>
              </a:rPr>
              <a:t>Del Valle y Guerrero,1994</a:t>
            </a:r>
          </a:p>
        </p:txBody>
      </p:sp>
      <p:cxnSp>
        <p:nvCxnSpPr>
          <p:cNvPr id="10" name="9 Conector recto de flecha"/>
          <p:cNvCxnSpPr/>
          <p:nvPr/>
        </p:nvCxnSpPr>
        <p:spPr>
          <a:xfrm>
            <a:off x="4357688" y="5784850"/>
            <a:ext cx="571500" cy="1588"/>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262039" y="2133602"/>
          <a:ext cx="3786214" cy="965835"/>
        </p:xfrm>
        <a:graphic>
          <a:graphicData uri="http://schemas.openxmlformats.org/drawingml/2006/table">
            <a:tbl>
              <a:tblPr>
                <a:effectLst>
                  <a:outerShdw blurRad="40000" dist="20000" dir="5400000" rotWithShape="0">
                    <a:srgbClr val="000000">
                      <a:alpha val="38000"/>
                    </a:srgbClr>
                  </a:outerShdw>
                  <a:reflection blurRad="6350" stA="52000" endA="300" endPos="35000" dir="5400000" sy="-100000" algn="bl" rotWithShape="0"/>
                </a:effectLst>
                <a:tableStyleId>{35758FB7-9AC5-4552-8A53-C91805E547FA}</a:tableStyleId>
              </a:tblPr>
              <a:tblGrid>
                <a:gridCol w="1124572"/>
                <a:gridCol w="1518634"/>
                <a:gridCol w="1143008"/>
              </a:tblGrid>
              <a:tr h="285752">
                <a:tc>
                  <a:txBody>
                    <a:bodyPr/>
                    <a:lstStyle/>
                    <a:p>
                      <a:pPr algn="ctr">
                        <a:spcAft>
                          <a:spcPts val="0"/>
                        </a:spcAft>
                      </a:pPr>
                      <a:r>
                        <a:rPr lang="es-ES" sz="1200" dirty="0"/>
                        <a:t>ALTERNATIVAS</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FRECUENCIA ABSOLUTA</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PORCENTAJE</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SI</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23</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50</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NO</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23</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a:t>50</a:t>
                      </a:r>
                      <a:endParaRPr lang="es-ES_tradnl" sz="1200">
                        <a:latin typeface="Times New Roman"/>
                        <a:ea typeface="Times New Roman"/>
                        <a:cs typeface="Times New Roman"/>
                      </a:endParaRPr>
                    </a:p>
                  </a:txBody>
                  <a:tcPr marL="44450" marR="44450" marT="0" marB="0" anchor="b"/>
                </a:tc>
              </a:tr>
              <a:tr h="200025">
                <a:tc>
                  <a:txBody>
                    <a:bodyPr/>
                    <a:lstStyle/>
                    <a:p>
                      <a:pPr algn="ctr">
                        <a:spcAft>
                          <a:spcPts val="0"/>
                        </a:spcAft>
                      </a:pPr>
                      <a:r>
                        <a:rPr lang="es-ES" sz="1200" dirty="0"/>
                        <a:t>TOTAL</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46</a:t>
                      </a:r>
                      <a:endParaRPr lang="es-ES_tradnl" sz="1200" dirty="0">
                        <a:latin typeface="Times New Roman"/>
                        <a:ea typeface="Times New Roman"/>
                        <a:cs typeface="Times New Roman"/>
                      </a:endParaRPr>
                    </a:p>
                  </a:txBody>
                  <a:tcPr marL="44450" marR="44450" marT="0" marB="0" anchor="b"/>
                </a:tc>
                <a:tc>
                  <a:txBody>
                    <a:bodyPr/>
                    <a:lstStyle/>
                    <a:p>
                      <a:pPr algn="ctr">
                        <a:spcAft>
                          <a:spcPts val="0"/>
                        </a:spcAft>
                      </a:pPr>
                      <a:r>
                        <a:rPr lang="es-ES" sz="1200" dirty="0"/>
                        <a:t>100</a:t>
                      </a:r>
                      <a:endParaRPr lang="es-ES_tradnl" sz="1200" dirty="0">
                        <a:latin typeface="Times New Roman"/>
                        <a:ea typeface="Times New Roman"/>
                        <a:cs typeface="Times New Roman"/>
                      </a:endParaRPr>
                    </a:p>
                  </a:txBody>
                  <a:tcPr marL="44450" marR="44450" marT="0" marB="0" anchor="b"/>
                </a:tc>
              </a:tr>
            </a:tbl>
          </a:graphicData>
        </a:graphic>
      </p:graphicFrame>
      <p:sp>
        <p:nvSpPr>
          <p:cNvPr id="8193" name="Rectangle 1"/>
          <p:cNvSpPr>
            <a:spLocks noChangeArrowheads="1"/>
          </p:cNvSpPr>
          <p:nvPr/>
        </p:nvSpPr>
        <p:spPr bwMode="auto">
          <a:xfrm>
            <a:off x="428596" y="484511"/>
            <a:ext cx="8047396" cy="1015663"/>
          </a:xfrm>
          <a:prstGeom prst="rect">
            <a:avLst/>
          </a:prstGeom>
          <a:noFill/>
          <a:ln w="9525">
            <a:noFill/>
            <a:miter lim="800000"/>
            <a:headEnd/>
            <a:tailEnd/>
          </a:ln>
          <a:effectLst>
            <a:glow rad="228600">
              <a:schemeClr val="accent4">
                <a:satMod val="175000"/>
                <a:alpha val="40000"/>
              </a:schemeClr>
            </a:glow>
          </a:effectLst>
        </p:spPr>
        <p:txBody>
          <a:bodyPr anchor="ctr">
            <a:spAutoFit/>
          </a:bodyPr>
          <a:lstStyle/>
          <a:p>
            <a:pPr algn="ctr">
              <a:defRPr/>
            </a:pPr>
            <a:r>
              <a:rPr lang="es-ES" sz="2000">
                <a:solidFill>
                  <a:schemeClr val="bg1"/>
                </a:solidFill>
                <a:latin typeface="Comic Sans MS" pitchFamily="66" charset="0"/>
                <a:ea typeface="Times New Roman" pitchFamily="18" charset="0"/>
                <a:cs typeface="Arial" charset="0"/>
              </a:rPr>
              <a:t> Relación a la decisión</a:t>
            </a:r>
          </a:p>
          <a:p>
            <a:pPr algn="ctr">
              <a:defRPr/>
            </a:pPr>
            <a:r>
              <a:rPr lang="es-ES" sz="2000">
                <a:solidFill>
                  <a:schemeClr val="bg1"/>
                </a:solidFill>
                <a:latin typeface="Comic Sans MS" pitchFamily="66" charset="0"/>
                <a:ea typeface="Times New Roman" pitchFamily="18" charset="0"/>
                <a:cs typeface="Arial" charset="0"/>
              </a:rPr>
              <a:t> del paciente de aplicarse tratamiento en la aparición de lesiones por aparatos de ortodoncia.</a:t>
            </a:r>
            <a:endParaRPr lang="es-ES_tradnl" sz="2000">
              <a:solidFill>
                <a:schemeClr val="bg1"/>
              </a:solidFill>
              <a:latin typeface="Comic Sans MS" pitchFamily="66" charset="0"/>
              <a:ea typeface="Times New Roman" pitchFamily="18" charset="0"/>
              <a:cs typeface="Arial" charset="0"/>
            </a:endParaRPr>
          </a:p>
        </p:txBody>
      </p:sp>
      <p:pic>
        <p:nvPicPr>
          <p:cNvPr id="8194" name="Picture 2"/>
          <p:cNvPicPr>
            <a:picLocks noChangeAspect="1" noChangeArrowheads="1"/>
          </p:cNvPicPr>
          <p:nvPr/>
        </p:nvPicPr>
        <p:blipFill>
          <a:blip r:embed="rId2" cstate="print"/>
          <a:srcRect/>
          <a:stretch>
            <a:fillRect/>
          </a:stretch>
        </p:blipFill>
        <p:spPr bwMode="auto">
          <a:xfrm>
            <a:off x="5589594" y="1920875"/>
            <a:ext cx="2847755" cy="1789110"/>
          </a:xfrm>
          <a:prstGeom prst="rect">
            <a:avLst/>
          </a:prstGeom>
          <a:solidFill>
            <a:schemeClr val="accent5">
              <a:lumMod val="50000"/>
            </a:schemeClr>
          </a:solidFill>
          <a:ln w="9525">
            <a:noFill/>
            <a:miter lim="800000"/>
            <a:headEnd/>
            <a:tailEnd/>
          </a:ln>
          <a:effectLst>
            <a:glow rad="63500">
              <a:schemeClr val="accent5">
                <a:satMod val="175000"/>
                <a:alpha val="40000"/>
              </a:schemeClr>
            </a:glow>
            <a:softEdge rad="12700"/>
          </a:effectLst>
        </p:spPr>
      </p:pic>
      <p:sp>
        <p:nvSpPr>
          <p:cNvPr id="46087" name="6 Rectángulo"/>
          <p:cNvSpPr>
            <a:spLocks noChangeArrowheads="1"/>
          </p:cNvSpPr>
          <p:nvPr/>
        </p:nvSpPr>
        <p:spPr bwMode="auto">
          <a:xfrm>
            <a:off x="1476375" y="4365625"/>
            <a:ext cx="8721725" cy="1200150"/>
          </a:xfrm>
          <a:prstGeom prst="rect">
            <a:avLst/>
          </a:prstGeom>
          <a:noFill/>
          <a:ln w="9525">
            <a:noFill/>
            <a:miter lim="800000"/>
            <a:headEnd/>
            <a:tailEnd/>
          </a:ln>
        </p:spPr>
        <p:txBody>
          <a:bodyPr>
            <a:spAutoFit/>
          </a:bodyPr>
          <a:lstStyle/>
          <a:p>
            <a:r>
              <a:rPr lang="es-MX">
                <a:solidFill>
                  <a:schemeClr val="bg1"/>
                </a:solidFill>
                <a:latin typeface="Comic Sans MS" pitchFamily="66" charset="0"/>
                <a:ea typeface="Times New Roman" pitchFamily="18" charset="0"/>
                <a:cs typeface="Arial" charset="0"/>
              </a:rPr>
              <a:t>Analgésicos ibuprofeno  (brugesic ®),</a:t>
            </a:r>
          </a:p>
          <a:p>
            <a:r>
              <a:rPr lang="es-MX">
                <a:solidFill>
                  <a:schemeClr val="bg1"/>
                </a:solidFill>
                <a:latin typeface="Comic Sans MS" pitchFamily="66" charset="0"/>
                <a:ea typeface="Times New Roman" pitchFamily="18" charset="0"/>
                <a:cs typeface="Arial" charset="0"/>
              </a:rPr>
              <a:t>Enjuagues bucales (listerine®) – </a:t>
            </a:r>
          </a:p>
          <a:p>
            <a:r>
              <a:rPr lang="es-MX">
                <a:solidFill>
                  <a:schemeClr val="bg1"/>
                </a:solidFill>
                <a:latin typeface="Comic Sans MS" pitchFamily="66" charset="0"/>
                <a:ea typeface="Times New Roman" pitchFamily="18" charset="0"/>
                <a:cs typeface="Arial" charset="0"/>
              </a:rPr>
              <a:t>Aplicaciones tópicas :  glucósidos oximetil antraquinonicos, </a:t>
            </a:r>
          </a:p>
          <a:p>
            <a:r>
              <a:rPr lang="es-MX">
                <a:solidFill>
                  <a:schemeClr val="bg1"/>
                </a:solidFill>
                <a:latin typeface="Comic Sans MS" pitchFamily="66" charset="0"/>
                <a:ea typeface="Times New Roman" pitchFamily="18" charset="0"/>
                <a:cs typeface="Arial" charset="0"/>
              </a:rPr>
              <a:t>                acido salicílico y alcohol ( Piralvex ®</a:t>
            </a:r>
            <a:r>
              <a:rPr lang="es-MX" baseline="30000">
                <a:solidFill>
                  <a:schemeClr val="bg1"/>
                </a:solidFill>
                <a:latin typeface="Comic Sans MS" pitchFamily="66" charset="0"/>
                <a:ea typeface="Times New Roman" pitchFamily="18" charset="0"/>
                <a:cs typeface="Arial" charset="0"/>
              </a:rPr>
              <a:t> </a:t>
            </a:r>
            <a:r>
              <a:rPr lang="es-MX">
                <a:solidFill>
                  <a:schemeClr val="bg1"/>
                </a:solidFill>
                <a:latin typeface="Comic Sans MS" pitchFamily="66" charset="0"/>
                <a:ea typeface="Times New Roman" pitchFamily="18" charset="0"/>
                <a:cs typeface="Arial" charset="0"/>
              </a:rPr>
              <a:t>– Pinvex ®)</a:t>
            </a:r>
            <a:endParaRPr lang="es-ES_tradnl">
              <a:solidFill>
                <a:schemeClr val="bg1"/>
              </a:solidFill>
              <a:latin typeface="Comic Sans MS" pitchFamily="66" charset="0"/>
              <a:ea typeface="Times New Roman" pitchFamily="18" charset="0"/>
              <a:cs typeface="Arial" charset="0"/>
            </a:endParaRPr>
          </a:p>
        </p:txBody>
      </p:sp>
      <p:sp>
        <p:nvSpPr>
          <p:cNvPr id="46088" name="7 Rectángulo"/>
          <p:cNvSpPr>
            <a:spLocks noChangeArrowheads="1"/>
          </p:cNvSpPr>
          <p:nvPr/>
        </p:nvSpPr>
        <p:spPr bwMode="auto">
          <a:xfrm>
            <a:off x="971550" y="3933825"/>
            <a:ext cx="1581150" cy="366713"/>
          </a:xfrm>
          <a:prstGeom prst="rect">
            <a:avLst/>
          </a:prstGeom>
          <a:noFill/>
          <a:ln w="9525">
            <a:noFill/>
            <a:miter lim="800000"/>
            <a:headEnd/>
            <a:tailEnd/>
          </a:ln>
        </p:spPr>
        <p:txBody>
          <a:bodyPr wrap="none">
            <a:spAutoFit/>
          </a:bodyPr>
          <a:lstStyle/>
          <a:p>
            <a:r>
              <a:rPr lang="es-MX">
                <a:solidFill>
                  <a:srgbClr val="FFFF00"/>
                </a:solidFill>
                <a:ea typeface="Times New Roman" pitchFamily="18" charset="0"/>
                <a:cs typeface="Arial" charset="0"/>
              </a:rPr>
              <a:t>Automedican </a:t>
            </a:r>
            <a:endParaRPr lang="es-ES_tradnl">
              <a:solidFill>
                <a:srgbClr val="FFFF00"/>
              </a:solidFill>
              <a:latin typeface="Calibri" pitchFamily="34" charset="0"/>
              <a:ea typeface="Times New Roman" pitchFamily="18" charset="0"/>
              <a:cs typeface="Arial" charset="0"/>
            </a:endParaRPr>
          </a:p>
        </p:txBody>
      </p:sp>
      <p:sp>
        <p:nvSpPr>
          <p:cNvPr id="46089" name="Text Box 11"/>
          <p:cNvSpPr txBox="1">
            <a:spLocks noChangeArrowheads="1"/>
          </p:cNvSpPr>
          <p:nvPr/>
        </p:nvSpPr>
        <p:spPr bwMode="auto">
          <a:xfrm>
            <a:off x="1258888" y="1557338"/>
            <a:ext cx="595312" cy="366712"/>
          </a:xfrm>
          <a:prstGeom prst="rect">
            <a:avLst/>
          </a:prstGeom>
          <a:noFill/>
          <a:ln w="9525">
            <a:noFill/>
            <a:miter lim="800000"/>
            <a:headEnd/>
            <a:tailEnd/>
          </a:ln>
        </p:spPr>
        <p:txBody>
          <a:bodyPr wrap="none">
            <a:spAutoFit/>
          </a:bodyPr>
          <a:lstStyle/>
          <a:p>
            <a:r>
              <a:rPr lang="es-VE">
                <a:solidFill>
                  <a:srgbClr val="FFFF00"/>
                </a:solidFill>
                <a:latin typeface="Comic Sans MS" pitchFamily="66" charset="0"/>
              </a:rPr>
              <a:t>Pac.</a:t>
            </a:r>
            <a:endParaRPr lang="es-ES">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CuadroTexto"/>
          <p:cNvSpPr txBox="1">
            <a:spLocks noChangeArrowheads="1"/>
          </p:cNvSpPr>
          <p:nvPr/>
        </p:nvSpPr>
        <p:spPr bwMode="auto">
          <a:xfrm>
            <a:off x="820738" y="2492375"/>
            <a:ext cx="8143875" cy="2308225"/>
          </a:xfrm>
          <a:prstGeom prst="rect">
            <a:avLst/>
          </a:prstGeom>
          <a:noFill/>
          <a:ln w="9525">
            <a:noFill/>
            <a:miter lim="800000"/>
            <a:headEnd/>
            <a:tailEnd/>
          </a:ln>
        </p:spPr>
        <p:txBody>
          <a:bodyPr>
            <a:spAutoFit/>
          </a:bodyPr>
          <a:lstStyle/>
          <a:p>
            <a:r>
              <a:rPr lang="es-ES_tradnl">
                <a:solidFill>
                  <a:srgbClr val="948A54"/>
                </a:solidFill>
                <a:latin typeface="Calibri" pitchFamily="34" charset="0"/>
              </a:rPr>
              <a:t>      </a:t>
            </a:r>
            <a:r>
              <a:rPr lang="es-ES_tradnl">
                <a:solidFill>
                  <a:schemeClr val="bg1"/>
                </a:solidFill>
                <a:latin typeface="Calibri" pitchFamily="34" charset="0"/>
              </a:rPr>
              <a:t>Sugieren</a:t>
            </a:r>
          </a:p>
          <a:p>
            <a:endParaRPr lang="es-ES_tradnl">
              <a:solidFill>
                <a:schemeClr val="bg1"/>
              </a:solidFill>
              <a:latin typeface="Calibri" pitchFamily="34" charset="0"/>
            </a:endParaRPr>
          </a:p>
          <a:p>
            <a:r>
              <a:rPr lang="es-ES_tradnl">
                <a:solidFill>
                  <a:srgbClr val="948A54"/>
                </a:solidFill>
                <a:latin typeface="Calibri" pitchFamily="34" charset="0"/>
              </a:rPr>
              <a:t> </a:t>
            </a:r>
            <a:r>
              <a:rPr lang="es-ES_tradnl">
                <a:solidFill>
                  <a:srgbClr val="CC0099"/>
                </a:solidFill>
                <a:latin typeface="Calibri" pitchFamily="34" charset="0"/>
              </a:rPr>
              <a:t>Avalos y Col.,       </a:t>
            </a:r>
            <a:r>
              <a:rPr lang="es-ES_tradnl">
                <a:solidFill>
                  <a:schemeClr val="bg2"/>
                </a:solidFill>
                <a:latin typeface="Comic Sans MS" pitchFamily="66" charset="0"/>
              </a:rPr>
              <a:t>Clorhidrato de difenhidramina  (benadryl ®)  -  antiácido      </a:t>
            </a:r>
          </a:p>
          <a:p>
            <a:r>
              <a:rPr lang="es-ES_tradnl">
                <a:solidFill>
                  <a:schemeClr val="bg2"/>
                </a:solidFill>
                <a:latin typeface="Comic Sans MS" pitchFamily="66" charset="0"/>
              </a:rPr>
              <a:t>                                       retiro de agente causal</a:t>
            </a:r>
          </a:p>
          <a:p>
            <a:endParaRPr lang="es-ES_tradnl">
              <a:solidFill>
                <a:srgbClr val="D60093"/>
              </a:solidFill>
              <a:latin typeface="Calibri" pitchFamily="34" charset="0"/>
            </a:endParaRPr>
          </a:p>
          <a:p>
            <a:endParaRPr lang="es-ES_tradnl">
              <a:solidFill>
                <a:srgbClr val="D60093"/>
              </a:solidFill>
              <a:latin typeface="Calibri" pitchFamily="34" charset="0"/>
            </a:endParaRPr>
          </a:p>
          <a:p>
            <a:r>
              <a:rPr lang="es-ES_tradnl">
                <a:solidFill>
                  <a:srgbClr val="CC0099"/>
                </a:solidFill>
                <a:latin typeface="Calibri" pitchFamily="34" charset="0"/>
              </a:rPr>
              <a:t>Del valle y Guerrero</a:t>
            </a:r>
            <a:r>
              <a:rPr lang="es-ES_tradnl">
                <a:solidFill>
                  <a:srgbClr val="948A54"/>
                </a:solidFill>
                <a:latin typeface="Calibri" pitchFamily="34" charset="0"/>
              </a:rPr>
              <a:t>, </a:t>
            </a:r>
            <a:r>
              <a:rPr lang="es-ES_tradnl">
                <a:solidFill>
                  <a:schemeClr val="bg2"/>
                </a:solidFill>
                <a:latin typeface="Comic Sans MS" pitchFamily="66" charset="0"/>
              </a:rPr>
              <a:t>Clorhidrato de difenhidramina  (benadryl ®)   antiácido  </a:t>
            </a:r>
          </a:p>
          <a:p>
            <a:r>
              <a:rPr lang="es-ES_tradnl">
                <a:solidFill>
                  <a:schemeClr val="bg2"/>
                </a:solidFill>
                <a:latin typeface="Comic Sans MS" pitchFamily="66" charset="0"/>
              </a:rPr>
              <a:t>                                        tetraciclina 250 mgrs</a:t>
            </a:r>
          </a:p>
        </p:txBody>
      </p:sp>
      <p:sp>
        <p:nvSpPr>
          <p:cNvPr id="47107" name="Text Box 5"/>
          <p:cNvSpPr txBox="1">
            <a:spLocks noChangeArrowheads="1"/>
          </p:cNvSpPr>
          <p:nvPr/>
        </p:nvSpPr>
        <p:spPr bwMode="auto">
          <a:xfrm>
            <a:off x="1692275" y="2060575"/>
            <a:ext cx="1871663" cy="366713"/>
          </a:xfrm>
          <a:prstGeom prst="rect">
            <a:avLst/>
          </a:prstGeom>
          <a:noFill/>
          <a:ln w="9525">
            <a:noFill/>
            <a:miter lim="800000"/>
            <a:headEnd/>
            <a:tailEnd/>
          </a:ln>
        </p:spPr>
        <p:txBody>
          <a:bodyPr>
            <a:spAutoFit/>
          </a:bodyPr>
          <a:lstStyle/>
          <a:p>
            <a:pPr>
              <a:spcBef>
                <a:spcPct val="50000"/>
              </a:spcBef>
            </a:pPr>
            <a:r>
              <a:rPr lang="es-VE" b="1">
                <a:solidFill>
                  <a:srgbClr val="FFFF00"/>
                </a:solidFill>
                <a:latin typeface="Comic Sans MS" pitchFamily="66" charset="0"/>
              </a:rPr>
              <a:t>Discusión</a:t>
            </a:r>
            <a:endParaRPr lang="es-ES" b="1">
              <a:solidFill>
                <a:srgbClr val="FFFF00"/>
              </a:solidFill>
              <a:latin typeface="Comic Sans MS" pitchFamily="66" charset="0"/>
            </a:endParaRPr>
          </a:p>
        </p:txBody>
      </p:sp>
      <p:sp>
        <p:nvSpPr>
          <p:cNvPr id="8193" name="Rectangle 1"/>
          <p:cNvSpPr>
            <a:spLocks noChangeArrowheads="1"/>
          </p:cNvSpPr>
          <p:nvPr/>
        </p:nvSpPr>
        <p:spPr bwMode="auto">
          <a:xfrm>
            <a:off x="428596" y="484511"/>
            <a:ext cx="8047396" cy="1015663"/>
          </a:xfrm>
          <a:prstGeom prst="rect">
            <a:avLst/>
          </a:prstGeom>
          <a:noFill/>
          <a:ln w="9525">
            <a:noFill/>
            <a:miter lim="800000"/>
            <a:headEnd/>
            <a:tailEnd/>
          </a:ln>
          <a:effectLst>
            <a:glow rad="228600">
              <a:schemeClr val="accent4">
                <a:satMod val="175000"/>
                <a:alpha val="40000"/>
              </a:schemeClr>
            </a:glow>
          </a:effectLst>
        </p:spPr>
        <p:txBody>
          <a:bodyPr anchor="ctr">
            <a:spAutoFit/>
          </a:bodyPr>
          <a:lstStyle/>
          <a:p>
            <a:pPr algn="ctr">
              <a:defRPr/>
            </a:pPr>
            <a:r>
              <a:rPr lang="es-ES" sz="2000">
                <a:solidFill>
                  <a:schemeClr val="bg1"/>
                </a:solidFill>
                <a:latin typeface="Comic Sans MS" pitchFamily="66" charset="0"/>
                <a:ea typeface="Times New Roman" pitchFamily="18" charset="0"/>
                <a:cs typeface="Arial" charset="0"/>
              </a:rPr>
              <a:t> Relación a la decisión</a:t>
            </a:r>
          </a:p>
          <a:p>
            <a:pPr algn="ctr">
              <a:defRPr/>
            </a:pPr>
            <a:r>
              <a:rPr lang="es-ES" sz="2000">
                <a:solidFill>
                  <a:schemeClr val="bg1"/>
                </a:solidFill>
                <a:latin typeface="Comic Sans MS" pitchFamily="66" charset="0"/>
                <a:ea typeface="Times New Roman" pitchFamily="18" charset="0"/>
                <a:cs typeface="Arial" charset="0"/>
              </a:rPr>
              <a:t> del paciente de aplicarse tratamiento en la aparición de lesiones por aparatos de ortodoncia.</a:t>
            </a:r>
            <a:endParaRPr lang="es-ES_tradnl" sz="2000">
              <a:solidFill>
                <a:schemeClr val="bg1"/>
              </a:solidFill>
              <a:latin typeface="Comic Sans MS" pitchFamily="66" charset="0"/>
              <a:ea typeface="Times New Roman" pitchFamily="18" charset="0"/>
              <a:cs typeface="Arial" charset="0"/>
            </a:endParaRPr>
          </a:p>
        </p:txBody>
      </p:sp>
      <p:sp>
        <p:nvSpPr>
          <p:cNvPr id="47111" name="Text Box 9"/>
          <p:cNvSpPr txBox="1">
            <a:spLocks noChangeArrowheads="1"/>
          </p:cNvSpPr>
          <p:nvPr/>
        </p:nvSpPr>
        <p:spPr bwMode="auto">
          <a:xfrm>
            <a:off x="107950" y="5445125"/>
            <a:ext cx="8785225" cy="1192213"/>
          </a:xfrm>
          <a:prstGeom prst="rect">
            <a:avLst/>
          </a:prstGeom>
          <a:noFill/>
          <a:ln w="9525">
            <a:noFill/>
            <a:miter lim="800000"/>
            <a:headEnd/>
            <a:tailEnd/>
          </a:ln>
        </p:spPr>
        <p:txBody>
          <a:bodyPr>
            <a:spAutoFit/>
          </a:bodyPr>
          <a:lstStyle/>
          <a:p>
            <a:pPr>
              <a:spcBef>
                <a:spcPct val="50000"/>
              </a:spcBef>
            </a:pPr>
            <a:r>
              <a:rPr lang="es-VE" b="1">
                <a:solidFill>
                  <a:srgbClr val="D60093"/>
                </a:solidFill>
              </a:rPr>
              <a:t>S. Clínica Estomatológica, 2008  </a:t>
            </a:r>
            <a:r>
              <a:rPr lang="es-ES_tradnl">
                <a:solidFill>
                  <a:schemeClr val="bg1"/>
                </a:solidFill>
                <a:latin typeface="Comic Sans MS" pitchFamily="66" charset="0"/>
              </a:rPr>
              <a:t>Clorhidrato de difenhidramina  (benadryl ®)</a:t>
            </a:r>
          </a:p>
          <a:p>
            <a:pPr>
              <a:spcBef>
                <a:spcPct val="50000"/>
              </a:spcBef>
            </a:pPr>
            <a:r>
              <a:rPr lang="es-ES_tradnl">
                <a:solidFill>
                  <a:schemeClr val="bg1"/>
                </a:solidFill>
                <a:latin typeface="Comic Sans MS" pitchFamily="66" charset="0"/>
              </a:rPr>
              <a:t>                                                    Cetirivax ®   -  Cetirizina mezclado con oxido</a:t>
            </a:r>
          </a:p>
          <a:p>
            <a:pPr>
              <a:spcBef>
                <a:spcPct val="50000"/>
              </a:spcBef>
            </a:pPr>
            <a:r>
              <a:rPr lang="es-ES_tradnl">
                <a:solidFill>
                  <a:schemeClr val="bg1"/>
                </a:solidFill>
                <a:latin typeface="Comic Sans MS" pitchFamily="66" charset="0"/>
              </a:rPr>
              <a:t>                                                    de aluminio      </a:t>
            </a:r>
            <a:endParaRPr lang="es-ES" b="1">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85750" y="1835150"/>
            <a:ext cx="8715375" cy="10064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Los aparatos de ortodoncia según el 97% de los especialistas y 85 % de los pacientes  tienen un efecto determinante en la aparición de patologías en la cavidad bucal. </a:t>
            </a:r>
          </a:p>
        </p:txBody>
      </p:sp>
      <p:sp>
        <p:nvSpPr>
          <p:cNvPr id="48131" name="Rectangle 2"/>
          <p:cNvSpPr>
            <a:spLocks noChangeArrowheads="1"/>
          </p:cNvSpPr>
          <p:nvPr/>
        </p:nvSpPr>
        <p:spPr bwMode="auto">
          <a:xfrm>
            <a:off x="285750" y="3489325"/>
            <a:ext cx="8572500" cy="10064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En opinión de los especialistas, las patologías mas frecuentes son las ulceras traumáticas 43%, la hiperplasia fibrosa 21% y las ulceras aftosas18%</a:t>
            </a:r>
          </a:p>
        </p:txBody>
      </p:sp>
      <p:sp>
        <p:nvSpPr>
          <p:cNvPr id="48132" name="Rectangle 3"/>
          <p:cNvSpPr>
            <a:spLocks noChangeArrowheads="1"/>
          </p:cNvSpPr>
          <p:nvPr/>
        </p:nvSpPr>
        <p:spPr bwMode="auto">
          <a:xfrm>
            <a:off x="357188" y="4683125"/>
            <a:ext cx="8572500" cy="13112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a:t>
            </a:r>
          </a:p>
          <a:p>
            <a:pPr algn="just"/>
            <a:r>
              <a:rPr lang="es-MX" sz="2000">
                <a:solidFill>
                  <a:schemeClr val="bg2"/>
                </a:solidFill>
                <a:latin typeface="Comic Sans MS" pitchFamily="66" charset="0"/>
                <a:ea typeface="Times New Roman" pitchFamily="18" charset="0"/>
                <a:cs typeface="Arial" charset="0"/>
              </a:rPr>
              <a:t>     Los aditamentos (alambres, brackets, bandas, arco lingual, botón de nance, aparatos removibles,  ligaduras metálicas, dobleces), favorecen la aparición de lesiones en los tejidos blandos </a:t>
            </a:r>
          </a:p>
        </p:txBody>
      </p:sp>
      <p:sp>
        <p:nvSpPr>
          <p:cNvPr id="7" name="1 Título"/>
          <p:cNvSpPr txBox="1">
            <a:spLocks/>
          </p:cNvSpPr>
          <p:nvPr/>
        </p:nvSpPr>
        <p:spPr>
          <a:xfrm>
            <a:off x="428625" y="500063"/>
            <a:ext cx="8229600" cy="1143000"/>
          </a:xfrm>
          <a:prstGeom prst="rect">
            <a:avLst/>
          </a:prstGeom>
        </p:spPr>
        <p:txBody>
          <a:bodyPr anchor="ctr">
            <a:normAutofit/>
          </a:bodyPr>
          <a:lstStyle/>
          <a:p>
            <a:pPr algn="ctr" fontAlgn="auto">
              <a:spcAft>
                <a:spcPts val="0"/>
              </a:spcAft>
              <a:defRPr/>
            </a:pPr>
            <a:r>
              <a:rPr lang="es-ES_tradnl" sz="4400" dirty="0">
                <a:solidFill>
                  <a:schemeClr val="accent5">
                    <a:lumMod val="50000"/>
                  </a:schemeClr>
                </a:solidFill>
                <a:latin typeface="Comic Sans MS" pitchFamily="66" charset="0"/>
                <a:ea typeface="+mj-ea"/>
                <a:cs typeface="+mj-cs"/>
              </a:rPr>
              <a:t>Conclusiones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85750" y="979488"/>
            <a:ext cx="8572500" cy="25304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Movimientos involuntarios de la musculatura y hábitos de queilofagia , desarrollados por los pacientes se presentan como mecanismos de defensa ante la colocación  de los aparatos de ortodoncia</a:t>
            </a:r>
          </a:p>
          <a:p>
            <a:pPr algn="just"/>
            <a:endParaRPr lang="es-MX" sz="2000">
              <a:solidFill>
                <a:schemeClr val="bg2"/>
              </a:solidFill>
              <a:latin typeface="Comic Sans MS" pitchFamily="66" charset="0"/>
              <a:ea typeface="Times New Roman" pitchFamily="18" charset="0"/>
              <a:cs typeface="Arial" charset="0"/>
            </a:endParaRPr>
          </a:p>
          <a:p>
            <a:pPr algn="just"/>
            <a:r>
              <a:rPr lang="es-MX" sz="2000">
                <a:solidFill>
                  <a:schemeClr val="bg2"/>
                </a:solidFill>
                <a:latin typeface="Comic Sans MS" pitchFamily="66" charset="0"/>
                <a:ea typeface="Times New Roman" pitchFamily="18" charset="0"/>
                <a:cs typeface="Arial" charset="0"/>
              </a:rPr>
              <a:t>     El 43% de los pacientes  consideraron que los aparatos influyen en la fonética.</a:t>
            </a:r>
          </a:p>
          <a:p>
            <a:pPr algn="just"/>
            <a:endParaRPr lang="es-MX" sz="2000">
              <a:solidFill>
                <a:schemeClr val="bg2"/>
              </a:solidFill>
              <a:latin typeface="Comic Sans MS" pitchFamily="66" charset="0"/>
              <a:ea typeface="Times New Roman" pitchFamily="18" charset="0"/>
              <a:cs typeface="Arial" charset="0"/>
            </a:endParaRPr>
          </a:p>
        </p:txBody>
      </p:sp>
      <p:sp>
        <p:nvSpPr>
          <p:cNvPr id="49155" name="Rectangle 2"/>
          <p:cNvSpPr>
            <a:spLocks noChangeArrowheads="1"/>
          </p:cNvSpPr>
          <p:nvPr/>
        </p:nvSpPr>
        <p:spPr bwMode="auto">
          <a:xfrm>
            <a:off x="214313" y="3367088"/>
            <a:ext cx="8858250" cy="7016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El 50% de los pacientes se automedican,, analgésicos, sin prescripción facultativa</a:t>
            </a:r>
          </a:p>
        </p:txBody>
      </p:sp>
      <p:sp>
        <p:nvSpPr>
          <p:cNvPr id="49156" name="Rectangle 3"/>
          <p:cNvSpPr>
            <a:spLocks noChangeArrowheads="1"/>
          </p:cNvSpPr>
          <p:nvPr/>
        </p:nvSpPr>
        <p:spPr bwMode="auto">
          <a:xfrm>
            <a:off x="285750" y="4292600"/>
            <a:ext cx="8715375" cy="10064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El 71% de los especialistas reportan que es imprescindible  el reconocimiento clínico de las lesiones con su respectivo  estudio complementario (biopsia)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642938" y="2584450"/>
            <a:ext cx="8072437" cy="1570038"/>
          </a:xfrm>
          <a:prstGeom prst="rect">
            <a:avLst/>
          </a:prstGeom>
          <a:noFill/>
          <a:ln w="9525">
            <a:noFill/>
            <a:miter lim="800000"/>
            <a:headEnd/>
            <a:tailEnd/>
          </a:ln>
        </p:spPr>
        <p:txBody>
          <a:bodyPr anchor="ctr">
            <a:spAutoFit/>
          </a:bodyPr>
          <a:lstStyle/>
          <a:p>
            <a:pPr algn="just"/>
            <a:r>
              <a:rPr lang="es-MX" sz="2400">
                <a:solidFill>
                  <a:schemeClr val="bg2"/>
                </a:solidFill>
                <a:latin typeface="Comic Sans MS" pitchFamily="66" charset="0"/>
                <a:ea typeface="Times New Roman" pitchFamily="18" charset="0"/>
                <a:cs typeface="Arial" charset="0"/>
              </a:rPr>
              <a:t> El 83 % de los pacientes manifestaron   que presentaban una salud bucal aceptable, previa  a la colocación de los aparatos, alegando la aparición de lesiones por causa del tratamiento de ortodoncia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Documents and Settings\ACBell\Mis documentos\FOTOS EDITEDAS TESIS\lila\5.jpg"/>
          <p:cNvPicPr>
            <a:picLocks noChangeAspect="1" noChangeArrowheads="1"/>
          </p:cNvPicPr>
          <p:nvPr/>
        </p:nvPicPr>
        <p:blipFill>
          <a:blip r:embed="rId2" cstate="print"/>
          <a:srcRect/>
          <a:stretch>
            <a:fillRect/>
          </a:stretch>
        </p:blipFill>
        <p:spPr bwMode="auto">
          <a:xfrm>
            <a:off x="6572264" y="1142984"/>
            <a:ext cx="2022473" cy="1366497"/>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68611" name="Picture 3" descr="d:\Documents and Settings\ACBell\Mis documentos\FOTOS EDITEDAS TESIS\lila\2.jpg"/>
          <p:cNvPicPr>
            <a:picLocks noChangeAspect="1" noChangeArrowheads="1"/>
          </p:cNvPicPr>
          <p:nvPr/>
        </p:nvPicPr>
        <p:blipFill>
          <a:blip r:embed="rId3" cstate="print"/>
          <a:srcRect r="5706"/>
          <a:stretch>
            <a:fillRect/>
          </a:stretch>
        </p:blipFill>
        <p:spPr bwMode="auto">
          <a:xfrm>
            <a:off x="853503" y="1071546"/>
            <a:ext cx="2361175" cy="1357322"/>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68612" name="Picture 4" descr="d:\Documents and Settings\ACBell\Mis documentos\FOTOS EDITEDAS TESIS\lila\3.jpg"/>
          <p:cNvPicPr>
            <a:picLocks noChangeAspect="1" noChangeArrowheads="1"/>
          </p:cNvPicPr>
          <p:nvPr/>
        </p:nvPicPr>
        <p:blipFill>
          <a:blip r:embed="rId4" cstate="print"/>
          <a:srcRect/>
          <a:stretch>
            <a:fillRect/>
          </a:stretch>
        </p:blipFill>
        <p:spPr bwMode="auto">
          <a:xfrm>
            <a:off x="3763016" y="1071547"/>
            <a:ext cx="2247250" cy="1428759"/>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7" name="Picture 5" descr="pacientes noviembre 032"/>
          <p:cNvPicPr>
            <a:picLocks noChangeAspect="1" noChangeArrowheads="1"/>
          </p:cNvPicPr>
          <p:nvPr/>
        </p:nvPicPr>
        <p:blipFill>
          <a:blip r:embed="rId5" cstate="print"/>
          <a:srcRect l="33958" t="27847" r="28529" b="34357"/>
          <a:stretch>
            <a:fillRect/>
          </a:stretch>
        </p:blipFill>
        <p:spPr bwMode="auto">
          <a:xfrm>
            <a:off x="2492621" y="2954590"/>
            <a:ext cx="2079379" cy="1571612"/>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9" name="Picture 6" descr="DSC03380"/>
          <p:cNvPicPr>
            <a:picLocks noChangeAspect="1" noChangeArrowheads="1"/>
          </p:cNvPicPr>
          <p:nvPr/>
        </p:nvPicPr>
        <p:blipFill>
          <a:blip r:embed="rId6" cstate="print"/>
          <a:srcRect l="18633" t="34866" r="9813" b="21419"/>
          <a:stretch>
            <a:fillRect/>
          </a:stretch>
        </p:blipFill>
        <p:spPr bwMode="auto">
          <a:xfrm>
            <a:off x="4786314" y="2986166"/>
            <a:ext cx="1891669" cy="1540036"/>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68613" name="Picture 5" descr="d:\Documents and Settings\ACBell\Mis documentos\FOTOS EDITEDAS TESIS\38.JPG"/>
          <p:cNvPicPr>
            <a:picLocks noChangeAspect="1" noChangeArrowheads="1"/>
          </p:cNvPicPr>
          <p:nvPr/>
        </p:nvPicPr>
        <p:blipFill>
          <a:blip r:embed="rId7" cstate="print"/>
          <a:srcRect/>
          <a:stretch>
            <a:fillRect/>
          </a:stretch>
        </p:blipFill>
        <p:spPr bwMode="auto">
          <a:xfrm>
            <a:off x="3702848" y="4895444"/>
            <a:ext cx="2369350" cy="1214446"/>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68614" name="Picture 6" descr="d:\Documents and Settings\ACBell\Mis documentos\FOTOS EDITEDAS TESIS\35.JPG"/>
          <p:cNvPicPr>
            <a:picLocks noChangeAspect="1" noChangeArrowheads="1"/>
          </p:cNvPicPr>
          <p:nvPr/>
        </p:nvPicPr>
        <p:blipFill>
          <a:blip r:embed="rId8" cstate="print"/>
          <a:srcRect/>
          <a:stretch>
            <a:fillRect/>
          </a:stretch>
        </p:blipFill>
        <p:spPr bwMode="auto">
          <a:xfrm>
            <a:off x="6572264" y="4896575"/>
            <a:ext cx="2071702" cy="1194687"/>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pic>
        <p:nvPicPr>
          <p:cNvPr id="12" name="Picture 11" descr="DSC06008"/>
          <p:cNvPicPr>
            <a:picLocks noChangeAspect="1" noChangeArrowheads="1"/>
          </p:cNvPicPr>
          <p:nvPr/>
        </p:nvPicPr>
        <p:blipFill>
          <a:blip r:embed="rId9" cstate="print"/>
          <a:srcRect l="22159" t="15183" r="8749" b="28495"/>
          <a:stretch>
            <a:fillRect/>
          </a:stretch>
        </p:blipFill>
        <p:spPr bwMode="auto">
          <a:xfrm>
            <a:off x="1214415" y="4857760"/>
            <a:ext cx="2071702" cy="1265511"/>
          </a:xfrm>
          <a:prstGeom prst="roundRect">
            <a:avLst>
              <a:gd name="adj" fmla="val 8594"/>
            </a:avLst>
          </a:prstGeom>
          <a:solidFill>
            <a:srgbClr val="FFFFFF">
              <a:shade val="85000"/>
            </a:srgbClr>
          </a:solidFill>
          <a:ln>
            <a:solidFill>
              <a:srgbClr val="00FFFF"/>
            </a:solidFill>
          </a:ln>
          <a:effectLst>
            <a:reflection blurRad="12700" stA="38000" endPos="28000" dist="5000" dir="5400000" sy="-100000" algn="bl" rotWithShape="0"/>
          </a:effectLst>
        </p:spPr>
      </p:pic>
      <p:sp>
        <p:nvSpPr>
          <p:cNvPr id="51210" name="Text Box 12"/>
          <p:cNvSpPr txBox="1">
            <a:spLocks noChangeArrowheads="1"/>
          </p:cNvSpPr>
          <p:nvPr/>
        </p:nvSpPr>
        <p:spPr bwMode="auto">
          <a:xfrm>
            <a:off x="4500563" y="333375"/>
            <a:ext cx="2592387" cy="457200"/>
          </a:xfrm>
          <a:prstGeom prst="rect">
            <a:avLst/>
          </a:prstGeom>
          <a:noFill/>
          <a:ln w="9525">
            <a:noFill/>
            <a:miter lim="800000"/>
            <a:headEnd/>
            <a:tailEnd/>
          </a:ln>
        </p:spPr>
        <p:txBody>
          <a:bodyPr>
            <a:spAutoFit/>
          </a:bodyPr>
          <a:lstStyle/>
          <a:p>
            <a:pPr>
              <a:spcBef>
                <a:spcPct val="50000"/>
              </a:spcBef>
            </a:pPr>
            <a:r>
              <a:rPr lang="es-VE" sz="2400">
                <a:solidFill>
                  <a:srgbClr val="FFFF00"/>
                </a:solidFill>
                <a:latin typeface="Comic Sans MS" pitchFamily="66" charset="0"/>
              </a:rPr>
              <a:t>Casos clínicos</a:t>
            </a:r>
            <a:endParaRPr lang="es-ES" sz="2400">
              <a:solidFill>
                <a:srgbClr val="FFFF00"/>
              </a:solidFill>
              <a:latin typeface="Comic Sans MS" pitchFamily="66" charset="0"/>
            </a:endParaRPr>
          </a:p>
        </p:txBody>
      </p:sp>
      <p:sp>
        <p:nvSpPr>
          <p:cNvPr id="13" name="12 Elipse"/>
          <p:cNvSpPr/>
          <p:nvPr/>
        </p:nvSpPr>
        <p:spPr>
          <a:xfrm>
            <a:off x="1143000" y="1714500"/>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4" name="13 Elipse"/>
          <p:cNvSpPr/>
          <p:nvPr/>
        </p:nvSpPr>
        <p:spPr>
          <a:xfrm>
            <a:off x="4081463" y="1714500"/>
            <a:ext cx="633412"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5" name="14 Elipse"/>
          <p:cNvSpPr/>
          <p:nvPr/>
        </p:nvSpPr>
        <p:spPr>
          <a:xfrm>
            <a:off x="6729413" y="1714500"/>
            <a:ext cx="700087"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6" name="15 Elipse"/>
          <p:cNvSpPr/>
          <p:nvPr/>
        </p:nvSpPr>
        <p:spPr>
          <a:xfrm>
            <a:off x="2014538" y="5357813"/>
            <a:ext cx="700087"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51215" name="16 CuadroTexto"/>
          <p:cNvSpPr txBox="1">
            <a:spLocks noChangeArrowheads="1"/>
          </p:cNvSpPr>
          <p:nvPr/>
        </p:nvSpPr>
        <p:spPr bwMode="auto">
          <a:xfrm>
            <a:off x="6286500" y="6143625"/>
            <a:ext cx="6143625" cy="461963"/>
          </a:xfrm>
          <a:prstGeom prst="rect">
            <a:avLst/>
          </a:prstGeom>
          <a:noFill/>
          <a:ln w="9525">
            <a:noFill/>
            <a:miter lim="800000"/>
            <a:headEnd/>
            <a:tailEnd/>
          </a:ln>
        </p:spPr>
        <p:txBody>
          <a:bodyPr>
            <a:spAutoFit/>
          </a:bodyPr>
          <a:lstStyle/>
          <a:p>
            <a:endParaRPr lang="es-ES_tradnl" sz="1200" i="1">
              <a:solidFill>
                <a:srgbClr val="FFFF00"/>
              </a:solidFill>
              <a:latin typeface="Comic Sans MS" pitchFamily="66" charset="0"/>
            </a:endParaRPr>
          </a:p>
          <a:p>
            <a:r>
              <a:rPr lang="es-ES_tradnl" sz="1200" i="1">
                <a:solidFill>
                  <a:srgbClr val="FFFF00"/>
                </a:solidFill>
                <a:latin typeface="Comic Sans MS" pitchFamily="66" charset="0"/>
              </a:rPr>
              <a:t>Post grado de Ortodoncia    UCV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71500" y="500063"/>
            <a:ext cx="8229600" cy="1143000"/>
          </a:xfrm>
        </p:spPr>
        <p:txBody>
          <a:bodyPr rtlCol="0">
            <a:normAutofit/>
          </a:bodyPr>
          <a:lstStyle/>
          <a:p>
            <a:pPr eaLnBrk="1" fontAlgn="auto" hangingPunct="1">
              <a:spcAft>
                <a:spcPts val="0"/>
              </a:spcAft>
              <a:defRPr/>
            </a:pPr>
            <a:r>
              <a:rPr lang="es-ES_tradnl" dirty="0" smtClean="0">
                <a:solidFill>
                  <a:schemeClr val="accent5">
                    <a:lumMod val="50000"/>
                  </a:schemeClr>
                </a:solidFill>
                <a:latin typeface="Comic Sans MS" pitchFamily="66" charset="0"/>
              </a:rPr>
              <a:t>Objetivos Específicos</a:t>
            </a:r>
            <a:endParaRPr lang="es-ES_tradnl" dirty="0">
              <a:solidFill>
                <a:schemeClr val="accent5">
                  <a:lumMod val="50000"/>
                </a:schemeClr>
              </a:solidFill>
              <a:latin typeface="Comic Sans MS" pitchFamily="66" charset="0"/>
            </a:endParaRPr>
          </a:p>
        </p:txBody>
      </p:sp>
      <p:sp>
        <p:nvSpPr>
          <p:cNvPr id="6147" name="2 Marcador de contenido"/>
          <p:cNvSpPr>
            <a:spLocks noGrp="1"/>
          </p:cNvSpPr>
          <p:nvPr>
            <p:ph idx="1"/>
          </p:nvPr>
        </p:nvSpPr>
        <p:spPr>
          <a:xfrm>
            <a:off x="142875" y="1928813"/>
            <a:ext cx="8715375" cy="6215062"/>
          </a:xfrm>
        </p:spPr>
        <p:txBody>
          <a:bodyPr/>
          <a:lstStyle/>
          <a:p>
            <a:pPr algn="just" eaLnBrk="1" hangingPunct="1">
              <a:buFont typeface="Arial" charset="0"/>
              <a:buNone/>
            </a:pPr>
            <a:r>
              <a:rPr lang="es-ES_tradnl" sz="2400" b="1" smtClean="0">
                <a:solidFill>
                  <a:schemeClr val="bg1"/>
                </a:solidFill>
                <a:latin typeface="Bradley Hand ITC" pitchFamily="66" charset="0"/>
              </a:rPr>
              <a:t>  - Conocimiento del especialista sobre el manejo de lesiones reactivas que se manifiestan en los tejidos blandos de la cavidad bucal durante el tratamiento ortodóncico.</a:t>
            </a:r>
          </a:p>
          <a:p>
            <a:pPr eaLnBrk="1" hangingPunct="1">
              <a:buFont typeface="Arial" charset="0"/>
              <a:buNone/>
            </a:pPr>
            <a:endParaRPr lang="es-ES_tradnl" sz="2400" b="1" smtClean="0">
              <a:solidFill>
                <a:schemeClr val="bg1"/>
              </a:solidFill>
              <a:latin typeface="Bradley Hand ITC" pitchFamily="66" charset="0"/>
            </a:endParaRPr>
          </a:p>
          <a:p>
            <a:pPr eaLnBrk="1" hangingPunct="1">
              <a:buFont typeface="Arial" charset="0"/>
              <a:buNone/>
            </a:pPr>
            <a:r>
              <a:rPr lang="es-ES_tradnl" sz="2400" b="1" smtClean="0">
                <a:solidFill>
                  <a:schemeClr val="bg1"/>
                </a:solidFill>
                <a:latin typeface="Bradley Hand ITC" pitchFamily="66" charset="0"/>
              </a:rPr>
              <a:t>	- Actitud que asume el paciente cuando aparecen lesiones en los tejidos blandos de la cavidad bucal durante el tratamiento de ortodoncia.</a:t>
            </a:r>
          </a:p>
          <a:p>
            <a:pPr eaLnBrk="1" hangingPunct="1">
              <a:buFont typeface="Arial" charset="0"/>
              <a:buNone/>
            </a:pPr>
            <a:endParaRPr lang="es-ES_tradnl" sz="2800" b="1" smtClean="0">
              <a:solidFill>
                <a:schemeClr val="bg1"/>
              </a:solidFill>
              <a:latin typeface="Bradley Hand ITC" pitchFamily="66" charset="0"/>
            </a:endParaRPr>
          </a:p>
          <a:p>
            <a:pPr eaLnBrk="1" hangingPunct="1">
              <a:buFont typeface="Arial" charset="0"/>
              <a:buNone/>
            </a:pPr>
            <a:r>
              <a:rPr lang="es-ES_tradnl" sz="2800" b="1" i="1" smtClean="0">
                <a:solidFill>
                  <a:srgbClr val="CCC1DA"/>
                </a:solidFill>
                <a:latin typeface="Bradley Hand ITC" pitchFamily="66" charset="0"/>
              </a:rPr>
              <a:t>	</a:t>
            </a:r>
            <a:r>
              <a:rPr lang="es-ES_tradnl" sz="2400" b="1" i="1" smtClean="0">
                <a:solidFill>
                  <a:srgbClr val="CCC1DA"/>
                </a:solidFill>
                <a:latin typeface="Bradley Hand ITC" pitchFamily="66" charset="0"/>
              </a:rPr>
              <a:t>-  </a:t>
            </a:r>
            <a:r>
              <a:rPr lang="es-ES_tradnl" sz="2400" b="1" i="1" smtClean="0">
                <a:solidFill>
                  <a:schemeClr val="bg1"/>
                </a:solidFill>
                <a:latin typeface="Bradley Hand ITC" pitchFamily="66" charset="0"/>
              </a:rPr>
              <a:t>Una </a:t>
            </a:r>
            <a:r>
              <a:rPr lang="es-ES_tradnl" sz="2400" b="1" smtClean="0">
                <a:solidFill>
                  <a:schemeClr val="bg1"/>
                </a:solidFill>
                <a:latin typeface="Bradley Hand ITC" pitchFamily="66" charset="0"/>
              </a:rPr>
              <a:t>guía informativa y formativa para el especialista,  con la finalidad de orientar el manejo de lesiones reactivas, que aparecen durante el tratamiento Ortodoncia.</a:t>
            </a:r>
          </a:p>
        </p:txBody>
      </p:sp>
      <p:sp>
        <p:nvSpPr>
          <p:cNvPr id="6148" name="5 CuadroTexto"/>
          <p:cNvSpPr txBox="1">
            <a:spLocks noChangeArrowheads="1"/>
          </p:cNvSpPr>
          <p:nvPr/>
        </p:nvSpPr>
        <p:spPr bwMode="auto">
          <a:xfrm>
            <a:off x="1214438" y="1357313"/>
            <a:ext cx="2143125" cy="584200"/>
          </a:xfrm>
          <a:prstGeom prst="rect">
            <a:avLst/>
          </a:prstGeom>
          <a:noFill/>
          <a:ln w="9525">
            <a:noFill/>
            <a:miter lim="800000"/>
            <a:headEnd/>
            <a:tailEnd/>
          </a:ln>
        </p:spPr>
        <p:txBody>
          <a:bodyPr>
            <a:spAutoFit/>
          </a:bodyPr>
          <a:lstStyle/>
          <a:p>
            <a:r>
              <a:rPr lang="es-ES_tradnl" sz="3200" b="1">
                <a:solidFill>
                  <a:srgbClr val="D60093"/>
                </a:solidFill>
                <a:latin typeface="Bradley Hand ITC" pitchFamily="66" charset="0"/>
              </a:rPr>
              <a:t>Determinar</a:t>
            </a:r>
          </a:p>
        </p:txBody>
      </p:sp>
      <p:sp>
        <p:nvSpPr>
          <p:cNvPr id="6149" name="7 CuadroTexto"/>
          <p:cNvSpPr txBox="1">
            <a:spLocks noChangeArrowheads="1"/>
          </p:cNvSpPr>
          <p:nvPr/>
        </p:nvSpPr>
        <p:spPr bwMode="auto">
          <a:xfrm>
            <a:off x="1357313" y="4786313"/>
            <a:ext cx="2143125" cy="584200"/>
          </a:xfrm>
          <a:prstGeom prst="rect">
            <a:avLst/>
          </a:prstGeom>
          <a:noFill/>
          <a:ln w="9525">
            <a:noFill/>
            <a:miter lim="800000"/>
            <a:headEnd/>
            <a:tailEnd/>
          </a:ln>
        </p:spPr>
        <p:txBody>
          <a:bodyPr>
            <a:spAutoFit/>
          </a:bodyPr>
          <a:lstStyle/>
          <a:p>
            <a:r>
              <a:rPr lang="es-ES_tradnl" sz="3200" b="1">
                <a:solidFill>
                  <a:srgbClr val="D60093"/>
                </a:solidFill>
                <a:latin typeface="Bradley Hand ITC" pitchFamily="66" charset="0"/>
              </a:rPr>
              <a:t>Elaborar</a:t>
            </a: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Documents and Settings\ACBell\Mis documentos\FOTOS EDITEDAS TESIS\43.JPG"/>
          <p:cNvPicPr>
            <a:picLocks noChangeAspect="1" noChangeArrowheads="1"/>
          </p:cNvPicPr>
          <p:nvPr/>
        </p:nvPicPr>
        <p:blipFill>
          <a:blip r:embed="rId2" cstate="print"/>
          <a:srcRect/>
          <a:stretch>
            <a:fillRect/>
          </a:stretch>
        </p:blipFill>
        <p:spPr bwMode="auto">
          <a:xfrm>
            <a:off x="6534769" y="3429000"/>
            <a:ext cx="1823445" cy="2357454"/>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5" name="Picture 9" descr="d:\Documents and Settings\ACBell\Mis documentos\FOTOS EDITEDAS TESIS\41.JPG"/>
          <p:cNvPicPr>
            <a:picLocks noChangeAspect="1" noChangeArrowheads="1"/>
          </p:cNvPicPr>
          <p:nvPr/>
        </p:nvPicPr>
        <p:blipFill>
          <a:blip r:embed="rId3" cstate="print"/>
          <a:srcRect/>
          <a:stretch>
            <a:fillRect/>
          </a:stretch>
        </p:blipFill>
        <p:spPr bwMode="auto">
          <a:xfrm>
            <a:off x="1677961" y="3429000"/>
            <a:ext cx="1608155" cy="2214578"/>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70658" name="Picture 2" descr="d:\Documents and Settings\ACBell\Mis documentos\FOTOS EDITEDAS TESIS\47.JPG"/>
          <p:cNvPicPr>
            <a:picLocks noChangeAspect="1" noChangeArrowheads="1"/>
          </p:cNvPicPr>
          <p:nvPr/>
        </p:nvPicPr>
        <p:blipFill>
          <a:blip r:embed="rId4" cstate="print"/>
          <a:srcRect/>
          <a:stretch>
            <a:fillRect/>
          </a:stretch>
        </p:blipFill>
        <p:spPr bwMode="auto">
          <a:xfrm>
            <a:off x="3929069" y="1071546"/>
            <a:ext cx="2043116" cy="2185977"/>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70659" name="Picture 3" descr="d:\Documents and Settings\ACBell\Mis documentos\FOTOS EDITEDAS TESIS\49.JPG"/>
          <p:cNvPicPr>
            <a:picLocks noChangeAspect="1" noChangeArrowheads="1"/>
          </p:cNvPicPr>
          <p:nvPr/>
        </p:nvPicPr>
        <p:blipFill>
          <a:blip r:embed="rId5" cstate="print"/>
          <a:srcRect/>
          <a:stretch>
            <a:fillRect/>
          </a:stretch>
        </p:blipFill>
        <p:spPr bwMode="auto">
          <a:xfrm>
            <a:off x="928673" y="1571612"/>
            <a:ext cx="2798083" cy="1714511"/>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70660" name="Picture 4" descr="d:\Documents and Settings\ACBell\Mis documentos\FOTOS EDITEDAS TESIS\45.JPG"/>
          <p:cNvPicPr>
            <a:picLocks noChangeAspect="1" noChangeArrowheads="1"/>
          </p:cNvPicPr>
          <p:nvPr/>
        </p:nvPicPr>
        <p:blipFill>
          <a:blip r:embed="rId6" cstate="print"/>
          <a:srcRect/>
          <a:stretch>
            <a:fillRect/>
          </a:stretch>
        </p:blipFill>
        <p:spPr bwMode="auto">
          <a:xfrm>
            <a:off x="3852103" y="3500438"/>
            <a:ext cx="2148657" cy="2214578"/>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70661" name="Picture 5" descr="d:\Documents and Settings\ACBell\Mis documentos\FOTOS EDITEDAS TESIS\46.JPG"/>
          <p:cNvPicPr>
            <a:picLocks noChangeAspect="1" noChangeArrowheads="1"/>
          </p:cNvPicPr>
          <p:nvPr/>
        </p:nvPicPr>
        <p:blipFill>
          <a:blip r:embed="rId7" cstate="print"/>
          <a:srcRect/>
          <a:stretch>
            <a:fillRect/>
          </a:stretch>
        </p:blipFill>
        <p:spPr bwMode="auto">
          <a:xfrm>
            <a:off x="6215085" y="1785926"/>
            <a:ext cx="2428881" cy="1422127"/>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sp>
        <p:nvSpPr>
          <p:cNvPr id="52232" name="7 CuadroTexto"/>
          <p:cNvSpPr txBox="1">
            <a:spLocks noChangeArrowheads="1"/>
          </p:cNvSpPr>
          <p:nvPr/>
        </p:nvSpPr>
        <p:spPr bwMode="auto">
          <a:xfrm>
            <a:off x="6286500" y="6143625"/>
            <a:ext cx="6143625" cy="461963"/>
          </a:xfrm>
          <a:prstGeom prst="rect">
            <a:avLst/>
          </a:prstGeom>
          <a:noFill/>
          <a:ln w="9525">
            <a:noFill/>
            <a:miter lim="800000"/>
            <a:headEnd/>
            <a:tailEnd/>
          </a:ln>
        </p:spPr>
        <p:txBody>
          <a:bodyPr>
            <a:spAutoFit/>
          </a:bodyPr>
          <a:lstStyle/>
          <a:p>
            <a:endParaRPr lang="es-ES_tradnl" sz="1200" i="1">
              <a:solidFill>
                <a:srgbClr val="FFFF00"/>
              </a:solidFill>
              <a:latin typeface="Comic Sans MS" pitchFamily="66" charset="0"/>
            </a:endParaRPr>
          </a:p>
          <a:p>
            <a:r>
              <a:rPr lang="es-ES_tradnl" sz="1200" i="1">
                <a:solidFill>
                  <a:srgbClr val="FFFF00"/>
                </a:solidFill>
                <a:latin typeface="Comic Sans MS" pitchFamily="66" charset="0"/>
              </a:rPr>
              <a:t>Post grado de Ortodoncia    UCV</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Documents and Settings\ACBell\Mis documentos\FOTOS EDITEDAS TESIS\DSCN7924.JPG"/>
          <p:cNvPicPr>
            <a:picLocks noChangeAspect="1" noChangeArrowheads="1"/>
          </p:cNvPicPr>
          <p:nvPr/>
        </p:nvPicPr>
        <p:blipFill>
          <a:blip r:embed="rId2" cstate="print">
            <a:lum bright="-10000"/>
          </a:blip>
          <a:srcRect/>
          <a:stretch>
            <a:fillRect/>
          </a:stretch>
        </p:blipFill>
        <p:spPr bwMode="auto">
          <a:xfrm>
            <a:off x="5072066" y="1142984"/>
            <a:ext cx="3206192" cy="1981201"/>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pic>
        <p:nvPicPr>
          <p:cNvPr id="71683" name="Picture 3" descr="d:\Documents and Settings\ACBell\Mis documentos\FOTOS EDITEDAS TESIS\DSCN7923.JPG"/>
          <p:cNvPicPr>
            <a:picLocks noChangeAspect="1" noChangeArrowheads="1"/>
          </p:cNvPicPr>
          <p:nvPr/>
        </p:nvPicPr>
        <p:blipFill>
          <a:blip r:embed="rId3" cstate="print">
            <a:lum bright="-10000"/>
          </a:blip>
          <a:srcRect/>
          <a:stretch>
            <a:fillRect/>
          </a:stretch>
        </p:blipFill>
        <p:spPr bwMode="auto">
          <a:xfrm>
            <a:off x="1785918" y="1142984"/>
            <a:ext cx="3089131" cy="2000264"/>
          </a:xfrm>
          <a:prstGeom prst="roundRect">
            <a:avLst>
              <a:gd name="adj" fmla="val 8594"/>
            </a:avLst>
          </a:prstGeom>
          <a:solidFill>
            <a:srgbClr val="FFFFFF">
              <a:shade val="85000"/>
            </a:srgbClr>
          </a:solidFill>
          <a:ln>
            <a:solidFill>
              <a:schemeClr val="bg1">
                <a:lumMod val="50000"/>
              </a:schemeClr>
            </a:solidFill>
          </a:ln>
          <a:effectLst>
            <a:reflection blurRad="12700" stA="38000" endPos="28000" dist="5000" dir="5400000" sy="-100000" algn="bl" rotWithShape="0"/>
          </a:effectLst>
        </p:spPr>
      </p:pic>
      <p:sp>
        <p:nvSpPr>
          <p:cNvPr id="4" name="3 Elipse"/>
          <p:cNvSpPr/>
          <p:nvPr/>
        </p:nvSpPr>
        <p:spPr>
          <a:xfrm>
            <a:off x="6143625" y="2000250"/>
            <a:ext cx="64293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pic>
        <p:nvPicPr>
          <p:cNvPr id="6" name="Picture 2" descr="50"/>
          <p:cNvPicPr>
            <a:picLocks noChangeAspect="1" noChangeArrowheads="1"/>
          </p:cNvPicPr>
          <p:nvPr/>
        </p:nvPicPr>
        <p:blipFill>
          <a:blip r:embed="rId4" cstate="print"/>
          <a:srcRect/>
          <a:stretch>
            <a:fillRect/>
          </a:stretch>
        </p:blipFill>
        <p:spPr bwMode="auto">
          <a:xfrm>
            <a:off x="3824299" y="3857628"/>
            <a:ext cx="2390775" cy="254000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
        <p:nvSpPr>
          <p:cNvPr id="53254" name="6 CuadroTexto"/>
          <p:cNvSpPr txBox="1">
            <a:spLocks noChangeArrowheads="1"/>
          </p:cNvSpPr>
          <p:nvPr/>
        </p:nvSpPr>
        <p:spPr bwMode="auto">
          <a:xfrm>
            <a:off x="6357938" y="6000750"/>
            <a:ext cx="6143625" cy="461963"/>
          </a:xfrm>
          <a:prstGeom prst="rect">
            <a:avLst/>
          </a:prstGeom>
          <a:noFill/>
          <a:ln w="9525">
            <a:noFill/>
            <a:miter lim="800000"/>
            <a:headEnd/>
            <a:tailEnd/>
          </a:ln>
        </p:spPr>
        <p:txBody>
          <a:bodyPr>
            <a:spAutoFit/>
          </a:bodyPr>
          <a:lstStyle/>
          <a:p>
            <a:endParaRPr lang="es-ES_tradnl" sz="1200" i="1">
              <a:solidFill>
                <a:srgbClr val="FFFF00"/>
              </a:solidFill>
              <a:latin typeface="Comic Sans MS" pitchFamily="66" charset="0"/>
            </a:endParaRPr>
          </a:p>
          <a:p>
            <a:r>
              <a:rPr lang="es-ES_tradnl" sz="1200" i="1">
                <a:solidFill>
                  <a:srgbClr val="FFFF00"/>
                </a:solidFill>
                <a:latin typeface="Comic Sans MS" pitchFamily="66" charset="0"/>
              </a:rPr>
              <a:t>Post grado de Ortodoncia    UCV</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Documents and Settings\ACBell\Mis documentos\FOTOS EDITEDAS TESIS\20.JPG"/>
          <p:cNvPicPr>
            <a:picLocks noChangeAspect="1" noChangeArrowheads="1"/>
          </p:cNvPicPr>
          <p:nvPr/>
        </p:nvPicPr>
        <p:blipFill>
          <a:blip r:embed="rId2" cstate="print"/>
          <a:srcRect/>
          <a:stretch>
            <a:fillRect/>
          </a:stretch>
        </p:blipFill>
        <p:spPr bwMode="auto">
          <a:xfrm>
            <a:off x="2560635" y="2330647"/>
            <a:ext cx="1868489" cy="131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5" name="Picture 3" descr="d:\Documents and Settings\ACBell\Mis documentos\FOTOS EDITEDAS TESIS\21.JPG"/>
          <p:cNvPicPr>
            <a:picLocks noChangeAspect="1" noChangeArrowheads="1"/>
          </p:cNvPicPr>
          <p:nvPr/>
        </p:nvPicPr>
        <p:blipFill>
          <a:blip r:embed="rId3" cstate="print"/>
          <a:srcRect/>
          <a:stretch>
            <a:fillRect/>
          </a:stretch>
        </p:blipFill>
        <p:spPr bwMode="auto">
          <a:xfrm rot="16200000">
            <a:off x="6247619" y="4129902"/>
            <a:ext cx="2338387" cy="2117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6" name="Picture 4" descr="d:\Documents and Settings\ACBell\Mis documentos\FOTOS EDITEDAS TESIS\28.JPG"/>
          <p:cNvPicPr>
            <a:picLocks noChangeAspect="1" noChangeArrowheads="1"/>
          </p:cNvPicPr>
          <p:nvPr/>
        </p:nvPicPr>
        <p:blipFill>
          <a:blip r:embed="rId4" cstate="print"/>
          <a:srcRect/>
          <a:stretch>
            <a:fillRect/>
          </a:stretch>
        </p:blipFill>
        <p:spPr bwMode="auto">
          <a:xfrm rot="16200000">
            <a:off x="714348" y="2057403"/>
            <a:ext cx="1728787" cy="1728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7" name="Picture 5" descr="d:\Documents and Settings\ACBell\Mis documentos\FOTOS EDITEDAS TESIS\31.JPG"/>
          <p:cNvPicPr>
            <a:picLocks noChangeAspect="1" noChangeArrowheads="1"/>
          </p:cNvPicPr>
          <p:nvPr/>
        </p:nvPicPr>
        <p:blipFill>
          <a:blip r:embed="rId5" cstate="print"/>
          <a:srcRect/>
          <a:stretch>
            <a:fillRect/>
          </a:stretch>
        </p:blipFill>
        <p:spPr bwMode="auto">
          <a:xfrm>
            <a:off x="4848241" y="1222377"/>
            <a:ext cx="1938337" cy="256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8" name="Picture 6" descr="d:\Documents and Settings\ACBell\Mis documentos\FOTOS EDITEDAS TESIS\33.JPG"/>
          <p:cNvPicPr>
            <a:picLocks noChangeAspect="1" noChangeArrowheads="1"/>
          </p:cNvPicPr>
          <p:nvPr/>
        </p:nvPicPr>
        <p:blipFill>
          <a:blip r:embed="rId6" cstate="print"/>
          <a:srcRect/>
          <a:stretch>
            <a:fillRect/>
          </a:stretch>
        </p:blipFill>
        <p:spPr bwMode="auto">
          <a:xfrm>
            <a:off x="7000892" y="1863674"/>
            <a:ext cx="1785950" cy="1708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40" name="Picture 8" descr="d:\Documents and Settings\ACBell\Mis documentos\FOTOS EDITEDAS TESIS\40.JPG"/>
          <p:cNvPicPr>
            <a:picLocks noChangeAspect="1" noChangeArrowheads="1"/>
          </p:cNvPicPr>
          <p:nvPr/>
        </p:nvPicPr>
        <p:blipFill>
          <a:blip r:embed="rId7" cstate="print"/>
          <a:srcRect/>
          <a:stretch>
            <a:fillRect/>
          </a:stretch>
        </p:blipFill>
        <p:spPr bwMode="auto">
          <a:xfrm>
            <a:off x="3786182" y="4344897"/>
            <a:ext cx="2214578" cy="1870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42" name="Picture 10" descr="d:\Documents and Settings\ACBell\Mis documentos\FOTOS EDITEDAS TESIS\78.JPG"/>
          <p:cNvPicPr>
            <a:picLocks noChangeAspect="1" noChangeArrowheads="1"/>
          </p:cNvPicPr>
          <p:nvPr/>
        </p:nvPicPr>
        <p:blipFill>
          <a:blip r:embed="rId8" cstate="print"/>
          <a:srcRect/>
          <a:stretch>
            <a:fillRect/>
          </a:stretch>
        </p:blipFill>
        <p:spPr bwMode="auto">
          <a:xfrm>
            <a:off x="1033455" y="4227533"/>
            <a:ext cx="2395537" cy="2130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44" name="Picture 12" descr="d:\Documents and Settings\ACBell\Mis documentos\FOTOS EDITEDAS TESIS\64.JPG"/>
          <p:cNvPicPr>
            <a:picLocks noChangeAspect="1" noChangeArrowheads="1"/>
          </p:cNvPicPr>
          <p:nvPr/>
        </p:nvPicPr>
        <p:blipFill>
          <a:blip r:embed="rId9" cstate="print"/>
          <a:srcRect/>
          <a:stretch>
            <a:fillRect/>
          </a:stretch>
        </p:blipFill>
        <p:spPr bwMode="auto">
          <a:xfrm rot="16200000">
            <a:off x="864611" y="135464"/>
            <a:ext cx="1555749" cy="185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45" name="Picture 13" descr="d:\Documents and Settings\ACBell\Mis documentos\FOTOS EDITEDAS TESIS\DSCN7932.JPG"/>
          <p:cNvPicPr>
            <a:picLocks noChangeAspect="1" noChangeArrowheads="1"/>
          </p:cNvPicPr>
          <p:nvPr/>
        </p:nvPicPr>
        <p:blipFill>
          <a:blip r:embed="rId10" cstate="print"/>
          <a:srcRect/>
          <a:stretch>
            <a:fillRect/>
          </a:stretch>
        </p:blipFill>
        <p:spPr bwMode="auto">
          <a:xfrm>
            <a:off x="2643174" y="285728"/>
            <a:ext cx="1989132" cy="1521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Elipse"/>
          <p:cNvSpPr/>
          <p:nvPr/>
        </p:nvSpPr>
        <p:spPr>
          <a:xfrm>
            <a:off x="500063" y="1143000"/>
            <a:ext cx="700087"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2" name="11 Elipse"/>
          <p:cNvSpPr/>
          <p:nvPr/>
        </p:nvSpPr>
        <p:spPr>
          <a:xfrm>
            <a:off x="3143250" y="571500"/>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3" name="12 Elipse"/>
          <p:cNvSpPr/>
          <p:nvPr/>
        </p:nvSpPr>
        <p:spPr>
          <a:xfrm>
            <a:off x="857250" y="3143250"/>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4" name="13 Elipse"/>
          <p:cNvSpPr/>
          <p:nvPr/>
        </p:nvSpPr>
        <p:spPr>
          <a:xfrm>
            <a:off x="5872163" y="2928938"/>
            <a:ext cx="700087"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5" name="14 Elipse"/>
          <p:cNvSpPr/>
          <p:nvPr/>
        </p:nvSpPr>
        <p:spPr>
          <a:xfrm>
            <a:off x="7729538" y="2571750"/>
            <a:ext cx="700087"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6" name="15 Elipse"/>
          <p:cNvSpPr/>
          <p:nvPr/>
        </p:nvSpPr>
        <p:spPr>
          <a:xfrm>
            <a:off x="2228850" y="5572125"/>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7" name="16 Elipse"/>
          <p:cNvSpPr/>
          <p:nvPr/>
        </p:nvSpPr>
        <p:spPr>
          <a:xfrm>
            <a:off x="7443788" y="5214938"/>
            <a:ext cx="914400" cy="928687"/>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8" name="17 Elipse"/>
          <p:cNvSpPr/>
          <p:nvPr/>
        </p:nvSpPr>
        <p:spPr>
          <a:xfrm>
            <a:off x="4086225" y="4572000"/>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9" name="18 Elipse"/>
          <p:cNvSpPr/>
          <p:nvPr/>
        </p:nvSpPr>
        <p:spPr>
          <a:xfrm>
            <a:off x="3000375" y="3143250"/>
            <a:ext cx="700088" cy="5715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txBox="1">
            <a:spLocks/>
          </p:cNvSpPr>
          <p:nvPr/>
        </p:nvSpPr>
        <p:spPr bwMode="auto">
          <a:xfrm>
            <a:off x="428625" y="500063"/>
            <a:ext cx="8229600" cy="1143000"/>
          </a:xfrm>
          <a:prstGeom prst="rect">
            <a:avLst/>
          </a:prstGeom>
          <a:noFill/>
          <a:ln w="9525">
            <a:noFill/>
            <a:miter lim="800000"/>
            <a:headEnd/>
            <a:tailEnd/>
          </a:ln>
        </p:spPr>
        <p:txBody>
          <a:bodyPr anchor="ctr"/>
          <a:lstStyle/>
          <a:p>
            <a:pPr algn="ctr"/>
            <a:r>
              <a:rPr lang="es-ES_tradnl" sz="3600">
                <a:solidFill>
                  <a:srgbClr val="215968"/>
                </a:solidFill>
                <a:latin typeface="Comic Sans MS" pitchFamily="66" charset="0"/>
              </a:rPr>
              <a:t>Recomendaciones</a:t>
            </a:r>
            <a:r>
              <a:rPr lang="es-ES_tradnl" sz="4400">
                <a:solidFill>
                  <a:srgbClr val="215968"/>
                </a:solidFill>
                <a:latin typeface="Comic Sans MS" pitchFamily="66" charset="0"/>
              </a:rPr>
              <a:t> y sugerencias</a:t>
            </a:r>
          </a:p>
        </p:txBody>
      </p:sp>
      <p:sp>
        <p:nvSpPr>
          <p:cNvPr id="55299" name="Rectangle 1"/>
          <p:cNvSpPr>
            <a:spLocks noChangeArrowheads="1"/>
          </p:cNvSpPr>
          <p:nvPr/>
        </p:nvSpPr>
        <p:spPr bwMode="auto">
          <a:xfrm>
            <a:off x="642938" y="2417763"/>
            <a:ext cx="8215312" cy="1006475"/>
          </a:xfrm>
          <a:prstGeom prst="rect">
            <a:avLst/>
          </a:prstGeom>
          <a:noFill/>
          <a:ln w="9525">
            <a:noFill/>
            <a:miter lim="800000"/>
            <a:headEnd/>
            <a:tailEnd/>
          </a:ln>
        </p:spPr>
        <p:txBody>
          <a:bodyPr anchor="ctr">
            <a:spAutoFit/>
          </a:bodyPr>
          <a:lstStyle/>
          <a:p>
            <a:pPr algn="just">
              <a:tabLst>
                <a:tab pos="180975" algn="l"/>
              </a:tabLst>
            </a:pPr>
            <a:r>
              <a:rPr lang="es-MX" sz="2000">
                <a:solidFill>
                  <a:schemeClr val="bg2"/>
                </a:solidFill>
                <a:latin typeface="Comic Sans MS" pitchFamily="66" charset="0"/>
                <a:ea typeface="Times New Roman" pitchFamily="18" charset="0"/>
                <a:cs typeface="Arial" charset="0"/>
              </a:rPr>
              <a:t>   La colocación de los aparatos de ortodoncia debe hacerse previa evaluación y reconocimiento clínico de las condiciones en que se encuentra el paciente.</a:t>
            </a:r>
          </a:p>
        </p:txBody>
      </p:sp>
      <p:sp>
        <p:nvSpPr>
          <p:cNvPr id="55300" name="Rectangle 2"/>
          <p:cNvSpPr>
            <a:spLocks noChangeArrowheads="1"/>
          </p:cNvSpPr>
          <p:nvPr/>
        </p:nvSpPr>
        <p:spPr bwMode="auto">
          <a:xfrm>
            <a:off x="642938" y="3962400"/>
            <a:ext cx="8358187" cy="1323975"/>
          </a:xfrm>
          <a:prstGeom prst="rect">
            <a:avLst/>
          </a:prstGeom>
          <a:noFill/>
          <a:ln w="9525">
            <a:noFill/>
            <a:miter lim="800000"/>
            <a:headEnd/>
            <a:tailEnd/>
          </a:ln>
        </p:spPr>
        <p:txBody>
          <a:bodyPr anchor="ctr">
            <a:spAutoFit/>
          </a:bodyPr>
          <a:lstStyle/>
          <a:p>
            <a:pPr algn="just"/>
            <a:r>
              <a:rPr lang="es-MX" sz="2000">
                <a:solidFill>
                  <a:schemeClr val="bg2"/>
                </a:solidFill>
                <a:latin typeface="Comic Sans MS" pitchFamily="66" charset="0"/>
                <a:ea typeface="Times New Roman" pitchFamily="18" charset="0"/>
                <a:cs typeface="Arial" charset="0"/>
              </a:rPr>
              <a:t>   El diseño, desarrollo y ejecución de estrategias educativas y de orientación permanente dirigida al paciente sobre aspectos como: hábitos de higiene, alimentación y aptitud sobre la aparición de lesiones en los tejidos bucales.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CuadroTexto"/>
          <p:cNvSpPr txBox="1">
            <a:spLocks noChangeArrowheads="1"/>
          </p:cNvSpPr>
          <p:nvPr/>
        </p:nvSpPr>
        <p:spPr bwMode="auto">
          <a:xfrm>
            <a:off x="714375" y="3357563"/>
            <a:ext cx="8143875" cy="1616075"/>
          </a:xfrm>
          <a:prstGeom prst="rect">
            <a:avLst/>
          </a:prstGeom>
          <a:noFill/>
          <a:ln w="9525">
            <a:noFill/>
            <a:miter lim="800000"/>
            <a:headEnd/>
            <a:tailEnd/>
          </a:ln>
        </p:spPr>
        <p:txBody>
          <a:bodyPr>
            <a:spAutoFit/>
          </a:bodyPr>
          <a:lstStyle/>
          <a:p>
            <a:pPr algn="just"/>
            <a:r>
              <a:rPr lang="es-ES_tradnl" sz="2000">
                <a:solidFill>
                  <a:schemeClr val="bg2"/>
                </a:solidFill>
                <a:latin typeface="Comic Sans MS" pitchFamily="66" charset="0"/>
              </a:rPr>
              <a:t>     Los estudiantes del Postgrado  de ortodoncia deberían ser estimulados para realizar interconsultas con el Servicio de Clínica Estomatologíca,   en aquellos  casos que se manifiesten alguna alteración de la cavidad bucal previa y post a la colocación de aparatos.</a:t>
            </a:r>
          </a:p>
        </p:txBody>
      </p:sp>
      <p:sp>
        <p:nvSpPr>
          <p:cNvPr id="56323" name="Rectangle 3"/>
          <p:cNvSpPr>
            <a:spLocks noChangeArrowheads="1"/>
          </p:cNvSpPr>
          <p:nvPr/>
        </p:nvSpPr>
        <p:spPr bwMode="auto">
          <a:xfrm>
            <a:off x="539750" y="2133600"/>
            <a:ext cx="8215313" cy="1006475"/>
          </a:xfrm>
          <a:prstGeom prst="rect">
            <a:avLst/>
          </a:prstGeom>
          <a:noFill/>
          <a:ln w="9525">
            <a:noFill/>
            <a:miter lim="800000"/>
            <a:headEnd/>
            <a:tailEnd/>
          </a:ln>
        </p:spPr>
        <p:txBody>
          <a:bodyPr anchor="ctr">
            <a:spAutoFit/>
          </a:bodyPr>
          <a:lstStyle/>
          <a:p>
            <a:pPr algn="just">
              <a:tabLst>
                <a:tab pos="180975" algn="l"/>
              </a:tabLst>
            </a:pPr>
            <a:r>
              <a:rPr lang="es-MX" sz="2000">
                <a:solidFill>
                  <a:schemeClr val="bg2"/>
                </a:solidFill>
                <a:latin typeface="Comic Sans MS" pitchFamily="66" charset="0"/>
                <a:ea typeface="Times New Roman" pitchFamily="18" charset="0"/>
                <a:cs typeface="Arial" charset="0"/>
              </a:rPr>
              <a:t>      El especialista en ortodoncia debe documentarse acerca de las diferentes lesiones reactivas, que  aparecen por los tratamientos de ortodoncia</a:t>
            </a:r>
          </a:p>
        </p:txBody>
      </p:sp>
      <p:sp>
        <p:nvSpPr>
          <p:cNvPr id="56324" name="1 Título"/>
          <p:cNvSpPr txBox="1">
            <a:spLocks/>
          </p:cNvSpPr>
          <p:nvPr/>
        </p:nvSpPr>
        <p:spPr bwMode="auto">
          <a:xfrm>
            <a:off x="879475" y="692150"/>
            <a:ext cx="8229600" cy="1143000"/>
          </a:xfrm>
          <a:prstGeom prst="rect">
            <a:avLst/>
          </a:prstGeom>
          <a:noFill/>
          <a:ln w="9525">
            <a:noFill/>
            <a:miter lim="800000"/>
            <a:headEnd/>
            <a:tailEnd/>
          </a:ln>
        </p:spPr>
        <p:txBody>
          <a:bodyPr anchor="ctr"/>
          <a:lstStyle/>
          <a:p>
            <a:pPr algn="ctr"/>
            <a:r>
              <a:rPr lang="es-ES_tradnl" sz="3200">
                <a:solidFill>
                  <a:srgbClr val="215968"/>
                </a:solidFill>
                <a:latin typeface="Comic Sans MS" pitchFamily="66" charset="0"/>
              </a:rPr>
              <a:t>Recomendaciones y sugerencias</a:t>
            </a:r>
          </a:p>
        </p:txBody>
      </p:sp>
      <p:sp>
        <p:nvSpPr>
          <p:cNvPr id="56325" name="Text Box 7"/>
          <p:cNvSpPr txBox="1">
            <a:spLocks noChangeArrowheads="1"/>
          </p:cNvSpPr>
          <p:nvPr/>
        </p:nvSpPr>
        <p:spPr bwMode="auto">
          <a:xfrm>
            <a:off x="1979613" y="5373688"/>
            <a:ext cx="4608512" cy="366712"/>
          </a:xfrm>
          <a:prstGeom prst="rect">
            <a:avLst/>
          </a:prstGeom>
          <a:noFill/>
          <a:ln w="9525">
            <a:noFill/>
            <a:miter lim="800000"/>
            <a:headEnd/>
            <a:tailEnd/>
          </a:ln>
        </p:spPr>
        <p:txBody>
          <a:bodyPr>
            <a:spAutoFit/>
          </a:bodyPr>
          <a:lstStyle/>
          <a:p>
            <a:pPr>
              <a:spcBef>
                <a:spcPct val="50000"/>
              </a:spcBef>
            </a:pPr>
            <a:endParaRPr lang="es-ES"/>
          </a:p>
        </p:txBody>
      </p:sp>
      <p:sp>
        <p:nvSpPr>
          <p:cNvPr id="56326" name="Text Box 8"/>
          <p:cNvSpPr txBox="1">
            <a:spLocks noChangeArrowheads="1"/>
          </p:cNvSpPr>
          <p:nvPr/>
        </p:nvSpPr>
        <p:spPr bwMode="auto">
          <a:xfrm>
            <a:off x="468313" y="5229225"/>
            <a:ext cx="8686800" cy="915988"/>
          </a:xfrm>
          <a:prstGeom prst="rect">
            <a:avLst/>
          </a:prstGeom>
          <a:noFill/>
          <a:ln w="9525">
            <a:noFill/>
            <a:miter lim="800000"/>
            <a:headEnd/>
            <a:tailEnd/>
          </a:ln>
        </p:spPr>
        <p:txBody>
          <a:bodyPr>
            <a:spAutoFit/>
          </a:bodyPr>
          <a:lstStyle/>
          <a:p>
            <a:r>
              <a:rPr lang="es-VE">
                <a:solidFill>
                  <a:schemeClr val="bg1"/>
                </a:solidFill>
                <a:latin typeface="Comic Sans MS" pitchFamily="66" charset="0"/>
              </a:rPr>
              <a:t>     Diseñar una guía  informativa y formativa que oriente el manejo de lesiones reactivas que aparecen durante el tratamiento Ortodóncico para especialistas </a:t>
            </a:r>
          </a:p>
          <a:p>
            <a:r>
              <a:rPr lang="es-VE">
                <a:solidFill>
                  <a:schemeClr val="bg1"/>
                </a:solidFill>
                <a:latin typeface="Comic Sans MS" pitchFamily="66" charset="0"/>
              </a:rPr>
              <a:t>y pacientes</a:t>
            </a:r>
            <a:endParaRPr lang="es-ES">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625" y="1422400"/>
            <a:ext cx="8229600" cy="1143000"/>
          </a:xfrm>
          <a:prstGeom prst="rect">
            <a:avLst/>
          </a:prstGeom>
        </p:spPr>
        <p:txBody>
          <a:bodyPr anchor="ctr">
            <a:normAutofit fontScale="62500" lnSpcReduction="20000"/>
          </a:bodyPr>
          <a:lstStyle/>
          <a:p>
            <a:pPr algn="ctr" fontAlgn="auto">
              <a:spcAft>
                <a:spcPts val="0"/>
              </a:spcAft>
              <a:defRPr/>
            </a:pPr>
            <a:r>
              <a:rPr lang="es-ES_tradnl" sz="4400" dirty="0">
                <a:solidFill>
                  <a:schemeClr val="bg2"/>
                </a:solidFill>
                <a:latin typeface="Comic Sans MS" pitchFamily="66" charset="0"/>
                <a:ea typeface="+mj-ea"/>
                <a:cs typeface="+mj-cs"/>
              </a:rPr>
              <a:t>Guía informativa para el especialista en ortodoncia para abordar las lesiones reactivas</a:t>
            </a:r>
          </a:p>
        </p:txBody>
      </p:sp>
      <p:sp>
        <p:nvSpPr>
          <p:cNvPr id="57347" name="Rectangle 2"/>
          <p:cNvSpPr>
            <a:spLocks noChangeArrowheads="1"/>
          </p:cNvSpPr>
          <p:nvPr/>
        </p:nvSpPr>
        <p:spPr bwMode="auto">
          <a:xfrm>
            <a:off x="857250" y="2809875"/>
            <a:ext cx="8072438" cy="3140075"/>
          </a:xfrm>
          <a:prstGeom prst="rect">
            <a:avLst/>
          </a:prstGeom>
          <a:noFill/>
          <a:ln w="9525">
            <a:noFill/>
            <a:miter lim="800000"/>
            <a:headEnd/>
            <a:tailEnd/>
          </a:ln>
        </p:spPr>
        <p:txBody>
          <a:bodyPr anchor="ctr">
            <a:spAutoFit/>
          </a:bodyPr>
          <a:lstStyle/>
          <a:p>
            <a:pPr algn="just">
              <a:buFontTx/>
              <a:buChar char="•"/>
            </a:pPr>
            <a:r>
              <a:rPr lang="es-MX" sz="2000">
                <a:solidFill>
                  <a:schemeClr val="bg2"/>
                </a:solidFill>
                <a:latin typeface="Comic Sans MS" pitchFamily="66" charset="0"/>
                <a:ea typeface="Times New Roman" pitchFamily="18" charset="0"/>
                <a:cs typeface="Arial" charset="0"/>
              </a:rPr>
              <a:t>   Historia clínica exhaustiva </a:t>
            </a:r>
          </a:p>
          <a:p>
            <a:pPr algn="just">
              <a:buFontTx/>
              <a:buChar char="•"/>
            </a:pPr>
            <a:endParaRPr lang="es-ES_tradnl" sz="2000">
              <a:solidFill>
                <a:schemeClr val="bg2"/>
              </a:solidFill>
              <a:latin typeface="Comic Sans MS" pitchFamily="66" charset="0"/>
              <a:ea typeface="Times New Roman" pitchFamily="18" charset="0"/>
              <a:cs typeface="Arial" charset="0"/>
            </a:endParaRPr>
          </a:p>
          <a:p>
            <a:pPr algn="just" eaLnBrk="0" hangingPunct="0">
              <a:buFontTx/>
              <a:buChar char="•"/>
            </a:pPr>
            <a:r>
              <a:rPr lang="es-MX" sz="2000">
                <a:solidFill>
                  <a:schemeClr val="bg2"/>
                </a:solidFill>
                <a:latin typeface="Comic Sans MS" pitchFamily="66" charset="0"/>
                <a:ea typeface="Times New Roman" pitchFamily="18" charset="0"/>
                <a:cs typeface="Arial" charset="0"/>
              </a:rPr>
              <a:t>   Si el paciente padeciera enfermedad sistémica</a:t>
            </a:r>
          </a:p>
          <a:p>
            <a:pPr algn="just" eaLnBrk="0" hangingPunct="0">
              <a:buFontTx/>
              <a:buChar char="•"/>
            </a:pPr>
            <a:endParaRPr lang="es-ES_tradnl" sz="2000">
              <a:solidFill>
                <a:schemeClr val="bg2"/>
              </a:solidFill>
              <a:latin typeface="Comic Sans MS" pitchFamily="66" charset="0"/>
              <a:ea typeface="Times New Roman" pitchFamily="18" charset="0"/>
              <a:cs typeface="Arial" charset="0"/>
            </a:endParaRPr>
          </a:p>
          <a:p>
            <a:pPr algn="just" eaLnBrk="0" hangingPunct="0">
              <a:buFontTx/>
              <a:buChar char="•"/>
            </a:pPr>
            <a:r>
              <a:rPr lang="es-MX" sz="2000">
                <a:solidFill>
                  <a:schemeClr val="bg2"/>
                </a:solidFill>
                <a:latin typeface="Comic Sans MS" pitchFamily="66" charset="0"/>
                <a:ea typeface="Times New Roman" pitchFamily="18" charset="0"/>
                <a:cs typeface="Arial" charset="0"/>
              </a:rPr>
              <a:t>    Higiene bucal y el uso de las diferentes técnicas</a:t>
            </a:r>
          </a:p>
          <a:p>
            <a:pPr algn="just" eaLnBrk="0" hangingPunct="0">
              <a:buFontTx/>
              <a:buChar char="•"/>
            </a:pPr>
            <a:endParaRPr lang="es-MX" sz="2000">
              <a:solidFill>
                <a:schemeClr val="bg2"/>
              </a:solidFill>
              <a:latin typeface="Comic Sans MS" pitchFamily="66" charset="0"/>
              <a:ea typeface="Times New Roman" pitchFamily="18" charset="0"/>
              <a:cs typeface="Arial" charset="0"/>
            </a:endParaRPr>
          </a:p>
          <a:p>
            <a:pPr algn="just" eaLnBrk="0" hangingPunct="0">
              <a:buFontTx/>
              <a:buChar char="•"/>
            </a:pPr>
            <a:r>
              <a:rPr lang="es-MX" sz="2000">
                <a:solidFill>
                  <a:schemeClr val="bg2"/>
                </a:solidFill>
                <a:latin typeface="Comic Sans MS" pitchFamily="66" charset="0"/>
                <a:ea typeface="Times New Roman" pitchFamily="18" charset="0"/>
                <a:cs typeface="Arial" charset="0"/>
              </a:rPr>
              <a:t>    Identificar las diferentes situaciones que pudieran desencadenar la aparición de  patologías </a:t>
            </a:r>
          </a:p>
          <a:p>
            <a:pPr algn="just" eaLnBrk="0" hangingPunct="0"/>
            <a:endParaRPr lang="es-ES_tradnl" sz="2000">
              <a:solidFill>
                <a:schemeClr val="bg2"/>
              </a:solidFill>
              <a:latin typeface="Comic Sans MS" pitchFamily="66" charset="0"/>
              <a:ea typeface="Times New Roman" pitchFamily="18" charset="0"/>
              <a:cs typeface="Arial" charset="0"/>
            </a:endParaRPr>
          </a:p>
          <a:p>
            <a:pPr algn="just" eaLnBrk="0" hangingPunct="0"/>
            <a:endParaRPr lang="es-MX" sz="2000">
              <a:solidFill>
                <a:schemeClr val="bg2"/>
              </a:solidFill>
              <a:latin typeface="Comic Sans MS" pitchFamily="66" charset="0"/>
              <a:ea typeface="Times New Roman" pitchFamily="18" charset="0"/>
              <a:cs typeface="Arial" charset="0"/>
            </a:endParaRPr>
          </a:p>
        </p:txBody>
      </p:sp>
      <p:sp>
        <p:nvSpPr>
          <p:cNvPr id="57348" name="Text Box 5"/>
          <p:cNvSpPr txBox="1">
            <a:spLocks noChangeArrowheads="1"/>
          </p:cNvSpPr>
          <p:nvPr/>
        </p:nvSpPr>
        <p:spPr bwMode="auto">
          <a:xfrm>
            <a:off x="3348038" y="411163"/>
            <a:ext cx="2951162" cy="641350"/>
          </a:xfrm>
          <a:prstGeom prst="rect">
            <a:avLst/>
          </a:prstGeom>
          <a:noFill/>
          <a:ln w="9525">
            <a:noFill/>
            <a:miter lim="800000"/>
            <a:headEnd/>
            <a:tailEnd/>
          </a:ln>
        </p:spPr>
        <p:txBody>
          <a:bodyPr>
            <a:spAutoFit/>
          </a:bodyPr>
          <a:lstStyle/>
          <a:p>
            <a:pPr>
              <a:spcBef>
                <a:spcPct val="50000"/>
              </a:spcBef>
            </a:pPr>
            <a:r>
              <a:rPr lang="es-VE" sz="3600">
                <a:solidFill>
                  <a:srgbClr val="FFFF00"/>
                </a:solidFill>
              </a:rPr>
              <a:t>Propuesta</a:t>
            </a:r>
            <a:endParaRPr lang="es-ES" sz="360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500063" y="285750"/>
            <a:ext cx="8929687" cy="6556375"/>
          </a:xfrm>
          <a:prstGeom prst="rect">
            <a:avLst/>
          </a:prstGeom>
          <a:noFill/>
          <a:ln w="9525">
            <a:noFill/>
            <a:miter lim="800000"/>
            <a:headEnd/>
            <a:tailEnd/>
          </a:ln>
        </p:spPr>
        <p:txBody>
          <a:bodyPr anchor="ctr">
            <a:spAutoFit/>
          </a:bodyPr>
          <a:lstStyle/>
          <a:p>
            <a:pPr indent="39688">
              <a:buFontTx/>
              <a:buChar char="•"/>
            </a:pPr>
            <a:r>
              <a:rPr lang="es-MX" sz="2000">
                <a:solidFill>
                  <a:schemeClr val="bg2"/>
                </a:solidFill>
                <a:latin typeface="Comic Sans MS" pitchFamily="66" charset="0"/>
                <a:ea typeface="Times New Roman" pitchFamily="18" charset="0"/>
                <a:cs typeface="Arial" charset="0"/>
              </a:rPr>
              <a:t>  Lesiones aparezcan posteriores a la colocación y sean de tipo     traumática el especialista deberá: </a:t>
            </a:r>
            <a:endParaRPr lang="es-ES_tradnl" sz="2000">
              <a:solidFill>
                <a:schemeClr val="bg2"/>
              </a:solidFill>
              <a:latin typeface="Comic Sans MS" pitchFamily="66" charset="0"/>
              <a:ea typeface="Times New Roman" pitchFamily="18" charset="0"/>
              <a:cs typeface="Arial" charset="0"/>
            </a:endParaRPr>
          </a:p>
          <a:p>
            <a:pPr indent="39688" eaLnBrk="0" hangingPunct="0"/>
            <a:r>
              <a:rPr lang="es-MX" sz="2000">
                <a:solidFill>
                  <a:schemeClr val="bg2"/>
                </a:solidFill>
                <a:latin typeface="Comic Sans MS" pitchFamily="66" charset="0"/>
                <a:ea typeface="Times New Roman" pitchFamily="18" charset="0"/>
                <a:cs typeface="Arial" charset="0"/>
              </a:rPr>
              <a:t>            Retirar el agente causante</a:t>
            </a:r>
          </a:p>
          <a:p>
            <a:pPr indent="39688" eaLnBrk="0" hangingPunct="0"/>
            <a:endParaRPr lang="es-MX" sz="2000">
              <a:solidFill>
                <a:schemeClr val="bg2"/>
              </a:solidFill>
              <a:latin typeface="Comic Sans MS" pitchFamily="66" charset="0"/>
              <a:ea typeface="Times New Roman" pitchFamily="18" charset="0"/>
              <a:cs typeface="Arial" charset="0"/>
            </a:endParaRPr>
          </a:p>
          <a:p>
            <a:pPr indent="39688" algn="just"/>
            <a:r>
              <a:rPr lang="es-MX" sz="2000">
                <a:solidFill>
                  <a:schemeClr val="bg2"/>
                </a:solidFill>
                <a:latin typeface="Comic Sans MS" pitchFamily="66" charset="0"/>
                <a:ea typeface="Times New Roman" pitchFamily="18" charset="0"/>
                <a:cs typeface="Arial" charset="0"/>
              </a:rPr>
              <a:t>            Indicar tratamiento sintomático </a:t>
            </a:r>
          </a:p>
          <a:p>
            <a:pPr indent="39688" algn="just"/>
            <a:r>
              <a:rPr lang="es-MX" sz="2000">
                <a:solidFill>
                  <a:schemeClr val="bg2"/>
                </a:solidFill>
                <a:latin typeface="Comic Sans MS" pitchFamily="66" charset="0"/>
                <a:ea typeface="Times New Roman" pitchFamily="18" charset="0"/>
                <a:cs typeface="Arial" charset="0"/>
              </a:rPr>
              <a:t>                  Aplicaciones tópicas : Cetiricina  (cetirivax8®)</a:t>
            </a:r>
          </a:p>
          <a:p>
            <a:pPr indent="39688" algn="just"/>
            <a:r>
              <a:rPr lang="es-MX" sz="2000">
                <a:solidFill>
                  <a:schemeClr val="bg2"/>
                </a:solidFill>
                <a:latin typeface="Comic Sans MS" pitchFamily="66" charset="0"/>
                <a:ea typeface="Times New Roman" pitchFamily="18" charset="0"/>
                <a:cs typeface="Arial" charset="0"/>
              </a:rPr>
              <a:t>                                                    Hidróxido de aluminio</a:t>
            </a:r>
          </a:p>
          <a:p>
            <a:pPr indent="39688" algn="just"/>
            <a:r>
              <a:rPr lang="es-MX" sz="2000">
                <a:solidFill>
                  <a:schemeClr val="bg2"/>
                </a:solidFill>
                <a:latin typeface="Comic Sans MS" pitchFamily="66" charset="0"/>
                <a:ea typeface="Times New Roman" pitchFamily="18" charset="0"/>
                <a:cs typeface="Arial" charset="0"/>
              </a:rPr>
              <a:t>                                                    Proporciones iguales</a:t>
            </a:r>
          </a:p>
          <a:p>
            <a:pPr indent="39688" algn="just"/>
            <a:endParaRPr lang="es-MX" sz="2000">
              <a:solidFill>
                <a:schemeClr val="bg2"/>
              </a:solidFill>
              <a:latin typeface="Comic Sans MS" pitchFamily="66" charset="0"/>
              <a:ea typeface="Times New Roman" pitchFamily="18" charset="0"/>
              <a:cs typeface="Arial" charset="0"/>
            </a:endParaRPr>
          </a:p>
          <a:p>
            <a:pPr indent="39688" algn="just"/>
            <a:r>
              <a:rPr lang="es-MX" sz="2000">
                <a:solidFill>
                  <a:schemeClr val="bg2"/>
                </a:solidFill>
                <a:latin typeface="Comic Sans MS" pitchFamily="66" charset="0"/>
                <a:ea typeface="Times New Roman" pitchFamily="18" charset="0"/>
                <a:cs typeface="Arial" charset="0"/>
              </a:rPr>
              <a:t>                   </a:t>
            </a:r>
            <a:r>
              <a:rPr lang="es-MX" sz="2000">
                <a:solidFill>
                  <a:srgbClr val="FFFF00"/>
                </a:solidFill>
                <a:latin typeface="Comic Sans MS" pitchFamily="66" charset="0"/>
                <a:ea typeface="Times New Roman" pitchFamily="18" charset="0"/>
                <a:cs typeface="Arial" charset="0"/>
              </a:rPr>
              <a:t>Control a los siete días</a:t>
            </a:r>
          </a:p>
          <a:p>
            <a:pPr indent="39688" algn="just"/>
            <a:r>
              <a:rPr lang="es-MX" sz="2000">
                <a:solidFill>
                  <a:schemeClr val="bg2"/>
                </a:solidFill>
                <a:latin typeface="Comic Sans MS" pitchFamily="66" charset="0"/>
                <a:ea typeface="Times New Roman" pitchFamily="18" charset="0"/>
                <a:cs typeface="Arial" charset="0"/>
              </a:rPr>
              <a:t>                                      xilocaina viscosa – </a:t>
            </a:r>
          </a:p>
          <a:p>
            <a:pPr indent="39688" algn="just"/>
            <a:r>
              <a:rPr lang="es-MX" sz="2000">
                <a:solidFill>
                  <a:schemeClr val="bg2"/>
                </a:solidFill>
                <a:latin typeface="Comic Sans MS" pitchFamily="66" charset="0"/>
                <a:ea typeface="Times New Roman" pitchFamily="18" charset="0"/>
                <a:cs typeface="Arial" charset="0"/>
              </a:rPr>
              <a:t>                                      antibiótico –tetraciclina (oxitetraciclina ®)</a:t>
            </a:r>
          </a:p>
          <a:p>
            <a:pPr indent="39688" algn="just"/>
            <a:r>
              <a:rPr lang="es-MX" sz="2000">
                <a:solidFill>
                  <a:schemeClr val="bg2"/>
                </a:solidFill>
                <a:latin typeface="Comic Sans MS" pitchFamily="66" charset="0"/>
                <a:ea typeface="Times New Roman" pitchFamily="18" charset="0"/>
                <a:cs typeface="Arial" charset="0"/>
              </a:rPr>
              <a:t>                                       Dexametasona ( Celestamine ® ) </a:t>
            </a:r>
          </a:p>
          <a:p>
            <a:pPr indent="39688" algn="just"/>
            <a:endParaRPr lang="es-MX" sz="2000">
              <a:solidFill>
                <a:schemeClr val="bg2"/>
              </a:solidFill>
              <a:latin typeface="Comic Sans MS" pitchFamily="66" charset="0"/>
              <a:ea typeface="Times New Roman" pitchFamily="18" charset="0"/>
              <a:cs typeface="Arial" charset="0"/>
            </a:endParaRPr>
          </a:p>
          <a:p>
            <a:pPr indent="39688" algn="just"/>
            <a:r>
              <a:rPr lang="es-MX" sz="2000">
                <a:solidFill>
                  <a:schemeClr val="bg2"/>
                </a:solidFill>
                <a:latin typeface="Comic Sans MS" pitchFamily="66" charset="0"/>
                <a:ea typeface="Times New Roman" pitchFamily="18" charset="0"/>
                <a:cs typeface="Arial" charset="0"/>
              </a:rPr>
              <a:t>             Colocar cera sobre el aditamento ortodóncico involucrado.</a:t>
            </a:r>
          </a:p>
          <a:p>
            <a:pPr indent="39688" algn="just"/>
            <a:endParaRPr lang="es-ES_tradnl" sz="2000">
              <a:solidFill>
                <a:schemeClr val="bg2"/>
              </a:solidFill>
              <a:latin typeface="Comic Sans MS" pitchFamily="66" charset="0"/>
              <a:ea typeface="Times New Roman" pitchFamily="18" charset="0"/>
              <a:cs typeface="Arial" charset="0"/>
            </a:endParaRPr>
          </a:p>
          <a:p>
            <a:pPr indent="39688" algn="just"/>
            <a:r>
              <a:rPr lang="es-MX" sz="2000">
                <a:solidFill>
                  <a:schemeClr val="bg2"/>
                </a:solidFill>
                <a:latin typeface="Comic Sans MS" pitchFamily="66" charset="0"/>
                <a:ea typeface="Times New Roman" pitchFamily="18" charset="0"/>
                <a:cs typeface="Arial" charset="0"/>
              </a:rPr>
              <a:t>             Uso de enjuagues bucales sin alcohol.</a:t>
            </a:r>
          </a:p>
          <a:p>
            <a:pPr indent="39688" algn="just"/>
            <a:endParaRPr lang="es-ES_tradnl" sz="2000">
              <a:solidFill>
                <a:schemeClr val="bg2"/>
              </a:solidFill>
              <a:latin typeface="Comic Sans MS" pitchFamily="66" charset="0"/>
              <a:ea typeface="Times New Roman" pitchFamily="18" charset="0"/>
              <a:cs typeface="Arial" charset="0"/>
            </a:endParaRPr>
          </a:p>
          <a:p>
            <a:pPr indent="39688" algn="ctr"/>
            <a:r>
              <a:rPr lang="es-MX" sz="2000">
                <a:solidFill>
                  <a:schemeClr val="bg2"/>
                </a:solidFill>
                <a:latin typeface="Comic Sans MS" pitchFamily="66" charset="0"/>
                <a:ea typeface="Times New Roman" pitchFamily="18" charset="0"/>
                <a:cs typeface="Arial" charset="0"/>
              </a:rPr>
              <a:t>            </a:t>
            </a:r>
            <a:r>
              <a:rPr lang="es-MX" sz="2000">
                <a:solidFill>
                  <a:srgbClr val="CC0099"/>
                </a:solidFill>
                <a:latin typeface="Comic Sans MS" pitchFamily="66" charset="0"/>
                <a:ea typeface="Times New Roman" pitchFamily="18" charset="0"/>
                <a:cs typeface="Arial" charset="0"/>
              </a:rPr>
              <a:t>Si no hay resultados satisfactorios a los quince días se debe referir al patólogo  bucal.</a:t>
            </a:r>
            <a:endParaRPr lang="es-ES_tradnl" sz="2000">
              <a:solidFill>
                <a:srgbClr val="CC0099"/>
              </a:solidFill>
              <a:latin typeface="Comic Sans MS" pitchFamily="66" charset="0"/>
              <a:ea typeface="Times New Roman" pitchFamily="18" charset="0"/>
              <a:cs typeface="Arial" charset="0"/>
            </a:endParaRPr>
          </a:p>
          <a:p>
            <a:pPr indent="39688" algn="ctr" eaLnBrk="0" hangingPunct="0"/>
            <a:endParaRPr lang="es-MX" sz="2000">
              <a:solidFill>
                <a:schemeClr val="bg2"/>
              </a:solidFill>
              <a:latin typeface="Comic Sans MS" pitchFamily="66"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785813" y="1270000"/>
            <a:ext cx="7929562" cy="1016000"/>
          </a:xfrm>
          <a:prstGeom prst="rect">
            <a:avLst/>
          </a:prstGeom>
          <a:noFill/>
          <a:ln w="9525">
            <a:noFill/>
            <a:miter lim="800000"/>
            <a:headEnd/>
            <a:tailEnd/>
          </a:ln>
        </p:spPr>
        <p:txBody>
          <a:bodyPr anchor="ctr">
            <a:spAutoFit/>
          </a:bodyPr>
          <a:lstStyle/>
          <a:p>
            <a:pPr algn="just">
              <a:buFontTx/>
              <a:buChar char="•"/>
            </a:pPr>
            <a:r>
              <a:rPr lang="es-MX" sz="2000">
                <a:solidFill>
                  <a:schemeClr val="bg2"/>
                </a:solidFill>
                <a:latin typeface="Comic Sans MS" pitchFamily="66" charset="0"/>
                <a:ea typeface="Times New Roman" pitchFamily="18" charset="0"/>
                <a:cs typeface="Arial" charset="0"/>
              </a:rPr>
              <a:t>      En presencia de lesiones reactivas de tipo tumoral identificar el aditamento causante de la lesión,  retirar y referir  al especialista patólogo bucal.</a:t>
            </a:r>
          </a:p>
        </p:txBody>
      </p:sp>
      <p:sp>
        <p:nvSpPr>
          <p:cNvPr id="59395" name="Rectangle 2"/>
          <p:cNvSpPr>
            <a:spLocks noChangeArrowheads="1"/>
          </p:cNvSpPr>
          <p:nvPr/>
        </p:nvSpPr>
        <p:spPr bwMode="auto">
          <a:xfrm>
            <a:off x="714375" y="2714625"/>
            <a:ext cx="8143875" cy="2554288"/>
          </a:xfrm>
          <a:prstGeom prst="rect">
            <a:avLst/>
          </a:prstGeom>
          <a:noFill/>
          <a:ln w="9525">
            <a:noFill/>
            <a:miter lim="800000"/>
            <a:headEnd/>
            <a:tailEnd/>
          </a:ln>
        </p:spPr>
        <p:txBody>
          <a:bodyPr anchor="ctr">
            <a:spAutoFit/>
          </a:bodyPr>
          <a:lstStyle/>
          <a:p>
            <a:pPr algn="just">
              <a:buFontTx/>
              <a:buChar char="•"/>
            </a:pPr>
            <a:r>
              <a:rPr lang="es-MX" sz="2000">
                <a:solidFill>
                  <a:schemeClr val="bg2"/>
                </a:solidFill>
                <a:latin typeface="Comic Sans MS" pitchFamily="66" charset="0"/>
                <a:ea typeface="Times New Roman" pitchFamily="18" charset="0"/>
                <a:cs typeface="Arial" charset="0"/>
              </a:rPr>
              <a:t>     En relación a patologías de los tejidos periodontales el profesional de la ortodoncia deberá</a:t>
            </a:r>
          </a:p>
          <a:p>
            <a:pPr algn="just"/>
            <a:r>
              <a:rPr lang="es-MX" sz="2000">
                <a:solidFill>
                  <a:schemeClr val="bg2"/>
                </a:solidFill>
                <a:latin typeface="Comic Sans MS" pitchFamily="66" charset="0"/>
                <a:ea typeface="Times New Roman" pitchFamily="18" charset="0"/>
                <a:cs typeface="Arial" charset="0"/>
              </a:rPr>
              <a:t>                  reforzar la técnica del cepillado,   </a:t>
            </a:r>
          </a:p>
          <a:p>
            <a:pPr algn="just"/>
            <a:r>
              <a:rPr lang="es-MX" sz="2000">
                <a:solidFill>
                  <a:schemeClr val="bg2"/>
                </a:solidFill>
                <a:latin typeface="Comic Sans MS" pitchFamily="66" charset="0"/>
                <a:ea typeface="Times New Roman" pitchFamily="18" charset="0"/>
                <a:cs typeface="Arial" charset="0"/>
              </a:rPr>
              <a:t>                  uso de enjuagues con antimicrobianos    </a:t>
            </a:r>
          </a:p>
          <a:p>
            <a:pPr algn="just"/>
            <a:r>
              <a:rPr lang="es-MX" sz="2000">
                <a:solidFill>
                  <a:schemeClr val="bg2"/>
                </a:solidFill>
                <a:latin typeface="Comic Sans MS" pitchFamily="66" charset="0"/>
                <a:ea typeface="Times New Roman" pitchFamily="18" charset="0"/>
                <a:cs typeface="Arial" charset="0"/>
              </a:rPr>
              <a:t>                  clorexidina al 0.12%  3  veces al día   por 8 días; </a:t>
            </a:r>
          </a:p>
          <a:p>
            <a:pPr algn="just"/>
            <a:endParaRPr lang="es-MX" sz="2000">
              <a:solidFill>
                <a:schemeClr val="bg2"/>
              </a:solidFill>
              <a:latin typeface="Comic Sans MS" pitchFamily="66" charset="0"/>
              <a:ea typeface="Times New Roman" pitchFamily="18" charset="0"/>
              <a:cs typeface="Arial" charset="0"/>
            </a:endParaRPr>
          </a:p>
          <a:p>
            <a:pPr algn="just"/>
            <a:r>
              <a:rPr lang="es-MX" sz="2000">
                <a:solidFill>
                  <a:srgbClr val="D60093"/>
                </a:solidFill>
                <a:latin typeface="Comic Sans MS" pitchFamily="66" charset="0"/>
                <a:ea typeface="Times New Roman" pitchFamily="18" charset="0"/>
                <a:cs typeface="Arial" charset="0"/>
              </a:rPr>
              <a:t>No hay mejoría  referir al especialista en patología bucal o periodoncia.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214313" y="1308100"/>
            <a:ext cx="9215437" cy="4832350"/>
          </a:xfrm>
          <a:prstGeom prst="rect">
            <a:avLst/>
          </a:prstGeom>
          <a:noFill/>
          <a:ln w="9525">
            <a:noFill/>
            <a:miter lim="800000"/>
            <a:headEnd/>
            <a:tailEnd/>
          </a:ln>
        </p:spPr>
        <p:txBody>
          <a:bodyPr anchor="ctr">
            <a:spAutoFit/>
          </a:bodyPr>
          <a:lstStyle/>
          <a:p>
            <a:pPr>
              <a:buFontTx/>
              <a:buChar char="•"/>
              <a:tabLst>
                <a:tab pos="457200" algn="l"/>
              </a:tabLst>
            </a:pPr>
            <a:r>
              <a:rPr lang="es-MX" sz="2000">
                <a:solidFill>
                  <a:schemeClr val="bg1"/>
                </a:solidFill>
                <a:latin typeface="Comic Sans MS" pitchFamily="66" charset="0"/>
                <a:ea typeface="Times New Roman" pitchFamily="18" charset="0"/>
                <a:cs typeface="Arial" charset="0"/>
              </a:rPr>
              <a:t>    </a:t>
            </a:r>
            <a:r>
              <a:rPr lang="es-MX" sz="2400">
                <a:solidFill>
                  <a:schemeClr val="bg1"/>
                </a:solidFill>
                <a:latin typeface="Comic Sans MS" pitchFamily="66" charset="0"/>
                <a:ea typeface="Times New Roman" pitchFamily="18" charset="0"/>
                <a:cs typeface="Arial" charset="0"/>
              </a:rPr>
              <a:t>El ortodoncista debe crear y entregar una guía de recomendaciones </a:t>
            </a:r>
          </a:p>
          <a:p>
            <a:pPr>
              <a:buFontTx/>
              <a:buChar char="•"/>
              <a:tabLst>
                <a:tab pos="457200" algn="l"/>
              </a:tabLst>
            </a:pPr>
            <a:endParaRPr lang="es-MX" sz="2000">
              <a:solidFill>
                <a:schemeClr val="bg1"/>
              </a:solidFill>
              <a:latin typeface="Comic Sans MS" pitchFamily="66" charset="0"/>
              <a:ea typeface="Times New Roman" pitchFamily="18" charset="0"/>
              <a:cs typeface="Arial" charset="0"/>
            </a:endParaRPr>
          </a:p>
          <a:p>
            <a:pPr>
              <a:tabLst>
                <a:tab pos="457200" algn="l"/>
              </a:tabLst>
            </a:pPr>
            <a:r>
              <a:rPr lang="es-MX" sz="2000">
                <a:solidFill>
                  <a:srgbClr val="CC0099"/>
                </a:solidFill>
                <a:latin typeface="Comic Sans MS" pitchFamily="66" charset="0"/>
                <a:ea typeface="Times New Roman" pitchFamily="18" charset="0"/>
                <a:cs typeface="Arial" charset="0"/>
              </a:rPr>
              <a:t>Que contenga información sobre el cuidado e higiene de la cavidad bucal durante el tratamiento de ortodoncia con la finalidad de:</a:t>
            </a:r>
          </a:p>
          <a:p>
            <a:pPr>
              <a:tabLst>
                <a:tab pos="457200" algn="l"/>
              </a:tabLst>
            </a:pPr>
            <a:r>
              <a:rPr lang="es-MX" sz="2000">
                <a:solidFill>
                  <a:srgbClr val="CC0099"/>
                </a:solidFill>
                <a:latin typeface="Comic Sans MS" pitchFamily="66" charset="0"/>
                <a:ea typeface="Times New Roman" pitchFamily="18" charset="0"/>
                <a:cs typeface="Arial" charset="0"/>
              </a:rPr>
              <a:t> </a:t>
            </a:r>
            <a:endParaRPr lang="es-ES_tradnl" sz="2000">
              <a:solidFill>
                <a:srgbClr val="CC0099"/>
              </a:solidFill>
              <a:latin typeface="Comic Sans MS" pitchFamily="66" charset="0"/>
              <a:ea typeface="Times New Roman" pitchFamily="18" charset="0"/>
              <a:cs typeface="Arial" charset="0"/>
            </a:endParaRPr>
          </a:p>
          <a:p>
            <a:pPr eaLnBrk="0" hangingPunct="0">
              <a:buFontTx/>
              <a:buChar char="•"/>
              <a:tabLst>
                <a:tab pos="457200" algn="l"/>
              </a:tabLst>
            </a:pPr>
            <a:r>
              <a:rPr lang="es-MX" sz="2000">
                <a:solidFill>
                  <a:schemeClr val="bg1"/>
                </a:solidFill>
                <a:latin typeface="Comic Sans MS" pitchFamily="66" charset="0"/>
                <a:ea typeface="Times New Roman" pitchFamily="18" charset="0"/>
                <a:cs typeface="Arial" charset="0"/>
              </a:rPr>
              <a:t>     Evitar la aparición de lesiones.</a:t>
            </a:r>
          </a:p>
          <a:p>
            <a:pPr eaLnBrk="0" hangingPunct="0">
              <a:tabLst>
                <a:tab pos="457200" algn="l"/>
              </a:tabLst>
            </a:pPr>
            <a:endParaRPr lang="es-ES_tradnl" sz="2000">
              <a:solidFill>
                <a:schemeClr val="bg1"/>
              </a:solidFill>
              <a:latin typeface="Comic Sans MS" pitchFamily="66" charset="0"/>
              <a:ea typeface="Times New Roman" pitchFamily="18" charset="0"/>
              <a:cs typeface="Arial" charset="0"/>
            </a:endParaRPr>
          </a:p>
          <a:p>
            <a:pPr eaLnBrk="0" hangingPunct="0">
              <a:buFontTx/>
              <a:buChar char="•"/>
              <a:tabLst>
                <a:tab pos="457200" algn="l"/>
              </a:tabLst>
            </a:pPr>
            <a:r>
              <a:rPr lang="es-MX" sz="2000">
                <a:solidFill>
                  <a:schemeClr val="bg1"/>
                </a:solidFill>
                <a:latin typeface="Comic Sans MS" pitchFamily="66" charset="0"/>
                <a:ea typeface="Times New Roman" pitchFamily="18" charset="0"/>
                <a:cs typeface="Arial" charset="0"/>
              </a:rPr>
              <a:t>     Evitar la automedicación inadecuada por parte del paciente.</a:t>
            </a:r>
          </a:p>
          <a:p>
            <a:pPr eaLnBrk="0" hangingPunct="0">
              <a:tabLst>
                <a:tab pos="457200" algn="l"/>
              </a:tabLst>
            </a:pPr>
            <a:endParaRPr lang="es-ES_tradnl" sz="2000">
              <a:solidFill>
                <a:schemeClr val="bg1"/>
              </a:solidFill>
              <a:latin typeface="Comic Sans MS" pitchFamily="66" charset="0"/>
              <a:ea typeface="Times New Roman" pitchFamily="18" charset="0"/>
              <a:cs typeface="Arial" charset="0"/>
            </a:endParaRPr>
          </a:p>
          <a:p>
            <a:pPr eaLnBrk="0" hangingPunct="0">
              <a:buFontTx/>
              <a:buChar char="•"/>
              <a:tabLst>
                <a:tab pos="457200" algn="l"/>
              </a:tabLst>
            </a:pPr>
            <a:r>
              <a:rPr lang="es-MX" sz="2000">
                <a:solidFill>
                  <a:schemeClr val="bg1"/>
                </a:solidFill>
                <a:latin typeface="Comic Sans MS" pitchFamily="66" charset="0"/>
                <a:ea typeface="Times New Roman" pitchFamily="18" charset="0"/>
                <a:cs typeface="Arial" charset="0"/>
              </a:rPr>
              <a:t>     Interrumpir el tratamiento de ortodoncia de forma inesperada por cualquier traumatismo en boca sin consultar con el especialista.</a:t>
            </a:r>
          </a:p>
          <a:p>
            <a:pPr eaLnBrk="0" hangingPunct="0">
              <a:tabLst>
                <a:tab pos="457200" algn="l"/>
              </a:tabLst>
            </a:pPr>
            <a:endParaRPr lang="es-MX" sz="2000">
              <a:solidFill>
                <a:schemeClr val="bg1"/>
              </a:solidFill>
              <a:latin typeface="Comic Sans MS" pitchFamily="66" charset="0"/>
              <a:ea typeface="Times New Roman" pitchFamily="18" charset="0"/>
              <a:cs typeface="Arial" charset="0"/>
            </a:endParaRPr>
          </a:p>
          <a:p>
            <a:pPr eaLnBrk="0" hangingPunct="0">
              <a:buFontTx/>
              <a:buChar char="•"/>
              <a:tabLst>
                <a:tab pos="457200" algn="l"/>
              </a:tabLst>
            </a:pPr>
            <a:r>
              <a:rPr lang="es-MX" sz="2000">
                <a:solidFill>
                  <a:schemeClr val="bg1"/>
                </a:solidFill>
                <a:latin typeface="Comic Sans MS" pitchFamily="66" charset="0"/>
                <a:ea typeface="Times New Roman" pitchFamily="18" charset="0"/>
                <a:cs typeface="Arial" charset="0"/>
              </a:rPr>
              <a:t>      Instruir al paciente sobre la importancia de no ausentarse de la consulta de ortodoncia, a manera de dar una correcta evolución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500166" y="1022411"/>
            <a:ext cx="7643834" cy="6709529"/>
          </a:xfrm>
          <a:prstGeom prst="rect">
            <a:avLst/>
          </a:prstGeom>
          <a:noFill/>
          <a:effectLst>
            <a:glow rad="101600">
              <a:schemeClr val="accent5">
                <a:satMod val="175000"/>
                <a:alpha val="40000"/>
              </a:schemeClr>
            </a:glow>
            <a:reflection blurRad="6350" stA="50000" endA="300" endPos="90000" dir="5400000" sy="-100000" algn="bl" rotWithShape="0"/>
          </a:effectLst>
        </p:spPr>
        <p:txBody>
          <a:bodyPr>
            <a:spAutoFit/>
          </a:bodyPr>
          <a:lstStyle/>
          <a:p>
            <a:pPr>
              <a:defRPr/>
            </a:pPr>
            <a:r>
              <a:rPr lang="es-ES_tradnl" sz="2000" dirty="0" err="1">
                <a:solidFill>
                  <a:schemeClr val="bg2"/>
                </a:solidFill>
                <a:latin typeface="Comic Sans MS" pitchFamily="66" charset="0"/>
              </a:rPr>
              <a:t>Dra</a:t>
            </a:r>
            <a:r>
              <a:rPr lang="es-ES_tradnl" sz="2000" dirty="0">
                <a:solidFill>
                  <a:schemeClr val="bg2"/>
                </a:solidFill>
                <a:latin typeface="Comic Sans MS" pitchFamily="66" charset="0"/>
              </a:rPr>
              <a:t> .  Cecilia  Jiménez  ...</a:t>
            </a:r>
          </a:p>
          <a:p>
            <a:pPr>
              <a:defRPr/>
            </a:pPr>
            <a:endParaRPr lang="es-ES_tradnl" sz="2000" dirty="0">
              <a:solidFill>
                <a:schemeClr val="bg2"/>
              </a:solidFill>
              <a:latin typeface="Comic Sans MS" pitchFamily="66" charset="0"/>
            </a:endParaRPr>
          </a:p>
          <a:p>
            <a:pPr>
              <a:defRPr/>
            </a:pPr>
            <a:r>
              <a:rPr lang="es-ES_tradnl" sz="2000" dirty="0">
                <a:solidFill>
                  <a:schemeClr val="bg2"/>
                </a:solidFill>
                <a:latin typeface="Comic Sans MS" pitchFamily="66" charset="0"/>
              </a:rPr>
              <a:t>Dra.  Juana Di Santi…</a:t>
            </a:r>
          </a:p>
          <a:p>
            <a:pPr>
              <a:defRPr/>
            </a:pPr>
            <a:endParaRPr lang="es-ES_tradnl" sz="2000" dirty="0">
              <a:solidFill>
                <a:schemeClr val="bg2"/>
              </a:solidFill>
              <a:latin typeface="Comic Sans MS" pitchFamily="66" charset="0"/>
            </a:endParaRPr>
          </a:p>
          <a:p>
            <a:pPr>
              <a:defRPr/>
            </a:pPr>
            <a:r>
              <a:rPr lang="es-ES_tradnl" sz="2000" dirty="0">
                <a:solidFill>
                  <a:schemeClr val="bg2"/>
                </a:solidFill>
                <a:latin typeface="Comic Sans MS" pitchFamily="66" charset="0"/>
              </a:rPr>
              <a:t>Dr.  Oscar </a:t>
            </a:r>
            <a:r>
              <a:rPr lang="es-ES_tradnl" sz="2000" dirty="0" err="1">
                <a:solidFill>
                  <a:schemeClr val="bg2"/>
                </a:solidFill>
                <a:latin typeface="Comic Sans MS" pitchFamily="66" charset="0"/>
              </a:rPr>
              <a:t>Quíros</a:t>
            </a:r>
            <a:r>
              <a:rPr lang="es-ES_tradnl" sz="2000" dirty="0">
                <a:solidFill>
                  <a:schemeClr val="bg2"/>
                </a:solidFill>
                <a:latin typeface="Comic Sans MS" pitchFamily="66" charset="0"/>
              </a:rPr>
              <a:t>…</a:t>
            </a:r>
          </a:p>
          <a:p>
            <a:pPr>
              <a:defRPr/>
            </a:pPr>
            <a:endParaRPr lang="es-ES_tradnl" sz="2000" dirty="0">
              <a:solidFill>
                <a:schemeClr val="bg2"/>
              </a:solidFill>
              <a:latin typeface="Comic Sans MS" pitchFamily="66" charset="0"/>
            </a:endParaRPr>
          </a:p>
          <a:p>
            <a:pPr>
              <a:defRPr/>
            </a:pPr>
            <a:r>
              <a:rPr lang="es-ES_tradnl" sz="2000" dirty="0">
                <a:solidFill>
                  <a:schemeClr val="bg2"/>
                </a:solidFill>
                <a:latin typeface="Comic Sans MS" pitchFamily="66" charset="0"/>
              </a:rPr>
              <a:t>A  mis compañeros de post – grado…</a:t>
            </a:r>
          </a:p>
          <a:p>
            <a:pPr>
              <a:defRPr/>
            </a:pPr>
            <a:endParaRPr lang="es-ES_tradnl" sz="2000" dirty="0">
              <a:solidFill>
                <a:schemeClr val="bg2"/>
              </a:solidFill>
              <a:latin typeface="Comic Sans MS" pitchFamily="66" charset="0"/>
            </a:endParaRPr>
          </a:p>
          <a:p>
            <a:pPr>
              <a:defRPr/>
            </a:pPr>
            <a:r>
              <a:rPr lang="es-ES_tradnl" sz="2000" dirty="0">
                <a:solidFill>
                  <a:schemeClr val="bg2"/>
                </a:solidFill>
                <a:latin typeface="Comic Sans MS" pitchFamily="66" charset="0"/>
              </a:rPr>
              <a:t>A  los pacientes…</a:t>
            </a:r>
          </a:p>
          <a:p>
            <a:pPr>
              <a:defRPr/>
            </a:pPr>
            <a:endParaRPr lang="es-ES_tradnl" sz="2000" dirty="0">
              <a:solidFill>
                <a:schemeClr val="tx2">
                  <a:lumMod val="40000"/>
                  <a:lumOff val="60000"/>
                </a:schemeClr>
              </a:solidFill>
              <a:latin typeface="Comic Sans MS" pitchFamily="66" charset="0"/>
            </a:endParaRPr>
          </a:p>
          <a:p>
            <a:pPr>
              <a:defRPr/>
            </a:pPr>
            <a:endParaRPr lang="es-ES_tradnl" sz="2000" dirty="0">
              <a:solidFill>
                <a:schemeClr val="tx2">
                  <a:lumMod val="40000"/>
                  <a:lumOff val="60000"/>
                </a:schemeClr>
              </a:solidFill>
              <a:latin typeface="Comic Sans MS" pitchFamily="66" charset="0"/>
            </a:endParaRPr>
          </a:p>
          <a:p>
            <a:pPr algn="ctr">
              <a:defRPr/>
            </a:pPr>
            <a:r>
              <a:rPr lang="es-ES_tradnl" sz="2000" dirty="0">
                <a:solidFill>
                  <a:schemeClr val="accent1">
                    <a:lumMod val="75000"/>
                  </a:schemeClr>
                </a:solidFill>
                <a:latin typeface="Comic Sans MS" pitchFamily="66" charset="0"/>
              </a:rPr>
              <a:t>El conocimiento  no es propio ,</a:t>
            </a:r>
          </a:p>
          <a:p>
            <a:pPr algn="ctr">
              <a:defRPr/>
            </a:pPr>
            <a:r>
              <a:rPr lang="es-ES_tradnl" sz="2000" dirty="0">
                <a:solidFill>
                  <a:schemeClr val="accent1">
                    <a:lumMod val="75000"/>
                  </a:schemeClr>
                </a:solidFill>
                <a:latin typeface="Comic Sans MS" pitchFamily="66" charset="0"/>
              </a:rPr>
              <a:t>lo que sabes de alguien lo aprendiste … enséñalo </a:t>
            </a:r>
          </a:p>
          <a:p>
            <a:pPr>
              <a:defRPr/>
            </a:pPr>
            <a:endParaRPr lang="es-ES_tradnl" dirty="0">
              <a:solidFill>
                <a:srgbClr val="FFFF00"/>
              </a:solidFill>
              <a:latin typeface="Comic Sans MS" pitchFamily="66" charset="0"/>
            </a:endParaRPr>
          </a:p>
          <a:p>
            <a:pPr>
              <a:defRPr/>
            </a:pPr>
            <a:endParaRPr lang="es-ES_tradnl" dirty="0">
              <a:solidFill>
                <a:srgbClr val="FFFF00"/>
              </a:solidFill>
              <a:latin typeface="Comic Sans MS" pitchFamily="66" charset="0"/>
            </a:endParaRPr>
          </a:p>
          <a:p>
            <a:pPr>
              <a:defRPr/>
            </a:pPr>
            <a:r>
              <a:rPr lang="es-ES_tradnl" sz="4400" dirty="0">
                <a:solidFill>
                  <a:srgbClr val="D60093"/>
                </a:solidFill>
                <a:latin typeface="Comic Sans MS" pitchFamily="66" charset="0"/>
              </a:rPr>
              <a:t> </a:t>
            </a:r>
            <a:r>
              <a:rPr lang="es-ES_tradnl" sz="4400" dirty="0">
                <a:solidFill>
                  <a:schemeClr val="accent2">
                    <a:lumMod val="60000"/>
                    <a:lumOff val="40000"/>
                  </a:schemeClr>
                </a:solidFill>
                <a:latin typeface="Comic Sans MS" pitchFamily="66" charset="0"/>
              </a:rPr>
              <a:t>A  todos   Gracias....   !!!!!</a:t>
            </a:r>
          </a:p>
          <a:p>
            <a:pPr>
              <a:defRPr/>
            </a:pPr>
            <a:endParaRPr lang="es-ES_tradnl" dirty="0">
              <a:solidFill>
                <a:srgbClr val="FFFF00"/>
              </a:solidFill>
              <a:latin typeface="Comic Sans MS" pitchFamily="66" charset="0"/>
            </a:endParaRPr>
          </a:p>
          <a:p>
            <a:pPr>
              <a:defRPr/>
            </a:pPr>
            <a:endParaRPr lang="es-ES_tradnl" dirty="0">
              <a:solidFill>
                <a:srgbClr val="FFFF00"/>
              </a:solidFill>
              <a:latin typeface="Comic Sans MS" pitchFamily="66" charset="0"/>
            </a:endParaRPr>
          </a:p>
          <a:p>
            <a:pPr>
              <a:defRPr/>
            </a:pPr>
            <a:endParaRPr lang="es-ES_tradnl" dirty="0">
              <a:solidFill>
                <a:srgbClr val="FFFF00"/>
              </a:solidFill>
              <a:latin typeface="Comic Sans MS" pitchFamily="66" charset="0"/>
            </a:endParaRPr>
          </a:p>
          <a:p>
            <a:pPr>
              <a:defRPr/>
            </a:pPr>
            <a:endParaRPr lang="es-ES_tradnl" dirty="0">
              <a:solidFill>
                <a:srgbClr val="FFFF00"/>
              </a:solidFill>
              <a:latin typeface="Comic Sans MS" pitchFamily="66" charset="0"/>
            </a:endParaRPr>
          </a:p>
          <a:p>
            <a:pPr>
              <a:defRPr/>
            </a:pPr>
            <a:endParaRPr lang="es-ES_tradnl" dirty="0">
              <a:latin typeface="Comic Sans MS" pitchFamily="66" charset="0"/>
            </a:endParaRPr>
          </a:p>
        </p:txBody>
      </p:sp>
      <p:sp>
        <p:nvSpPr>
          <p:cNvPr id="3" name="2 Estrella de 5 puntas"/>
          <p:cNvSpPr/>
          <p:nvPr/>
        </p:nvSpPr>
        <p:spPr>
          <a:xfrm>
            <a:off x="6000760" y="1357298"/>
            <a:ext cx="428628" cy="485772"/>
          </a:xfrm>
          <a:prstGeom prst="star5">
            <a:avLst/>
          </a:prstGeom>
          <a:solidFill>
            <a:schemeClr val="tx2">
              <a:lumMod val="20000"/>
              <a:lumOff val="80000"/>
            </a:schemeClr>
          </a:solidFill>
          <a:ln w="9525"/>
          <a:effectLst>
            <a:outerShdw blurRad="101600" dist="50800" dir="5400000" algn="ctr" rotWithShape="0">
              <a:schemeClr val="bg2">
                <a:alpha val="43000"/>
              </a:scheme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4" name="3 Estrella de 5 puntas"/>
          <p:cNvSpPr/>
          <p:nvPr/>
        </p:nvSpPr>
        <p:spPr>
          <a:xfrm>
            <a:off x="6929454" y="942964"/>
            <a:ext cx="428628" cy="485772"/>
          </a:xfrm>
          <a:prstGeom prst="star5">
            <a:avLst/>
          </a:prstGeom>
          <a:solidFill>
            <a:schemeClr val="tx2">
              <a:lumMod val="20000"/>
              <a:lumOff val="80000"/>
            </a:schemeClr>
          </a:solidFill>
          <a:effectLst>
            <a:outerShdw blurRad="50800" dist="38100" dir="13500000" algn="br" rotWithShape="0">
              <a:schemeClr val="bg2">
                <a:alpha val="40000"/>
              </a:schemeClr>
            </a:out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5" name="4 Estrella de 5 puntas"/>
          <p:cNvSpPr/>
          <p:nvPr/>
        </p:nvSpPr>
        <p:spPr>
          <a:xfrm>
            <a:off x="5929322" y="1785926"/>
            <a:ext cx="428628" cy="485772"/>
          </a:xfrm>
          <a:prstGeom prst="star5">
            <a:avLst/>
          </a:prstGeom>
          <a:solidFill>
            <a:schemeClr val="tx2">
              <a:lumMod val="20000"/>
              <a:lumOff val="80000"/>
            </a:schemeClr>
          </a:solidFill>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6" name="5 Estrella de 5 puntas"/>
          <p:cNvSpPr/>
          <p:nvPr/>
        </p:nvSpPr>
        <p:spPr>
          <a:xfrm>
            <a:off x="6315084" y="857232"/>
            <a:ext cx="428628" cy="485772"/>
          </a:xfrm>
          <a:prstGeom prst="star5">
            <a:avLst/>
          </a:prstGeom>
          <a:solidFill>
            <a:schemeClr val="tx2">
              <a:lumMod val="20000"/>
              <a:lumOff val="80000"/>
            </a:schemeClr>
          </a:solidFill>
          <a:effectLst>
            <a:outerShdw blurRad="50800" dist="152400" dir="13500000" sx="78000" sy="78000" algn="br" rotWithShape="0">
              <a:schemeClr val="bg1">
                <a:alpha val="52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 name="6 Estrella de 5 puntas"/>
          <p:cNvSpPr/>
          <p:nvPr/>
        </p:nvSpPr>
        <p:spPr>
          <a:xfrm>
            <a:off x="6467475" y="1285875"/>
            <a:ext cx="428625" cy="485775"/>
          </a:xfrm>
          <a:prstGeom prst="star5">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8" name="7 Estrella de 5 puntas"/>
          <p:cNvSpPr/>
          <p:nvPr/>
        </p:nvSpPr>
        <p:spPr>
          <a:xfrm>
            <a:off x="7572396" y="428604"/>
            <a:ext cx="428628" cy="485772"/>
          </a:xfrm>
          <a:prstGeom prst="star5">
            <a:avLst/>
          </a:prstGeom>
          <a:solidFill>
            <a:schemeClr val="tx2">
              <a:lumMod val="20000"/>
              <a:lumOff val="80000"/>
            </a:schemeClr>
          </a:solidFill>
          <a:ln w="12700"/>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9" name="8 Estrella de 5 puntas"/>
          <p:cNvSpPr/>
          <p:nvPr/>
        </p:nvSpPr>
        <p:spPr>
          <a:xfrm>
            <a:off x="7072313" y="428625"/>
            <a:ext cx="428625" cy="485775"/>
          </a:xfrm>
          <a:prstGeom prst="star5">
            <a:avLst/>
          </a:prstGeom>
          <a:solidFill>
            <a:schemeClr val="tx2">
              <a:lumMod val="20000"/>
              <a:lumOff val="80000"/>
            </a:schemeClr>
          </a:solidFill>
          <a:effectLst>
            <a:outerShdw blurRad="127000" dist="63500" dir="18900000" algn="bl"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F:\Mis imágenes\Argentina_flag.gif"/>
          <p:cNvPicPr>
            <a:picLocks noChangeAspect="1" noChangeArrowheads="1"/>
          </p:cNvPicPr>
          <p:nvPr/>
        </p:nvPicPr>
        <p:blipFill>
          <a:blip r:embed="rId2" cstate="print"/>
          <a:srcRect/>
          <a:stretch>
            <a:fillRect/>
          </a:stretch>
        </p:blipFill>
        <p:spPr bwMode="auto">
          <a:xfrm>
            <a:off x="1500188" y="1071563"/>
            <a:ext cx="857250" cy="571500"/>
          </a:xfrm>
          <a:prstGeom prst="rect">
            <a:avLst/>
          </a:prstGeom>
          <a:noFill/>
          <a:ln w="9525">
            <a:noFill/>
            <a:miter lim="800000"/>
            <a:headEnd/>
            <a:tailEnd/>
          </a:ln>
        </p:spPr>
      </p:pic>
      <p:sp>
        <p:nvSpPr>
          <p:cNvPr id="7171" name="Rectangle 1"/>
          <p:cNvSpPr>
            <a:spLocks noChangeArrowheads="1"/>
          </p:cNvSpPr>
          <p:nvPr/>
        </p:nvSpPr>
        <p:spPr bwMode="auto">
          <a:xfrm>
            <a:off x="5000625" y="931863"/>
            <a:ext cx="3810000" cy="822325"/>
          </a:xfrm>
          <a:prstGeom prst="rect">
            <a:avLst/>
          </a:prstGeom>
          <a:noFill/>
          <a:ln w="9525">
            <a:noFill/>
            <a:miter lim="800000"/>
            <a:headEnd/>
            <a:tailEnd/>
          </a:ln>
        </p:spPr>
        <p:txBody>
          <a:bodyPr wrap="none" anchor="ctr">
            <a:spAutoFit/>
          </a:bodyPr>
          <a:lstStyle/>
          <a:p>
            <a:pPr indent="449263" algn="r"/>
            <a:r>
              <a:rPr lang="es-ES_tradnl" sz="2400" b="1">
                <a:solidFill>
                  <a:srgbClr val="D60093"/>
                </a:solidFill>
                <a:latin typeface="Bradley Hand ITC" pitchFamily="66" charset="0"/>
                <a:ea typeface="Times New Roman" pitchFamily="18" charset="0"/>
                <a:cs typeface="Arial" charset="0"/>
              </a:rPr>
              <a:t>Pomarada María y Cols. </a:t>
            </a:r>
          </a:p>
          <a:p>
            <a:pPr indent="449263" algn="r"/>
            <a:r>
              <a:rPr lang="es-ES_tradnl" sz="2400" b="1">
                <a:solidFill>
                  <a:srgbClr val="D60093"/>
                </a:solidFill>
                <a:latin typeface="Bradley Hand ITC" pitchFamily="66" charset="0"/>
                <a:ea typeface="Times New Roman" pitchFamily="18" charset="0"/>
                <a:cs typeface="Arial" charset="0"/>
              </a:rPr>
              <a:t>1993</a:t>
            </a:r>
          </a:p>
        </p:txBody>
      </p:sp>
      <p:sp>
        <p:nvSpPr>
          <p:cNvPr id="7172" name="4 Rectángulo"/>
          <p:cNvSpPr>
            <a:spLocks noChangeArrowheads="1"/>
          </p:cNvSpPr>
          <p:nvPr/>
        </p:nvSpPr>
        <p:spPr bwMode="auto">
          <a:xfrm>
            <a:off x="357188" y="1785938"/>
            <a:ext cx="8572500" cy="946150"/>
          </a:xfrm>
          <a:prstGeom prst="rect">
            <a:avLst/>
          </a:prstGeom>
          <a:noFill/>
          <a:ln w="9525">
            <a:noFill/>
            <a:miter lim="800000"/>
            <a:headEnd/>
            <a:tailEnd/>
          </a:ln>
        </p:spPr>
        <p:txBody>
          <a:bodyPr>
            <a:spAutoFit/>
          </a:bodyPr>
          <a:lstStyle/>
          <a:p>
            <a:pPr indent="449263" algn="ctr"/>
            <a:r>
              <a:rPr lang="es-ES_tradnl" sz="2800" b="1">
                <a:solidFill>
                  <a:srgbClr val="215968"/>
                </a:solidFill>
                <a:latin typeface="Comic Sans MS" pitchFamily="66" charset="0"/>
                <a:ea typeface="Times New Roman" pitchFamily="18" charset="0"/>
                <a:cs typeface="Arial" charset="0"/>
              </a:rPr>
              <a:t>“Incidentes Adversos Producidos por Dispositivos de uso Ortodoncico.”</a:t>
            </a:r>
          </a:p>
        </p:txBody>
      </p:sp>
      <p:sp>
        <p:nvSpPr>
          <p:cNvPr id="7173" name="5 CuadroTexto"/>
          <p:cNvSpPr txBox="1">
            <a:spLocks noChangeArrowheads="1"/>
          </p:cNvSpPr>
          <p:nvPr/>
        </p:nvSpPr>
        <p:spPr bwMode="auto">
          <a:xfrm>
            <a:off x="1714500" y="3143250"/>
            <a:ext cx="7215188" cy="2400300"/>
          </a:xfrm>
          <a:prstGeom prst="rect">
            <a:avLst/>
          </a:prstGeom>
          <a:noFill/>
          <a:ln w="9525">
            <a:noFill/>
            <a:miter lim="800000"/>
            <a:headEnd/>
            <a:tailEnd/>
          </a:ln>
        </p:spPr>
        <p:txBody>
          <a:bodyPr>
            <a:spAutoFit/>
          </a:bodyPr>
          <a:lstStyle/>
          <a:p>
            <a:r>
              <a:rPr lang="es-ES_tradnl">
                <a:solidFill>
                  <a:schemeClr val="bg2"/>
                </a:solidFill>
                <a:latin typeface="Comic Sans MS" pitchFamily="66" charset="0"/>
              </a:rPr>
              <a:t>    </a:t>
            </a:r>
            <a:r>
              <a:rPr lang="es-ES_tradnl" sz="2400">
                <a:solidFill>
                  <a:srgbClr val="FFFF00"/>
                </a:solidFill>
                <a:latin typeface="Comic Sans MS" pitchFamily="66" charset="0"/>
              </a:rPr>
              <a:t>Resultados:</a:t>
            </a:r>
          </a:p>
          <a:p>
            <a:endParaRPr lang="es-ES_tradnl">
              <a:solidFill>
                <a:schemeClr val="bg2"/>
              </a:solidFill>
              <a:latin typeface="Comic Sans MS" pitchFamily="66" charset="0"/>
            </a:endParaRPr>
          </a:p>
          <a:p>
            <a:pPr algn="ctr"/>
            <a:r>
              <a:rPr lang="es-ES_tradnl">
                <a:solidFill>
                  <a:schemeClr val="bg2"/>
                </a:solidFill>
                <a:latin typeface="Comic Sans MS" pitchFamily="66" charset="0"/>
              </a:rPr>
              <a:t>41 paciente  9              incidentes adversos por aparatologia</a:t>
            </a:r>
          </a:p>
          <a:p>
            <a:pPr algn="ctr"/>
            <a:r>
              <a:rPr lang="es-ES_tradnl">
                <a:solidFill>
                  <a:schemeClr val="bg2"/>
                </a:solidFill>
                <a:latin typeface="Comic Sans MS" pitchFamily="66" charset="0"/>
              </a:rPr>
              <a:t>                                        ortodoncica</a:t>
            </a:r>
          </a:p>
          <a:p>
            <a:pPr algn="ctr"/>
            <a:endParaRPr lang="es-ES_tradnl">
              <a:solidFill>
                <a:schemeClr val="bg2"/>
              </a:solidFill>
              <a:latin typeface="Comic Sans MS" pitchFamily="66" charset="0"/>
            </a:endParaRPr>
          </a:p>
          <a:p>
            <a:pPr algn="ctr"/>
            <a:r>
              <a:rPr lang="es-ES_tradnl">
                <a:solidFill>
                  <a:schemeClr val="bg2"/>
                </a:solidFill>
                <a:latin typeface="Comic Sans MS" pitchFamily="66" charset="0"/>
              </a:rPr>
              <a:t>                                        estomatitis ulcerativas</a:t>
            </a:r>
          </a:p>
          <a:p>
            <a:pPr algn="ctr"/>
            <a:r>
              <a:rPr lang="es-ES_tradnl">
                <a:solidFill>
                  <a:schemeClr val="bg2"/>
                </a:solidFill>
                <a:latin typeface="Comic Sans MS" pitchFamily="66" charset="0"/>
              </a:rPr>
              <a:t>                                         nodulos fibrosos</a:t>
            </a:r>
          </a:p>
          <a:p>
            <a:pPr algn="ctr"/>
            <a:r>
              <a:rPr lang="es-ES_tradnl">
                <a:solidFill>
                  <a:schemeClr val="bg2"/>
                </a:solidFill>
                <a:latin typeface="Comic Sans MS" pitchFamily="66" charset="0"/>
              </a:rPr>
              <a:t>                                          hiperplasia gingival</a:t>
            </a:r>
          </a:p>
        </p:txBody>
      </p:sp>
      <p:cxnSp>
        <p:nvCxnSpPr>
          <p:cNvPr id="12" name="11 Conector recto de flecha"/>
          <p:cNvCxnSpPr/>
          <p:nvPr/>
        </p:nvCxnSpPr>
        <p:spPr>
          <a:xfrm>
            <a:off x="3786188" y="3998913"/>
            <a:ext cx="642937" cy="1587"/>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75" name="13 CuadroTexto"/>
          <p:cNvSpPr txBox="1">
            <a:spLocks noChangeArrowheads="1"/>
          </p:cNvSpPr>
          <p:nvPr/>
        </p:nvSpPr>
        <p:spPr bwMode="auto">
          <a:xfrm>
            <a:off x="4929188" y="5500688"/>
            <a:ext cx="3929062" cy="1190625"/>
          </a:xfrm>
          <a:prstGeom prst="rect">
            <a:avLst/>
          </a:prstGeom>
          <a:noFill/>
          <a:ln w="9525">
            <a:noFill/>
            <a:miter lim="800000"/>
            <a:headEnd/>
            <a:tailEnd/>
          </a:ln>
        </p:spPr>
        <p:txBody>
          <a:bodyPr>
            <a:spAutoFit/>
          </a:bodyPr>
          <a:lstStyle/>
          <a:p>
            <a:r>
              <a:rPr lang="es-ES_tradnl" sz="3600" b="1">
                <a:solidFill>
                  <a:srgbClr val="D60093"/>
                </a:solidFill>
                <a:latin typeface="Calibri" pitchFamily="34" charset="0"/>
              </a:rPr>
              <a:t>                 % </a:t>
            </a:r>
          </a:p>
          <a:p>
            <a:pPr algn="ctr"/>
            <a:r>
              <a:rPr lang="es-ES_tradnl">
                <a:solidFill>
                  <a:schemeClr val="bg2"/>
                </a:solidFill>
                <a:latin typeface="Calibri" pitchFamily="34" charset="0"/>
              </a:rPr>
              <a:t> </a:t>
            </a:r>
            <a:r>
              <a:rPr lang="es-ES_tradnl">
                <a:solidFill>
                  <a:schemeClr val="bg2"/>
                </a:solidFill>
                <a:latin typeface="Comic Sans MS" pitchFamily="66" charset="0"/>
              </a:rPr>
              <a:t>bandas- aditamentos – arcos excedidos en longitud.</a:t>
            </a:r>
          </a:p>
        </p:txBody>
      </p:sp>
      <p:sp>
        <p:nvSpPr>
          <p:cNvPr id="7176" name="1 Título"/>
          <p:cNvSpPr>
            <a:spLocks noGrp="1"/>
          </p:cNvSpPr>
          <p:nvPr>
            <p:ph type="title"/>
          </p:nvPr>
        </p:nvSpPr>
        <p:spPr>
          <a:xfrm>
            <a:off x="842963" y="71438"/>
            <a:ext cx="8229600" cy="1143000"/>
          </a:xfrm>
        </p:spPr>
        <p:txBody>
          <a:bodyPr/>
          <a:lstStyle/>
          <a:p>
            <a:pPr eaLnBrk="1" hangingPunct="1"/>
            <a:r>
              <a:rPr lang="es-ES_tradnl" sz="4000" smtClean="0">
                <a:solidFill>
                  <a:schemeClr val="bg2"/>
                </a:solidFill>
                <a:latin typeface="Comic Sans MS" pitchFamily="66" charset="0"/>
              </a:rPr>
              <a:t>ANTECEDENTES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17 Grupo"/>
          <p:cNvGrpSpPr>
            <a:grpSpLocks/>
          </p:cNvGrpSpPr>
          <p:nvPr/>
        </p:nvGrpSpPr>
        <p:grpSpPr bwMode="auto">
          <a:xfrm>
            <a:off x="571500" y="1357313"/>
            <a:ext cx="8072438" cy="1717675"/>
            <a:chOff x="571472" y="1714488"/>
            <a:chExt cx="8072494" cy="1717901"/>
          </a:xfrm>
        </p:grpSpPr>
        <p:sp>
          <p:nvSpPr>
            <p:cNvPr id="8207" name="1 CuadroTexto"/>
            <p:cNvSpPr txBox="1">
              <a:spLocks noChangeArrowheads="1"/>
            </p:cNvSpPr>
            <p:nvPr/>
          </p:nvSpPr>
          <p:spPr bwMode="auto">
            <a:xfrm>
              <a:off x="1142976" y="2214554"/>
              <a:ext cx="1143008" cy="523220"/>
            </a:xfrm>
            <a:prstGeom prst="rect">
              <a:avLst/>
            </a:prstGeom>
            <a:noFill/>
            <a:ln w="9525">
              <a:noFill/>
              <a:miter lim="800000"/>
              <a:headEnd/>
              <a:tailEnd/>
            </a:ln>
          </p:spPr>
          <p:txBody>
            <a:bodyPr>
              <a:spAutoFit/>
            </a:bodyPr>
            <a:lstStyle/>
            <a:p>
              <a:r>
                <a:rPr lang="es-ES_tradnl" sz="2800">
                  <a:solidFill>
                    <a:srgbClr val="FFFF00"/>
                  </a:solidFill>
                  <a:latin typeface="Comic Sans MS" pitchFamily="66" charset="0"/>
                </a:rPr>
                <a:t>20 %</a:t>
              </a:r>
            </a:p>
          </p:txBody>
        </p:sp>
        <p:cxnSp>
          <p:nvCxnSpPr>
            <p:cNvPr id="4" name="3 Conector recto de flecha"/>
            <p:cNvCxnSpPr/>
            <p:nvPr/>
          </p:nvCxnSpPr>
          <p:spPr>
            <a:xfrm>
              <a:off x="2285984" y="2428957"/>
              <a:ext cx="928694" cy="1587"/>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09" name="4 CuadroTexto"/>
            <p:cNvSpPr txBox="1">
              <a:spLocks noChangeArrowheads="1"/>
            </p:cNvSpPr>
            <p:nvPr/>
          </p:nvSpPr>
          <p:spPr bwMode="auto">
            <a:xfrm>
              <a:off x="571472" y="2857496"/>
              <a:ext cx="2000264" cy="523220"/>
            </a:xfrm>
            <a:prstGeom prst="rect">
              <a:avLst/>
            </a:prstGeom>
            <a:noFill/>
            <a:ln w="9525">
              <a:noFill/>
              <a:miter lim="800000"/>
              <a:headEnd/>
              <a:tailEnd/>
            </a:ln>
          </p:spPr>
          <p:txBody>
            <a:bodyPr>
              <a:spAutoFit/>
            </a:bodyPr>
            <a:lstStyle/>
            <a:p>
              <a:pPr algn="ctr"/>
              <a:r>
                <a:rPr lang="es-ES_tradnl" sz="2800">
                  <a:solidFill>
                    <a:schemeClr val="bg2"/>
                  </a:solidFill>
                  <a:latin typeface="Comic Sans MS" pitchFamily="66" charset="0"/>
                </a:rPr>
                <a:t>Lesiones</a:t>
              </a:r>
            </a:p>
          </p:txBody>
        </p:sp>
        <p:pic>
          <p:nvPicPr>
            <p:cNvPr id="76802" name="Picture 2" descr="F:\Mis imágenes\ortodoncia.jpg"/>
            <p:cNvPicPr>
              <a:picLocks noChangeAspect="1" noChangeArrowheads="1"/>
            </p:cNvPicPr>
            <p:nvPr/>
          </p:nvPicPr>
          <p:blipFill>
            <a:blip r:embed="rId2" cstate="print"/>
            <a:srcRect/>
            <a:stretch>
              <a:fillRect/>
            </a:stretch>
          </p:blipFill>
          <p:spPr bwMode="auto">
            <a:xfrm>
              <a:off x="3500430" y="1785934"/>
              <a:ext cx="2084401" cy="1560718"/>
            </a:xfrm>
            <a:prstGeom prst="rect">
              <a:avLst/>
            </a:prstGeom>
            <a:noFill/>
            <a:ln w="38100">
              <a:solidFill>
                <a:schemeClr val="accent5">
                  <a:lumMod val="50000"/>
                </a:schemeClr>
              </a:solidFill>
            </a:ln>
          </p:spPr>
        </p:pic>
        <p:cxnSp>
          <p:nvCxnSpPr>
            <p:cNvPr id="8" name="7 Conector recto de flecha"/>
            <p:cNvCxnSpPr/>
            <p:nvPr/>
          </p:nvCxnSpPr>
          <p:spPr>
            <a:xfrm>
              <a:off x="5857884" y="2428957"/>
              <a:ext cx="857256" cy="1587"/>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12" name="13 CuadroTexto"/>
            <p:cNvSpPr txBox="1">
              <a:spLocks noChangeArrowheads="1"/>
            </p:cNvSpPr>
            <p:nvPr/>
          </p:nvSpPr>
          <p:spPr bwMode="auto">
            <a:xfrm>
              <a:off x="7072330" y="1714488"/>
              <a:ext cx="1571636" cy="646331"/>
            </a:xfrm>
            <a:prstGeom prst="rect">
              <a:avLst/>
            </a:prstGeom>
            <a:noFill/>
            <a:ln w="9525">
              <a:noFill/>
              <a:miter lim="800000"/>
              <a:headEnd/>
              <a:tailEnd/>
            </a:ln>
          </p:spPr>
          <p:txBody>
            <a:bodyPr>
              <a:spAutoFit/>
            </a:bodyPr>
            <a:lstStyle/>
            <a:p>
              <a:pPr algn="ctr"/>
              <a:r>
                <a:rPr lang="es-ES_tradnl" b="1">
                  <a:solidFill>
                    <a:schemeClr val="bg2"/>
                  </a:solidFill>
                </a:rPr>
                <a:t>Factores</a:t>
              </a:r>
            </a:p>
            <a:p>
              <a:pPr algn="ctr"/>
              <a:r>
                <a:rPr lang="es-ES_tradnl" b="1">
                  <a:solidFill>
                    <a:schemeClr val="bg2"/>
                  </a:solidFill>
                </a:rPr>
                <a:t>Traumáticos</a:t>
              </a:r>
            </a:p>
          </p:txBody>
        </p:sp>
        <p:sp>
          <p:nvSpPr>
            <p:cNvPr id="8213" name="14 CuadroTexto"/>
            <p:cNvSpPr txBox="1">
              <a:spLocks noChangeArrowheads="1"/>
            </p:cNvSpPr>
            <p:nvPr/>
          </p:nvSpPr>
          <p:spPr bwMode="auto">
            <a:xfrm>
              <a:off x="7358082" y="2786058"/>
              <a:ext cx="1143008" cy="646331"/>
            </a:xfrm>
            <a:prstGeom prst="rect">
              <a:avLst/>
            </a:prstGeom>
            <a:noFill/>
            <a:ln w="9525">
              <a:noFill/>
              <a:miter lim="800000"/>
              <a:headEnd/>
              <a:tailEnd/>
            </a:ln>
          </p:spPr>
          <p:txBody>
            <a:bodyPr>
              <a:spAutoFit/>
            </a:bodyPr>
            <a:lstStyle/>
            <a:p>
              <a:pPr algn="ctr"/>
              <a:r>
                <a:rPr lang="es-ES_tradnl" b="1">
                  <a:solidFill>
                    <a:schemeClr val="bg2"/>
                  </a:solidFill>
                  <a:latin typeface="Comic Sans MS" pitchFamily="66" charset="0"/>
                </a:rPr>
                <a:t>Malos hábitos</a:t>
              </a:r>
            </a:p>
          </p:txBody>
        </p:sp>
      </p:grpSp>
      <p:sp>
        <p:nvSpPr>
          <p:cNvPr id="16" name="15 CuadroTexto"/>
          <p:cNvSpPr txBox="1"/>
          <p:nvPr/>
        </p:nvSpPr>
        <p:spPr>
          <a:xfrm>
            <a:off x="6286500" y="571500"/>
            <a:ext cx="2786063" cy="523875"/>
          </a:xfrm>
          <a:prstGeom prst="rect">
            <a:avLst/>
          </a:prstGeom>
          <a:noFill/>
        </p:spPr>
        <p:txBody>
          <a:bodyPr>
            <a:spAutoFit/>
          </a:bodyPr>
          <a:lstStyle/>
          <a:p>
            <a:pPr fontAlgn="auto">
              <a:spcBef>
                <a:spcPts val="0"/>
              </a:spcBef>
              <a:spcAft>
                <a:spcPts val="0"/>
              </a:spcAft>
              <a:defRPr/>
            </a:pPr>
            <a:r>
              <a:rPr lang="es-ES_tradnl" sz="2800" b="1" dirty="0">
                <a:solidFill>
                  <a:schemeClr val="accent5">
                    <a:lumMod val="50000"/>
                  </a:schemeClr>
                </a:solidFill>
                <a:latin typeface="Comic Sans MS" pitchFamily="66" charset="0"/>
              </a:rPr>
              <a:t>Conclusiones</a:t>
            </a:r>
          </a:p>
        </p:txBody>
      </p:sp>
      <p:sp>
        <p:nvSpPr>
          <p:cNvPr id="8196" name="18 CuadroTexto"/>
          <p:cNvSpPr txBox="1">
            <a:spLocks noChangeArrowheads="1"/>
          </p:cNvSpPr>
          <p:nvPr/>
        </p:nvSpPr>
        <p:spPr bwMode="auto">
          <a:xfrm>
            <a:off x="571500" y="3786188"/>
            <a:ext cx="2286000" cy="830262"/>
          </a:xfrm>
          <a:prstGeom prst="rect">
            <a:avLst/>
          </a:prstGeom>
          <a:noFill/>
          <a:ln w="9525">
            <a:noFill/>
            <a:miter lim="800000"/>
            <a:headEnd/>
            <a:tailEnd/>
          </a:ln>
        </p:spPr>
        <p:txBody>
          <a:bodyPr>
            <a:spAutoFit/>
          </a:bodyPr>
          <a:lstStyle/>
          <a:p>
            <a:pPr algn="ctr"/>
            <a:r>
              <a:rPr lang="es-ES_tradnl" sz="2400">
                <a:solidFill>
                  <a:schemeClr val="bg2"/>
                </a:solidFill>
                <a:latin typeface="Comic Sans MS" pitchFamily="66" charset="0"/>
              </a:rPr>
              <a:t>Incidentes </a:t>
            </a:r>
          </a:p>
          <a:p>
            <a:pPr algn="ctr"/>
            <a:r>
              <a:rPr lang="es-ES_tradnl" sz="2400">
                <a:solidFill>
                  <a:schemeClr val="bg2"/>
                </a:solidFill>
                <a:latin typeface="Comic Sans MS" pitchFamily="66" charset="0"/>
              </a:rPr>
              <a:t>Adversos</a:t>
            </a:r>
          </a:p>
        </p:txBody>
      </p:sp>
      <p:cxnSp>
        <p:nvCxnSpPr>
          <p:cNvPr id="21" name="20 Conector recto de flecha"/>
          <p:cNvCxnSpPr/>
          <p:nvPr/>
        </p:nvCxnSpPr>
        <p:spPr>
          <a:xfrm>
            <a:off x="2786063" y="4070350"/>
            <a:ext cx="857250" cy="1588"/>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98" name="24 CuadroTexto"/>
          <p:cNvSpPr txBox="1">
            <a:spLocks noChangeArrowheads="1"/>
          </p:cNvSpPr>
          <p:nvPr/>
        </p:nvSpPr>
        <p:spPr bwMode="auto">
          <a:xfrm>
            <a:off x="3571875" y="3786188"/>
            <a:ext cx="2786063" cy="830262"/>
          </a:xfrm>
          <a:prstGeom prst="rect">
            <a:avLst/>
          </a:prstGeom>
          <a:noFill/>
          <a:ln w="9525">
            <a:noFill/>
            <a:miter lim="800000"/>
            <a:headEnd/>
            <a:tailEnd/>
          </a:ln>
        </p:spPr>
        <p:txBody>
          <a:bodyPr>
            <a:spAutoFit/>
          </a:bodyPr>
          <a:lstStyle/>
          <a:p>
            <a:pPr algn="ctr"/>
            <a:r>
              <a:rPr lang="es-ES_tradnl" sz="2400">
                <a:solidFill>
                  <a:srgbClr val="FFFF00"/>
                </a:solidFill>
                <a:latin typeface="Comic Sans MS" pitchFamily="66" charset="0"/>
              </a:rPr>
              <a:t>Considerados</a:t>
            </a:r>
          </a:p>
          <a:p>
            <a:pPr algn="ctr"/>
            <a:r>
              <a:rPr lang="es-ES_tradnl" sz="2400">
                <a:solidFill>
                  <a:srgbClr val="FFFF00"/>
                </a:solidFill>
                <a:latin typeface="Comic Sans MS" pitchFamily="66" charset="0"/>
              </a:rPr>
              <a:t>Practica clínica</a:t>
            </a:r>
          </a:p>
        </p:txBody>
      </p:sp>
      <p:cxnSp>
        <p:nvCxnSpPr>
          <p:cNvPr id="31" name="30 Conector recto de flecha"/>
          <p:cNvCxnSpPr/>
          <p:nvPr/>
        </p:nvCxnSpPr>
        <p:spPr>
          <a:xfrm>
            <a:off x="6072188" y="4141788"/>
            <a:ext cx="857250" cy="1587"/>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00" name="31 CuadroTexto"/>
          <p:cNvSpPr txBox="1">
            <a:spLocks noChangeArrowheads="1"/>
          </p:cNvSpPr>
          <p:nvPr/>
        </p:nvSpPr>
        <p:spPr bwMode="auto">
          <a:xfrm>
            <a:off x="6929438" y="3643313"/>
            <a:ext cx="2286000" cy="1200150"/>
          </a:xfrm>
          <a:prstGeom prst="rect">
            <a:avLst/>
          </a:prstGeom>
          <a:noFill/>
          <a:ln w="9525">
            <a:noFill/>
            <a:miter lim="800000"/>
            <a:headEnd/>
            <a:tailEnd/>
          </a:ln>
        </p:spPr>
        <p:txBody>
          <a:bodyPr>
            <a:spAutoFit/>
          </a:bodyPr>
          <a:lstStyle/>
          <a:p>
            <a:pPr algn="ctr"/>
            <a:r>
              <a:rPr lang="es-ES_tradnl" sz="2400">
                <a:solidFill>
                  <a:schemeClr val="bg2"/>
                </a:solidFill>
                <a:latin typeface="Comic Sans MS" pitchFamily="66" charset="0"/>
              </a:rPr>
              <a:t>Pronostico</a:t>
            </a:r>
          </a:p>
          <a:p>
            <a:pPr algn="ctr"/>
            <a:r>
              <a:rPr lang="es-ES_tradnl" sz="2400">
                <a:solidFill>
                  <a:schemeClr val="bg2"/>
                </a:solidFill>
                <a:latin typeface="Comic Sans MS" pitchFamily="66" charset="0"/>
              </a:rPr>
              <a:t>Odontológico integral</a:t>
            </a:r>
          </a:p>
        </p:txBody>
      </p:sp>
      <p:sp>
        <p:nvSpPr>
          <p:cNvPr id="8201" name="32 CuadroTexto"/>
          <p:cNvSpPr txBox="1">
            <a:spLocks noChangeArrowheads="1"/>
          </p:cNvSpPr>
          <p:nvPr/>
        </p:nvSpPr>
        <p:spPr bwMode="auto">
          <a:xfrm>
            <a:off x="285750" y="5072063"/>
            <a:ext cx="2928938" cy="830262"/>
          </a:xfrm>
          <a:prstGeom prst="rect">
            <a:avLst/>
          </a:prstGeom>
          <a:noFill/>
          <a:ln w="9525">
            <a:noFill/>
            <a:miter lim="800000"/>
            <a:headEnd/>
            <a:tailEnd/>
          </a:ln>
        </p:spPr>
        <p:txBody>
          <a:bodyPr>
            <a:spAutoFit/>
          </a:bodyPr>
          <a:lstStyle/>
          <a:p>
            <a:pPr algn="ctr"/>
            <a:r>
              <a:rPr lang="es-ES_tradnl" sz="2400">
                <a:solidFill>
                  <a:schemeClr val="bg2"/>
                </a:solidFill>
                <a:latin typeface="Comic Sans MS" pitchFamily="66" charset="0"/>
              </a:rPr>
              <a:t>Aparatos de ortodoncia</a:t>
            </a:r>
          </a:p>
        </p:txBody>
      </p:sp>
      <p:cxnSp>
        <p:nvCxnSpPr>
          <p:cNvPr id="34" name="33 Conector recto de flecha"/>
          <p:cNvCxnSpPr/>
          <p:nvPr/>
        </p:nvCxnSpPr>
        <p:spPr>
          <a:xfrm>
            <a:off x="2857500" y="5499100"/>
            <a:ext cx="857250" cy="1588"/>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03" name="36 CuadroTexto"/>
          <p:cNvSpPr txBox="1">
            <a:spLocks noChangeArrowheads="1"/>
          </p:cNvSpPr>
          <p:nvPr/>
        </p:nvSpPr>
        <p:spPr bwMode="auto">
          <a:xfrm>
            <a:off x="4071938" y="5072063"/>
            <a:ext cx="1785937" cy="830262"/>
          </a:xfrm>
          <a:prstGeom prst="rect">
            <a:avLst/>
          </a:prstGeom>
          <a:noFill/>
          <a:ln w="9525">
            <a:noFill/>
            <a:miter lim="800000"/>
            <a:headEnd/>
            <a:tailEnd/>
          </a:ln>
        </p:spPr>
        <p:txBody>
          <a:bodyPr>
            <a:spAutoFit/>
          </a:bodyPr>
          <a:lstStyle/>
          <a:p>
            <a:pPr algn="ctr"/>
            <a:r>
              <a:rPr lang="es-ES_tradnl" sz="2400">
                <a:solidFill>
                  <a:srgbClr val="CC0099"/>
                </a:solidFill>
                <a:latin typeface="Comic Sans MS" pitchFamily="66" charset="0"/>
              </a:rPr>
              <a:t>Muchas lesiones</a:t>
            </a:r>
          </a:p>
        </p:txBody>
      </p:sp>
      <p:cxnSp>
        <p:nvCxnSpPr>
          <p:cNvPr id="40" name="39 Conector recto de flecha"/>
          <p:cNvCxnSpPr/>
          <p:nvPr/>
        </p:nvCxnSpPr>
        <p:spPr>
          <a:xfrm>
            <a:off x="5929313" y="5499100"/>
            <a:ext cx="857250" cy="1588"/>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40 Más"/>
          <p:cNvSpPr/>
          <p:nvPr/>
        </p:nvSpPr>
        <p:spPr>
          <a:xfrm>
            <a:off x="7215188" y="5572125"/>
            <a:ext cx="142875" cy="142875"/>
          </a:xfrm>
          <a:prstGeom prst="mathPl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42" name="41 CuadroTexto"/>
          <p:cNvSpPr txBox="1"/>
          <p:nvPr/>
        </p:nvSpPr>
        <p:spPr>
          <a:xfrm>
            <a:off x="6643688" y="5072063"/>
            <a:ext cx="2571750" cy="830262"/>
          </a:xfrm>
          <a:prstGeom prst="rect">
            <a:avLst/>
          </a:prstGeom>
          <a:noFill/>
        </p:spPr>
        <p:txBody>
          <a:bodyPr>
            <a:spAutoFit/>
          </a:bodyPr>
          <a:lstStyle/>
          <a:p>
            <a:pPr algn="ctr">
              <a:defRPr/>
            </a:pPr>
            <a:r>
              <a:rPr lang="es-ES_tradnl" sz="2400" dirty="0">
                <a:solidFill>
                  <a:schemeClr val="accent5">
                    <a:lumMod val="50000"/>
                  </a:schemeClr>
                </a:solidFill>
                <a:latin typeface="Comic Sans MS" pitchFamily="66" charset="0"/>
              </a:rPr>
              <a:t>Hiperplasia fibrosa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008688" y="573088"/>
            <a:ext cx="2633662" cy="1570037"/>
          </a:xfrm>
          <a:prstGeom prst="rect">
            <a:avLst/>
          </a:prstGeom>
          <a:noFill/>
          <a:ln w="9525">
            <a:noFill/>
            <a:miter lim="800000"/>
            <a:headEnd/>
            <a:tailEnd/>
          </a:ln>
        </p:spPr>
        <p:txBody>
          <a:bodyPr wrap="none" anchor="ctr">
            <a:spAutoFit/>
          </a:bodyPr>
          <a:lstStyle/>
          <a:p>
            <a:pPr indent="449263" algn="r"/>
            <a:r>
              <a:rPr lang="es-ES_tradnl" sz="2400" b="1">
                <a:solidFill>
                  <a:srgbClr val="D60093"/>
                </a:solidFill>
                <a:latin typeface="Bradley Hand ITC" pitchFamily="66" charset="0"/>
                <a:ea typeface="Times New Roman" pitchFamily="18" charset="0"/>
                <a:cs typeface="Arial" charset="0"/>
              </a:rPr>
              <a:t>Del Valle Sol y</a:t>
            </a:r>
          </a:p>
          <a:p>
            <a:pPr indent="449263" algn="r"/>
            <a:r>
              <a:rPr lang="es-ES_tradnl" sz="2400" b="1">
                <a:solidFill>
                  <a:srgbClr val="D60093"/>
                </a:solidFill>
                <a:latin typeface="Bradley Hand ITC" pitchFamily="66" charset="0"/>
                <a:ea typeface="Times New Roman" pitchFamily="18" charset="0"/>
                <a:cs typeface="Arial" charset="0"/>
              </a:rPr>
              <a:t>Guerrero C.</a:t>
            </a:r>
          </a:p>
          <a:p>
            <a:pPr indent="449263" algn="r"/>
            <a:r>
              <a:rPr lang="es-ES_tradnl" sz="2400" b="1">
                <a:solidFill>
                  <a:srgbClr val="D60093"/>
                </a:solidFill>
                <a:latin typeface="Bradley Hand ITC" pitchFamily="66" charset="0"/>
                <a:ea typeface="Times New Roman" pitchFamily="18" charset="0"/>
                <a:cs typeface="Arial" charset="0"/>
              </a:rPr>
              <a:t>1994</a:t>
            </a:r>
          </a:p>
          <a:p>
            <a:pPr indent="449263" algn="r"/>
            <a:endParaRPr lang="es-ES_tradnl" sz="2400" b="1">
              <a:solidFill>
                <a:srgbClr val="D60093"/>
              </a:solidFill>
              <a:latin typeface="Bradley Hand ITC" pitchFamily="66" charset="0"/>
              <a:ea typeface="Times New Roman" pitchFamily="18" charset="0"/>
              <a:cs typeface="Arial" charset="0"/>
            </a:endParaRPr>
          </a:p>
        </p:txBody>
      </p:sp>
      <p:sp>
        <p:nvSpPr>
          <p:cNvPr id="9219" name="4 CuadroTexto"/>
          <p:cNvSpPr txBox="1">
            <a:spLocks noChangeArrowheads="1"/>
          </p:cNvSpPr>
          <p:nvPr/>
        </p:nvSpPr>
        <p:spPr bwMode="auto">
          <a:xfrm>
            <a:off x="179388" y="1700213"/>
            <a:ext cx="9144000" cy="946150"/>
          </a:xfrm>
          <a:prstGeom prst="rect">
            <a:avLst/>
          </a:prstGeom>
          <a:noFill/>
          <a:ln w="9525">
            <a:noFill/>
            <a:miter lim="800000"/>
            <a:headEnd/>
            <a:tailEnd/>
          </a:ln>
        </p:spPr>
        <p:txBody>
          <a:bodyPr>
            <a:spAutoFit/>
          </a:bodyPr>
          <a:lstStyle/>
          <a:p>
            <a:pPr algn="ctr"/>
            <a:r>
              <a:rPr lang="es-ES_tradnl" sz="2800" b="1">
                <a:solidFill>
                  <a:srgbClr val="215968"/>
                </a:solidFill>
                <a:latin typeface="Comic Sans MS" pitchFamily="66" charset="0"/>
              </a:rPr>
              <a:t>“Lesiones  patológicas  secundarias a la aparatología  ortodóncica”</a:t>
            </a:r>
          </a:p>
        </p:txBody>
      </p:sp>
      <p:sp>
        <p:nvSpPr>
          <p:cNvPr id="9220" name="5 CuadroTexto"/>
          <p:cNvSpPr txBox="1">
            <a:spLocks noChangeArrowheads="1"/>
          </p:cNvSpPr>
          <p:nvPr/>
        </p:nvSpPr>
        <p:spPr bwMode="auto">
          <a:xfrm>
            <a:off x="500063" y="2924175"/>
            <a:ext cx="9001125" cy="461963"/>
          </a:xfrm>
          <a:prstGeom prst="rect">
            <a:avLst/>
          </a:prstGeom>
          <a:noFill/>
          <a:ln w="9525">
            <a:noFill/>
            <a:miter lim="800000"/>
            <a:headEnd/>
            <a:tailEnd/>
          </a:ln>
        </p:spPr>
        <p:txBody>
          <a:bodyPr>
            <a:spAutoFit/>
          </a:bodyPr>
          <a:lstStyle/>
          <a:p>
            <a:r>
              <a:rPr lang="es-ES_tradnl" sz="2400">
                <a:solidFill>
                  <a:srgbClr val="D60093"/>
                </a:solidFill>
                <a:latin typeface="Comic Sans MS" pitchFamily="66" charset="0"/>
              </a:rPr>
              <a:t>Alertar al ortodoncista                    </a:t>
            </a:r>
            <a:r>
              <a:rPr lang="es-ES_tradnl" sz="2000">
                <a:solidFill>
                  <a:schemeClr val="bg2"/>
                </a:solidFill>
                <a:latin typeface="Comic Sans MS" pitchFamily="66" charset="0"/>
              </a:rPr>
              <a:t>Existencia de patologías </a:t>
            </a:r>
          </a:p>
        </p:txBody>
      </p:sp>
      <p:cxnSp>
        <p:nvCxnSpPr>
          <p:cNvPr id="8" name="7 Conector recto de flecha"/>
          <p:cNvCxnSpPr/>
          <p:nvPr/>
        </p:nvCxnSpPr>
        <p:spPr>
          <a:xfrm>
            <a:off x="4071938" y="3143250"/>
            <a:ext cx="85725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357813" y="4138613"/>
            <a:ext cx="3300412" cy="523875"/>
          </a:xfrm>
          <a:prstGeom prst="rect">
            <a:avLst/>
          </a:prstGeom>
          <a:solidFill>
            <a:srgbClr val="CC0099"/>
          </a:solidFill>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s-ES_tradnl" sz="2800" dirty="0">
                <a:solidFill>
                  <a:schemeClr val="bg2"/>
                </a:solidFill>
                <a:latin typeface="Comic Sans MS" pitchFamily="66" charset="0"/>
              </a:rPr>
              <a:t> </a:t>
            </a:r>
            <a:r>
              <a:rPr lang="es-ES_tradnl" sz="2400" dirty="0">
                <a:solidFill>
                  <a:schemeClr val="bg2"/>
                </a:solidFill>
                <a:latin typeface="Comic Sans MS" pitchFamily="66" charset="0"/>
              </a:rPr>
              <a:t>Lesiones  reactivas</a:t>
            </a:r>
          </a:p>
        </p:txBody>
      </p:sp>
      <p:cxnSp>
        <p:nvCxnSpPr>
          <p:cNvPr id="12" name="11 Conector recto de flecha"/>
          <p:cNvCxnSpPr/>
          <p:nvPr/>
        </p:nvCxnSpPr>
        <p:spPr>
          <a:xfrm rot="5400000">
            <a:off x="6329363" y="3709988"/>
            <a:ext cx="5715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6329363" y="4995863"/>
            <a:ext cx="571500"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5429250" y="5329238"/>
            <a:ext cx="3214688" cy="544512"/>
          </a:xfrm>
          <a:prstGeom prst="rect">
            <a:avLst/>
          </a:prstGeom>
          <a:solidFill>
            <a:schemeClr val="accent5">
              <a:lumMod val="50000"/>
            </a:schemeClr>
          </a:solidFill>
        </p:spPr>
        <p:style>
          <a:lnRef idx="2">
            <a:schemeClr val="accent5"/>
          </a:lnRef>
          <a:fillRef idx="1">
            <a:schemeClr val="lt1"/>
          </a:fillRef>
          <a:effectRef idx="0">
            <a:schemeClr val="accent5"/>
          </a:effectRef>
          <a:fontRef idx="minor">
            <a:schemeClr val="dk1"/>
          </a:fontRef>
        </p:style>
        <p:txBody>
          <a:bodyPr>
            <a:spAutoFit/>
          </a:bodyPr>
          <a:lstStyle/>
          <a:p>
            <a:pPr>
              <a:defRPr/>
            </a:pPr>
            <a:r>
              <a:rPr lang="es-ES_tradnl" sz="2800" dirty="0">
                <a:solidFill>
                  <a:schemeClr val="bg2"/>
                </a:solidFill>
                <a:latin typeface="Comic Sans MS" pitchFamily="66" charset="0"/>
              </a:rPr>
              <a:t>   </a:t>
            </a:r>
            <a:r>
              <a:rPr lang="es-ES_tradnl" sz="2400" dirty="0" err="1">
                <a:solidFill>
                  <a:schemeClr val="bg2"/>
                </a:solidFill>
                <a:latin typeface="Comic Sans MS" pitchFamily="66" charset="0"/>
              </a:rPr>
              <a:t>Dx.</a:t>
            </a:r>
            <a:r>
              <a:rPr lang="es-ES_tradnl" sz="2400" dirty="0">
                <a:solidFill>
                  <a:schemeClr val="bg2"/>
                </a:solidFill>
                <a:latin typeface="Comic Sans MS" pitchFamily="66" charset="0"/>
              </a:rPr>
              <a:t> ortodoncista</a:t>
            </a:r>
          </a:p>
        </p:txBody>
      </p:sp>
      <p:pic>
        <p:nvPicPr>
          <p:cNvPr id="9226" name="Picture 12" descr="F:\Mis imágenes\bandera_venezuela.jpg"/>
          <p:cNvPicPr>
            <a:picLocks noChangeAspect="1" noChangeArrowheads="1"/>
          </p:cNvPicPr>
          <p:nvPr/>
        </p:nvPicPr>
        <p:blipFill>
          <a:blip r:embed="rId2" cstate="print"/>
          <a:srcRect/>
          <a:stretch>
            <a:fillRect/>
          </a:stretch>
        </p:blipFill>
        <p:spPr bwMode="auto">
          <a:xfrm>
            <a:off x="1928813" y="571500"/>
            <a:ext cx="1023937"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857250" y="1557338"/>
            <a:ext cx="8286750" cy="1570037"/>
          </a:xfrm>
          <a:prstGeom prst="rect">
            <a:avLst/>
          </a:prstGeom>
          <a:noFill/>
          <a:ln w="9525">
            <a:noFill/>
            <a:miter lim="800000"/>
            <a:headEnd/>
            <a:tailEnd/>
          </a:ln>
        </p:spPr>
        <p:txBody>
          <a:bodyPr>
            <a:spAutoFit/>
          </a:bodyPr>
          <a:lstStyle/>
          <a:p>
            <a:pPr marL="457200" indent="-457200">
              <a:buFontTx/>
              <a:buAutoNum type="arabicPlain" startAt="140"/>
            </a:pPr>
            <a:r>
              <a:rPr lang="es-ES_tradnl" sz="2400" b="1">
                <a:solidFill>
                  <a:schemeClr val="bg2"/>
                </a:solidFill>
                <a:latin typeface="Comic Sans MS" pitchFamily="66" charset="0"/>
              </a:rPr>
              <a:t>        pacientes   ortodóncico -  quirúrgicos</a:t>
            </a:r>
          </a:p>
          <a:p>
            <a:pPr marL="457200" indent="-457200"/>
            <a:r>
              <a:rPr lang="es-ES_tradnl" sz="2400" b="1">
                <a:solidFill>
                  <a:schemeClr val="bg2"/>
                </a:solidFill>
                <a:latin typeface="Comic Sans MS" pitchFamily="66" charset="0"/>
              </a:rPr>
              <a:t>             15  y 35 años</a:t>
            </a:r>
          </a:p>
          <a:p>
            <a:pPr marL="457200" indent="-457200"/>
            <a:r>
              <a:rPr lang="es-ES_tradnl" sz="2400" b="1">
                <a:solidFill>
                  <a:schemeClr val="bg2"/>
                </a:solidFill>
                <a:latin typeface="Comic Sans MS" pitchFamily="66" charset="0"/>
              </a:rPr>
              <a:t>             3 semanas       </a:t>
            </a:r>
            <a:r>
              <a:rPr lang="es-ES_tradnl" b="1">
                <a:solidFill>
                  <a:srgbClr val="D60093"/>
                </a:solidFill>
              </a:rPr>
              <a:t>post-cirugía</a:t>
            </a:r>
            <a:endParaRPr lang="es-ES_tradnl" sz="2400" b="1">
              <a:solidFill>
                <a:schemeClr val="bg2"/>
              </a:solidFill>
              <a:latin typeface="Comic Sans MS" pitchFamily="66" charset="0"/>
            </a:endParaRPr>
          </a:p>
          <a:p>
            <a:pPr marL="457200" indent="-457200"/>
            <a:r>
              <a:rPr lang="es-ES_tradnl" sz="2400" b="1">
                <a:solidFill>
                  <a:schemeClr val="bg2"/>
                </a:solidFill>
                <a:latin typeface="Comic Sans MS" pitchFamily="66" charset="0"/>
              </a:rPr>
              <a:t>             2 meses </a:t>
            </a:r>
          </a:p>
        </p:txBody>
      </p:sp>
      <p:sp>
        <p:nvSpPr>
          <p:cNvPr id="3" name="2 CuadroTexto"/>
          <p:cNvSpPr txBox="1"/>
          <p:nvPr/>
        </p:nvSpPr>
        <p:spPr>
          <a:xfrm>
            <a:off x="857224" y="3408365"/>
            <a:ext cx="4595292" cy="3877985"/>
          </a:xfrm>
          <a:prstGeom prst="rect">
            <a:avLst/>
          </a:prstGeom>
          <a:noFill/>
        </p:spPr>
        <p:txBody>
          <a:bodyPr>
            <a:spAutoFit/>
          </a:bodyPr>
          <a:lstStyle/>
          <a:p>
            <a:pPr fontAlgn="auto">
              <a:spcBef>
                <a:spcPts val="0"/>
              </a:spcBef>
              <a:spcAft>
                <a:spcPts val="0"/>
              </a:spcAft>
              <a:defRPr/>
            </a:pPr>
            <a:r>
              <a:rPr lang="es-ES_tradnl" sz="2400" dirty="0">
                <a:solidFill>
                  <a:srgbClr val="FFFF00"/>
                </a:solidFill>
                <a:latin typeface="Comic Sans MS" pitchFamily="66" charset="0"/>
              </a:rPr>
              <a:t>Resultados</a:t>
            </a:r>
          </a:p>
          <a:p>
            <a:pPr fontAlgn="auto">
              <a:spcBef>
                <a:spcPts val="0"/>
              </a:spcBef>
              <a:spcAft>
                <a:spcPts val="0"/>
              </a:spcAft>
              <a:buClr>
                <a:srgbClr val="D60093"/>
              </a:buClr>
              <a:buFont typeface="Arial" pitchFamily="34" charset="0"/>
              <a:buChar char="•"/>
              <a:defRPr/>
            </a:pPr>
            <a:r>
              <a:rPr lang="es-ES_tradnl" sz="2400" dirty="0">
                <a:solidFill>
                  <a:srgbClr val="006666"/>
                </a:solidFill>
                <a:latin typeface="Comic Sans MS" pitchFamily="66" charset="0"/>
              </a:rPr>
              <a:t> Papilomas - fibromas</a:t>
            </a:r>
          </a:p>
          <a:p>
            <a:pPr fontAlgn="auto">
              <a:spcBef>
                <a:spcPts val="0"/>
              </a:spcBef>
              <a:spcAft>
                <a:spcPts val="0"/>
              </a:spcAft>
              <a:defRPr/>
            </a:pPr>
            <a:r>
              <a:rPr lang="es-ES_tradnl" sz="2400" dirty="0">
                <a:solidFill>
                  <a:srgbClr val="006666"/>
                </a:solidFill>
                <a:latin typeface="Comic Sans MS" pitchFamily="66" charset="0"/>
              </a:rPr>
              <a:t>      </a:t>
            </a:r>
            <a:r>
              <a:rPr lang="es-ES_tradnl" dirty="0">
                <a:solidFill>
                  <a:schemeClr val="bg2"/>
                </a:solidFill>
                <a:latin typeface="Comic Sans MS" pitchFamily="66" charset="0"/>
              </a:rPr>
              <a:t>Eliminación del agente</a:t>
            </a:r>
          </a:p>
          <a:p>
            <a:pPr lvl="7">
              <a:buClr>
                <a:schemeClr val="accent5">
                  <a:lumMod val="75000"/>
                </a:schemeClr>
              </a:buClr>
              <a:buFont typeface="Arial" pitchFamily="34" charset="0"/>
              <a:buChar char="•"/>
              <a:defRPr/>
            </a:pPr>
            <a:endParaRPr lang="es-ES_tradnl" sz="2400" dirty="0">
              <a:solidFill>
                <a:schemeClr val="bg2"/>
              </a:solidFill>
              <a:latin typeface="Comic Sans MS" pitchFamily="66" charset="0"/>
            </a:endParaRPr>
          </a:p>
          <a:p>
            <a:pPr fontAlgn="auto">
              <a:spcBef>
                <a:spcPts val="0"/>
              </a:spcBef>
              <a:spcAft>
                <a:spcPts val="0"/>
              </a:spcAft>
              <a:buClr>
                <a:srgbClr val="D60093"/>
              </a:buClr>
              <a:buFont typeface="Arial" pitchFamily="34" charset="0"/>
              <a:buChar char="•"/>
              <a:defRPr/>
            </a:pPr>
            <a:r>
              <a:rPr lang="es-ES_tradnl" sz="2400" dirty="0">
                <a:solidFill>
                  <a:srgbClr val="006666"/>
                </a:solidFill>
                <a:latin typeface="Comic Sans MS" pitchFamily="66" charset="0"/>
              </a:rPr>
              <a:t> </a:t>
            </a:r>
            <a:r>
              <a:rPr lang="es-ES_tradnl" sz="2400" dirty="0" err="1">
                <a:solidFill>
                  <a:srgbClr val="006666"/>
                </a:solidFill>
                <a:latin typeface="Comic Sans MS" pitchFamily="66" charset="0"/>
              </a:rPr>
              <a:t>mucocele</a:t>
            </a:r>
            <a:endParaRPr lang="es-ES_tradnl" sz="2400" dirty="0">
              <a:solidFill>
                <a:srgbClr val="006666"/>
              </a:solidFill>
              <a:latin typeface="Comic Sans MS" pitchFamily="66" charset="0"/>
            </a:endParaRPr>
          </a:p>
          <a:p>
            <a:pPr fontAlgn="auto">
              <a:spcBef>
                <a:spcPts val="0"/>
              </a:spcBef>
              <a:spcAft>
                <a:spcPts val="0"/>
              </a:spcAft>
              <a:buClr>
                <a:schemeClr val="accent5">
                  <a:lumMod val="75000"/>
                </a:schemeClr>
              </a:buClr>
              <a:defRPr/>
            </a:pPr>
            <a:r>
              <a:rPr lang="es-ES_tradnl" dirty="0">
                <a:solidFill>
                  <a:schemeClr val="bg2"/>
                </a:solidFill>
                <a:latin typeface="Comic Sans MS" pitchFamily="66" charset="0"/>
              </a:rPr>
              <a:t> </a:t>
            </a:r>
            <a:r>
              <a:rPr lang="es-ES_tradnl" dirty="0" err="1">
                <a:solidFill>
                  <a:schemeClr val="bg2"/>
                </a:solidFill>
                <a:latin typeface="Comic Sans MS" pitchFamily="66" charset="0"/>
              </a:rPr>
              <a:t>Excisión</a:t>
            </a:r>
            <a:endParaRPr lang="es-ES_tradnl" dirty="0">
              <a:solidFill>
                <a:schemeClr val="bg2"/>
              </a:solidFill>
              <a:latin typeface="Comic Sans MS" pitchFamily="66" charset="0"/>
            </a:endParaRPr>
          </a:p>
          <a:p>
            <a:pPr fontAlgn="auto">
              <a:spcBef>
                <a:spcPts val="0"/>
              </a:spcBef>
              <a:spcAft>
                <a:spcPts val="0"/>
              </a:spcAft>
              <a:buClr>
                <a:schemeClr val="accent5">
                  <a:lumMod val="75000"/>
                </a:schemeClr>
              </a:buClr>
              <a:defRPr/>
            </a:pPr>
            <a:r>
              <a:rPr lang="es-ES_tradnl" dirty="0">
                <a:solidFill>
                  <a:schemeClr val="bg2"/>
                </a:solidFill>
                <a:latin typeface="Comic Sans MS" pitchFamily="66" charset="0"/>
              </a:rPr>
              <a:t> Colocación de cera</a:t>
            </a:r>
          </a:p>
          <a:p>
            <a:pPr fontAlgn="auto">
              <a:spcBef>
                <a:spcPts val="0"/>
              </a:spcBef>
              <a:spcAft>
                <a:spcPts val="0"/>
              </a:spcAft>
              <a:buClr>
                <a:schemeClr val="accent5">
                  <a:lumMod val="75000"/>
                </a:schemeClr>
              </a:buClr>
              <a:defRPr/>
            </a:pPr>
            <a:r>
              <a:rPr lang="es-ES_tradnl" dirty="0">
                <a:solidFill>
                  <a:schemeClr val="bg2"/>
                </a:solidFill>
                <a:latin typeface="Comic Sans MS" pitchFamily="66" charset="0"/>
              </a:rPr>
              <a:t> Cambio de la dirección de alambres</a:t>
            </a:r>
          </a:p>
          <a:p>
            <a:pPr fontAlgn="auto">
              <a:spcBef>
                <a:spcPts val="0"/>
              </a:spcBef>
              <a:spcAft>
                <a:spcPts val="0"/>
              </a:spcAft>
              <a:defRPr/>
            </a:pPr>
            <a:endParaRPr lang="es-ES_tradnl" sz="2400" dirty="0">
              <a:solidFill>
                <a:schemeClr val="bg2"/>
              </a:solidFill>
              <a:latin typeface="Comic Sans MS" pitchFamily="66" charset="0"/>
            </a:endParaRPr>
          </a:p>
          <a:p>
            <a:pPr fontAlgn="auto">
              <a:spcBef>
                <a:spcPts val="0"/>
              </a:spcBef>
              <a:spcAft>
                <a:spcPts val="0"/>
              </a:spcAft>
              <a:defRPr/>
            </a:pPr>
            <a:endParaRPr lang="es-ES_tradnl" sz="2400" dirty="0">
              <a:solidFill>
                <a:schemeClr val="bg2"/>
              </a:solidFill>
              <a:latin typeface="Comic Sans MS" pitchFamily="66" charset="0"/>
            </a:endParaRPr>
          </a:p>
          <a:p>
            <a:pPr fontAlgn="auto">
              <a:spcBef>
                <a:spcPts val="0"/>
              </a:spcBef>
              <a:spcAft>
                <a:spcPts val="0"/>
              </a:spcAft>
              <a:defRPr/>
            </a:pPr>
            <a:endParaRPr lang="es-ES_tradnl" sz="2400" dirty="0">
              <a:solidFill>
                <a:schemeClr val="bg2"/>
              </a:solidFill>
              <a:latin typeface="Comic Sans MS" pitchFamily="66" charset="0"/>
            </a:endParaRPr>
          </a:p>
        </p:txBody>
      </p:sp>
      <p:sp>
        <p:nvSpPr>
          <p:cNvPr id="10244" name="3 CuadroTexto"/>
          <p:cNvSpPr txBox="1">
            <a:spLocks noChangeArrowheads="1"/>
          </p:cNvSpPr>
          <p:nvPr/>
        </p:nvSpPr>
        <p:spPr bwMode="auto">
          <a:xfrm>
            <a:off x="5929313" y="3770313"/>
            <a:ext cx="5072062" cy="2738437"/>
          </a:xfrm>
          <a:prstGeom prst="rect">
            <a:avLst/>
          </a:prstGeom>
          <a:noFill/>
          <a:ln w="9525">
            <a:noFill/>
            <a:miter lim="800000"/>
            <a:headEnd/>
            <a:tailEnd/>
          </a:ln>
        </p:spPr>
        <p:txBody>
          <a:bodyPr>
            <a:spAutoFit/>
          </a:bodyPr>
          <a:lstStyle/>
          <a:p>
            <a:pPr>
              <a:buClr>
                <a:srgbClr val="D60093"/>
              </a:buClr>
              <a:buFont typeface="Arial" charset="0"/>
              <a:buChar char="•"/>
            </a:pPr>
            <a:r>
              <a:rPr lang="es-ES_tradnl" sz="2400">
                <a:solidFill>
                  <a:schemeClr val="bg2"/>
                </a:solidFill>
                <a:latin typeface="Comic Sans MS" pitchFamily="66" charset="0"/>
              </a:rPr>
              <a:t> </a:t>
            </a:r>
            <a:r>
              <a:rPr lang="es-ES_tradnl" sz="2400">
                <a:solidFill>
                  <a:srgbClr val="006666"/>
                </a:solidFill>
                <a:latin typeface="Comic Sans MS" pitchFamily="66" charset="0"/>
              </a:rPr>
              <a:t> Ulceras</a:t>
            </a:r>
          </a:p>
          <a:p>
            <a:r>
              <a:rPr lang="es-ES_tradnl" sz="2400">
                <a:solidFill>
                  <a:schemeClr val="bg2"/>
                </a:solidFill>
                <a:latin typeface="Comic Sans MS" pitchFamily="66" charset="0"/>
              </a:rPr>
              <a:t> </a:t>
            </a:r>
            <a:r>
              <a:rPr lang="es-ES_tradnl">
                <a:solidFill>
                  <a:schemeClr val="bg2"/>
                </a:solidFill>
                <a:latin typeface="Comic Sans MS" pitchFamily="66" charset="0"/>
              </a:rPr>
              <a:t>Eliminación del agente</a:t>
            </a:r>
          </a:p>
          <a:p>
            <a:r>
              <a:rPr lang="es-ES_tradnl">
                <a:solidFill>
                  <a:schemeClr val="bg2"/>
                </a:solidFill>
                <a:latin typeface="Comic Sans MS" pitchFamily="66" charset="0"/>
              </a:rPr>
              <a:t> </a:t>
            </a:r>
            <a:r>
              <a:rPr lang="es-ES_tradnl">
                <a:solidFill>
                  <a:srgbClr val="FFFF00"/>
                </a:solidFill>
                <a:latin typeface="Comic Sans MS" pitchFamily="66" charset="0"/>
              </a:rPr>
              <a:t>Mezcla</a:t>
            </a:r>
          </a:p>
          <a:p>
            <a:r>
              <a:rPr lang="es-ES_tradnl">
                <a:solidFill>
                  <a:schemeClr val="bg2"/>
                </a:solidFill>
                <a:latin typeface="Comic Sans MS" pitchFamily="66" charset="0"/>
              </a:rPr>
              <a:t>  Hidroxido de Magnesio</a:t>
            </a:r>
          </a:p>
          <a:p>
            <a:r>
              <a:rPr lang="es-ES_tradnl">
                <a:solidFill>
                  <a:schemeClr val="bg2"/>
                </a:solidFill>
                <a:latin typeface="Comic Sans MS" pitchFamily="66" charset="0"/>
              </a:rPr>
              <a:t>         (Leche magnesia  ®)</a:t>
            </a:r>
          </a:p>
          <a:p>
            <a:r>
              <a:rPr lang="es-ES">
                <a:solidFill>
                  <a:schemeClr val="bg2"/>
                </a:solidFill>
                <a:latin typeface="Comic Sans MS" pitchFamily="66" charset="0"/>
              </a:rPr>
              <a:t>  Difenhidramina  </a:t>
            </a:r>
          </a:p>
          <a:p>
            <a:r>
              <a:rPr lang="es-ES">
                <a:solidFill>
                  <a:schemeClr val="bg2"/>
                </a:solidFill>
                <a:latin typeface="Comic Sans MS" pitchFamily="66" charset="0"/>
              </a:rPr>
              <a:t>          (benadril®)</a:t>
            </a:r>
            <a:endParaRPr lang="es-ES_tradnl">
              <a:solidFill>
                <a:schemeClr val="bg2"/>
              </a:solidFill>
              <a:latin typeface="Comic Sans MS" pitchFamily="66" charset="0"/>
            </a:endParaRPr>
          </a:p>
          <a:p>
            <a:r>
              <a:rPr lang="es-ES_tradnl">
                <a:solidFill>
                  <a:schemeClr val="bg2"/>
                </a:solidFill>
                <a:latin typeface="Comic Sans MS" pitchFamily="66" charset="0"/>
              </a:rPr>
              <a:t>  Tetraciclina  250mgrs</a:t>
            </a:r>
          </a:p>
          <a:p>
            <a:r>
              <a:rPr lang="es-ES_tradnl" sz="1600">
                <a:solidFill>
                  <a:schemeClr val="bg2"/>
                </a:solidFill>
                <a:latin typeface="Comic Sans MS" pitchFamily="66" charset="0"/>
              </a:rPr>
              <a:t>      4 veces al día  </a:t>
            </a:r>
            <a:r>
              <a:rPr lang="es-ES_tradnl" sz="1600" b="1">
                <a:solidFill>
                  <a:schemeClr val="bg2"/>
                </a:solidFill>
                <a:latin typeface="Comic Sans MS" pitchFamily="66" charset="0"/>
              </a:rPr>
              <a:t>X</a:t>
            </a:r>
            <a:r>
              <a:rPr lang="es-ES_tradnl" sz="1600">
                <a:solidFill>
                  <a:schemeClr val="bg2"/>
                </a:solidFill>
                <a:latin typeface="Comic Sans MS" pitchFamily="66" charset="0"/>
              </a:rPr>
              <a:t>  8 días</a:t>
            </a:r>
          </a:p>
        </p:txBody>
      </p:sp>
      <p:cxnSp>
        <p:nvCxnSpPr>
          <p:cNvPr id="6" name="5 Conector recto de flecha"/>
          <p:cNvCxnSpPr/>
          <p:nvPr/>
        </p:nvCxnSpPr>
        <p:spPr>
          <a:xfrm>
            <a:off x="1643063" y="1785938"/>
            <a:ext cx="642937" cy="158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246" name="AutoShape 8"/>
          <p:cNvSpPr>
            <a:spLocks/>
          </p:cNvSpPr>
          <p:nvPr/>
        </p:nvSpPr>
        <p:spPr bwMode="auto">
          <a:xfrm>
            <a:off x="5724525" y="2492375"/>
            <a:ext cx="71438" cy="576263"/>
          </a:xfrm>
          <a:prstGeom prst="rightBrace">
            <a:avLst>
              <a:gd name="adj1" fmla="val 67222"/>
              <a:gd name="adj2" fmla="val 50000"/>
            </a:avLst>
          </a:prstGeom>
          <a:noFill/>
          <a:ln w="9525">
            <a:solidFill>
              <a:schemeClr val="tx1"/>
            </a:solidFill>
            <a:round/>
            <a:headEnd/>
            <a:tailEnd/>
          </a:ln>
        </p:spPr>
        <p:txBody>
          <a:bodyPr wrap="none" anchor="ctr"/>
          <a:lstStyle/>
          <a:p>
            <a:pPr algn="ctr"/>
            <a:endParaRPr lang="es-ES">
              <a:solidFill>
                <a:srgbClr val="FFFF00"/>
              </a:solidFill>
            </a:endParaRPr>
          </a:p>
        </p:txBody>
      </p:sp>
      <p:sp>
        <p:nvSpPr>
          <p:cNvPr id="10247" name="AutoShape 9"/>
          <p:cNvSpPr>
            <a:spLocks/>
          </p:cNvSpPr>
          <p:nvPr/>
        </p:nvSpPr>
        <p:spPr bwMode="auto">
          <a:xfrm>
            <a:off x="4643438" y="2357438"/>
            <a:ext cx="144462" cy="719137"/>
          </a:xfrm>
          <a:prstGeom prst="rightBrace">
            <a:avLst>
              <a:gd name="adj1" fmla="val 41484"/>
              <a:gd name="adj2" fmla="val 50000"/>
            </a:avLst>
          </a:prstGeom>
          <a:noFill/>
          <a:ln w="38100">
            <a:solidFill>
              <a:srgbClr val="FFFF00"/>
            </a:solidFill>
            <a:round/>
            <a:headEnd/>
            <a:tailEnd/>
          </a:ln>
        </p:spPr>
        <p:txBody>
          <a:bodyPr wrap="none" anchor="ctr"/>
          <a:lstStyle/>
          <a:p>
            <a:pPr algn="ctr"/>
            <a:endParaRPr lang="es-ES">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2109</TotalTime>
  <Words>2680</Words>
  <Application>Microsoft Office PowerPoint</Application>
  <PresentationFormat>Presentación en pantalla (4:3)</PresentationFormat>
  <Paragraphs>765</Paragraphs>
  <Slides>59</Slides>
  <Notes>2</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Diapositiva 1</vt:lpstr>
      <vt:lpstr>Diapositiva 2</vt:lpstr>
      <vt:lpstr>Planteamiento del Problema</vt:lpstr>
      <vt:lpstr>Objetivo General</vt:lpstr>
      <vt:lpstr>Objetivos Específicos</vt:lpstr>
      <vt:lpstr>ANTECEDENTES</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Definiciones</vt:lpstr>
      <vt:lpstr>Diapositiva 20</vt:lpstr>
      <vt:lpstr>Diapositiva 21</vt:lpstr>
      <vt:lpstr>Diapositiva 22</vt:lpstr>
      <vt:lpstr>Diapositiva 23</vt:lpstr>
      <vt:lpstr>Diapositiva 24</vt:lpstr>
      <vt:lpstr>Diapositiva 25</vt:lpstr>
      <vt:lpstr>Diapositiva 26</vt:lpstr>
      <vt:lpstr>Diapositiva 27</vt:lpstr>
      <vt:lpstr>METODOLOGÍA</vt:lpstr>
      <vt:lpstr>Diapositiva 29</vt:lpstr>
      <vt:lpstr>Diapositiva 30</vt:lpstr>
      <vt:lpstr>Diapositiva 31</vt:lpstr>
      <vt:lpstr>Diapositiva 32</vt:lpstr>
      <vt:lpstr>Diapositiva 33</vt:lpstr>
      <vt:lpstr>Diapositiva 34</vt:lpstr>
      <vt:lpstr>Diapositiva 35</vt:lpstr>
      <vt:lpstr>6 casos de Ulcera traumática  2 casos de mucocele 4 casos de papiloma 8 casos de fibroma</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ACBell</dc:creator>
  <cp:lastModifiedBy>azuajep</cp:lastModifiedBy>
  <cp:revision>217</cp:revision>
  <dcterms:created xsi:type="dcterms:W3CDTF">2008-05-16T15:02:22Z</dcterms:created>
  <dcterms:modified xsi:type="dcterms:W3CDTF">2014-04-25T14:18:29Z</dcterms:modified>
</cp:coreProperties>
</file>