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quickStyle31.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layout13.xml" ContentType="application/vnd.openxmlformats-officedocument.drawingml.diagramLayout+xml"/>
  <Override PartName="/ppt/diagrams/quickStyle20.xml" ContentType="application/vnd.openxmlformats-officedocument.drawingml.diagramStyle+xml"/>
  <Override PartName="/ppt/diagrams/layout24.xml" ContentType="application/vnd.openxmlformats-officedocument.drawingml.diagramLayout+xml"/>
  <Override PartName="/ppt/diagrams/colors27.xml" ContentType="application/vnd.openxmlformats-officedocument.drawingml.diagramColors+xml"/>
  <Override PartName="/ppt/diagrams/data29.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layout20.xml" ContentType="application/vnd.openxmlformats-officedocument.drawingml.diagramLayout+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diagrams/colors30.xml" ContentType="application/vnd.openxmlformats-officedocument.drawingml.diagramColors+xml"/>
  <Override PartName="/ppt/diagrams/data32.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data21.xml" ContentType="application/vnd.openxmlformats-officedocument.drawingml.diagramData+xml"/>
  <Override PartName="/ppt/diagrams/quickStyle29.xml" ContentType="application/vnd.openxmlformats-officedocument.drawingml.diagramStyl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ppt/diagrams/layout29.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diagrams/quickStyle25.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layout25.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diagrams/data33.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quickStyle33.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layout26.xml" ContentType="application/vnd.openxmlformats-officedocument.drawingml.diagramLayout+xml"/>
  <Override PartName="/ppt/diagrams/colors29.xml" ContentType="application/vnd.openxmlformats-officedocument.drawingml.diagramColors+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diagrams/colors3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notesSlides/notesSlide6.xml" ContentType="application/vnd.openxmlformats-officedocument.presentationml.notesSlide+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07" r:id="rId4"/>
    <p:sldId id="308" r:id="rId5"/>
    <p:sldId id="309" r:id="rId6"/>
    <p:sldId id="310" r:id="rId7"/>
    <p:sldId id="291" r:id="rId8"/>
    <p:sldId id="295" r:id="rId9"/>
    <p:sldId id="258" r:id="rId10"/>
    <p:sldId id="294" r:id="rId11"/>
    <p:sldId id="293" r:id="rId12"/>
    <p:sldId id="261" r:id="rId13"/>
    <p:sldId id="263" r:id="rId14"/>
    <p:sldId id="264" r:id="rId15"/>
    <p:sldId id="266" r:id="rId16"/>
    <p:sldId id="267" r:id="rId17"/>
    <p:sldId id="268" r:id="rId18"/>
    <p:sldId id="269" r:id="rId19"/>
    <p:sldId id="270" r:id="rId20"/>
    <p:sldId id="271" r:id="rId21"/>
    <p:sldId id="272" r:id="rId22"/>
    <p:sldId id="273" r:id="rId23"/>
    <p:sldId id="274" r:id="rId24"/>
    <p:sldId id="275" r:id="rId25"/>
    <p:sldId id="26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97" r:id="rId40"/>
    <p:sldId id="298" r:id="rId41"/>
    <p:sldId id="299" r:id="rId42"/>
    <p:sldId id="300" r:id="rId43"/>
    <p:sldId id="301" r:id="rId44"/>
    <p:sldId id="302" r:id="rId45"/>
    <p:sldId id="303" r:id="rId46"/>
    <p:sldId id="306" r:id="rId47"/>
    <p:sldId id="304" r:id="rId48"/>
    <p:sldId id="305" r:id="rId49"/>
    <p:sldId id="289" r:id="rId50"/>
    <p:sldId id="290" r:id="rId51"/>
    <p:sldId id="292" r:id="rId52"/>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12A5"/>
    <a:srgbClr val="AC1096"/>
    <a:srgbClr val="FF0066"/>
    <a:srgbClr val="FFCCFF"/>
  </p:clrMru>
</p:presentationPr>
</file>

<file path=ppt/tableStyles.xml><?xml version="1.0" encoding="utf-8"?>
<a:tblStyleLst xmlns:a="http://schemas.openxmlformats.org/drawingml/2006/main" def="{5C22544A-7EE6-4342-B048-85BDC9FD1C3A}">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5" d="100"/>
          <a:sy n="35" d="100"/>
        </p:scale>
        <p:origin x="-147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771C8-9DF0-46FB-8ADB-E91AD0C09570}"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es-VE"/>
        </a:p>
      </dgm:t>
    </dgm:pt>
    <dgm:pt modelId="{38A017B8-8B1F-4779-9E4D-A8347E094B93}">
      <dgm:prSet phldrT="[Texto]" custT="1"/>
      <dgm:spPr/>
      <dgm:t>
        <a:bodyPr/>
        <a:lstStyle/>
        <a:p>
          <a:r>
            <a:rPr lang="es-ES" sz="2000" b="1" smtClean="0">
              <a:latin typeface="Calibri" pitchFamily="34" charset="0"/>
              <a:cs typeface="Calibri" pitchFamily="34" charset="0"/>
            </a:rPr>
            <a:t>Rojas (2000)</a:t>
          </a:r>
          <a:endParaRPr lang="es-VE" sz="2000" b="1" dirty="0"/>
        </a:p>
      </dgm:t>
    </dgm:pt>
    <dgm:pt modelId="{32008A16-3E9E-4BA7-9B67-004FBB43484D}" type="parTrans" cxnId="{E87B0676-3881-435B-B6A4-A024DDED482F}">
      <dgm:prSet/>
      <dgm:spPr/>
      <dgm:t>
        <a:bodyPr/>
        <a:lstStyle/>
        <a:p>
          <a:endParaRPr lang="es-VE"/>
        </a:p>
      </dgm:t>
    </dgm:pt>
    <dgm:pt modelId="{D48277BC-208B-4FAC-9CA0-C91CA44391BF}" type="sibTrans" cxnId="{E87B0676-3881-435B-B6A4-A024DDED482F}">
      <dgm:prSet/>
      <dgm:spPr/>
      <dgm:t>
        <a:bodyPr/>
        <a:lstStyle/>
        <a:p>
          <a:endParaRPr lang="es-VE"/>
        </a:p>
      </dgm:t>
    </dgm:pt>
    <dgm:pt modelId="{EEB4522C-2413-4FE7-AC03-F1C45243B6AD}">
      <dgm:prSet phldrT="[Texto]" custT="1"/>
      <dgm:spPr/>
      <dgm:t>
        <a:bodyPr/>
        <a:lstStyle/>
        <a:p>
          <a:r>
            <a:rPr lang="es-VE" sz="2000" b="1" dirty="0" smtClean="0">
              <a:latin typeface="Calibri" pitchFamily="34" charset="0"/>
              <a:cs typeface="Calibri" pitchFamily="34" charset="0"/>
            </a:rPr>
            <a:t>La mayoría de las luxaciones curan de forma espontánea</a:t>
          </a:r>
          <a:endParaRPr lang="es-VE" sz="2000" b="1" dirty="0">
            <a:latin typeface="Calibri" pitchFamily="34" charset="0"/>
            <a:cs typeface="Calibri" pitchFamily="34" charset="0"/>
          </a:endParaRPr>
        </a:p>
      </dgm:t>
    </dgm:pt>
    <dgm:pt modelId="{8B010C2B-87A6-43F8-9100-A3039E5F748B}" type="parTrans" cxnId="{EBBE05D2-0232-4690-AA2C-6F7399011AD4}">
      <dgm:prSet/>
      <dgm:spPr/>
      <dgm:t>
        <a:bodyPr/>
        <a:lstStyle/>
        <a:p>
          <a:endParaRPr lang="es-VE"/>
        </a:p>
      </dgm:t>
    </dgm:pt>
    <dgm:pt modelId="{67E7A613-3BE6-4FD3-8A6C-AE9A0760E27B}" type="sibTrans" cxnId="{EBBE05D2-0232-4690-AA2C-6F7399011AD4}">
      <dgm:prSet/>
      <dgm:spPr/>
      <dgm:t>
        <a:bodyPr/>
        <a:lstStyle/>
        <a:p>
          <a:endParaRPr lang="es-VE"/>
        </a:p>
      </dgm:t>
    </dgm:pt>
    <dgm:pt modelId="{1B020042-270E-4CF8-AAF2-45C625508CD2}">
      <dgm:prSet phldrT="[Texto]" custT="1"/>
      <dgm:spPr/>
      <dgm:t>
        <a:bodyPr/>
        <a:lstStyle/>
        <a:p>
          <a:r>
            <a:rPr lang="es-VE" sz="2000" b="1" dirty="0" smtClean="0">
              <a:latin typeface="Calibri" pitchFamily="34" charset="0"/>
              <a:cs typeface="Calibri" pitchFamily="34" charset="0"/>
            </a:rPr>
            <a:t>Tratamientos para niños en edad escolar son conservadores</a:t>
          </a:r>
          <a:endParaRPr lang="es-VE" sz="2000" b="1" dirty="0">
            <a:latin typeface="Calibri" pitchFamily="34" charset="0"/>
            <a:cs typeface="Calibri" pitchFamily="34" charset="0"/>
          </a:endParaRPr>
        </a:p>
      </dgm:t>
    </dgm:pt>
    <dgm:pt modelId="{B3143429-9AC3-486F-A928-929D7BD0E876}" type="parTrans" cxnId="{2B1BAF0E-55DC-4D07-A541-58F402F55CEF}">
      <dgm:prSet/>
      <dgm:spPr/>
      <dgm:t>
        <a:bodyPr/>
        <a:lstStyle/>
        <a:p>
          <a:endParaRPr lang="es-VE"/>
        </a:p>
      </dgm:t>
    </dgm:pt>
    <dgm:pt modelId="{539B2A2A-C9D3-42CE-93CF-B4C4E6DF0B7D}" type="sibTrans" cxnId="{2B1BAF0E-55DC-4D07-A541-58F402F55CEF}">
      <dgm:prSet/>
      <dgm:spPr/>
      <dgm:t>
        <a:bodyPr/>
        <a:lstStyle/>
        <a:p>
          <a:endParaRPr lang="es-VE"/>
        </a:p>
      </dgm:t>
    </dgm:pt>
    <dgm:pt modelId="{F6D389C6-4C5E-4BF5-B2F7-1C6DF2B29E50}">
      <dgm:prSet custT="1"/>
      <dgm:spPr/>
      <dgm:t>
        <a:bodyPr/>
        <a:lstStyle/>
        <a:p>
          <a:r>
            <a:rPr lang="es-ES" sz="2000" b="1" smtClean="0">
              <a:latin typeface="Calibri" pitchFamily="34" charset="0"/>
              <a:cs typeface="Calibri" pitchFamily="34" charset="0"/>
            </a:rPr>
            <a:t>Turkistani y Hanno (2011)</a:t>
          </a:r>
          <a:endParaRPr lang="es-ES" sz="500" b="1" dirty="0" smtClean="0">
            <a:latin typeface="Calibri" pitchFamily="34" charset="0"/>
            <a:cs typeface="Calibri" pitchFamily="34" charset="0"/>
          </a:endParaRPr>
        </a:p>
      </dgm:t>
    </dgm:pt>
    <dgm:pt modelId="{FA5089EB-C50F-4906-939D-4E691E7DA7D0}" type="parTrans" cxnId="{101293BE-286E-46EC-B446-B45A927F1CC1}">
      <dgm:prSet/>
      <dgm:spPr/>
      <dgm:t>
        <a:bodyPr/>
        <a:lstStyle/>
        <a:p>
          <a:endParaRPr lang="es-VE"/>
        </a:p>
      </dgm:t>
    </dgm:pt>
    <dgm:pt modelId="{06C029A1-63DD-4E00-990A-6039CFD5AB46}" type="sibTrans" cxnId="{101293BE-286E-46EC-B446-B45A927F1CC1}">
      <dgm:prSet/>
      <dgm:spPr/>
      <dgm:t>
        <a:bodyPr/>
        <a:lstStyle/>
        <a:p>
          <a:endParaRPr lang="es-VE"/>
        </a:p>
      </dgm:t>
    </dgm:pt>
    <dgm:pt modelId="{06933537-92AF-499C-9A90-DFAE78B5A767}">
      <dgm:prSet custT="1"/>
      <dgm:spPr/>
      <dgm:t>
        <a:bodyPr/>
        <a:lstStyle/>
        <a:p>
          <a:r>
            <a:rPr lang="es-ES" sz="2000" b="1" smtClean="0">
              <a:latin typeface="Calibri" pitchFamily="34" charset="0"/>
              <a:cs typeface="Calibri" pitchFamily="34" charset="0"/>
            </a:rPr>
            <a:t>Flores</a:t>
          </a:r>
          <a:r>
            <a:rPr lang="es-ES" sz="2000" b="1" baseline="0" smtClean="0">
              <a:latin typeface="Calibri" pitchFamily="34" charset="0"/>
              <a:cs typeface="Calibri" pitchFamily="34" charset="0"/>
            </a:rPr>
            <a:t> (2002)</a:t>
          </a:r>
          <a:endParaRPr lang="es-ES" sz="2000" b="1" dirty="0" smtClean="0">
            <a:latin typeface="Calibri" pitchFamily="34" charset="0"/>
            <a:cs typeface="Calibri" pitchFamily="34" charset="0"/>
          </a:endParaRPr>
        </a:p>
      </dgm:t>
    </dgm:pt>
    <dgm:pt modelId="{F4037829-D779-4B82-A0F4-B8DC5BC96E93}" type="parTrans" cxnId="{E1D8141A-54CC-445B-B525-D28CEF064226}">
      <dgm:prSet/>
      <dgm:spPr/>
      <dgm:t>
        <a:bodyPr/>
        <a:lstStyle/>
        <a:p>
          <a:endParaRPr lang="es-VE"/>
        </a:p>
      </dgm:t>
    </dgm:pt>
    <dgm:pt modelId="{02F266C8-85B4-47DD-BF5B-C4B63BD63097}" type="sibTrans" cxnId="{E1D8141A-54CC-445B-B525-D28CEF064226}">
      <dgm:prSet/>
      <dgm:spPr/>
      <dgm:t>
        <a:bodyPr/>
        <a:lstStyle/>
        <a:p>
          <a:endParaRPr lang="es-VE"/>
        </a:p>
      </dgm:t>
    </dgm:pt>
    <dgm:pt modelId="{C817D858-AB4F-448E-B1B0-4F9860CF24A6}">
      <dgm:prSet custT="1"/>
      <dgm:spPr/>
      <dgm:t>
        <a:bodyPr/>
        <a:lstStyle/>
        <a:p>
          <a:r>
            <a:rPr lang="es-VE" sz="2000" b="1" dirty="0" smtClean="0">
              <a:latin typeface="Calibri" pitchFamily="34" charset="0"/>
              <a:cs typeface="Calibri" pitchFamily="34" charset="0"/>
            </a:rPr>
            <a:t>Trauma en la dentición primaria anterior</a:t>
          </a:r>
          <a:endParaRPr lang="es-VE" sz="2000" b="1" dirty="0">
            <a:latin typeface="Calibri" pitchFamily="34" charset="0"/>
            <a:cs typeface="Calibri" pitchFamily="34" charset="0"/>
          </a:endParaRPr>
        </a:p>
      </dgm:t>
    </dgm:pt>
    <dgm:pt modelId="{95B33880-2CC6-4288-A86C-027E82B108B0}" type="parTrans" cxnId="{ED04DA1D-DCA8-40DD-8C52-70A0269529B1}">
      <dgm:prSet/>
      <dgm:spPr/>
      <dgm:t>
        <a:bodyPr/>
        <a:lstStyle/>
        <a:p>
          <a:endParaRPr lang="es-VE"/>
        </a:p>
      </dgm:t>
    </dgm:pt>
    <dgm:pt modelId="{D1FF554E-22B9-4DDA-A862-B95C9D4C2724}" type="sibTrans" cxnId="{ED04DA1D-DCA8-40DD-8C52-70A0269529B1}">
      <dgm:prSet/>
      <dgm:spPr/>
      <dgm:t>
        <a:bodyPr/>
        <a:lstStyle/>
        <a:p>
          <a:endParaRPr lang="es-VE"/>
        </a:p>
      </dgm:t>
    </dgm:pt>
    <dgm:pt modelId="{0C4AFAC3-343B-48EE-8A14-5675C3138D84}">
      <dgm:prSet/>
      <dgm:spPr/>
      <dgm:t>
        <a:bodyPr/>
        <a:lstStyle/>
        <a:p>
          <a:endParaRPr lang="es-VE" sz="1300" dirty="0"/>
        </a:p>
      </dgm:t>
    </dgm:pt>
    <dgm:pt modelId="{41DD0FFA-F981-4CA7-AFFF-C028C06ED023}" type="parTrans" cxnId="{61720AFE-4690-4B61-80C3-B1B159974CC5}">
      <dgm:prSet/>
      <dgm:spPr/>
      <dgm:t>
        <a:bodyPr/>
        <a:lstStyle/>
        <a:p>
          <a:endParaRPr lang="es-VE"/>
        </a:p>
      </dgm:t>
    </dgm:pt>
    <dgm:pt modelId="{0E7455BF-9BFD-450D-811F-06A6D0379B0F}" type="sibTrans" cxnId="{61720AFE-4690-4B61-80C3-B1B159974CC5}">
      <dgm:prSet/>
      <dgm:spPr/>
      <dgm:t>
        <a:bodyPr/>
        <a:lstStyle/>
        <a:p>
          <a:endParaRPr lang="es-VE"/>
        </a:p>
      </dgm:t>
    </dgm:pt>
    <dgm:pt modelId="{584645C9-AAC5-44E3-9452-6497F35D093F}">
      <dgm:prSet custT="1"/>
      <dgm:spPr/>
      <dgm:t>
        <a:bodyPr/>
        <a:lstStyle/>
        <a:p>
          <a:r>
            <a:rPr lang="es-VE" sz="2000" b="1" dirty="0" smtClean="0">
              <a:latin typeface="Calibri" pitchFamily="34" charset="0"/>
              <a:cs typeface="Calibri" pitchFamily="34" charset="0"/>
            </a:rPr>
            <a:t>Prevalencia, clasificación, tratamiento y secuelas </a:t>
          </a:r>
          <a:endParaRPr lang="es-VE" sz="2000" b="1" dirty="0">
            <a:latin typeface="Calibri" pitchFamily="34" charset="0"/>
            <a:cs typeface="Calibri" pitchFamily="34" charset="0"/>
          </a:endParaRPr>
        </a:p>
      </dgm:t>
    </dgm:pt>
    <dgm:pt modelId="{22E181AE-0818-43BE-A5FD-277EAAAE2A14}" type="parTrans" cxnId="{05B91CEB-D82A-4B1C-80D2-ED3F3C29A995}">
      <dgm:prSet/>
      <dgm:spPr/>
      <dgm:t>
        <a:bodyPr/>
        <a:lstStyle/>
        <a:p>
          <a:endParaRPr lang="es-VE"/>
        </a:p>
      </dgm:t>
    </dgm:pt>
    <dgm:pt modelId="{1F85B2E8-E6E0-4F11-AC93-0B495307548D}" type="sibTrans" cxnId="{05B91CEB-D82A-4B1C-80D2-ED3F3C29A995}">
      <dgm:prSet/>
      <dgm:spPr/>
      <dgm:t>
        <a:bodyPr/>
        <a:lstStyle/>
        <a:p>
          <a:endParaRPr lang="es-VE"/>
        </a:p>
      </dgm:t>
    </dgm:pt>
    <dgm:pt modelId="{C1A50ECB-491A-4228-A1FE-9488038D11EE}">
      <dgm:prSet/>
      <dgm:spPr/>
      <dgm:t>
        <a:bodyPr/>
        <a:lstStyle/>
        <a:p>
          <a:endParaRPr lang="es-VE" sz="1300" dirty="0"/>
        </a:p>
      </dgm:t>
    </dgm:pt>
    <dgm:pt modelId="{3F603942-6062-4D1D-A90C-0536B14206A7}" type="parTrans" cxnId="{35B27848-E65C-4FF0-B7B7-FE77FEBCCBA5}">
      <dgm:prSet/>
      <dgm:spPr/>
      <dgm:t>
        <a:bodyPr/>
        <a:lstStyle/>
        <a:p>
          <a:endParaRPr lang="es-VE"/>
        </a:p>
      </dgm:t>
    </dgm:pt>
    <dgm:pt modelId="{381AE74B-E370-4B3B-B3CA-C07EC285C611}" type="sibTrans" cxnId="{35B27848-E65C-4FF0-B7B7-FE77FEBCCBA5}">
      <dgm:prSet/>
      <dgm:spPr/>
      <dgm:t>
        <a:bodyPr/>
        <a:lstStyle/>
        <a:p>
          <a:endParaRPr lang="es-VE"/>
        </a:p>
      </dgm:t>
    </dgm:pt>
    <dgm:pt modelId="{15B5419F-B771-4E94-BFA1-892E83F3A33C}">
      <dgm:prSet custT="1"/>
      <dgm:spPr/>
      <dgm:t>
        <a:bodyPr/>
        <a:lstStyle/>
        <a:p>
          <a:r>
            <a:rPr lang="es-VE" sz="2000" b="1" dirty="0" smtClean="0">
              <a:latin typeface="Calibri" pitchFamily="34" charset="0"/>
              <a:cs typeface="Calibri" pitchFamily="34" charset="0"/>
            </a:rPr>
            <a:t>Frecuencia 20-60% preescolares</a:t>
          </a:r>
          <a:endParaRPr lang="es-VE" sz="2000" b="1" dirty="0">
            <a:latin typeface="Calibri" pitchFamily="34" charset="0"/>
            <a:cs typeface="Calibri" pitchFamily="34" charset="0"/>
          </a:endParaRPr>
        </a:p>
      </dgm:t>
    </dgm:pt>
    <dgm:pt modelId="{29A1925A-C47E-4579-8319-4F78CB1BA324}" type="parTrans" cxnId="{778C0639-61FA-485B-9247-8B18476D0772}">
      <dgm:prSet/>
      <dgm:spPr/>
      <dgm:t>
        <a:bodyPr/>
        <a:lstStyle/>
        <a:p>
          <a:endParaRPr lang="es-VE"/>
        </a:p>
      </dgm:t>
    </dgm:pt>
    <dgm:pt modelId="{B408F429-9D14-40EE-92D6-8198EB80B5C0}" type="sibTrans" cxnId="{778C0639-61FA-485B-9247-8B18476D0772}">
      <dgm:prSet/>
      <dgm:spPr/>
      <dgm:t>
        <a:bodyPr/>
        <a:lstStyle/>
        <a:p>
          <a:endParaRPr lang="es-VE"/>
        </a:p>
      </dgm:t>
    </dgm:pt>
    <dgm:pt modelId="{2054446A-B26B-462B-A370-85DBEF5A9188}">
      <dgm:prSet/>
      <dgm:spPr/>
      <dgm:t>
        <a:bodyPr/>
        <a:lstStyle/>
        <a:p>
          <a:endParaRPr lang="es-VE" sz="1300" dirty="0"/>
        </a:p>
      </dgm:t>
    </dgm:pt>
    <dgm:pt modelId="{9BF0878A-CD28-4748-AD79-6572AC2414D3}" type="parTrans" cxnId="{ABC2A671-490A-4FBF-AD5D-4F2C74F10321}">
      <dgm:prSet/>
      <dgm:spPr/>
      <dgm:t>
        <a:bodyPr/>
        <a:lstStyle/>
        <a:p>
          <a:endParaRPr lang="es-VE"/>
        </a:p>
      </dgm:t>
    </dgm:pt>
    <dgm:pt modelId="{27D7EEF3-B7E2-4A94-902C-D1F361B4DD92}" type="sibTrans" cxnId="{ABC2A671-490A-4FBF-AD5D-4F2C74F10321}">
      <dgm:prSet/>
      <dgm:spPr/>
      <dgm:t>
        <a:bodyPr/>
        <a:lstStyle/>
        <a:p>
          <a:endParaRPr lang="es-VE"/>
        </a:p>
      </dgm:t>
    </dgm:pt>
    <dgm:pt modelId="{2469F6A7-21EA-403F-8D4E-BBB95637F315}">
      <dgm:prSet custT="1"/>
      <dgm:spPr/>
      <dgm:t>
        <a:bodyPr/>
        <a:lstStyle/>
        <a:p>
          <a:r>
            <a:rPr lang="es-VE" sz="2000" b="1" dirty="0" smtClean="0">
              <a:latin typeface="Calibri" pitchFamily="34" charset="0"/>
              <a:cs typeface="Calibri" pitchFamily="34" charset="0"/>
            </a:rPr>
            <a:t>Luxaciones (91%)</a:t>
          </a:r>
          <a:endParaRPr lang="es-VE" sz="2000" b="1" dirty="0">
            <a:latin typeface="Calibri" pitchFamily="34" charset="0"/>
            <a:cs typeface="Calibri" pitchFamily="34" charset="0"/>
          </a:endParaRPr>
        </a:p>
      </dgm:t>
    </dgm:pt>
    <dgm:pt modelId="{D777C5A1-49CC-4064-8819-ACA8CC431FF4}" type="parTrans" cxnId="{54182FD4-D5D3-4D5F-AF18-E0776860D40F}">
      <dgm:prSet/>
      <dgm:spPr/>
      <dgm:t>
        <a:bodyPr/>
        <a:lstStyle/>
        <a:p>
          <a:endParaRPr lang="es-VE"/>
        </a:p>
      </dgm:t>
    </dgm:pt>
    <dgm:pt modelId="{FC590288-A7C5-4BF8-BC7F-9E686CBB631A}" type="sibTrans" cxnId="{54182FD4-D5D3-4D5F-AF18-E0776860D40F}">
      <dgm:prSet/>
      <dgm:spPr/>
      <dgm:t>
        <a:bodyPr/>
        <a:lstStyle/>
        <a:p>
          <a:endParaRPr lang="es-VE"/>
        </a:p>
      </dgm:t>
    </dgm:pt>
    <dgm:pt modelId="{F8506316-520E-47FB-BA17-66FD0AABD4E5}">
      <dgm:prSet/>
      <dgm:spPr/>
      <dgm:t>
        <a:bodyPr/>
        <a:lstStyle/>
        <a:p>
          <a:endParaRPr lang="es-VE" sz="1300" dirty="0"/>
        </a:p>
      </dgm:t>
    </dgm:pt>
    <dgm:pt modelId="{C6D12BA5-0F82-4042-BBBF-8AE31534DCF3}" type="parTrans" cxnId="{F29B6823-3BB8-49A1-A518-E5974088B217}">
      <dgm:prSet/>
      <dgm:spPr/>
      <dgm:t>
        <a:bodyPr/>
        <a:lstStyle/>
        <a:p>
          <a:endParaRPr lang="es-VE"/>
        </a:p>
      </dgm:t>
    </dgm:pt>
    <dgm:pt modelId="{AB276DE3-9ADA-4A7F-B56D-2BFF42C55179}" type="sibTrans" cxnId="{F29B6823-3BB8-49A1-A518-E5974088B217}">
      <dgm:prSet/>
      <dgm:spPr/>
      <dgm:t>
        <a:bodyPr/>
        <a:lstStyle/>
        <a:p>
          <a:endParaRPr lang="es-VE"/>
        </a:p>
      </dgm:t>
    </dgm:pt>
    <dgm:pt modelId="{69C9C845-F335-4B11-8EE0-A3FB7CC69679}">
      <dgm:prSet phldrT="[Texto]" custT="1"/>
      <dgm:spPr/>
      <dgm:t>
        <a:bodyPr/>
        <a:lstStyle/>
        <a:p>
          <a:endParaRPr lang="es-VE" sz="1600" dirty="0">
            <a:latin typeface="Calibri" pitchFamily="34" charset="0"/>
            <a:cs typeface="Calibri" pitchFamily="34" charset="0"/>
          </a:endParaRPr>
        </a:p>
      </dgm:t>
    </dgm:pt>
    <dgm:pt modelId="{5B39CFE4-1A75-49D0-92DF-E98C0D323ABE}" type="parTrans" cxnId="{366871D6-B158-49E9-BE24-727F09C953E5}">
      <dgm:prSet/>
      <dgm:spPr/>
      <dgm:t>
        <a:bodyPr/>
        <a:lstStyle/>
        <a:p>
          <a:endParaRPr lang="es-VE"/>
        </a:p>
      </dgm:t>
    </dgm:pt>
    <dgm:pt modelId="{094D20CE-E34A-4095-BB05-B62A1EBD7902}" type="sibTrans" cxnId="{366871D6-B158-49E9-BE24-727F09C953E5}">
      <dgm:prSet/>
      <dgm:spPr/>
      <dgm:t>
        <a:bodyPr/>
        <a:lstStyle/>
        <a:p>
          <a:endParaRPr lang="es-VE"/>
        </a:p>
      </dgm:t>
    </dgm:pt>
    <dgm:pt modelId="{4C8ED238-F8E1-4CC6-9587-F82B3606EAA0}">
      <dgm:prSet phldrT="[Texto]" custT="1"/>
      <dgm:spPr/>
      <dgm:t>
        <a:bodyPr/>
        <a:lstStyle/>
        <a:p>
          <a:r>
            <a:rPr lang="es-VE" sz="2000" b="1" dirty="0" smtClean="0"/>
            <a:t>Control del dolor, capacidad del odontólogo, seguimiento del tratamiento e higiene preservación del diente primario</a:t>
          </a:r>
          <a:endParaRPr lang="es-VE" sz="2000" b="1" dirty="0">
            <a:latin typeface="Calibri" pitchFamily="34" charset="0"/>
            <a:cs typeface="Calibri" pitchFamily="34" charset="0"/>
          </a:endParaRPr>
        </a:p>
      </dgm:t>
    </dgm:pt>
    <dgm:pt modelId="{768B62D0-DA2D-4DFB-B25A-F531BA9B646D}" type="parTrans" cxnId="{1CE53419-AFEB-4622-B404-2635C8620EC0}">
      <dgm:prSet/>
      <dgm:spPr/>
      <dgm:t>
        <a:bodyPr/>
        <a:lstStyle/>
        <a:p>
          <a:endParaRPr lang="es-VE"/>
        </a:p>
      </dgm:t>
    </dgm:pt>
    <dgm:pt modelId="{C4B73B57-400B-4E4F-A3B9-7FF340B4384B}" type="sibTrans" cxnId="{1CE53419-AFEB-4622-B404-2635C8620EC0}">
      <dgm:prSet/>
      <dgm:spPr/>
      <dgm:t>
        <a:bodyPr/>
        <a:lstStyle/>
        <a:p>
          <a:endParaRPr lang="es-VE"/>
        </a:p>
      </dgm:t>
    </dgm:pt>
    <dgm:pt modelId="{7D9B3F42-CCC2-436C-BBD7-0E4C149147AE}">
      <dgm:prSet custT="1"/>
      <dgm:spPr/>
      <dgm:t>
        <a:bodyPr/>
        <a:lstStyle/>
        <a:p>
          <a:endParaRPr lang="es-VE" sz="2000" b="1" dirty="0">
            <a:latin typeface="Calibri" pitchFamily="34" charset="0"/>
            <a:cs typeface="Calibri" pitchFamily="34" charset="0"/>
          </a:endParaRPr>
        </a:p>
      </dgm:t>
    </dgm:pt>
    <dgm:pt modelId="{E46C2D81-8057-4F59-915A-6C71FF3375B2}" type="parTrans" cxnId="{ECA193F5-94EB-4291-99CB-C5B35A32BFEE}">
      <dgm:prSet/>
      <dgm:spPr/>
      <dgm:t>
        <a:bodyPr/>
        <a:lstStyle/>
        <a:p>
          <a:endParaRPr lang="es-VE"/>
        </a:p>
      </dgm:t>
    </dgm:pt>
    <dgm:pt modelId="{4B75B37C-14DC-4332-AA92-E0544C997BA9}" type="sibTrans" cxnId="{ECA193F5-94EB-4291-99CB-C5B35A32BFEE}">
      <dgm:prSet/>
      <dgm:spPr/>
      <dgm:t>
        <a:bodyPr/>
        <a:lstStyle/>
        <a:p>
          <a:endParaRPr lang="es-VE"/>
        </a:p>
      </dgm:t>
    </dgm:pt>
    <dgm:pt modelId="{F944FFEA-73C3-4CB0-8E5A-2E01504DB5E8}">
      <dgm:prSet custT="1"/>
      <dgm:spPr/>
      <dgm:t>
        <a:bodyPr/>
        <a:lstStyle/>
        <a:p>
          <a:r>
            <a:rPr lang="es-VE" sz="2000" b="1" dirty="0" smtClean="0">
              <a:latin typeface="Calibri" pitchFamily="34" charset="0"/>
              <a:cs typeface="Calibri" pitchFamily="34" charset="0"/>
            </a:rPr>
            <a:t>Edad, gravedad, tratamiento y seguimiento</a:t>
          </a:r>
        </a:p>
      </dgm:t>
    </dgm:pt>
    <dgm:pt modelId="{62D19A46-BAC7-4D5B-9D67-6558B2A25DD3}" type="parTrans" cxnId="{4E3045C9-885D-4B4A-B1AF-63BD2A445A36}">
      <dgm:prSet/>
      <dgm:spPr/>
      <dgm:t>
        <a:bodyPr/>
        <a:lstStyle/>
        <a:p>
          <a:endParaRPr lang="es-VE"/>
        </a:p>
      </dgm:t>
    </dgm:pt>
    <dgm:pt modelId="{8EA5F1D8-AC79-4DF8-8F93-0DC3D94F344A}" type="sibTrans" cxnId="{4E3045C9-885D-4B4A-B1AF-63BD2A445A36}">
      <dgm:prSet/>
      <dgm:spPr/>
      <dgm:t>
        <a:bodyPr/>
        <a:lstStyle/>
        <a:p>
          <a:endParaRPr lang="es-VE"/>
        </a:p>
      </dgm:t>
    </dgm:pt>
    <dgm:pt modelId="{0AB1576E-3503-42FF-91A1-24ED0D2AA527}">
      <dgm:prSet custT="1"/>
      <dgm:spPr/>
      <dgm:t>
        <a:bodyPr/>
        <a:lstStyle/>
        <a:p>
          <a:r>
            <a:rPr lang="es-VE" sz="2000" b="1" dirty="0" smtClean="0">
              <a:latin typeface="Calibri" pitchFamily="34" charset="0"/>
              <a:cs typeface="Calibri" pitchFamily="34" charset="0"/>
            </a:rPr>
            <a:t>Literatura actual basada en evidencia científica </a:t>
          </a:r>
        </a:p>
      </dgm:t>
    </dgm:pt>
    <dgm:pt modelId="{5474771E-E452-45C1-AEB9-4A81D0C11246}" type="parTrans" cxnId="{24F95521-E9D5-49B2-8DD4-42F339F5875A}">
      <dgm:prSet/>
      <dgm:spPr/>
      <dgm:t>
        <a:bodyPr/>
        <a:lstStyle/>
        <a:p>
          <a:endParaRPr lang="es-VE"/>
        </a:p>
      </dgm:t>
    </dgm:pt>
    <dgm:pt modelId="{266A0EA0-5C3E-4B2F-BC18-F9DA4C16749E}" type="sibTrans" cxnId="{24F95521-E9D5-49B2-8DD4-42F339F5875A}">
      <dgm:prSet/>
      <dgm:spPr/>
      <dgm:t>
        <a:bodyPr/>
        <a:lstStyle/>
        <a:p>
          <a:endParaRPr lang="es-VE"/>
        </a:p>
      </dgm:t>
    </dgm:pt>
    <dgm:pt modelId="{908C12B4-82FA-4568-AA45-2B9F52F884A0}">
      <dgm:prSet custT="1"/>
      <dgm:spPr/>
      <dgm:t>
        <a:bodyPr/>
        <a:lstStyle/>
        <a:p>
          <a:r>
            <a:rPr lang="es-VE" sz="2000" b="1" dirty="0" smtClean="0">
              <a:latin typeface="Calibri" pitchFamily="34" charset="0"/>
              <a:cs typeface="Calibri" pitchFamily="34" charset="0"/>
            </a:rPr>
            <a:t>Desplazamiento puede conllevar a que se pierdan los dientes anteriores consecuencias funcionales, estéticas y efectos psicológicos en los niños </a:t>
          </a:r>
          <a:endParaRPr lang="es-VE" sz="2000" b="1" dirty="0">
            <a:latin typeface="Calibri" pitchFamily="34" charset="0"/>
            <a:cs typeface="Calibri" pitchFamily="34" charset="0"/>
          </a:endParaRPr>
        </a:p>
      </dgm:t>
    </dgm:pt>
    <dgm:pt modelId="{9306C0CC-3B2B-45AE-87D2-37D1C0ED5C16}" type="parTrans" cxnId="{986A26E3-BEC6-4BC7-ACCD-7D5E9B636231}">
      <dgm:prSet/>
      <dgm:spPr/>
      <dgm:t>
        <a:bodyPr/>
        <a:lstStyle/>
        <a:p>
          <a:endParaRPr lang="es-VE"/>
        </a:p>
      </dgm:t>
    </dgm:pt>
    <dgm:pt modelId="{47744DEB-00F7-434D-89BD-A51E1FD8F6B5}" type="sibTrans" cxnId="{986A26E3-BEC6-4BC7-ACCD-7D5E9B636231}">
      <dgm:prSet/>
      <dgm:spPr/>
      <dgm:t>
        <a:bodyPr/>
        <a:lstStyle/>
        <a:p>
          <a:endParaRPr lang="es-VE"/>
        </a:p>
      </dgm:t>
    </dgm:pt>
    <dgm:pt modelId="{CA4EA63B-A4A1-4363-8C64-17658AE0AB53}">
      <dgm:prSet phldrT="[Texto]" custT="1"/>
      <dgm:spPr/>
      <dgm:t>
        <a:bodyPr/>
        <a:lstStyle/>
        <a:p>
          <a:endParaRPr lang="es-VE" sz="2000" b="1" dirty="0">
            <a:latin typeface="Calibri" pitchFamily="34" charset="0"/>
            <a:cs typeface="Calibri" pitchFamily="34" charset="0"/>
          </a:endParaRPr>
        </a:p>
      </dgm:t>
    </dgm:pt>
    <dgm:pt modelId="{7053D587-6413-4254-9E32-74AC54808D3C}" type="parTrans" cxnId="{C0FB329A-C700-4681-9395-E3B081EAE126}">
      <dgm:prSet/>
      <dgm:spPr/>
      <dgm:t>
        <a:bodyPr/>
        <a:lstStyle/>
        <a:p>
          <a:endParaRPr lang="es-VE"/>
        </a:p>
      </dgm:t>
    </dgm:pt>
    <dgm:pt modelId="{4EE78D74-4536-4E81-8D48-BDA311AF6E82}" type="sibTrans" cxnId="{C0FB329A-C700-4681-9395-E3B081EAE126}">
      <dgm:prSet/>
      <dgm:spPr/>
      <dgm:t>
        <a:bodyPr/>
        <a:lstStyle/>
        <a:p>
          <a:endParaRPr lang="es-VE"/>
        </a:p>
      </dgm:t>
    </dgm:pt>
    <dgm:pt modelId="{8069FFAC-3967-42EC-B451-C06D03F734F7}" type="pres">
      <dgm:prSet presAssocID="{86A771C8-9DF0-46FB-8ADB-E91AD0C09570}" presName="linear" presStyleCnt="0">
        <dgm:presLayoutVars>
          <dgm:animLvl val="lvl"/>
          <dgm:resizeHandles val="exact"/>
        </dgm:presLayoutVars>
      </dgm:prSet>
      <dgm:spPr/>
      <dgm:t>
        <a:bodyPr/>
        <a:lstStyle/>
        <a:p>
          <a:endParaRPr lang="es-VE"/>
        </a:p>
      </dgm:t>
    </dgm:pt>
    <dgm:pt modelId="{0F6CB9C9-26BA-4024-8963-F140765748A9}" type="pres">
      <dgm:prSet presAssocID="{38A017B8-8B1F-4779-9E4D-A8347E094B93}" presName="parentText" presStyleLbl="node1" presStyleIdx="0" presStyleCnt="3">
        <dgm:presLayoutVars>
          <dgm:chMax val="0"/>
          <dgm:bulletEnabled val="1"/>
        </dgm:presLayoutVars>
      </dgm:prSet>
      <dgm:spPr/>
      <dgm:t>
        <a:bodyPr/>
        <a:lstStyle/>
        <a:p>
          <a:endParaRPr lang="es-VE"/>
        </a:p>
      </dgm:t>
    </dgm:pt>
    <dgm:pt modelId="{C0CDD704-DF3C-4966-8D30-2A0BE0DC37E0}" type="pres">
      <dgm:prSet presAssocID="{38A017B8-8B1F-4779-9E4D-A8347E094B93}" presName="childText" presStyleLbl="revTx" presStyleIdx="0" presStyleCnt="3">
        <dgm:presLayoutVars>
          <dgm:bulletEnabled val="1"/>
        </dgm:presLayoutVars>
      </dgm:prSet>
      <dgm:spPr/>
      <dgm:t>
        <a:bodyPr/>
        <a:lstStyle/>
        <a:p>
          <a:endParaRPr lang="es-VE"/>
        </a:p>
      </dgm:t>
    </dgm:pt>
    <dgm:pt modelId="{EDDD1987-79BC-4BE7-952D-C5A8897B002D}" type="pres">
      <dgm:prSet presAssocID="{06933537-92AF-499C-9A90-DFAE78B5A767}" presName="parentText" presStyleLbl="node1" presStyleIdx="1" presStyleCnt="3">
        <dgm:presLayoutVars>
          <dgm:chMax val="0"/>
          <dgm:bulletEnabled val="1"/>
        </dgm:presLayoutVars>
      </dgm:prSet>
      <dgm:spPr/>
      <dgm:t>
        <a:bodyPr/>
        <a:lstStyle/>
        <a:p>
          <a:endParaRPr lang="es-VE"/>
        </a:p>
      </dgm:t>
    </dgm:pt>
    <dgm:pt modelId="{7CCFA5C4-058F-4479-B182-D241F3E6D6A6}" type="pres">
      <dgm:prSet presAssocID="{06933537-92AF-499C-9A90-DFAE78B5A767}" presName="childText" presStyleLbl="revTx" presStyleIdx="1" presStyleCnt="3">
        <dgm:presLayoutVars>
          <dgm:bulletEnabled val="1"/>
        </dgm:presLayoutVars>
      </dgm:prSet>
      <dgm:spPr/>
      <dgm:t>
        <a:bodyPr/>
        <a:lstStyle/>
        <a:p>
          <a:endParaRPr lang="es-VE"/>
        </a:p>
      </dgm:t>
    </dgm:pt>
    <dgm:pt modelId="{03335541-42C4-4FEC-8147-8367B4FB7363}" type="pres">
      <dgm:prSet presAssocID="{F6D389C6-4C5E-4BF5-B2F7-1C6DF2B29E50}" presName="parentText" presStyleLbl="node1" presStyleIdx="2" presStyleCnt="3" custLinFactNeighborY="20838">
        <dgm:presLayoutVars>
          <dgm:chMax val="0"/>
          <dgm:bulletEnabled val="1"/>
        </dgm:presLayoutVars>
      </dgm:prSet>
      <dgm:spPr/>
      <dgm:t>
        <a:bodyPr/>
        <a:lstStyle/>
        <a:p>
          <a:endParaRPr lang="es-VE"/>
        </a:p>
      </dgm:t>
    </dgm:pt>
    <dgm:pt modelId="{B500CE35-3BB3-4902-BCE2-F73E3EEAC450}" type="pres">
      <dgm:prSet presAssocID="{F6D389C6-4C5E-4BF5-B2F7-1C6DF2B29E50}" presName="childText" presStyleLbl="revTx" presStyleIdx="2" presStyleCnt="3">
        <dgm:presLayoutVars>
          <dgm:bulletEnabled val="1"/>
        </dgm:presLayoutVars>
      </dgm:prSet>
      <dgm:spPr/>
      <dgm:t>
        <a:bodyPr/>
        <a:lstStyle/>
        <a:p>
          <a:endParaRPr lang="es-VE"/>
        </a:p>
      </dgm:t>
    </dgm:pt>
  </dgm:ptLst>
  <dgm:cxnLst>
    <dgm:cxn modelId="{366871D6-B158-49E9-BE24-727F09C953E5}" srcId="{06933537-92AF-499C-9A90-DFAE78B5A767}" destId="{69C9C845-F335-4B11-8EE0-A3FB7CC69679}" srcOrd="4" destOrd="0" parTransId="{5B39CFE4-1A75-49D0-92DF-E98C0D323ABE}" sibTransId="{094D20CE-E34A-4095-BB05-B62A1EBD7902}"/>
    <dgm:cxn modelId="{C312469B-BD79-4511-944D-2140C53818F4}" type="presOf" srcId="{584645C9-AAC5-44E3-9452-6497F35D093F}" destId="{C0CDD704-DF3C-4966-8D30-2A0BE0DC37E0}" srcOrd="0" destOrd="1" presId="urn:microsoft.com/office/officeart/2005/8/layout/vList2"/>
    <dgm:cxn modelId="{54182FD4-D5D3-4D5F-AF18-E0776860D40F}" srcId="{38A017B8-8B1F-4779-9E4D-A8347E094B93}" destId="{2469F6A7-21EA-403F-8D4E-BBB95637F315}" srcOrd="3" destOrd="0" parTransId="{D777C5A1-49CC-4064-8819-ACA8CC431FF4}" sibTransId="{FC590288-A7C5-4BF8-BC7F-9E686CBB631A}"/>
    <dgm:cxn modelId="{ED04DA1D-DCA8-40DD-8C52-70A0269529B1}" srcId="{38A017B8-8B1F-4779-9E4D-A8347E094B93}" destId="{C817D858-AB4F-448E-B1B0-4F9860CF24A6}" srcOrd="0" destOrd="0" parTransId="{95B33880-2CC6-4288-A86C-027E82B108B0}" sibTransId="{D1FF554E-22B9-4DDA-A862-B95C9D4C2724}"/>
    <dgm:cxn modelId="{E1D8141A-54CC-445B-B525-D28CEF064226}" srcId="{86A771C8-9DF0-46FB-8ADB-E91AD0C09570}" destId="{06933537-92AF-499C-9A90-DFAE78B5A767}" srcOrd="1" destOrd="0" parTransId="{F4037829-D779-4B82-A0F4-B8DC5BC96E93}" sibTransId="{02F266C8-85B4-47DD-BF5B-C4B63BD63097}"/>
    <dgm:cxn modelId="{61720AFE-4690-4B61-80C3-B1B159974CC5}" srcId="{38A017B8-8B1F-4779-9E4D-A8347E094B93}" destId="{0C4AFAC3-343B-48EE-8A14-5675C3138D84}" srcOrd="7" destOrd="0" parTransId="{41DD0FFA-F981-4CA7-AFFF-C028C06ED023}" sibTransId="{0E7455BF-9BFD-450D-811F-06A6D0379B0F}"/>
    <dgm:cxn modelId="{35B27848-E65C-4FF0-B7B7-FE77FEBCCBA5}" srcId="{38A017B8-8B1F-4779-9E4D-A8347E094B93}" destId="{C1A50ECB-491A-4228-A1FE-9488038D11EE}" srcOrd="6" destOrd="0" parTransId="{3F603942-6062-4D1D-A90C-0536B14206A7}" sibTransId="{381AE74B-E370-4B3B-B3CA-C07EC285C611}"/>
    <dgm:cxn modelId="{2B1BAF0E-55DC-4D07-A541-58F402F55CEF}" srcId="{06933537-92AF-499C-9A90-DFAE78B5A767}" destId="{1B020042-270E-4CF8-AAF2-45C625508CD2}" srcOrd="1" destOrd="0" parTransId="{B3143429-9AC3-486F-A928-929D7BD0E876}" sibTransId="{539B2A2A-C9D3-42CE-93CF-B4C4E6DF0B7D}"/>
    <dgm:cxn modelId="{C0FB329A-C700-4681-9395-E3B081EAE126}" srcId="{06933537-92AF-499C-9A90-DFAE78B5A767}" destId="{CA4EA63B-A4A1-4363-8C64-17658AE0AB53}" srcOrd="3" destOrd="0" parTransId="{7053D587-6413-4254-9E32-74AC54808D3C}" sibTransId="{4EE78D74-4536-4E81-8D48-BDA311AF6E82}"/>
    <dgm:cxn modelId="{356DF3C8-7B2E-4FD0-B55B-896897C28D85}" type="presOf" srcId="{1B020042-270E-4CF8-AAF2-45C625508CD2}" destId="{7CCFA5C4-058F-4479-B182-D241F3E6D6A6}" srcOrd="0" destOrd="1" presId="urn:microsoft.com/office/officeart/2005/8/layout/vList2"/>
    <dgm:cxn modelId="{1CE53419-AFEB-4622-B404-2635C8620EC0}" srcId="{06933537-92AF-499C-9A90-DFAE78B5A767}" destId="{4C8ED238-F8E1-4CC6-9587-F82B3606EAA0}" srcOrd="2" destOrd="0" parTransId="{768B62D0-DA2D-4DFB-B25A-F531BA9B646D}" sibTransId="{C4B73B57-400B-4E4F-A3B9-7FF340B4384B}"/>
    <dgm:cxn modelId="{92163609-DB44-425C-867A-37EBB2CD0C79}" type="presOf" srcId="{908C12B4-82FA-4568-AA45-2B9F52F884A0}" destId="{B500CE35-3BB3-4902-BCE2-F73E3EEAC450}" srcOrd="0" destOrd="1" presId="urn:microsoft.com/office/officeart/2005/8/layout/vList2"/>
    <dgm:cxn modelId="{F29B6823-3BB8-49A1-A518-E5974088B217}" srcId="{38A017B8-8B1F-4779-9E4D-A8347E094B93}" destId="{F8506316-520E-47FB-BA17-66FD0AABD4E5}" srcOrd="4" destOrd="0" parTransId="{C6D12BA5-0F82-4042-BBBF-8AE31534DCF3}" sibTransId="{AB276DE3-9ADA-4A7F-B56D-2BFF42C55179}"/>
    <dgm:cxn modelId="{F6594AAE-A566-44BF-B47F-15A41D711BE1}" type="presOf" srcId="{F8506316-520E-47FB-BA17-66FD0AABD4E5}" destId="{C0CDD704-DF3C-4966-8D30-2A0BE0DC37E0}" srcOrd="0" destOrd="4" presId="urn:microsoft.com/office/officeart/2005/8/layout/vList2"/>
    <dgm:cxn modelId="{58BB2DB7-E705-43F3-BE8B-1D0C3061DDE1}" type="presOf" srcId="{4C8ED238-F8E1-4CC6-9587-F82B3606EAA0}" destId="{7CCFA5C4-058F-4479-B182-D241F3E6D6A6}" srcOrd="0" destOrd="2" presId="urn:microsoft.com/office/officeart/2005/8/layout/vList2"/>
    <dgm:cxn modelId="{4DF9AC0F-6E7B-456C-8A50-A86B8EDBF88A}" type="presOf" srcId="{86A771C8-9DF0-46FB-8ADB-E91AD0C09570}" destId="{8069FFAC-3967-42EC-B451-C06D03F734F7}" srcOrd="0" destOrd="0" presId="urn:microsoft.com/office/officeart/2005/8/layout/vList2"/>
    <dgm:cxn modelId="{D28D8059-1ED5-4010-8166-CDB6B93A14E7}" type="presOf" srcId="{C817D858-AB4F-448E-B1B0-4F9860CF24A6}" destId="{C0CDD704-DF3C-4966-8D30-2A0BE0DC37E0}" srcOrd="0" destOrd="0" presId="urn:microsoft.com/office/officeart/2005/8/layout/vList2"/>
    <dgm:cxn modelId="{4E3045C9-885D-4B4A-B1AF-63BD2A445A36}" srcId="{F6D389C6-4C5E-4BF5-B2F7-1C6DF2B29E50}" destId="{F944FFEA-73C3-4CB0-8E5A-2E01504DB5E8}" srcOrd="2" destOrd="0" parTransId="{62D19A46-BAC7-4D5B-9D67-6558B2A25DD3}" sibTransId="{8EA5F1D8-AC79-4DF8-8F93-0DC3D94F344A}"/>
    <dgm:cxn modelId="{ECA193F5-94EB-4291-99CB-C5B35A32BFEE}" srcId="{F6D389C6-4C5E-4BF5-B2F7-1C6DF2B29E50}" destId="{7D9B3F42-CCC2-436C-BBD7-0E4C149147AE}" srcOrd="0" destOrd="0" parTransId="{E46C2D81-8057-4F59-915A-6C71FF3375B2}" sibTransId="{4B75B37C-14DC-4332-AA92-E0544C997BA9}"/>
    <dgm:cxn modelId="{3DA3B398-095F-4CF0-B8B9-9A4428ADD30D}" type="presOf" srcId="{EEB4522C-2413-4FE7-AC03-F1C45243B6AD}" destId="{7CCFA5C4-058F-4479-B182-D241F3E6D6A6}" srcOrd="0" destOrd="0" presId="urn:microsoft.com/office/officeart/2005/8/layout/vList2"/>
    <dgm:cxn modelId="{986A26E3-BEC6-4BC7-ACCD-7D5E9B636231}" srcId="{F6D389C6-4C5E-4BF5-B2F7-1C6DF2B29E50}" destId="{908C12B4-82FA-4568-AA45-2B9F52F884A0}" srcOrd="1" destOrd="0" parTransId="{9306C0CC-3B2B-45AE-87D2-37D1C0ED5C16}" sibTransId="{47744DEB-00F7-434D-89BD-A51E1FD8F6B5}"/>
    <dgm:cxn modelId="{F6EEA5B9-2954-4600-AB0E-500662FE3388}" type="presOf" srcId="{F944FFEA-73C3-4CB0-8E5A-2E01504DB5E8}" destId="{B500CE35-3BB3-4902-BCE2-F73E3EEAC450}" srcOrd="0" destOrd="2" presId="urn:microsoft.com/office/officeart/2005/8/layout/vList2"/>
    <dgm:cxn modelId="{E87B0676-3881-435B-B6A4-A024DDED482F}" srcId="{86A771C8-9DF0-46FB-8ADB-E91AD0C09570}" destId="{38A017B8-8B1F-4779-9E4D-A8347E094B93}" srcOrd="0" destOrd="0" parTransId="{32008A16-3E9E-4BA7-9B67-004FBB43484D}" sibTransId="{D48277BC-208B-4FAC-9CA0-C91CA44391BF}"/>
    <dgm:cxn modelId="{C0D2D17C-BD7A-4D47-96CE-EAB063A52AF4}" type="presOf" srcId="{69C9C845-F335-4B11-8EE0-A3FB7CC69679}" destId="{7CCFA5C4-058F-4479-B182-D241F3E6D6A6}" srcOrd="0" destOrd="4" presId="urn:microsoft.com/office/officeart/2005/8/layout/vList2"/>
    <dgm:cxn modelId="{101293BE-286E-46EC-B446-B45A927F1CC1}" srcId="{86A771C8-9DF0-46FB-8ADB-E91AD0C09570}" destId="{F6D389C6-4C5E-4BF5-B2F7-1C6DF2B29E50}" srcOrd="2" destOrd="0" parTransId="{FA5089EB-C50F-4906-939D-4E691E7DA7D0}" sibTransId="{06C029A1-63DD-4E00-990A-6039CFD5AB46}"/>
    <dgm:cxn modelId="{8A586536-B0B7-48E7-A870-225553AC0139}" type="presOf" srcId="{C1A50ECB-491A-4228-A1FE-9488038D11EE}" destId="{C0CDD704-DF3C-4966-8D30-2A0BE0DC37E0}" srcOrd="0" destOrd="6" presId="urn:microsoft.com/office/officeart/2005/8/layout/vList2"/>
    <dgm:cxn modelId="{41A2EBB9-9858-403D-AE56-BD3D17B53069}" type="presOf" srcId="{2469F6A7-21EA-403F-8D4E-BBB95637F315}" destId="{C0CDD704-DF3C-4966-8D30-2A0BE0DC37E0}" srcOrd="0" destOrd="3" presId="urn:microsoft.com/office/officeart/2005/8/layout/vList2"/>
    <dgm:cxn modelId="{05B91CEB-D82A-4B1C-80D2-ED3F3C29A995}" srcId="{38A017B8-8B1F-4779-9E4D-A8347E094B93}" destId="{584645C9-AAC5-44E3-9452-6497F35D093F}" srcOrd="1" destOrd="0" parTransId="{22E181AE-0818-43BE-A5FD-277EAAAE2A14}" sibTransId="{1F85B2E8-E6E0-4F11-AC93-0B495307548D}"/>
    <dgm:cxn modelId="{F75A1482-4CE9-4EA1-8D85-2DB467F8372B}" type="presOf" srcId="{15B5419F-B771-4E94-BFA1-892E83F3A33C}" destId="{C0CDD704-DF3C-4966-8D30-2A0BE0DC37E0}" srcOrd="0" destOrd="2" presId="urn:microsoft.com/office/officeart/2005/8/layout/vList2"/>
    <dgm:cxn modelId="{1B7034DD-33F2-43A4-9633-249C845C2953}" type="presOf" srcId="{2054446A-B26B-462B-A370-85DBEF5A9188}" destId="{C0CDD704-DF3C-4966-8D30-2A0BE0DC37E0}" srcOrd="0" destOrd="5" presId="urn:microsoft.com/office/officeart/2005/8/layout/vList2"/>
    <dgm:cxn modelId="{AEEEFD46-8054-4570-AB5A-EA6ED255869C}" type="presOf" srcId="{38A017B8-8B1F-4779-9E4D-A8347E094B93}" destId="{0F6CB9C9-26BA-4024-8963-F140765748A9}" srcOrd="0" destOrd="0" presId="urn:microsoft.com/office/officeart/2005/8/layout/vList2"/>
    <dgm:cxn modelId="{C7D51F06-9C4B-4CA1-BBFF-B76E38BA7214}" type="presOf" srcId="{0C4AFAC3-343B-48EE-8A14-5675C3138D84}" destId="{C0CDD704-DF3C-4966-8D30-2A0BE0DC37E0}" srcOrd="0" destOrd="7" presId="urn:microsoft.com/office/officeart/2005/8/layout/vList2"/>
    <dgm:cxn modelId="{778C0639-61FA-485B-9247-8B18476D0772}" srcId="{38A017B8-8B1F-4779-9E4D-A8347E094B93}" destId="{15B5419F-B771-4E94-BFA1-892E83F3A33C}" srcOrd="2" destOrd="0" parTransId="{29A1925A-C47E-4579-8319-4F78CB1BA324}" sibTransId="{B408F429-9D14-40EE-92D6-8198EB80B5C0}"/>
    <dgm:cxn modelId="{EBBE05D2-0232-4690-AA2C-6F7399011AD4}" srcId="{06933537-92AF-499C-9A90-DFAE78B5A767}" destId="{EEB4522C-2413-4FE7-AC03-F1C45243B6AD}" srcOrd="0" destOrd="0" parTransId="{8B010C2B-87A6-43F8-9100-A3039E5F748B}" sibTransId="{67E7A613-3BE6-4FD3-8A6C-AE9A0760E27B}"/>
    <dgm:cxn modelId="{33321308-29B4-44CE-B4DD-8DF6C614CFB9}" type="presOf" srcId="{7D9B3F42-CCC2-436C-BBD7-0E4C149147AE}" destId="{B500CE35-3BB3-4902-BCE2-F73E3EEAC450}" srcOrd="0" destOrd="0" presId="urn:microsoft.com/office/officeart/2005/8/layout/vList2"/>
    <dgm:cxn modelId="{FD851C5C-F4BB-424D-A7C7-3EE28A789504}" type="presOf" srcId="{0AB1576E-3503-42FF-91A1-24ED0D2AA527}" destId="{B500CE35-3BB3-4902-BCE2-F73E3EEAC450}" srcOrd="0" destOrd="3" presId="urn:microsoft.com/office/officeart/2005/8/layout/vList2"/>
    <dgm:cxn modelId="{E9732605-3DBF-401C-8FF5-74B103E5ABF0}" type="presOf" srcId="{CA4EA63B-A4A1-4363-8C64-17658AE0AB53}" destId="{7CCFA5C4-058F-4479-B182-D241F3E6D6A6}" srcOrd="0" destOrd="3" presId="urn:microsoft.com/office/officeart/2005/8/layout/vList2"/>
    <dgm:cxn modelId="{24F95521-E9D5-49B2-8DD4-42F339F5875A}" srcId="{F6D389C6-4C5E-4BF5-B2F7-1C6DF2B29E50}" destId="{0AB1576E-3503-42FF-91A1-24ED0D2AA527}" srcOrd="3" destOrd="0" parTransId="{5474771E-E452-45C1-AEB9-4A81D0C11246}" sibTransId="{266A0EA0-5C3E-4B2F-BC18-F9DA4C16749E}"/>
    <dgm:cxn modelId="{ABC2A671-490A-4FBF-AD5D-4F2C74F10321}" srcId="{38A017B8-8B1F-4779-9E4D-A8347E094B93}" destId="{2054446A-B26B-462B-A370-85DBEF5A9188}" srcOrd="5" destOrd="0" parTransId="{9BF0878A-CD28-4748-AD79-6572AC2414D3}" sibTransId="{27D7EEF3-B7E2-4A94-902C-D1F361B4DD92}"/>
    <dgm:cxn modelId="{F14EA0E4-B95E-4EBC-A7EC-E11B54329C28}" type="presOf" srcId="{F6D389C6-4C5E-4BF5-B2F7-1C6DF2B29E50}" destId="{03335541-42C4-4FEC-8147-8367B4FB7363}" srcOrd="0" destOrd="0" presId="urn:microsoft.com/office/officeart/2005/8/layout/vList2"/>
    <dgm:cxn modelId="{CE387EC9-09E5-4172-A0BE-C66CB1EE372A}" type="presOf" srcId="{06933537-92AF-499C-9A90-DFAE78B5A767}" destId="{EDDD1987-79BC-4BE7-952D-C5A8897B002D}" srcOrd="0" destOrd="0" presId="urn:microsoft.com/office/officeart/2005/8/layout/vList2"/>
    <dgm:cxn modelId="{CEF09AAB-EAF8-41E5-8BD5-95E1F7398411}" type="presParOf" srcId="{8069FFAC-3967-42EC-B451-C06D03F734F7}" destId="{0F6CB9C9-26BA-4024-8963-F140765748A9}" srcOrd="0" destOrd="0" presId="urn:microsoft.com/office/officeart/2005/8/layout/vList2"/>
    <dgm:cxn modelId="{730C5157-1B5C-48F8-8B62-EE9491267C7B}" type="presParOf" srcId="{8069FFAC-3967-42EC-B451-C06D03F734F7}" destId="{C0CDD704-DF3C-4966-8D30-2A0BE0DC37E0}" srcOrd="1" destOrd="0" presId="urn:microsoft.com/office/officeart/2005/8/layout/vList2"/>
    <dgm:cxn modelId="{229DB1B5-5498-4963-A185-96E2170A9794}" type="presParOf" srcId="{8069FFAC-3967-42EC-B451-C06D03F734F7}" destId="{EDDD1987-79BC-4BE7-952D-C5A8897B002D}" srcOrd="2" destOrd="0" presId="urn:microsoft.com/office/officeart/2005/8/layout/vList2"/>
    <dgm:cxn modelId="{44CC536D-0B13-40A1-B0A3-41D6FAF94FC8}" type="presParOf" srcId="{8069FFAC-3967-42EC-B451-C06D03F734F7}" destId="{7CCFA5C4-058F-4479-B182-D241F3E6D6A6}" srcOrd="3" destOrd="0" presId="urn:microsoft.com/office/officeart/2005/8/layout/vList2"/>
    <dgm:cxn modelId="{25CC3F1C-2FDB-4F01-9A05-1ED955B98A07}" type="presParOf" srcId="{8069FFAC-3967-42EC-B451-C06D03F734F7}" destId="{03335541-42C4-4FEC-8147-8367B4FB7363}" srcOrd="4" destOrd="0" presId="urn:microsoft.com/office/officeart/2005/8/layout/vList2"/>
    <dgm:cxn modelId="{8FD02BC8-AD6B-4691-82F9-D512DB66F767}" type="presParOf" srcId="{8069FFAC-3967-42EC-B451-C06D03F734F7}" destId="{B500CE35-3BB3-4902-BCE2-F73E3EEAC450}" srcOrd="5"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D175BFA5-7819-4F3B-8308-A781D28F73CE}">
      <dgm:prSet phldrT="[Texto]" custT="1"/>
      <dgm:spPr/>
      <dgm:t>
        <a:bodyPr/>
        <a:lstStyle/>
        <a:p>
          <a:r>
            <a:rPr lang="es-VE" sz="2000" b="1" dirty="0" smtClean="0">
              <a:solidFill>
                <a:schemeClr val="tx1"/>
              </a:solidFill>
              <a:latin typeface="Calibri" pitchFamily="34" charset="0"/>
              <a:cs typeface="Calibri" pitchFamily="34" charset="0"/>
            </a:rPr>
            <a:t>No caries </a:t>
          </a:r>
          <a:endParaRPr lang="es-VE" sz="2000" b="1" dirty="0">
            <a:solidFill>
              <a:schemeClr val="tx1"/>
            </a:solidFill>
            <a:latin typeface="Calibri" pitchFamily="34" charset="0"/>
            <a:cs typeface="Calibri" pitchFamily="34" charset="0"/>
          </a:endParaRPr>
        </a:p>
      </dgm:t>
    </dgm:pt>
    <dgm:pt modelId="{47968EF2-B632-4220-870A-8E9415F5AD58}" type="parTrans" cxnId="{3EDAF6DB-3AB6-42DC-B47A-3E0C63BEAFA2}">
      <dgm:prSet/>
      <dgm:spPr/>
      <dgm:t>
        <a:bodyPr/>
        <a:lstStyle/>
        <a:p>
          <a:endParaRPr lang="es-VE"/>
        </a:p>
      </dgm:t>
    </dgm:pt>
    <dgm:pt modelId="{9B0AD1E8-2986-4977-AF71-C844FB3C0919}" type="sibTrans" cxnId="{3EDAF6DB-3AB6-42DC-B47A-3E0C63BEAFA2}">
      <dgm:prSet/>
      <dgm:spPr/>
      <dgm:t>
        <a:bodyPr/>
        <a:lstStyle/>
        <a:p>
          <a:endParaRPr lang="es-VE"/>
        </a:p>
      </dgm:t>
    </dgm:pt>
    <dgm:pt modelId="{47986C39-BC83-4403-BABC-32118DF0124F}">
      <dgm:prSet custT="1"/>
      <dgm:spPr/>
      <dgm:t>
        <a:bodyPr/>
        <a:lstStyle/>
        <a:p>
          <a:r>
            <a:rPr lang="es-VE" sz="2000" b="1" dirty="0" smtClean="0">
              <a:solidFill>
                <a:schemeClr val="tx1"/>
              </a:solidFill>
              <a:latin typeface="Calibri" pitchFamily="34" charset="0"/>
              <a:cs typeface="Calibri" pitchFamily="34" charset="0"/>
            </a:rPr>
            <a:t>Hasta 72 horas </a:t>
          </a:r>
          <a:endParaRPr lang="es-VE" sz="2000" b="1" dirty="0">
            <a:solidFill>
              <a:schemeClr val="tx1"/>
            </a:solidFill>
            <a:latin typeface="Calibri" pitchFamily="34" charset="0"/>
            <a:cs typeface="Calibri" pitchFamily="34" charset="0"/>
          </a:endParaRPr>
        </a:p>
      </dgm:t>
    </dgm:pt>
    <dgm:pt modelId="{5D5D486B-C7DF-4D5F-A3E6-A1416C08C077}" type="parTrans" cxnId="{754D30E2-567B-44EC-B47F-AD3522746C9F}">
      <dgm:prSet/>
      <dgm:spPr/>
      <dgm:t>
        <a:bodyPr/>
        <a:lstStyle/>
        <a:p>
          <a:endParaRPr lang="es-VE"/>
        </a:p>
      </dgm:t>
    </dgm:pt>
    <dgm:pt modelId="{B124CD3A-C302-46AA-9DC0-F9C919B1A190}" type="sibTrans" cxnId="{754D30E2-567B-44EC-B47F-AD3522746C9F}">
      <dgm:prSet/>
      <dgm:spPr/>
      <dgm:t>
        <a:bodyPr/>
        <a:lstStyle/>
        <a:p>
          <a:endParaRPr lang="es-VE"/>
        </a:p>
      </dgm:t>
    </dgm:pt>
    <dgm:pt modelId="{EFA352A6-97B3-418C-B196-1B1EE72A3D94}">
      <dgm:prSet custT="1"/>
      <dgm:spPr/>
      <dgm:t>
        <a:bodyPr/>
        <a:lstStyle/>
        <a:p>
          <a:r>
            <a:rPr lang="es-VE" sz="2000" b="1" dirty="0" smtClean="0">
              <a:solidFill>
                <a:schemeClr val="tx1"/>
              </a:solidFill>
              <a:latin typeface="Calibri" pitchFamily="34" charset="0"/>
              <a:cs typeface="Calibri" pitchFamily="34" charset="0"/>
            </a:rPr>
            <a:t>Suficiente estructura dentaria remanente para permitir una correcta restauración </a:t>
          </a:r>
          <a:endParaRPr lang="es-VE" sz="2000" b="1" dirty="0">
            <a:solidFill>
              <a:schemeClr val="tx1"/>
            </a:solidFill>
            <a:latin typeface="Calibri" pitchFamily="34" charset="0"/>
            <a:cs typeface="Calibri" pitchFamily="34" charset="0"/>
          </a:endParaRPr>
        </a:p>
      </dgm:t>
    </dgm:pt>
    <dgm:pt modelId="{AC6049F3-8674-463F-A87C-6FC6737737CD}" type="parTrans" cxnId="{A379E145-68A9-491B-A45B-219492E7E768}">
      <dgm:prSet/>
      <dgm:spPr/>
      <dgm:t>
        <a:bodyPr/>
        <a:lstStyle/>
        <a:p>
          <a:endParaRPr lang="es-VE"/>
        </a:p>
      </dgm:t>
    </dgm:pt>
    <dgm:pt modelId="{4FC137B8-A4E9-4644-B4DE-06DAEF034C7B}" type="sibTrans" cxnId="{A379E145-68A9-491B-A45B-219492E7E768}">
      <dgm:prSet/>
      <dgm:spPr/>
      <dgm:t>
        <a:bodyPr/>
        <a:lstStyle/>
        <a:p>
          <a:endParaRPr lang="es-VE"/>
        </a:p>
      </dgm:t>
    </dgm:pt>
    <dgm:pt modelId="{F3151D72-D78D-4D0A-9816-CB001574B2DE}">
      <dgm:prSet custT="1"/>
      <dgm:spPr/>
      <dgm:t>
        <a:bodyPr/>
        <a:lstStyle/>
        <a:p>
          <a:r>
            <a:rPr lang="es-VE" sz="2000" b="1" dirty="0" smtClean="0">
              <a:solidFill>
                <a:schemeClr val="tx1"/>
              </a:solidFill>
              <a:latin typeface="Calibri" pitchFamily="34" charset="0"/>
              <a:cs typeface="Calibri" pitchFamily="34" charset="0"/>
            </a:rPr>
            <a:t>Pulpa sana, vital y no asintomática </a:t>
          </a:r>
          <a:endParaRPr lang="es-VE" sz="2000" b="1" dirty="0">
            <a:solidFill>
              <a:schemeClr val="tx1"/>
            </a:solidFill>
            <a:latin typeface="Calibri" pitchFamily="34" charset="0"/>
            <a:cs typeface="Calibri" pitchFamily="34" charset="0"/>
          </a:endParaRPr>
        </a:p>
      </dgm:t>
    </dgm:pt>
    <dgm:pt modelId="{1465D6DD-7195-4558-9322-47257DFA97F2}" type="parTrans" cxnId="{32892D1B-C4FD-4E74-897A-1CC0E5C67579}">
      <dgm:prSet/>
      <dgm:spPr/>
      <dgm:t>
        <a:bodyPr/>
        <a:lstStyle/>
        <a:p>
          <a:endParaRPr lang="es-VE"/>
        </a:p>
      </dgm:t>
    </dgm:pt>
    <dgm:pt modelId="{4B78DE49-5216-425F-B100-F8A9D0E16152}" type="sibTrans" cxnId="{32892D1B-C4FD-4E74-897A-1CC0E5C67579}">
      <dgm:prSet/>
      <dgm:spPr/>
      <dgm:t>
        <a:bodyPr/>
        <a:lstStyle/>
        <a:p>
          <a:endParaRPr lang="es-VE"/>
        </a:p>
      </dgm:t>
    </dgm:pt>
    <dgm:pt modelId="{0F14D76A-9E76-4B8C-9704-9BFE280A0C73}">
      <dgm:prSet custT="1"/>
      <dgm:spPr/>
      <dgm:t>
        <a:bodyPr/>
        <a:lstStyle/>
        <a:p>
          <a:r>
            <a:rPr lang="es-VE" sz="2000" b="1" dirty="0" smtClean="0">
              <a:solidFill>
                <a:schemeClr val="tx1"/>
              </a:solidFill>
              <a:latin typeface="Calibri" pitchFamily="34" charset="0"/>
              <a:cs typeface="Calibri" pitchFamily="34" charset="0"/>
            </a:rPr>
            <a:t>Hidróxido de calcio y MTA </a:t>
          </a:r>
          <a:endParaRPr lang="es-VE" sz="2000" b="1" dirty="0">
            <a:solidFill>
              <a:schemeClr val="tx1"/>
            </a:solidFill>
            <a:latin typeface="Calibri" pitchFamily="34" charset="0"/>
            <a:cs typeface="Calibri" pitchFamily="34" charset="0"/>
          </a:endParaRPr>
        </a:p>
      </dgm:t>
    </dgm:pt>
    <dgm:pt modelId="{AE51F472-2713-4C5A-9FE4-254889144A68}" type="parTrans" cxnId="{8FBD263D-F25C-445A-934C-F68AA0565BFD}">
      <dgm:prSet/>
      <dgm:spPr/>
      <dgm:t>
        <a:bodyPr/>
        <a:lstStyle/>
        <a:p>
          <a:endParaRPr lang="es-VE"/>
        </a:p>
      </dgm:t>
    </dgm:pt>
    <dgm:pt modelId="{B066C9D4-129E-4F64-B565-4773FA101FB3}" type="sibTrans" cxnId="{8FBD263D-F25C-445A-934C-F68AA0565BFD}">
      <dgm:prSet/>
      <dgm:spPr/>
      <dgm:t>
        <a:bodyPr/>
        <a:lstStyle/>
        <a:p>
          <a:endParaRPr lang="es-VE"/>
        </a:p>
      </dgm:t>
    </dgm:pt>
    <dgm:pt modelId="{8A48117E-AB02-48BB-9512-299B18C96FDD}">
      <dgm:prSet custT="1"/>
      <dgm:spPr/>
      <dgm:t>
        <a:bodyPr/>
        <a:lstStyle/>
        <a:p>
          <a:r>
            <a:rPr lang="es-VE" sz="2000" b="1" dirty="0" smtClean="0">
              <a:solidFill>
                <a:schemeClr val="tx1"/>
              </a:solidFill>
              <a:latin typeface="Calibri" pitchFamily="34" charset="0"/>
              <a:cs typeface="Calibri" pitchFamily="34" charset="0"/>
            </a:rPr>
            <a:t>Control</a:t>
          </a:r>
          <a:r>
            <a:rPr lang="es-VE" sz="2000" b="1" dirty="0" smtClean="0">
              <a:latin typeface="Calibri" pitchFamily="34" charset="0"/>
              <a:cs typeface="Calibri" pitchFamily="34" charset="0"/>
            </a:rPr>
            <a:t> </a:t>
          </a:r>
          <a:r>
            <a:rPr lang="es-VE" sz="2000" b="1" dirty="0" smtClean="0">
              <a:solidFill>
                <a:schemeClr val="tx1"/>
              </a:solidFill>
              <a:latin typeface="Calibri" pitchFamily="34" charset="0"/>
              <a:cs typeface="Calibri" pitchFamily="34" charset="0"/>
            </a:rPr>
            <a:t>clínico y radiográfico 1 mes, 3 y luego cada 6 meses</a:t>
          </a:r>
          <a:r>
            <a:rPr lang="es-VE" sz="2000" dirty="0" smtClean="0">
              <a:solidFill>
                <a:schemeClr val="tx1"/>
              </a:solidFill>
              <a:latin typeface="Calibri" pitchFamily="34" charset="0"/>
              <a:cs typeface="Calibri" pitchFamily="34" charset="0"/>
            </a:rPr>
            <a:t>.</a:t>
          </a:r>
          <a:endParaRPr lang="es-VE" sz="2000" dirty="0">
            <a:solidFill>
              <a:schemeClr val="tx1"/>
            </a:solidFill>
            <a:latin typeface="Calibri" pitchFamily="34" charset="0"/>
            <a:cs typeface="Calibri" pitchFamily="34" charset="0"/>
          </a:endParaRPr>
        </a:p>
      </dgm:t>
    </dgm:pt>
    <dgm:pt modelId="{91B13C9E-DC17-4B31-84BC-0CD61BE7DB1E}" type="parTrans" cxnId="{3A2D925A-1916-4492-9F50-86B633BA6910}">
      <dgm:prSet/>
      <dgm:spPr/>
      <dgm:t>
        <a:bodyPr/>
        <a:lstStyle/>
        <a:p>
          <a:endParaRPr lang="es-VE"/>
        </a:p>
      </dgm:t>
    </dgm:pt>
    <dgm:pt modelId="{7DC933F3-B744-4A2B-9C5B-181ED480935C}" type="sibTrans" cxnId="{3A2D925A-1916-4492-9F50-86B633BA6910}">
      <dgm:prSet/>
      <dgm:spPr/>
      <dgm:t>
        <a:bodyPr/>
        <a:lstStyle/>
        <a:p>
          <a:endParaRPr lang="es-VE"/>
        </a:p>
      </dgm:t>
    </dgm:pt>
    <dgm:pt modelId="{7E0B2356-30C4-4C9B-8B57-962E815B5790}">
      <dgm:prSet phldrT="[Texto]" custT="1"/>
      <dgm:spPr/>
      <dgm:t>
        <a:bodyPr/>
        <a:lstStyle/>
        <a:p>
          <a:r>
            <a:rPr lang="es-VE" sz="2000" b="1" dirty="0" smtClean="0">
              <a:solidFill>
                <a:schemeClr val="tx1"/>
              </a:solidFill>
              <a:latin typeface="Calibri" pitchFamily="34" charset="0"/>
              <a:cs typeface="Calibri" pitchFamily="34" charset="0"/>
            </a:rPr>
            <a:t>Exposiciones </a:t>
          </a:r>
          <a:r>
            <a:rPr lang="es-VE" sz="2000" b="1" dirty="0" err="1" smtClean="0">
              <a:solidFill>
                <a:schemeClr val="tx1"/>
              </a:solidFill>
              <a:latin typeface="Calibri" pitchFamily="34" charset="0"/>
              <a:cs typeface="Calibri" pitchFamily="34" charset="0"/>
            </a:rPr>
            <a:t>pulpares</a:t>
          </a:r>
          <a:r>
            <a:rPr lang="es-VE" sz="2000" b="1" dirty="0" smtClean="0">
              <a:solidFill>
                <a:schemeClr val="tx1"/>
              </a:solidFill>
              <a:latin typeface="Calibri" pitchFamily="34" charset="0"/>
              <a:cs typeface="Calibri" pitchFamily="34" charset="0"/>
            </a:rPr>
            <a:t> pequeñas </a:t>
          </a:r>
          <a:endParaRPr lang="es-VE" sz="2000" b="1" dirty="0">
            <a:solidFill>
              <a:schemeClr val="tx1"/>
            </a:solidFill>
            <a:latin typeface="Calibri" pitchFamily="34" charset="0"/>
            <a:cs typeface="Calibri" pitchFamily="34" charset="0"/>
          </a:endParaRPr>
        </a:p>
      </dgm:t>
    </dgm:pt>
    <dgm:pt modelId="{EA8A497B-11EF-4627-AD39-C0352496F5CA}" type="sibTrans" cxnId="{ACC40D55-AD82-45C3-8BE1-8EF980101EF8}">
      <dgm:prSet/>
      <dgm:spPr/>
      <dgm:t>
        <a:bodyPr/>
        <a:lstStyle/>
        <a:p>
          <a:endParaRPr lang="es-VE"/>
        </a:p>
      </dgm:t>
    </dgm:pt>
    <dgm:pt modelId="{5ABFD517-A38F-4293-8134-A4A3944E48F5}" type="parTrans" cxnId="{ACC40D55-AD82-45C3-8BE1-8EF980101EF8}">
      <dgm:prSet/>
      <dgm:spPr/>
      <dgm:t>
        <a:bodyPr/>
        <a:lstStyle/>
        <a:p>
          <a:endParaRPr lang="es-VE"/>
        </a:p>
      </dgm:t>
    </dgm:pt>
    <dgm:pt modelId="{6C21A4E0-CD4E-49C8-93A2-4A94A4C33B09}">
      <dgm:prSet phldrT="[Texto]" custT="1"/>
      <dgm:spPr/>
      <dgm:t>
        <a:bodyPr/>
        <a:lstStyle/>
        <a:p>
          <a:r>
            <a:rPr lang="es-VE" sz="2000" b="1" dirty="0" smtClean="0">
              <a:solidFill>
                <a:schemeClr val="tx1"/>
              </a:solidFill>
              <a:latin typeface="Calibri" pitchFamily="34" charset="0"/>
              <a:cs typeface="Calibri" pitchFamily="34" charset="0"/>
            </a:rPr>
            <a:t>Ápice abierto</a:t>
          </a:r>
          <a:endParaRPr lang="es-VE" sz="2000" b="1" dirty="0">
            <a:solidFill>
              <a:schemeClr val="tx1"/>
            </a:solidFill>
            <a:latin typeface="Calibri" pitchFamily="34" charset="0"/>
            <a:cs typeface="Calibri" pitchFamily="34" charset="0"/>
          </a:endParaRPr>
        </a:p>
      </dgm:t>
    </dgm:pt>
    <dgm:pt modelId="{E90D3BB9-3BF2-4EE6-9703-7D09C30EB3CE}" type="sibTrans" cxnId="{026C97CD-A68A-4885-82E6-6B17C328CAFF}">
      <dgm:prSet/>
      <dgm:spPr/>
      <dgm:t>
        <a:bodyPr/>
        <a:lstStyle/>
        <a:p>
          <a:endParaRPr lang="es-VE"/>
        </a:p>
      </dgm:t>
    </dgm:pt>
    <dgm:pt modelId="{621E6EBE-8B74-44FD-8E8A-DA28511949C4}" type="parTrans" cxnId="{026C97CD-A68A-4885-82E6-6B17C328CAFF}">
      <dgm:prSet/>
      <dgm:spPr/>
      <dgm:t>
        <a:bodyPr/>
        <a:lstStyle/>
        <a:p>
          <a:endParaRPr lang="es-VE"/>
        </a:p>
      </dgm:t>
    </dgm:pt>
    <dgm:pt modelId="{789B01CC-8EA1-4856-96A9-99608392BAFD}">
      <dgm:prSet custT="1"/>
      <dgm:spPr/>
      <dgm:t>
        <a:bodyPr/>
        <a:lstStyle/>
        <a:p>
          <a:r>
            <a:rPr lang="es-VE" sz="2000" b="1" dirty="0" smtClean="0">
              <a:solidFill>
                <a:schemeClr val="tx1"/>
              </a:solidFill>
              <a:latin typeface="Calibri" pitchFamily="34" charset="0"/>
              <a:cs typeface="Calibri" pitchFamily="34" charset="0"/>
            </a:rPr>
            <a:t>Sin daños a los vasos apicales</a:t>
          </a:r>
          <a:endParaRPr lang="es-VE" sz="2000" b="1" dirty="0">
            <a:solidFill>
              <a:schemeClr val="tx1"/>
            </a:solidFill>
            <a:latin typeface="Calibri" pitchFamily="34" charset="0"/>
            <a:cs typeface="Calibri" pitchFamily="34" charset="0"/>
          </a:endParaRPr>
        </a:p>
      </dgm:t>
    </dgm:pt>
    <dgm:pt modelId="{3AB99799-FC8F-4EFC-B0B0-60A2B521E133}" type="parTrans" cxnId="{791E2385-45E1-4209-A50D-17E3DB7917E6}">
      <dgm:prSet/>
      <dgm:spPr/>
      <dgm:t>
        <a:bodyPr/>
        <a:lstStyle/>
        <a:p>
          <a:endParaRPr lang="es-VE"/>
        </a:p>
      </dgm:t>
    </dgm:pt>
    <dgm:pt modelId="{360B949B-909C-4E92-85C7-7FFFCFFB9FF9}" type="sibTrans" cxnId="{791E2385-45E1-4209-A50D-17E3DB7917E6}">
      <dgm:prSet/>
      <dgm:spPr/>
      <dgm:t>
        <a:bodyPr/>
        <a:lstStyle/>
        <a:p>
          <a:endParaRPr lang="es-VE"/>
        </a:p>
      </dgm:t>
    </dgm:pt>
    <dgm:pt modelId="{FAFF2785-C3E3-4058-9FA1-09020ADD0972}" type="pres">
      <dgm:prSet presAssocID="{68B590BA-4389-484A-98CA-664C25B78F02}" presName="diagram" presStyleCnt="0">
        <dgm:presLayoutVars>
          <dgm:dir/>
          <dgm:resizeHandles val="exact"/>
        </dgm:presLayoutVars>
      </dgm:prSet>
      <dgm:spPr/>
    </dgm:pt>
    <dgm:pt modelId="{160FA09F-D6F8-4930-AB48-EE9013F04841}" type="pres">
      <dgm:prSet presAssocID="{7E0B2356-30C4-4C9B-8B57-962E815B5790}" presName="node" presStyleLbl="node1" presStyleIdx="0" presStyleCnt="9">
        <dgm:presLayoutVars>
          <dgm:bulletEnabled val="1"/>
        </dgm:presLayoutVars>
      </dgm:prSet>
      <dgm:spPr/>
      <dgm:t>
        <a:bodyPr/>
        <a:lstStyle/>
        <a:p>
          <a:endParaRPr lang="es-VE"/>
        </a:p>
      </dgm:t>
    </dgm:pt>
    <dgm:pt modelId="{64B31607-039A-4E7F-828B-3F533713B11A}" type="pres">
      <dgm:prSet presAssocID="{EA8A497B-11EF-4627-AD39-C0352496F5CA}" presName="sibTrans" presStyleCnt="0"/>
      <dgm:spPr/>
    </dgm:pt>
    <dgm:pt modelId="{D38671B2-2A83-456A-8A49-44501E4E55A1}" type="pres">
      <dgm:prSet presAssocID="{6C21A4E0-CD4E-49C8-93A2-4A94A4C33B09}" presName="node" presStyleLbl="node1" presStyleIdx="1" presStyleCnt="9">
        <dgm:presLayoutVars>
          <dgm:bulletEnabled val="1"/>
        </dgm:presLayoutVars>
      </dgm:prSet>
      <dgm:spPr/>
      <dgm:t>
        <a:bodyPr/>
        <a:lstStyle/>
        <a:p>
          <a:endParaRPr lang="es-VE"/>
        </a:p>
      </dgm:t>
    </dgm:pt>
    <dgm:pt modelId="{5F88C5B1-729F-4B44-AECA-33144DF447C7}" type="pres">
      <dgm:prSet presAssocID="{E90D3BB9-3BF2-4EE6-9703-7D09C30EB3CE}" presName="sibTrans" presStyleCnt="0"/>
      <dgm:spPr/>
    </dgm:pt>
    <dgm:pt modelId="{BD96FA01-21DE-439B-A32A-580C8A8634AE}" type="pres">
      <dgm:prSet presAssocID="{789B01CC-8EA1-4856-96A9-99608392BAFD}" presName="node" presStyleLbl="node1" presStyleIdx="2" presStyleCnt="9">
        <dgm:presLayoutVars>
          <dgm:bulletEnabled val="1"/>
        </dgm:presLayoutVars>
      </dgm:prSet>
      <dgm:spPr/>
      <dgm:t>
        <a:bodyPr/>
        <a:lstStyle/>
        <a:p>
          <a:endParaRPr lang="es-VE"/>
        </a:p>
      </dgm:t>
    </dgm:pt>
    <dgm:pt modelId="{624A18FF-51AF-41D6-88CC-AA50833092AF}" type="pres">
      <dgm:prSet presAssocID="{360B949B-909C-4E92-85C7-7FFFCFFB9FF9}" presName="sibTrans" presStyleCnt="0"/>
      <dgm:spPr/>
    </dgm:pt>
    <dgm:pt modelId="{1AFC674C-C085-425A-BBC7-735B12AE8943}" type="pres">
      <dgm:prSet presAssocID="{D175BFA5-7819-4F3B-8308-A781D28F73CE}" presName="node" presStyleLbl="node1" presStyleIdx="3" presStyleCnt="9">
        <dgm:presLayoutVars>
          <dgm:bulletEnabled val="1"/>
        </dgm:presLayoutVars>
      </dgm:prSet>
      <dgm:spPr/>
      <dgm:t>
        <a:bodyPr/>
        <a:lstStyle/>
        <a:p>
          <a:endParaRPr lang="es-VE"/>
        </a:p>
      </dgm:t>
    </dgm:pt>
    <dgm:pt modelId="{6A78D888-CF36-483B-BE6A-28946B15C073}" type="pres">
      <dgm:prSet presAssocID="{9B0AD1E8-2986-4977-AF71-C844FB3C0919}" presName="sibTrans" presStyleCnt="0"/>
      <dgm:spPr/>
    </dgm:pt>
    <dgm:pt modelId="{69F081F0-D251-46F9-B819-EDE962D1AD2E}" type="pres">
      <dgm:prSet presAssocID="{47986C39-BC83-4403-BABC-32118DF0124F}" presName="node" presStyleLbl="node1" presStyleIdx="4" presStyleCnt="9">
        <dgm:presLayoutVars>
          <dgm:bulletEnabled val="1"/>
        </dgm:presLayoutVars>
      </dgm:prSet>
      <dgm:spPr/>
      <dgm:t>
        <a:bodyPr/>
        <a:lstStyle/>
        <a:p>
          <a:endParaRPr lang="es-VE"/>
        </a:p>
      </dgm:t>
    </dgm:pt>
    <dgm:pt modelId="{A3DF3572-D79D-4752-B1D2-8F02067EB799}" type="pres">
      <dgm:prSet presAssocID="{B124CD3A-C302-46AA-9DC0-F9C919B1A190}" presName="sibTrans" presStyleCnt="0"/>
      <dgm:spPr/>
    </dgm:pt>
    <dgm:pt modelId="{4E2E6EE9-E4DA-4507-AE4C-641D48A1DB75}" type="pres">
      <dgm:prSet presAssocID="{EFA352A6-97B3-418C-B196-1B1EE72A3D94}" presName="node" presStyleLbl="node1" presStyleIdx="5" presStyleCnt="9" custScaleX="140891">
        <dgm:presLayoutVars>
          <dgm:bulletEnabled val="1"/>
        </dgm:presLayoutVars>
      </dgm:prSet>
      <dgm:spPr/>
      <dgm:t>
        <a:bodyPr/>
        <a:lstStyle/>
        <a:p>
          <a:endParaRPr lang="es-VE"/>
        </a:p>
      </dgm:t>
    </dgm:pt>
    <dgm:pt modelId="{E12CA853-1A41-4C68-818A-4207DF493841}" type="pres">
      <dgm:prSet presAssocID="{4FC137B8-A4E9-4644-B4DE-06DAEF034C7B}" presName="sibTrans" presStyleCnt="0"/>
      <dgm:spPr/>
    </dgm:pt>
    <dgm:pt modelId="{1D4F9F51-0E5D-44E9-826C-2B6E52361B3C}" type="pres">
      <dgm:prSet presAssocID="{F3151D72-D78D-4D0A-9816-CB001574B2DE}" presName="node" presStyleLbl="node1" presStyleIdx="6" presStyleCnt="9">
        <dgm:presLayoutVars>
          <dgm:bulletEnabled val="1"/>
        </dgm:presLayoutVars>
      </dgm:prSet>
      <dgm:spPr/>
      <dgm:t>
        <a:bodyPr/>
        <a:lstStyle/>
        <a:p>
          <a:endParaRPr lang="es-VE"/>
        </a:p>
      </dgm:t>
    </dgm:pt>
    <dgm:pt modelId="{BA07736A-D752-47DC-963D-5BF502844074}" type="pres">
      <dgm:prSet presAssocID="{4B78DE49-5216-425F-B100-F8A9D0E16152}" presName="sibTrans" presStyleCnt="0"/>
      <dgm:spPr/>
    </dgm:pt>
    <dgm:pt modelId="{2135BCED-15CE-49EE-AD26-DA0DEAB7FCB6}" type="pres">
      <dgm:prSet presAssocID="{0F14D76A-9E76-4B8C-9704-9BFE280A0C73}" presName="node" presStyleLbl="node1" presStyleIdx="7" presStyleCnt="9">
        <dgm:presLayoutVars>
          <dgm:bulletEnabled val="1"/>
        </dgm:presLayoutVars>
      </dgm:prSet>
      <dgm:spPr/>
      <dgm:t>
        <a:bodyPr/>
        <a:lstStyle/>
        <a:p>
          <a:endParaRPr lang="es-VE"/>
        </a:p>
      </dgm:t>
    </dgm:pt>
    <dgm:pt modelId="{718DF323-2BD2-4990-B277-61A3A200A37F}" type="pres">
      <dgm:prSet presAssocID="{B066C9D4-129E-4F64-B565-4773FA101FB3}" presName="sibTrans" presStyleCnt="0"/>
      <dgm:spPr/>
    </dgm:pt>
    <dgm:pt modelId="{83DE496E-41F3-4F57-B0AF-A150F3F36266}" type="pres">
      <dgm:prSet presAssocID="{8A48117E-AB02-48BB-9512-299B18C96FDD}" presName="node" presStyleLbl="node1" presStyleIdx="8" presStyleCnt="9">
        <dgm:presLayoutVars>
          <dgm:bulletEnabled val="1"/>
        </dgm:presLayoutVars>
      </dgm:prSet>
      <dgm:spPr/>
      <dgm:t>
        <a:bodyPr/>
        <a:lstStyle/>
        <a:p>
          <a:endParaRPr lang="es-VE"/>
        </a:p>
      </dgm:t>
    </dgm:pt>
  </dgm:ptLst>
  <dgm:cxnLst>
    <dgm:cxn modelId="{026C97CD-A68A-4885-82E6-6B17C328CAFF}" srcId="{68B590BA-4389-484A-98CA-664C25B78F02}" destId="{6C21A4E0-CD4E-49C8-93A2-4A94A4C33B09}" srcOrd="1" destOrd="0" parTransId="{621E6EBE-8B74-44FD-8E8A-DA28511949C4}" sibTransId="{E90D3BB9-3BF2-4EE6-9703-7D09C30EB3CE}"/>
    <dgm:cxn modelId="{791E2385-45E1-4209-A50D-17E3DB7917E6}" srcId="{68B590BA-4389-484A-98CA-664C25B78F02}" destId="{789B01CC-8EA1-4856-96A9-99608392BAFD}" srcOrd="2" destOrd="0" parTransId="{3AB99799-FC8F-4EFC-B0B0-60A2B521E133}" sibTransId="{360B949B-909C-4E92-85C7-7FFFCFFB9FF9}"/>
    <dgm:cxn modelId="{3A2D925A-1916-4492-9F50-86B633BA6910}" srcId="{68B590BA-4389-484A-98CA-664C25B78F02}" destId="{8A48117E-AB02-48BB-9512-299B18C96FDD}" srcOrd="8" destOrd="0" parTransId="{91B13C9E-DC17-4B31-84BC-0CD61BE7DB1E}" sibTransId="{7DC933F3-B744-4A2B-9C5B-181ED480935C}"/>
    <dgm:cxn modelId="{3EDAF6DB-3AB6-42DC-B47A-3E0C63BEAFA2}" srcId="{68B590BA-4389-484A-98CA-664C25B78F02}" destId="{D175BFA5-7819-4F3B-8308-A781D28F73CE}" srcOrd="3" destOrd="0" parTransId="{47968EF2-B632-4220-870A-8E9415F5AD58}" sibTransId="{9B0AD1E8-2986-4977-AF71-C844FB3C0919}"/>
    <dgm:cxn modelId="{726E08E2-897D-47DF-9BF5-97192E9CB426}" type="presOf" srcId="{0F14D76A-9E76-4B8C-9704-9BFE280A0C73}" destId="{2135BCED-15CE-49EE-AD26-DA0DEAB7FCB6}" srcOrd="0" destOrd="0" presId="urn:microsoft.com/office/officeart/2005/8/layout/default"/>
    <dgm:cxn modelId="{A379E145-68A9-491B-A45B-219492E7E768}" srcId="{68B590BA-4389-484A-98CA-664C25B78F02}" destId="{EFA352A6-97B3-418C-B196-1B1EE72A3D94}" srcOrd="5" destOrd="0" parTransId="{AC6049F3-8674-463F-A87C-6FC6737737CD}" sibTransId="{4FC137B8-A4E9-4644-B4DE-06DAEF034C7B}"/>
    <dgm:cxn modelId="{32892D1B-C4FD-4E74-897A-1CC0E5C67579}" srcId="{68B590BA-4389-484A-98CA-664C25B78F02}" destId="{F3151D72-D78D-4D0A-9816-CB001574B2DE}" srcOrd="6" destOrd="0" parTransId="{1465D6DD-7195-4558-9322-47257DFA97F2}" sibTransId="{4B78DE49-5216-425F-B100-F8A9D0E16152}"/>
    <dgm:cxn modelId="{27043ED7-C05E-4545-B563-64630532E9C4}" type="presOf" srcId="{EFA352A6-97B3-418C-B196-1B1EE72A3D94}" destId="{4E2E6EE9-E4DA-4507-AE4C-641D48A1DB75}" srcOrd="0" destOrd="0" presId="urn:microsoft.com/office/officeart/2005/8/layout/default"/>
    <dgm:cxn modelId="{4EFA2181-7DE6-45B5-A685-BD15CD1D6DEB}" type="presOf" srcId="{D175BFA5-7819-4F3B-8308-A781D28F73CE}" destId="{1AFC674C-C085-425A-BBC7-735B12AE8943}" srcOrd="0" destOrd="0" presId="urn:microsoft.com/office/officeart/2005/8/layout/default"/>
    <dgm:cxn modelId="{ACC40D55-AD82-45C3-8BE1-8EF980101EF8}" srcId="{68B590BA-4389-484A-98CA-664C25B78F02}" destId="{7E0B2356-30C4-4C9B-8B57-962E815B5790}" srcOrd="0" destOrd="0" parTransId="{5ABFD517-A38F-4293-8134-A4A3944E48F5}" sibTransId="{EA8A497B-11EF-4627-AD39-C0352496F5CA}"/>
    <dgm:cxn modelId="{BDD1BE1A-5FF5-499B-8CC8-0512D5DEF418}" type="presOf" srcId="{47986C39-BC83-4403-BABC-32118DF0124F}" destId="{69F081F0-D251-46F9-B819-EDE962D1AD2E}" srcOrd="0" destOrd="0" presId="urn:microsoft.com/office/officeart/2005/8/layout/default"/>
    <dgm:cxn modelId="{1B0BD08C-8DC4-4DEB-BBA0-6F223FFB0D6F}" type="presOf" srcId="{68B590BA-4389-484A-98CA-664C25B78F02}" destId="{FAFF2785-C3E3-4058-9FA1-09020ADD0972}" srcOrd="0" destOrd="0" presId="urn:microsoft.com/office/officeart/2005/8/layout/default"/>
    <dgm:cxn modelId="{8FBD263D-F25C-445A-934C-F68AA0565BFD}" srcId="{68B590BA-4389-484A-98CA-664C25B78F02}" destId="{0F14D76A-9E76-4B8C-9704-9BFE280A0C73}" srcOrd="7" destOrd="0" parTransId="{AE51F472-2713-4C5A-9FE4-254889144A68}" sibTransId="{B066C9D4-129E-4F64-B565-4773FA101FB3}"/>
    <dgm:cxn modelId="{0D9C686B-704B-47C4-B283-716108209277}" type="presOf" srcId="{6C21A4E0-CD4E-49C8-93A2-4A94A4C33B09}" destId="{D38671B2-2A83-456A-8A49-44501E4E55A1}" srcOrd="0" destOrd="0" presId="urn:microsoft.com/office/officeart/2005/8/layout/default"/>
    <dgm:cxn modelId="{E9DE74C8-B2ED-4C8A-9758-87E3F66AE1CB}" type="presOf" srcId="{8A48117E-AB02-48BB-9512-299B18C96FDD}" destId="{83DE496E-41F3-4F57-B0AF-A150F3F36266}" srcOrd="0" destOrd="0" presId="urn:microsoft.com/office/officeart/2005/8/layout/default"/>
    <dgm:cxn modelId="{59D961CB-7EC1-450E-AEE7-31B76D8862FB}" type="presOf" srcId="{789B01CC-8EA1-4856-96A9-99608392BAFD}" destId="{BD96FA01-21DE-439B-A32A-580C8A8634AE}" srcOrd="0" destOrd="0" presId="urn:microsoft.com/office/officeart/2005/8/layout/default"/>
    <dgm:cxn modelId="{B4FC85B2-77D5-4028-8C40-406B86A3AF4A}" type="presOf" srcId="{F3151D72-D78D-4D0A-9816-CB001574B2DE}" destId="{1D4F9F51-0E5D-44E9-826C-2B6E52361B3C}" srcOrd="0" destOrd="0" presId="urn:microsoft.com/office/officeart/2005/8/layout/default"/>
    <dgm:cxn modelId="{754D30E2-567B-44EC-B47F-AD3522746C9F}" srcId="{68B590BA-4389-484A-98CA-664C25B78F02}" destId="{47986C39-BC83-4403-BABC-32118DF0124F}" srcOrd="4" destOrd="0" parTransId="{5D5D486B-C7DF-4D5F-A3E6-A1416C08C077}" sibTransId="{B124CD3A-C302-46AA-9DC0-F9C919B1A190}"/>
    <dgm:cxn modelId="{7B387BFF-BEF7-425E-ADAE-6B3B9C94BCB0}" type="presOf" srcId="{7E0B2356-30C4-4C9B-8B57-962E815B5790}" destId="{160FA09F-D6F8-4930-AB48-EE9013F04841}" srcOrd="0" destOrd="0" presId="urn:microsoft.com/office/officeart/2005/8/layout/default"/>
    <dgm:cxn modelId="{2F0B9290-31FF-412E-92FE-F8D6D806868F}" type="presParOf" srcId="{FAFF2785-C3E3-4058-9FA1-09020ADD0972}" destId="{160FA09F-D6F8-4930-AB48-EE9013F04841}" srcOrd="0" destOrd="0" presId="urn:microsoft.com/office/officeart/2005/8/layout/default"/>
    <dgm:cxn modelId="{5E836108-BE4D-4F88-811A-FD7B873C7227}" type="presParOf" srcId="{FAFF2785-C3E3-4058-9FA1-09020ADD0972}" destId="{64B31607-039A-4E7F-828B-3F533713B11A}" srcOrd="1" destOrd="0" presId="urn:microsoft.com/office/officeart/2005/8/layout/default"/>
    <dgm:cxn modelId="{85E44FA7-4361-4F08-BB17-9C61DBE3DF76}" type="presParOf" srcId="{FAFF2785-C3E3-4058-9FA1-09020ADD0972}" destId="{D38671B2-2A83-456A-8A49-44501E4E55A1}" srcOrd="2" destOrd="0" presId="urn:microsoft.com/office/officeart/2005/8/layout/default"/>
    <dgm:cxn modelId="{D7B8DE87-B088-4DD1-9C91-DDBD00C685A0}" type="presParOf" srcId="{FAFF2785-C3E3-4058-9FA1-09020ADD0972}" destId="{5F88C5B1-729F-4B44-AECA-33144DF447C7}" srcOrd="3" destOrd="0" presId="urn:microsoft.com/office/officeart/2005/8/layout/default"/>
    <dgm:cxn modelId="{4139AE7E-78C6-4087-99C2-443B93785659}" type="presParOf" srcId="{FAFF2785-C3E3-4058-9FA1-09020ADD0972}" destId="{BD96FA01-21DE-439B-A32A-580C8A8634AE}" srcOrd="4" destOrd="0" presId="urn:microsoft.com/office/officeart/2005/8/layout/default"/>
    <dgm:cxn modelId="{2A5910DD-F4E0-46C0-B6C2-89078AE85FAF}" type="presParOf" srcId="{FAFF2785-C3E3-4058-9FA1-09020ADD0972}" destId="{624A18FF-51AF-41D6-88CC-AA50833092AF}" srcOrd="5" destOrd="0" presId="urn:microsoft.com/office/officeart/2005/8/layout/default"/>
    <dgm:cxn modelId="{48BD2728-F527-4208-8A0C-6BB9318155D9}" type="presParOf" srcId="{FAFF2785-C3E3-4058-9FA1-09020ADD0972}" destId="{1AFC674C-C085-425A-BBC7-735B12AE8943}" srcOrd="6" destOrd="0" presId="urn:microsoft.com/office/officeart/2005/8/layout/default"/>
    <dgm:cxn modelId="{4DEBBC1B-5D63-4E3E-B8AB-1DE249911555}" type="presParOf" srcId="{FAFF2785-C3E3-4058-9FA1-09020ADD0972}" destId="{6A78D888-CF36-483B-BE6A-28946B15C073}" srcOrd="7" destOrd="0" presId="urn:microsoft.com/office/officeart/2005/8/layout/default"/>
    <dgm:cxn modelId="{9B190678-80A3-4D3A-8ACF-87E6FBDDC5FC}" type="presParOf" srcId="{FAFF2785-C3E3-4058-9FA1-09020ADD0972}" destId="{69F081F0-D251-46F9-B819-EDE962D1AD2E}" srcOrd="8" destOrd="0" presId="urn:microsoft.com/office/officeart/2005/8/layout/default"/>
    <dgm:cxn modelId="{22E2A18D-257A-4F55-8709-6E4C68CC3B96}" type="presParOf" srcId="{FAFF2785-C3E3-4058-9FA1-09020ADD0972}" destId="{A3DF3572-D79D-4752-B1D2-8F02067EB799}" srcOrd="9" destOrd="0" presId="urn:microsoft.com/office/officeart/2005/8/layout/default"/>
    <dgm:cxn modelId="{82100474-B766-4862-8DBB-4C370607B0F8}" type="presParOf" srcId="{FAFF2785-C3E3-4058-9FA1-09020ADD0972}" destId="{4E2E6EE9-E4DA-4507-AE4C-641D48A1DB75}" srcOrd="10" destOrd="0" presId="urn:microsoft.com/office/officeart/2005/8/layout/default"/>
    <dgm:cxn modelId="{ACC87EE0-4496-4652-BE18-4D0003FEC6EA}" type="presParOf" srcId="{FAFF2785-C3E3-4058-9FA1-09020ADD0972}" destId="{E12CA853-1A41-4C68-818A-4207DF493841}" srcOrd="11" destOrd="0" presId="urn:microsoft.com/office/officeart/2005/8/layout/default"/>
    <dgm:cxn modelId="{94DFC710-27DF-43B1-A4CD-5E7C7FE2A67D}" type="presParOf" srcId="{FAFF2785-C3E3-4058-9FA1-09020ADD0972}" destId="{1D4F9F51-0E5D-44E9-826C-2B6E52361B3C}" srcOrd="12" destOrd="0" presId="urn:microsoft.com/office/officeart/2005/8/layout/default"/>
    <dgm:cxn modelId="{A6ED4F0D-86A9-400A-8FB1-EF05F39279AC}" type="presParOf" srcId="{FAFF2785-C3E3-4058-9FA1-09020ADD0972}" destId="{BA07736A-D752-47DC-963D-5BF502844074}" srcOrd="13" destOrd="0" presId="urn:microsoft.com/office/officeart/2005/8/layout/default"/>
    <dgm:cxn modelId="{95FE0F5F-B933-4412-A0DF-24D5953EFBEB}" type="presParOf" srcId="{FAFF2785-C3E3-4058-9FA1-09020ADD0972}" destId="{2135BCED-15CE-49EE-AD26-DA0DEAB7FCB6}" srcOrd="14" destOrd="0" presId="urn:microsoft.com/office/officeart/2005/8/layout/default"/>
    <dgm:cxn modelId="{F93F9D7D-A961-49A0-B9B8-3ADBDC381101}" type="presParOf" srcId="{FAFF2785-C3E3-4058-9FA1-09020ADD0972}" destId="{718DF323-2BD2-4990-B277-61A3A200A37F}" srcOrd="15" destOrd="0" presId="urn:microsoft.com/office/officeart/2005/8/layout/default"/>
    <dgm:cxn modelId="{966989B9-EFCC-44F0-9064-9D3743C433BB}" type="presParOf" srcId="{FAFF2785-C3E3-4058-9FA1-09020ADD0972}" destId="{83DE496E-41F3-4F57-B0AF-A150F3F36266}" srcOrd="16" destOrd="0" presId="urn:microsoft.com/office/officeart/2005/8/layout/default"/>
  </dgm:cxnLst>
  <dgm:bg/>
  <dgm:whole/>
</dgm:dataModel>
</file>

<file path=ppt/diagrams/data11.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2" csCatId="colorful" phldr="1"/>
      <dgm:spPr/>
    </dgm:pt>
    <dgm:pt modelId="{7E0B2356-30C4-4C9B-8B57-962E815B5790}">
      <dgm:prSet phldrT="[Texto]" custT="1"/>
      <dgm:spPr/>
      <dgm:t>
        <a:bodyPr/>
        <a:lstStyle/>
        <a:p>
          <a:r>
            <a:rPr lang="es-VE" sz="1800" b="1" dirty="0" smtClean="0">
              <a:solidFill>
                <a:schemeClr val="tx1"/>
              </a:solidFill>
              <a:latin typeface="Calibri" pitchFamily="34" charset="0"/>
              <a:cs typeface="Calibri" pitchFamily="34" charset="0"/>
            </a:rPr>
            <a:t>Inflamación</a:t>
          </a:r>
          <a:r>
            <a:rPr lang="es-VE" sz="1800" b="1" baseline="0" dirty="0" smtClean="0">
              <a:solidFill>
                <a:schemeClr val="tx1"/>
              </a:solidFill>
              <a:latin typeface="Calibri" pitchFamily="34" charset="0"/>
              <a:cs typeface="Calibri" pitchFamily="34" charset="0"/>
            </a:rPr>
            <a:t> del tejido no debe extenderse más allá de la pulpa cameral</a:t>
          </a:r>
          <a:endParaRPr lang="es-VE" sz="1800"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sz="1800">
            <a:latin typeface="Calibri" pitchFamily="34" charset="0"/>
            <a:cs typeface="Calibri" pitchFamily="34" charset="0"/>
          </a:endParaRPr>
        </a:p>
      </dgm:t>
    </dgm:pt>
    <dgm:pt modelId="{EA8A497B-11EF-4627-AD39-C0352496F5CA}" type="sibTrans" cxnId="{ACC40D55-AD82-45C3-8BE1-8EF980101EF8}">
      <dgm:prSet/>
      <dgm:spPr/>
      <dgm:t>
        <a:bodyPr/>
        <a:lstStyle/>
        <a:p>
          <a:endParaRPr lang="es-VE" sz="1800">
            <a:latin typeface="Calibri" pitchFamily="34" charset="0"/>
            <a:cs typeface="Calibri" pitchFamily="34" charset="0"/>
          </a:endParaRPr>
        </a:p>
      </dgm:t>
    </dgm:pt>
    <dgm:pt modelId="{6C21A4E0-CD4E-49C8-93A2-4A94A4C33B09}">
      <dgm:prSet phldrT="[Texto]" custT="1"/>
      <dgm:spPr/>
      <dgm:t>
        <a:bodyPr/>
        <a:lstStyle/>
        <a:p>
          <a:r>
            <a:rPr lang="es-VE" sz="1800" b="1" dirty="0" smtClean="0">
              <a:solidFill>
                <a:schemeClr val="tx1"/>
              </a:solidFill>
              <a:latin typeface="Calibri" pitchFamily="34" charset="0"/>
              <a:cs typeface="Calibri" pitchFamily="34" charset="0"/>
            </a:rPr>
            <a:t>No signos clínicos y radiográficos de  patologías </a:t>
          </a:r>
          <a:endParaRPr lang="es-VE" sz="1800"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sz="1800">
            <a:latin typeface="Calibri" pitchFamily="34" charset="0"/>
            <a:cs typeface="Calibri" pitchFamily="34" charset="0"/>
          </a:endParaRPr>
        </a:p>
      </dgm:t>
    </dgm:pt>
    <dgm:pt modelId="{E90D3BB9-3BF2-4EE6-9703-7D09C30EB3CE}" type="sibTrans" cxnId="{026C97CD-A68A-4885-82E6-6B17C328CAFF}">
      <dgm:prSet/>
      <dgm:spPr/>
      <dgm:t>
        <a:bodyPr/>
        <a:lstStyle/>
        <a:p>
          <a:endParaRPr lang="es-VE" sz="1800">
            <a:latin typeface="Calibri" pitchFamily="34" charset="0"/>
            <a:cs typeface="Calibri" pitchFamily="34" charset="0"/>
          </a:endParaRPr>
        </a:p>
      </dgm:t>
    </dgm:pt>
    <dgm:pt modelId="{D175BFA5-7819-4F3B-8308-A781D28F73CE}">
      <dgm:prSet phldrT="[Texto]" custT="1"/>
      <dgm:spPr/>
      <dgm:t>
        <a:bodyPr/>
        <a:lstStyle/>
        <a:p>
          <a:r>
            <a:rPr lang="es-VE" sz="1800" b="1" dirty="0" smtClean="0">
              <a:solidFill>
                <a:schemeClr val="tx1"/>
              </a:solidFill>
              <a:latin typeface="Calibri" pitchFamily="34" charset="0"/>
              <a:cs typeface="Calibri" pitchFamily="34" charset="0"/>
            </a:rPr>
            <a:t>Inflamación</a:t>
          </a:r>
          <a:r>
            <a:rPr lang="es-VE" sz="1800" b="1" baseline="0" dirty="0" smtClean="0">
              <a:solidFill>
                <a:schemeClr val="tx1"/>
              </a:solidFill>
              <a:latin typeface="Calibri" pitchFamily="34" charset="0"/>
              <a:cs typeface="Calibri" pitchFamily="34" charset="0"/>
            </a:rPr>
            <a:t> más de 2 mm </a:t>
          </a:r>
          <a:endParaRPr lang="es-VE" sz="1800" b="1" dirty="0">
            <a:solidFill>
              <a:schemeClr val="tx1"/>
            </a:solidFill>
            <a:latin typeface="Calibri" pitchFamily="34" charset="0"/>
            <a:cs typeface="Calibri" pitchFamily="34" charset="0"/>
          </a:endParaRPr>
        </a:p>
      </dgm:t>
    </dgm:pt>
    <dgm:pt modelId="{47968EF2-B632-4220-870A-8E9415F5AD58}" type="parTrans" cxnId="{3EDAF6DB-3AB6-42DC-B47A-3E0C63BEAFA2}">
      <dgm:prSet/>
      <dgm:spPr/>
      <dgm:t>
        <a:bodyPr/>
        <a:lstStyle/>
        <a:p>
          <a:endParaRPr lang="es-VE" sz="1800">
            <a:latin typeface="Calibri" pitchFamily="34" charset="0"/>
            <a:cs typeface="Calibri" pitchFamily="34" charset="0"/>
          </a:endParaRPr>
        </a:p>
      </dgm:t>
    </dgm:pt>
    <dgm:pt modelId="{9B0AD1E8-2986-4977-AF71-C844FB3C0919}" type="sibTrans" cxnId="{3EDAF6DB-3AB6-42DC-B47A-3E0C63BEAFA2}">
      <dgm:prSet/>
      <dgm:spPr/>
      <dgm:t>
        <a:bodyPr/>
        <a:lstStyle/>
        <a:p>
          <a:endParaRPr lang="es-VE" sz="1800">
            <a:latin typeface="Calibri" pitchFamily="34" charset="0"/>
            <a:cs typeface="Calibri" pitchFamily="34" charset="0"/>
          </a:endParaRPr>
        </a:p>
      </dgm:t>
    </dgm:pt>
    <dgm:pt modelId="{47986C39-BC83-4403-BABC-32118DF0124F}">
      <dgm:prSet custT="1"/>
      <dgm:spPr/>
      <dgm:t>
        <a:bodyPr/>
        <a:lstStyle/>
        <a:p>
          <a:r>
            <a:rPr lang="es-VE" sz="1800" b="1" dirty="0" smtClean="0">
              <a:solidFill>
                <a:schemeClr val="tx1"/>
              </a:solidFill>
              <a:latin typeface="Calibri" pitchFamily="34" charset="0"/>
              <a:cs typeface="Calibri" pitchFamily="34" charset="0"/>
            </a:rPr>
            <a:t>Hasta 72 horas </a:t>
          </a:r>
          <a:endParaRPr lang="es-VE" sz="1800" b="1" dirty="0">
            <a:solidFill>
              <a:schemeClr val="tx1"/>
            </a:solidFill>
            <a:latin typeface="Calibri" pitchFamily="34" charset="0"/>
            <a:cs typeface="Calibri" pitchFamily="34" charset="0"/>
          </a:endParaRPr>
        </a:p>
      </dgm:t>
    </dgm:pt>
    <dgm:pt modelId="{5D5D486B-C7DF-4D5F-A3E6-A1416C08C077}" type="parTrans" cxnId="{754D30E2-567B-44EC-B47F-AD3522746C9F}">
      <dgm:prSet/>
      <dgm:spPr/>
      <dgm:t>
        <a:bodyPr/>
        <a:lstStyle/>
        <a:p>
          <a:endParaRPr lang="es-VE" sz="1800">
            <a:latin typeface="Calibri" pitchFamily="34" charset="0"/>
            <a:cs typeface="Calibri" pitchFamily="34" charset="0"/>
          </a:endParaRPr>
        </a:p>
      </dgm:t>
    </dgm:pt>
    <dgm:pt modelId="{B124CD3A-C302-46AA-9DC0-F9C919B1A190}" type="sibTrans" cxnId="{754D30E2-567B-44EC-B47F-AD3522746C9F}">
      <dgm:prSet/>
      <dgm:spPr/>
      <dgm:t>
        <a:bodyPr/>
        <a:lstStyle/>
        <a:p>
          <a:endParaRPr lang="es-VE" sz="1800">
            <a:latin typeface="Calibri" pitchFamily="34" charset="0"/>
            <a:cs typeface="Calibri" pitchFamily="34" charset="0"/>
          </a:endParaRPr>
        </a:p>
      </dgm:t>
    </dgm:pt>
    <dgm:pt modelId="{8A48117E-AB02-48BB-9512-299B18C96FDD}">
      <dgm:prSet custT="1"/>
      <dgm:spPr/>
      <dgm:t>
        <a:bodyPr/>
        <a:lstStyle/>
        <a:p>
          <a:r>
            <a:rPr lang="es-VE" sz="1800" b="1" dirty="0" smtClean="0">
              <a:solidFill>
                <a:schemeClr val="tx1"/>
              </a:solidFill>
              <a:latin typeface="Calibri" pitchFamily="34" charset="0"/>
              <a:cs typeface="Calibri" pitchFamily="34" charset="0"/>
            </a:rPr>
            <a:t>Sin</a:t>
          </a:r>
          <a:r>
            <a:rPr lang="es-VE" sz="1800" b="1" baseline="0" dirty="0" smtClean="0">
              <a:solidFill>
                <a:schemeClr val="tx1"/>
              </a:solidFill>
              <a:latin typeface="Calibri" pitchFamily="34" charset="0"/>
              <a:cs typeface="Calibri" pitchFamily="34" charset="0"/>
            </a:rPr>
            <a:t> daños a los vasos apicales por luxación</a:t>
          </a:r>
          <a:endParaRPr lang="es-VE" sz="1800" b="1" dirty="0">
            <a:solidFill>
              <a:schemeClr val="tx1"/>
            </a:solidFill>
            <a:latin typeface="Calibri" pitchFamily="34" charset="0"/>
            <a:cs typeface="Calibri" pitchFamily="34" charset="0"/>
          </a:endParaRPr>
        </a:p>
      </dgm:t>
    </dgm:pt>
    <dgm:pt modelId="{91B13C9E-DC17-4B31-84BC-0CD61BE7DB1E}" type="parTrans" cxnId="{3A2D925A-1916-4492-9F50-86B633BA6910}">
      <dgm:prSet/>
      <dgm:spPr/>
      <dgm:t>
        <a:bodyPr/>
        <a:lstStyle/>
        <a:p>
          <a:endParaRPr lang="es-VE" sz="1800">
            <a:latin typeface="Calibri" pitchFamily="34" charset="0"/>
            <a:cs typeface="Calibri" pitchFamily="34" charset="0"/>
          </a:endParaRPr>
        </a:p>
      </dgm:t>
    </dgm:pt>
    <dgm:pt modelId="{7DC933F3-B744-4A2B-9C5B-181ED480935C}" type="sibTrans" cxnId="{3A2D925A-1916-4492-9F50-86B633BA6910}">
      <dgm:prSet/>
      <dgm:spPr/>
      <dgm:t>
        <a:bodyPr/>
        <a:lstStyle/>
        <a:p>
          <a:endParaRPr lang="es-VE" sz="1800">
            <a:latin typeface="Calibri" pitchFamily="34" charset="0"/>
            <a:cs typeface="Calibri" pitchFamily="34" charset="0"/>
          </a:endParaRPr>
        </a:p>
      </dgm:t>
    </dgm:pt>
    <dgm:pt modelId="{79E5018D-3D88-4371-BB75-758E86B214BA}" type="pres">
      <dgm:prSet presAssocID="{68B590BA-4389-484A-98CA-664C25B78F02}" presName="diagram" presStyleCnt="0">
        <dgm:presLayoutVars>
          <dgm:dir/>
          <dgm:resizeHandles val="exact"/>
        </dgm:presLayoutVars>
      </dgm:prSet>
      <dgm:spPr/>
    </dgm:pt>
    <dgm:pt modelId="{3F7FE8A5-59ED-434B-8538-9B1E1920D1C6}" type="pres">
      <dgm:prSet presAssocID="{7E0B2356-30C4-4C9B-8B57-962E815B5790}" presName="node" presStyleLbl="node1" presStyleIdx="0" presStyleCnt="5">
        <dgm:presLayoutVars>
          <dgm:bulletEnabled val="1"/>
        </dgm:presLayoutVars>
      </dgm:prSet>
      <dgm:spPr/>
      <dgm:t>
        <a:bodyPr/>
        <a:lstStyle/>
        <a:p>
          <a:endParaRPr lang="es-VE"/>
        </a:p>
      </dgm:t>
    </dgm:pt>
    <dgm:pt modelId="{04A9632B-6787-4A80-B3EA-15B1982FFD81}" type="pres">
      <dgm:prSet presAssocID="{EA8A497B-11EF-4627-AD39-C0352496F5CA}" presName="sibTrans" presStyleCnt="0"/>
      <dgm:spPr/>
    </dgm:pt>
    <dgm:pt modelId="{34193077-36AE-43F9-B2A7-A53178394975}" type="pres">
      <dgm:prSet presAssocID="{6C21A4E0-CD4E-49C8-93A2-4A94A4C33B09}" presName="node" presStyleLbl="node1" presStyleIdx="1" presStyleCnt="5">
        <dgm:presLayoutVars>
          <dgm:bulletEnabled val="1"/>
        </dgm:presLayoutVars>
      </dgm:prSet>
      <dgm:spPr/>
      <dgm:t>
        <a:bodyPr/>
        <a:lstStyle/>
        <a:p>
          <a:endParaRPr lang="es-VE"/>
        </a:p>
      </dgm:t>
    </dgm:pt>
    <dgm:pt modelId="{60054853-21C4-4B82-BC0B-54D866A429C0}" type="pres">
      <dgm:prSet presAssocID="{E90D3BB9-3BF2-4EE6-9703-7D09C30EB3CE}" presName="sibTrans" presStyleCnt="0"/>
      <dgm:spPr/>
    </dgm:pt>
    <dgm:pt modelId="{868145DC-91CD-4844-8390-47824C7C992B}" type="pres">
      <dgm:prSet presAssocID="{D175BFA5-7819-4F3B-8308-A781D28F73CE}" presName="node" presStyleLbl="node1" presStyleIdx="2" presStyleCnt="5">
        <dgm:presLayoutVars>
          <dgm:bulletEnabled val="1"/>
        </dgm:presLayoutVars>
      </dgm:prSet>
      <dgm:spPr/>
      <dgm:t>
        <a:bodyPr/>
        <a:lstStyle/>
        <a:p>
          <a:endParaRPr lang="es-VE"/>
        </a:p>
      </dgm:t>
    </dgm:pt>
    <dgm:pt modelId="{FEF4A1AD-7488-4039-911D-4543B7EE34FD}" type="pres">
      <dgm:prSet presAssocID="{9B0AD1E8-2986-4977-AF71-C844FB3C0919}" presName="sibTrans" presStyleCnt="0"/>
      <dgm:spPr/>
    </dgm:pt>
    <dgm:pt modelId="{C0D9452A-07B2-43EE-902A-7266FEADF37E}" type="pres">
      <dgm:prSet presAssocID="{47986C39-BC83-4403-BABC-32118DF0124F}" presName="node" presStyleLbl="node1" presStyleIdx="3" presStyleCnt="5">
        <dgm:presLayoutVars>
          <dgm:bulletEnabled val="1"/>
        </dgm:presLayoutVars>
      </dgm:prSet>
      <dgm:spPr/>
      <dgm:t>
        <a:bodyPr/>
        <a:lstStyle/>
        <a:p>
          <a:endParaRPr lang="es-VE"/>
        </a:p>
      </dgm:t>
    </dgm:pt>
    <dgm:pt modelId="{6A0DD2A3-ECEB-43D2-8A99-055F6352D826}" type="pres">
      <dgm:prSet presAssocID="{B124CD3A-C302-46AA-9DC0-F9C919B1A190}" presName="sibTrans" presStyleCnt="0"/>
      <dgm:spPr/>
    </dgm:pt>
    <dgm:pt modelId="{ABCE93CB-216A-4A05-B7E9-24C9ECA43BB0}" type="pres">
      <dgm:prSet presAssocID="{8A48117E-AB02-48BB-9512-299B18C96FDD}" presName="node" presStyleLbl="node1" presStyleIdx="4" presStyleCnt="5" custScaleX="160002">
        <dgm:presLayoutVars>
          <dgm:bulletEnabled val="1"/>
        </dgm:presLayoutVars>
      </dgm:prSet>
      <dgm:spPr/>
      <dgm:t>
        <a:bodyPr/>
        <a:lstStyle/>
        <a:p>
          <a:endParaRPr lang="es-VE"/>
        </a:p>
      </dgm:t>
    </dgm:pt>
  </dgm:ptLst>
  <dgm:cxnLst>
    <dgm:cxn modelId="{026C97CD-A68A-4885-82E6-6B17C328CAFF}" srcId="{68B590BA-4389-484A-98CA-664C25B78F02}" destId="{6C21A4E0-CD4E-49C8-93A2-4A94A4C33B09}" srcOrd="1" destOrd="0" parTransId="{621E6EBE-8B74-44FD-8E8A-DA28511949C4}" sibTransId="{E90D3BB9-3BF2-4EE6-9703-7D09C30EB3CE}"/>
    <dgm:cxn modelId="{71E1D1DA-26CB-407F-8455-43BB084F2F94}" type="presOf" srcId="{6C21A4E0-CD4E-49C8-93A2-4A94A4C33B09}" destId="{34193077-36AE-43F9-B2A7-A53178394975}" srcOrd="0" destOrd="0" presId="urn:microsoft.com/office/officeart/2005/8/layout/default"/>
    <dgm:cxn modelId="{3A2D925A-1916-4492-9F50-86B633BA6910}" srcId="{68B590BA-4389-484A-98CA-664C25B78F02}" destId="{8A48117E-AB02-48BB-9512-299B18C96FDD}" srcOrd="4" destOrd="0" parTransId="{91B13C9E-DC17-4B31-84BC-0CD61BE7DB1E}" sibTransId="{7DC933F3-B744-4A2B-9C5B-181ED480935C}"/>
    <dgm:cxn modelId="{3EDAF6DB-3AB6-42DC-B47A-3E0C63BEAFA2}" srcId="{68B590BA-4389-484A-98CA-664C25B78F02}" destId="{D175BFA5-7819-4F3B-8308-A781D28F73CE}" srcOrd="2" destOrd="0" parTransId="{47968EF2-B632-4220-870A-8E9415F5AD58}" sibTransId="{9B0AD1E8-2986-4977-AF71-C844FB3C0919}"/>
    <dgm:cxn modelId="{5E854AAD-E3AF-4EBE-BDCC-1F82A52DD51C}" type="presOf" srcId="{8A48117E-AB02-48BB-9512-299B18C96FDD}" destId="{ABCE93CB-216A-4A05-B7E9-24C9ECA43BB0}" srcOrd="0" destOrd="0" presId="urn:microsoft.com/office/officeart/2005/8/layout/default"/>
    <dgm:cxn modelId="{AD95D701-2E77-43C3-B8EA-16A5EF61F827}" type="presOf" srcId="{68B590BA-4389-484A-98CA-664C25B78F02}" destId="{79E5018D-3D88-4371-BB75-758E86B214BA}" srcOrd="0" destOrd="0" presId="urn:microsoft.com/office/officeart/2005/8/layout/default"/>
    <dgm:cxn modelId="{ACC40D55-AD82-45C3-8BE1-8EF980101EF8}" srcId="{68B590BA-4389-484A-98CA-664C25B78F02}" destId="{7E0B2356-30C4-4C9B-8B57-962E815B5790}" srcOrd="0" destOrd="0" parTransId="{5ABFD517-A38F-4293-8134-A4A3944E48F5}" sibTransId="{EA8A497B-11EF-4627-AD39-C0352496F5CA}"/>
    <dgm:cxn modelId="{3995EF41-964C-4CAC-9B7C-4F41F505E8BE}" type="presOf" srcId="{7E0B2356-30C4-4C9B-8B57-962E815B5790}" destId="{3F7FE8A5-59ED-434B-8538-9B1E1920D1C6}" srcOrd="0" destOrd="0" presId="urn:microsoft.com/office/officeart/2005/8/layout/default"/>
    <dgm:cxn modelId="{754D30E2-567B-44EC-B47F-AD3522746C9F}" srcId="{68B590BA-4389-484A-98CA-664C25B78F02}" destId="{47986C39-BC83-4403-BABC-32118DF0124F}" srcOrd="3" destOrd="0" parTransId="{5D5D486B-C7DF-4D5F-A3E6-A1416C08C077}" sibTransId="{B124CD3A-C302-46AA-9DC0-F9C919B1A190}"/>
    <dgm:cxn modelId="{732A8A24-A531-4B74-9652-660A4C0CF7B4}" type="presOf" srcId="{D175BFA5-7819-4F3B-8308-A781D28F73CE}" destId="{868145DC-91CD-4844-8390-47824C7C992B}" srcOrd="0" destOrd="0" presId="urn:microsoft.com/office/officeart/2005/8/layout/default"/>
    <dgm:cxn modelId="{21EDBB12-F6DF-4C13-AD74-47F2D93244FB}" type="presOf" srcId="{47986C39-BC83-4403-BABC-32118DF0124F}" destId="{C0D9452A-07B2-43EE-902A-7266FEADF37E}" srcOrd="0" destOrd="0" presId="urn:microsoft.com/office/officeart/2005/8/layout/default"/>
    <dgm:cxn modelId="{323E28F9-E806-4CB4-BB36-32A64419DD25}" type="presParOf" srcId="{79E5018D-3D88-4371-BB75-758E86B214BA}" destId="{3F7FE8A5-59ED-434B-8538-9B1E1920D1C6}" srcOrd="0" destOrd="0" presId="urn:microsoft.com/office/officeart/2005/8/layout/default"/>
    <dgm:cxn modelId="{B80D75BA-2CEE-4E56-A65C-1A039359C63E}" type="presParOf" srcId="{79E5018D-3D88-4371-BB75-758E86B214BA}" destId="{04A9632B-6787-4A80-B3EA-15B1982FFD81}" srcOrd="1" destOrd="0" presId="urn:microsoft.com/office/officeart/2005/8/layout/default"/>
    <dgm:cxn modelId="{406D9CCF-E97D-4866-B45C-FABC81C5ECAE}" type="presParOf" srcId="{79E5018D-3D88-4371-BB75-758E86B214BA}" destId="{34193077-36AE-43F9-B2A7-A53178394975}" srcOrd="2" destOrd="0" presId="urn:microsoft.com/office/officeart/2005/8/layout/default"/>
    <dgm:cxn modelId="{F29A03F1-F99C-482B-95E6-F4B68962E61E}" type="presParOf" srcId="{79E5018D-3D88-4371-BB75-758E86B214BA}" destId="{60054853-21C4-4B82-BC0B-54D866A429C0}" srcOrd="3" destOrd="0" presId="urn:microsoft.com/office/officeart/2005/8/layout/default"/>
    <dgm:cxn modelId="{CDAD8D8B-35CE-4878-BA8C-FC204CC5E310}" type="presParOf" srcId="{79E5018D-3D88-4371-BB75-758E86B214BA}" destId="{868145DC-91CD-4844-8390-47824C7C992B}" srcOrd="4" destOrd="0" presId="urn:microsoft.com/office/officeart/2005/8/layout/default"/>
    <dgm:cxn modelId="{92882697-435D-49AE-9860-CC1A1F7BD005}" type="presParOf" srcId="{79E5018D-3D88-4371-BB75-758E86B214BA}" destId="{FEF4A1AD-7488-4039-911D-4543B7EE34FD}" srcOrd="5" destOrd="0" presId="urn:microsoft.com/office/officeart/2005/8/layout/default"/>
    <dgm:cxn modelId="{6A0DF95C-8295-4B35-BB75-5B0FFC1BF8C2}" type="presParOf" srcId="{79E5018D-3D88-4371-BB75-758E86B214BA}" destId="{C0D9452A-07B2-43EE-902A-7266FEADF37E}" srcOrd="6" destOrd="0" presId="urn:microsoft.com/office/officeart/2005/8/layout/default"/>
    <dgm:cxn modelId="{9BD5D0BD-F1F4-44CB-91AB-47EA7E091AAD}" type="presParOf" srcId="{79E5018D-3D88-4371-BB75-758E86B214BA}" destId="{6A0DD2A3-ECEB-43D2-8A99-055F6352D826}" srcOrd="7" destOrd="0" presId="urn:microsoft.com/office/officeart/2005/8/layout/default"/>
    <dgm:cxn modelId="{A0038437-1894-48F9-99FA-7EA7E5C88AEB}" type="presParOf" srcId="{79E5018D-3D88-4371-BB75-758E86B214BA}" destId="{ABCE93CB-216A-4A05-B7E9-24C9ECA43BB0}" srcOrd="8" destOrd="0" presId="urn:microsoft.com/office/officeart/2005/8/layout/default"/>
  </dgm:cxnLst>
  <dgm:bg/>
  <dgm:whole/>
</dgm:dataModel>
</file>

<file path=ppt/diagrams/data12.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7E0B2356-30C4-4C9B-8B57-962E815B5790}">
      <dgm:prSet phldrT="[Texto]" custT="1"/>
      <dgm:spPr/>
      <dgm:t>
        <a:bodyPr/>
        <a:lstStyle/>
        <a:p>
          <a:r>
            <a:rPr lang="es-VE" sz="1800" b="1" dirty="0" smtClean="0">
              <a:solidFill>
                <a:schemeClr val="tx1"/>
              </a:solidFill>
              <a:latin typeface="Calibri" pitchFamily="34" charset="0"/>
              <a:cs typeface="Calibri" pitchFamily="34" charset="0"/>
            </a:rPr>
            <a:t>Proceso</a:t>
          </a:r>
          <a:r>
            <a:rPr lang="es-VE" sz="1800" b="1" baseline="0" dirty="0" smtClean="0">
              <a:solidFill>
                <a:schemeClr val="tx1"/>
              </a:solidFill>
              <a:latin typeface="Calibri" pitchFamily="34" charset="0"/>
              <a:cs typeface="Calibri" pitchFamily="34" charset="0"/>
            </a:rPr>
            <a:t> de inflamación crónica o necrosis </a:t>
          </a:r>
          <a:r>
            <a:rPr lang="es-VE" sz="1800" b="1" baseline="0" dirty="0" err="1" smtClean="0">
              <a:solidFill>
                <a:schemeClr val="tx1"/>
              </a:solidFill>
              <a:latin typeface="Calibri" pitchFamily="34" charset="0"/>
              <a:cs typeface="Calibri" pitchFamily="34" charset="0"/>
            </a:rPr>
            <a:t>pulpar</a:t>
          </a:r>
          <a:r>
            <a:rPr lang="es-VE" sz="1800" b="1" baseline="0" dirty="0" smtClean="0">
              <a:solidFill>
                <a:schemeClr val="tx1"/>
              </a:solidFill>
              <a:latin typeface="Calibri" pitchFamily="34" charset="0"/>
              <a:cs typeface="Calibri" pitchFamily="34" charset="0"/>
            </a:rPr>
            <a:t> radicular </a:t>
          </a:r>
          <a:endParaRPr lang="es-VE" sz="1800"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b="1">
            <a:latin typeface="Calibri" pitchFamily="34" charset="0"/>
            <a:cs typeface="Calibri" pitchFamily="34" charset="0"/>
          </a:endParaRPr>
        </a:p>
      </dgm:t>
    </dgm:pt>
    <dgm:pt modelId="{EA8A497B-11EF-4627-AD39-C0352496F5CA}" type="sibTrans" cxnId="{ACC40D55-AD82-45C3-8BE1-8EF980101EF8}">
      <dgm:prSet/>
      <dgm:spPr/>
      <dgm:t>
        <a:bodyPr/>
        <a:lstStyle/>
        <a:p>
          <a:endParaRPr lang="es-VE" b="1">
            <a:latin typeface="Calibri" pitchFamily="34" charset="0"/>
            <a:cs typeface="Calibri" pitchFamily="34" charset="0"/>
          </a:endParaRPr>
        </a:p>
      </dgm:t>
    </dgm:pt>
    <dgm:pt modelId="{6C21A4E0-CD4E-49C8-93A2-4A94A4C33B09}">
      <dgm:prSet phldrT="[Texto]" custT="1"/>
      <dgm:spPr/>
      <dgm:t>
        <a:bodyPr/>
        <a:lstStyle/>
        <a:p>
          <a:r>
            <a:rPr lang="es-VE" sz="1800" b="1" dirty="0" smtClean="0">
              <a:solidFill>
                <a:schemeClr val="tx1"/>
              </a:solidFill>
              <a:latin typeface="Calibri" pitchFamily="34" charset="0"/>
              <a:cs typeface="Calibri" pitchFamily="34" charset="0"/>
            </a:rPr>
            <a:t>Mayor</a:t>
          </a:r>
          <a:r>
            <a:rPr lang="es-VE" sz="1800" b="1" baseline="0" dirty="0" smtClean="0">
              <a:solidFill>
                <a:schemeClr val="tx1"/>
              </a:solidFill>
              <a:latin typeface="Calibri" pitchFamily="34" charset="0"/>
              <a:cs typeface="Calibri" pitchFamily="34" charset="0"/>
            </a:rPr>
            <a:t> a 8 horas </a:t>
          </a:r>
          <a:endParaRPr lang="es-VE" sz="1800"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b="1">
            <a:latin typeface="Calibri" pitchFamily="34" charset="0"/>
            <a:cs typeface="Calibri" pitchFamily="34" charset="0"/>
          </a:endParaRPr>
        </a:p>
      </dgm:t>
    </dgm:pt>
    <dgm:pt modelId="{E90D3BB9-3BF2-4EE6-9703-7D09C30EB3CE}" type="sibTrans" cxnId="{026C97CD-A68A-4885-82E6-6B17C328CAFF}">
      <dgm:prSet/>
      <dgm:spPr/>
      <dgm:t>
        <a:bodyPr/>
        <a:lstStyle/>
        <a:p>
          <a:endParaRPr lang="es-VE" b="1">
            <a:latin typeface="Calibri" pitchFamily="34" charset="0"/>
            <a:cs typeface="Calibri" pitchFamily="34" charset="0"/>
          </a:endParaRPr>
        </a:p>
      </dgm:t>
    </dgm:pt>
    <dgm:pt modelId="{D175BFA5-7819-4F3B-8308-A781D28F73CE}">
      <dgm:prSet phldrT="[Texto]" custT="1"/>
      <dgm:spPr/>
      <dgm:t>
        <a:bodyPr/>
        <a:lstStyle/>
        <a:p>
          <a:r>
            <a:rPr lang="es-VE" sz="1800" b="1" baseline="0" dirty="0" smtClean="0">
              <a:solidFill>
                <a:schemeClr val="tx1"/>
              </a:solidFill>
              <a:latin typeface="Calibri" pitchFamily="34" charset="0"/>
              <a:cs typeface="Calibri" pitchFamily="34" charset="0"/>
            </a:rPr>
            <a:t>Daños  a vasos apicales por </a:t>
          </a:r>
          <a:r>
            <a:rPr lang="es-VE" sz="1800" b="1" baseline="0" dirty="0" err="1" smtClean="0">
              <a:solidFill>
                <a:schemeClr val="tx1"/>
              </a:solidFill>
              <a:latin typeface="Calibri" pitchFamily="34" charset="0"/>
              <a:cs typeface="Calibri" pitchFamily="34" charset="0"/>
            </a:rPr>
            <a:t>luxacion</a:t>
          </a:r>
          <a:r>
            <a:rPr lang="es-VE" sz="1800" b="1" baseline="0" dirty="0" smtClean="0">
              <a:solidFill>
                <a:schemeClr val="tx1"/>
              </a:solidFill>
              <a:latin typeface="Calibri" pitchFamily="34" charset="0"/>
              <a:cs typeface="Calibri" pitchFamily="34" charset="0"/>
            </a:rPr>
            <a:t> </a:t>
          </a:r>
          <a:endParaRPr lang="es-VE" sz="1800" b="1" dirty="0">
            <a:solidFill>
              <a:schemeClr val="tx1"/>
            </a:solidFill>
            <a:latin typeface="Calibri" pitchFamily="34" charset="0"/>
            <a:cs typeface="Calibri" pitchFamily="34" charset="0"/>
          </a:endParaRPr>
        </a:p>
      </dgm:t>
    </dgm:pt>
    <dgm:pt modelId="{47968EF2-B632-4220-870A-8E9415F5AD58}" type="parTrans" cxnId="{3EDAF6DB-3AB6-42DC-B47A-3E0C63BEAFA2}">
      <dgm:prSet/>
      <dgm:spPr/>
      <dgm:t>
        <a:bodyPr/>
        <a:lstStyle/>
        <a:p>
          <a:endParaRPr lang="es-VE" b="1">
            <a:latin typeface="Calibri" pitchFamily="34" charset="0"/>
            <a:cs typeface="Calibri" pitchFamily="34" charset="0"/>
          </a:endParaRPr>
        </a:p>
      </dgm:t>
    </dgm:pt>
    <dgm:pt modelId="{9B0AD1E8-2986-4977-AF71-C844FB3C0919}" type="sibTrans" cxnId="{3EDAF6DB-3AB6-42DC-B47A-3E0C63BEAFA2}">
      <dgm:prSet/>
      <dgm:spPr/>
      <dgm:t>
        <a:bodyPr/>
        <a:lstStyle/>
        <a:p>
          <a:endParaRPr lang="es-VE" b="1">
            <a:latin typeface="Calibri" pitchFamily="34" charset="0"/>
            <a:cs typeface="Calibri" pitchFamily="34" charset="0"/>
          </a:endParaRPr>
        </a:p>
      </dgm:t>
    </dgm:pt>
    <dgm:pt modelId="{BB76BA36-3106-45B0-BCED-7BB246A932A2}">
      <dgm:prSet custT="1"/>
      <dgm:spPr/>
      <dgm:t>
        <a:bodyPr/>
        <a:lstStyle/>
        <a:p>
          <a:r>
            <a:rPr lang="es-VE" sz="1800" b="1" dirty="0" smtClean="0">
              <a:solidFill>
                <a:schemeClr val="tx1"/>
              </a:solidFill>
              <a:latin typeface="Calibri" pitchFamily="34" charset="0"/>
              <a:cs typeface="Calibri" pitchFamily="34" charset="0"/>
            </a:rPr>
            <a:t>Material debe someterse a la reabsorción a un ritmo similar a la reabsorción fisiológica, antiséptico, no cambios de coloración, fácil manipulación y buena adhesión a los conductos </a:t>
          </a:r>
          <a:endParaRPr lang="es-VE" sz="1800" b="1" dirty="0">
            <a:solidFill>
              <a:schemeClr val="tx1"/>
            </a:solidFill>
            <a:latin typeface="Calibri" pitchFamily="34" charset="0"/>
            <a:cs typeface="Calibri" pitchFamily="34" charset="0"/>
          </a:endParaRPr>
        </a:p>
      </dgm:t>
    </dgm:pt>
    <dgm:pt modelId="{611B4E57-1BEF-4104-9F3C-2040105D40DD}" type="parTrans" cxnId="{CE121C61-BFE7-4F09-8EC1-EA129FEEBC3F}">
      <dgm:prSet/>
      <dgm:spPr/>
      <dgm:t>
        <a:bodyPr/>
        <a:lstStyle/>
        <a:p>
          <a:endParaRPr lang="es-VE" b="1">
            <a:latin typeface="Calibri" pitchFamily="34" charset="0"/>
            <a:cs typeface="Calibri" pitchFamily="34" charset="0"/>
          </a:endParaRPr>
        </a:p>
      </dgm:t>
    </dgm:pt>
    <dgm:pt modelId="{EEBB6BCC-5C64-426F-8A88-00F027AA7A27}" type="sibTrans" cxnId="{CE121C61-BFE7-4F09-8EC1-EA129FEEBC3F}">
      <dgm:prSet/>
      <dgm:spPr/>
      <dgm:t>
        <a:bodyPr/>
        <a:lstStyle/>
        <a:p>
          <a:endParaRPr lang="es-VE" b="1">
            <a:latin typeface="Calibri" pitchFamily="34" charset="0"/>
            <a:cs typeface="Calibri" pitchFamily="34" charset="0"/>
          </a:endParaRPr>
        </a:p>
      </dgm:t>
    </dgm:pt>
    <dgm:pt modelId="{36D2804A-1095-47B8-97EA-395E5A65159E}">
      <dgm:prSet custT="1"/>
      <dgm:spPr/>
      <dgm:t>
        <a:bodyPr/>
        <a:lstStyle/>
        <a:p>
          <a:r>
            <a:rPr lang="es-VE" sz="1800" b="1" dirty="0" smtClean="0">
              <a:solidFill>
                <a:schemeClr val="tx1"/>
              </a:solidFill>
              <a:latin typeface="Calibri" pitchFamily="34" charset="0"/>
              <a:cs typeface="Calibri" pitchFamily="34" charset="0"/>
            </a:rPr>
            <a:t>Pasta de yodoformo larga duración y propiedades antibacterianas, puede causar coloración amarillenta, coronas de acero con frente estético</a:t>
          </a:r>
          <a:endParaRPr lang="es-VE" sz="1800" b="1" dirty="0">
            <a:solidFill>
              <a:schemeClr val="tx1"/>
            </a:solidFill>
            <a:latin typeface="Calibri" pitchFamily="34" charset="0"/>
            <a:cs typeface="Calibri" pitchFamily="34" charset="0"/>
          </a:endParaRPr>
        </a:p>
      </dgm:t>
    </dgm:pt>
    <dgm:pt modelId="{B828ED9F-EC55-4FC5-A563-A601E3031300}" type="parTrans" cxnId="{139A9BB2-847B-4237-AC78-F9908DC872CC}">
      <dgm:prSet/>
      <dgm:spPr/>
      <dgm:t>
        <a:bodyPr/>
        <a:lstStyle/>
        <a:p>
          <a:endParaRPr lang="es-VE" b="1">
            <a:latin typeface="Calibri" pitchFamily="34" charset="0"/>
            <a:cs typeface="Calibri" pitchFamily="34" charset="0"/>
          </a:endParaRPr>
        </a:p>
      </dgm:t>
    </dgm:pt>
    <dgm:pt modelId="{49F53960-B47E-499C-A3C8-EB84C0C612D0}" type="sibTrans" cxnId="{139A9BB2-847B-4237-AC78-F9908DC872CC}">
      <dgm:prSet/>
      <dgm:spPr/>
      <dgm:t>
        <a:bodyPr/>
        <a:lstStyle/>
        <a:p>
          <a:endParaRPr lang="es-VE" b="1">
            <a:latin typeface="Calibri" pitchFamily="34" charset="0"/>
            <a:cs typeface="Calibri" pitchFamily="34" charset="0"/>
          </a:endParaRPr>
        </a:p>
      </dgm:t>
    </dgm:pt>
    <dgm:pt modelId="{565C854E-A644-4CB3-9213-D4AFB266FF76}" type="pres">
      <dgm:prSet presAssocID="{68B590BA-4389-484A-98CA-664C25B78F02}" presName="diagram" presStyleCnt="0">
        <dgm:presLayoutVars>
          <dgm:dir/>
          <dgm:resizeHandles val="exact"/>
        </dgm:presLayoutVars>
      </dgm:prSet>
      <dgm:spPr/>
    </dgm:pt>
    <dgm:pt modelId="{4BF3E5C3-1CE2-4ACE-84BA-801070B3735C}" type="pres">
      <dgm:prSet presAssocID="{7E0B2356-30C4-4C9B-8B57-962E815B5790}" presName="node" presStyleLbl="node1" presStyleIdx="0" presStyleCnt="5">
        <dgm:presLayoutVars>
          <dgm:bulletEnabled val="1"/>
        </dgm:presLayoutVars>
      </dgm:prSet>
      <dgm:spPr/>
      <dgm:t>
        <a:bodyPr/>
        <a:lstStyle/>
        <a:p>
          <a:endParaRPr lang="es-VE"/>
        </a:p>
      </dgm:t>
    </dgm:pt>
    <dgm:pt modelId="{E4A1A1CF-67BC-4A3F-B676-79A1561BDF0C}" type="pres">
      <dgm:prSet presAssocID="{EA8A497B-11EF-4627-AD39-C0352496F5CA}" presName="sibTrans" presStyleCnt="0"/>
      <dgm:spPr/>
    </dgm:pt>
    <dgm:pt modelId="{815F57E1-C16F-4DAB-8AE3-0E36E40A8B1B}" type="pres">
      <dgm:prSet presAssocID="{6C21A4E0-CD4E-49C8-93A2-4A94A4C33B09}" presName="node" presStyleLbl="node1" presStyleIdx="1" presStyleCnt="5">
        <dgm:presLayoutVars>
          <dgm:bulletEnabled val="1"/>
        </dgm:presLayoutVars>
      </dgm:prSet>
      <dgm:spPr/>
      <dgm:t>
        <a:bodyPr/>
        <a:lstStyle/>
        <a:p>
          <a:endParaRPr lang="es-VE"/>
        </a:p>
      </dgm:t>
    </dgm:pt>
    <dgm:pt modelId="{676E3484-1F1D-435D-B2EE-3A3A77219C4C}" type="pres">
      <dgm:prSet presAssocID="{E90D3BB9-3BF2-4EE6-9703-7D09C30EB3CE}" presName="sibTrans" presStyleCnt="0"/>
      <dgm:spPr/>
    </dgm:pt>
    <dgm:pt modelId="{D91E44C2-E2BE-41A7-9834-CFD5ABEA8D86}" type="pres">
      <dgm:prSet presAssocID="{D175BFA5-7819-4F3B-8308-A781D28F73CE}" presName="node" presStyleLbl="node1" presStyleIdx="2" presStyleCnt="5">
        <dgm:presLayoutVars>
          <dgm:bulletEnabled val="1"/>
        </dgm:presLayoutVars>
      </dgm:prSet>
      <dgm:spPr/>
      <dgm:t>
        <a:bodyPr/>
        <a:lstStyle/>
        <a:p>
          <a:endParaRPr lang="es-VE"/>
        </a:p>
      </dgm:t>
    </dgm:pt>
    <dgm:pt modelId="{7DDF8E04-ED64-44B1-9AA5-638BD91A6713}" type="pres">
      <dgm:prSet presAssocID="{9B0AD1E8-2986-4977-AF71-C844FB3C0919}" presName="sibTrans" presStyleCnt="0"/>
      <dgm:spPr/>
    </dgm:pt>
    <dgm:pt modelId="{484FEF4D-3972-4124-AA58-2FEA5E50A642}" type="pres">
      <dgm:prSet presAssocID="{BB76BA36-3106-45B0-BCED-7BB246A932A2}" presName="node" presStyleLbl="node1" presStyleIdx="3" presStyleCnt="5" custScaleX="262502">
        <dgm:presLayoutVars>
          <dgm:bulletEnabled val="1"/>
        </dgm:presLayoutVars>
      </dgm:prSet>
      <dgm:spPr/>
      <dgm:t>
        <a:bodyPr/>
        <a:lstStyle/>
        <a:p>
          <a:endParaRPr lang="es-VE"/>
        </a:p>
      </dgm:t>
    </dgm:pt>
    <dgm:pt modelId="{2BB5F5AE-924D-435A-8AF4-F27812520082}" type="pres">
      <dgm:prSet presAssocID="{EEBB6BCC-5C64-426F-8A88-00F027AA7A27}" presName="sibTrans" presStyleCnt="0"/>
      <dgm:spPr/>
    </dgm:pt>
    <dgm:pt modelId="{76968328-5201-4A2B-BEE5-ABADA7B259BC}" type="pres">
      <dgm:prSet presAssocID="{36D2804A-1095-47B8-97EA-395E5A65159E}" presName="node" presStyleLbl="node1" presStyleIdx="4" presStyleCnt="5" custScaleX="202502">
        <dgm:presLayoutVars>
          <dgm:bulletEnabled val="1"/>
        </dgm:presLayoutVars>
      </dgm:prSet>
      <dgm:spPr/>
      <dgm:t>
        <a:bodyPr/>
        <a:lstStyle/>
        <a:p>
          <a:endParaRPr lang="es-VE"/>
        </a:p>
      </dgm:t>
    </dgm:pt>
  </dgm:ptLst>
  <dgm:cxnLst>
    <dgm:cxn modelId="{ACC40D55-AD82-45C3-8BE1-8EF980101EF8}" srcId="{68B590BA-4389-484A-98CA-664C25B78F02}" destId="{7E0B2356-30C4-4C9B-8B57-962E815B5790}" srcOrd="0" destOrd="0" parTransId="{5ABFD517-A38F-4293-8134-A4A3944E48F5}" sibTransId="{EA8A497B-11EF-4627-AD39-C0352496F5CA}"/>
    <dgm:cxn modelId="{11981E55-4459-4E28-B8FD-347286E33B31}" type="presOf" srcId="{D175BFA5-7819-4F3B-8308-A781D28F73CE}" destId="{D91E44C2-E2BE-41A7-9834-CFD5ABEA8D86}" srcOrd="0" destOrd="0" presId="urn:microsoft.com/office/officeart/2005/8/layout/default"/>
    <dgm:cxn modelId="{63DD1E7D-5CB4-4C1D-A713-1393446AEAA6}" type="presOf" srcId="{68B590BA-4389-484A-98CA-664C25B78F02}" destId="{565C854E-A644-4CB3-9213-D4AFB266FF76}" srcOrd="0" destOrd="0" presId="urn:microsoft.com/office/officeart/2005/8/layout/default"/>
    <dgm:cxn modelId="{E5B4C7CC-5517-4899-8697-B8E09E0D560B}" type="presOf" srcId="{36D2804A-1095-47B8-97EA-395E5A65159E}" destId="{76968328-5201-4A2B-BEE5-ABADA7B259BC}" srcOrd="0" destOrd="0" presId="urn:microsoft.com/office/officeart/2005/8/layout/default"/>
    <dgm:cxn modelId="{EEA5C88B-61F5-43A0-8137-FDF74B4A5546}" type="presOf" srcId="{BB76BA36-3106-45B0-BCED-7BB246A932A2}" destId="{484FEF4D-3972-4124-AA58-2FEA5E50A642}" srcOrd="0" destOrd="0" presId="urn:microsoft.com/office/officeart/2005/8/layout/default"/>
    <dgm:cxn modelId="{026C97CD-A68A-4885-82E6-6B17C328CAFF}" srcId="{68B590BA-4389-484A-98CA-664C25B78F02}" destId="{6C21A4E0-CD4E-49C8-93A2-4A94A4C33B09}" srcOrd="1" destOrd="0" parTransId="{621E6EBE-8B74-44FD-8E8A-DA28511949C4}" sibTransId="{E90D3BB9-3BF2-4EE6-9703-7D09C30EB3CE}"/>
    <dgm:cxn modelId="{CD189752-98F9-41A3-A9C2-E15224312CF9}" type="presOf" srcId="{7E0B2356-30C4-4C9B-8B57-962E815B5790}" destId="{4BF3E5C3-1CE2-4ACE-84BA-801070B3735C}" srcOrd="0" destOrd="0" presId="urn:microsoft.com/office/officeart/2005/8/layout/default"/>
    <dgm:cxn modelId="{139A9BB2-847B-4237-AC78-F9908DC872CC}" srcId="{68B590BA-4389-484A-98CA-664C25B78F02}" destId="{36D2804A-1095-47B8-97EA-395E5A65159E}" srcOrd="4" destOrd="0" parTransId="{B828ED9F-EC55-4FC5-A563-A601E3031300}" sibTransId="{49F53960-B47E-499C-A3C8-EB84C0C612D0}"/>
    <dgm:cxn modelId="{D03E5FC9-2B19-48C8-9CD5-2E460BBDFE5E}" type="presOf" srcId="{6C21A4E0-CD4E-49C8-93A2-4A94A4C33B09}" destId="{815F57E1-C16F-4DAB-8AE3-0E36E40A8B1B}" srcOrd="0" destOrd="0" presId="urn:microsoft.com/office/officeart/2005/8/layout/default"/>
    <dgm:cxn modelId="{3EDAF6DB-3AB6-42DC-B47A-3E0C63BEAFA2}" srcId="{68B590BA-4389-484A-98CA-664C25B78F02}" destId="{D175BFA5-7819-4F3B-8308-A781D28F73CE}" srcOrd="2" destOrd="0" parTransId="{47968EF2-B632-4220-870A-8E9415F5AD58}" sibTransId="{9B0AD1E8-2986-4977-AF71-C844FB3C0919}"/>
    <dgm:cxn modelId="{CE121C61-BFE7-4F09-8EC1-EA129FEEBC3F}" srcId="{68B590BA-4389-484A-98CA-664C25B78F02}" destId="{BB76BA36-3106-45B0-BCED-7BB246A932A2}" srcOrd="3" destOrd="0" parTransId="{611B4E57-1BEF-4104-9F3C-2040105D40DD}" sibTransId="{EEBB6BCC-5C64-426F-8A88-00F027AA7A27}"/>
    <dgm:cxn modelId="{62E88EAC-9E71-4FE3-A8A4-5D8C33062A5A}" type="presParOf" srcId="{565C854E-A644-4CB3-9213-D4AFB266FF76}" destId="{4BF3E5C3-1CE2-4ACE-84BA-801070B3735C}" srcOrd="0" destOrd="0" presId="urn:microsoft.com/office/officeart/2005/8/layout/default"/>
    <dgm:cxn modelId="{453E2038-E748-4EAB-BC7F-FCBD6DC18FF9}" type="presParOf" srcId="{565C854E-A644-4CB3-9213-D4AFB266FF76}" destId="{E4A1A1CF-67BC-4A3F-B676-79A1561BDF0C}" srcOrd="1" destOrd="0" presId="urn:microsoft.com/office/officeart/2005/8/layout/default"/>
    <dgm:cxn modelId="{04F643BF-CCB1-4887-BBDF-BAC34761023D}" type="presParOf" srcId="{565C854E-A644-4CB3-9213-D4AFB266FF76}" destId="{815F57E1-C16F-4DAB-8AE3-0E36E40A8B1B}" srcOrd="2" destOrd="0" presId="urn:microsoft.com/office/officeart/2005/8/layout/default"/>
    <dgm:cxn modelId="{E989B8F5-5458-41CF-9BD1-A8987C9131E4}" type="presParOf" srcId="{565C854E-A644-4CB3-9213-D4AFB266FF76}" destId="{676E3484-1F1D-435D-B2EE-3A3A77219C4C}" srcOrd="3" destOrd="0" presId="urn:microsoft.com/office/officeart/2005/8/layout/default"/>
    <dgm:cxn modelId="{62E9E7A9-3982-407C-8F91-9096AC8320B5}" type="presParOf" srcId="{565C854E-A644-4CB3-9213-D4AFB266FF76}" destId="{D91E44C2-E2BE-41A7-9834-CFD5ABEA8D86}" srcOrd="4" destOrd="0" presId="urn:microsoft.com/office/officeart/2005/8/layout/default"/>
    <dgm:cxn modelId="{F651DD77-5E96-4851-8750-32A256B7AE6E}" type="presParOf" srcId="{565C854E-A644-4CB3-9213-D4AFB266FF76}" destId="{7DDF8E04-ED64-44B1-9AA5-638BD91A6713}" srcOrd="5" destOrd="0" presId="urn:microsoft.com/office/officeart/2005/8/layout/default"/>
    <dgm:cxn modelId="{B954BE94-330B-4E24-9606-A7F8E81A52C9}" type="presParOf" srcId="{565C854E-A644-4CB3-9213-D4AFB266FF76}" destId="{484FEF4D-3972-4124-AA58-2FEA5E50A642}" srcOrd="6" destOrd="0" presId="urn:microsoft.com/office/officeart/2005/8/layout/default"/>
    <dgm:cxn modelId="{FCE070C6-C378-41E5-AA8D-D04110682A60}" type="presParOf" srcId="{565C854E-A644-4CB3-9213-D4AFB266FF76}" destId="{2BB5F5AE-924D-435A-8AF4-F27812520082}" srcOrd="7" destOrd="0" presId="urn:microsoft.com/office/officeart/2005/8/layout/default"/>
    <dgm:cxn modelId="{0AAD99F0-75B8-4D09-9442-936944C1BECD}" type="presParOf" srcId="{565C854E-A644-4CB3-9213-D4AFB266FF76}" destId="{76968328-5201-4A2B-BEE5-ABADA7B259BC}" srcOrd="8" destOrd="0" presId="urn:microsoft.com/office/officeart/2005/8/layout/default"/>
  </dgm:cxnLst>
  <dgm:bg/>
  <dgm:whole/>
</dgm:dataModel>
</file>

<file path=ppt/diagrams/data13.xml><?xml version="1.0" encoding="utf-8"?>
<dgm:dataModel xmlns:dgm="http://schemas.openxmlformats.org/drawingml/2006/diagram" xmlns:a="http://schemas.openxmlformats.org/drawingml/2006/main">
  <dgm:ptLst>
    <dgm:pt modelId="{68B590BA-4389-484A-98CA-664C25B78F02}" type="doc">
      <dgm:prSet loTypeId="urn:microsoft.com/office/officeart/2005/8/layout/chevron1" loCatId="process" qsTypeId="urn:microsoft.com/office/officeart/2005/8/quickstyle/3d3" qsCatId="3D" csTypeId="urn:microsoft.com/office/officeart/2005/8/colors/colorful1" csCatId="colorful" phldr="1"/>
      <dgm:spPr/>
    </dgm:pt>
    <dgm:pt modelId="{7E0B2356-30C4-4C9B-8B57-962E815B5790}">
      <dgm:prSet phldrT="[Texto]"/>
      <dgm:spPr/>
      <dgm:t>
        <a:bodyPr/>
        <a:lstStyle/>
        <a:p>
          <a:r>
            <a:rPr lang="es-VE" b="1" baseline="0" dirty="0" smtClean="0">
              <a:solidFill>
                <a:schemeClr val="tx1"/>
              </a:solidFill>
              <a:latin typeface="Calibri" pitchFamily="34" charset="0"/>
              <a:cs typeface="Calibri" pitchFamily="34" charset="0"/>
            </a:rPr>
            <a:t>Reabsorción radicular avanzada</a:t>
          </a:r>
          <a:endParaRPr lang="es-VE"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a:p>
      </dgm:t>
    </dgm:pt>
    <dgm:pt modelId="{EA8A497B-11EF-4627-AD39-C0352496F5CA}" type="sibTrans" cxnId="{ACC40D55-AD82-45C3-8BE1-8EF980101EF8}">
      <dgm:prSet/>
      <dgm:spPr/>
      <dgm:t>
        <a:bodyPr/>
        <a:lstStyle/>
        <a:p>
          <a:endParaRPr lang="es-VE"/>
        </a:p>
      </dgm:t>
    </dgm:pt>
    <dgm:pt modelId="{6C21A4E0-CD4E-49C8-93A2-4A94A4C33B09}">
      <dgm:prSet phldrT="[Texto]"/>
      <dgm:spPr/>
      <dgm:t>
        <a:bodyPr/>
        <a:lstStyle/>
        <a:p>
          <a:r>
            <a:rPr lang="es-VE" b="1" dirty="0" smtClean="0">
              <a:solidFill>
                <a:schemeClr val="tx1"/>
              </a:solidFill>
              <a:latin typeface="Calibri" pitchFamily="34" charset="0"/>
              <a:cs typeface="Calibri" pitchFamily="34" charset="0"/>
            </a:rPr>
            <a:t>Considerar la necesidad de mantenedor</a:t>
          </a:r>
          <a:r>
            <a:rPr lang="es-VE" b="1" baseline="0" dirty="0" smtClean="0">
              <a:solidFill>
                <a:schemeClr val="tx1"/>
              </a:solidFill>
              <a:latin typeface="Calibri" pitchFamily="34" charset="0"/>
              <a:cs typeface="Calibri" pitchFamily="34" charset="0"/>
            </a:rPr>
            <a:t> de espacio</a:t>
          </a:r>
          <a:endParaRPr lang="es-VE"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a:p>
      </dgm:t>
    </dgm:pt>
    <dgm:pt modelId="{E90D3BB9-3BF2-4EE6-9703-7D09C30EB3CE}" type="sibTrans" cxnId="{026C97CD-A68A-4885-82E6-6B17C328CAFF}">
      <dgm:prSet/>
      <dgm:spPr/>
      <dgm:t>
        <a:bodyPr/>
        <a:lstStyle/>
        <a:p>
          <a:endParaRPr lang="es-VE"/>
        </a:p>
      </dgm:t>
    </dgm:pt>
    <dgm:pt modelId="{1865AE66-0F57-4BB0-A26B-0C98BF75C80D}" type="pres">
      <dgm:prSet presAssocID="{68B590BA-4389-484A-98CA-664C25B78F02}" presName="Name0" presStyleCnt="0">
        <dgm:presLayoutVars>
          <dgm:dir/>
          <dgm:animLvl val="lvl"/>
          <dgm:resizeHandles val="exact"/>
        </dgm:presLayoutVars>
      </dgm:prSet>
      <dgm:spPr/>
    </dgm:pt>
    <dgm:pt modelId="{2EAF5607-21EE-4AC3-9932-A3EA4242004B}" type="pres">
      <dgm:prSet presAssocID="{7E0B2356-30C4-4C9B-8B57-962E815B5790}" presName="parTxOnly" presStyleLbl="node1" presStyleIdx="0" presStyleCnt="2">
        <dgm:presLayoutVars>
          <dgm:chMax val="0"/>
          <dgm:chPref val="0"/>
          <dgm:bulletEnabled val="1"/>
        </dgm:presLayoutVars>
      </dgm:prSet>
      <dgm:spPr/>
      <dgm:t>
        <a:bodyPr/>
        <a:lstStyle/>
        <a:p>
          <a:endParaRPr lang="es-VE"/>
        </a:p>
      </dgm:t>
    </dgm:pt>
    <dgm:pt modelId="{C6AACE5D-DEEF-477C-9CFC-C72527EECB6C}" type="pres">
      <dgm:prSet presAssocID="{EA8A497B-11EF-4627-AD39-C0352496F5CA}" presName="parTxOnlySpace" presStyleCnt="0"/>
      <dgm:spPr/>
    </dgm:pt>
    <dgm:pt modelId="{3A65F0EE-E1AE-46C7-A70A-D25DBB590AA2}" type="pres">
      <dgm:prSet presAssocID="{6C21A4E0-CD4E-49C8-93A2-4A94A4C33B09}" presName="parTxOnly" presStyleLbl="node1" presStyleIdx="1" presStyleCnt="2">
        <dgm:presLayoutVars>
          <dgm:chMax val="0"/>
          <dgm:chPref val="0"/>
          <dgm:bulletEnabled val="1"/>
        </dgm:presLayoutVars>
      </dgm:prSet>
      <dgm:spPr/>
      <dgm:t>
        <a:bodyPr/>
        <a:lstStyle/>
        <a:p>
          <a:endParaRPr lang="es-VE"/>
        </a:p>
      </dgm:t>
    </dgm:pt>
  </dgm:ptLst>
  <dgm:cxnLst>
    <dgm:cxn modelId="{ACC40D55-AD82-45C3-8BE1-8EF980101EF8}" srcId="{68B590BA-4389-484A-98CA-664C25B78F02}" destId="{7E0B2356-30C4-4C9B-8B57-962E815B5790}" srcOrd="0" destOrd="0" parTransId="{5ABFD517-A38F-4293-8134-A4A3944E48F5}" sibTransId="{EA8A497B-11EF-4627-AD39-C0352496F5CA}"/>
    <dgm:cxn modelId="{607473F3-964C-482E-B454-F7EF1A3A46B3}" type="presOf" srcId="{6C21A4E0-CD4E-49C8-93A2-4A94A4C33B09}" destId="{3A65F0EE-E1AE-46C7-A70A-D25DBB590AA2}" srcOrd="0" destOrd="0" presId="urn:microsoft.com/office/officeart/2005/8/layout/chevron1"/>
    <dgm:cxn modelId="{04D54193-46DC-4F44-860E-CAF440512E9C}" type="presOf" srcId="{68B590BA-4389-484A-98CA-664C25B78F02}" destId="{1865AE66-0F57-4BB0-A26B-0C98BF75C80D}" srcOrd="0" destOrd="0" presId="urn:microsoft.com/office/officeart/2005/8/layout/chevron1"/>
    <dgm:cxn modelId="{026C97CD-A68A-4885-82E6-6B17C328CAFF}" srcId="{68B590BA-4389-484A-98CA-664C25B78F02}" destId="{6C21A4E0-CD4E-49C8-93A2-4A94A4C33B09}" srcOrd="1" destOrd="0" parTransId="{621E6EBE-8B74-44FD-8E8A-DA28511949C4}" sibTransId="{E90D3BB9-3BF2-4EE6-9703-7D09C30EB3CE}"/>
    <dgm:cxn modelId="{63E00553-5EE4-44F1-AF2A-F4E6FD48CBF4}" type="presOf" srcId="{7E0B2356-30C4-4C9B-8B57-962E815B5790}" destId="{2EAF5607-21EE-4AC3-9932-A3EA4242004B}" srcOrd="0" destOrd="0" presId="urn:microsoft.com/office/officeart/2005/8/layout/chevron1"/>
    <dgm:cxn modelId="{49F13ED6-24DB-4B18-BFA6-BF6A469E79C2}" type="presParOf" srcId="{1865AE66-0F57-4BB0-A26B-0C98BF75C80D}" destId="{2EAF5607-21EE-4AC3-9932-A3EA4242004B}" srcOrd="0" destOrd="0" presId="urn:microsoft.com/office/officeart/2005/8/layout/chevron1"/>
    <dgm:cxn modelId="{805FDF85-191E-4347-ADE4-9F38DFDC7565}" type="presParOf" srcId="{1865AE66-0F57-4BB0-A26B-0C98BF75C80D}" destId="{C6AACE5D-DEEF-477C-9CFC-C72527EECB6C}" srcOrd="1" destOrd="0" presId="urn:microsoft.com/office/officeart/2005/8/layout/chevron1"/>
    <dgm:cxn modelId="{F582AFC0-4237-430F-B8A7-19ACB9479509}" type="presParOf" srcId="{1865AE66-0F57-4BB0-A26B-0C98BF75C80D}" destId="{3A65F0EE-E1AE-46C7-A70A-D25DBB590AA2}" srcOrd="2" destOrd="0" presId="urn:microsoft.com/office/officeart/2005/8/layout/chevron1"/>
  </dgm:cxnLst>
  <dgm:bg/>
  <dgm:whole/>
</dgm:dataModel>
</file>

<file path=ppt/diagrams/data14.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83668BA0-B31B-4F1F-ACAB-6237676D6DBD}">
      <dgm:prSet custT="1"/>
      <dgm:spPr/>
      <dgm:t>
        <a:bodyPr/>
        <a:lstStyle/>
        <a:p>
          <a:r>
            <a:rPr lang="es-VE" sz="2000" b="1" dirty="0" smtClean="0">
              <a:latin typeface="Calibri" pitchFamily="34" charset="0"/>
              <a:cs typeface="Calibri" pitchFamily="34" charset="0"/>
            </a:rPr>
            <a:t>No hay daños al germen </a:t>
          </a:r>
          <a:endParaRPr lang="es-VE" sz="20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C2C98632-E432-4450-AEC6-5C00E8DB8A4D}">
      <dgm:prSet custT="1"/>
      <dgm:spPr/>
      <dgm:t>
        <a:bodyPr/>
        <a:lstStyle/>
        <a:p>
          <a:r>
            <a:rPr lang="es-ES" sz="2000" b="1" dirty="0" smtClean="0">
              <a:solidFill>
                <a:schemeClr val="tx1"/>
              </a:solidFill>
              <a:latin typeface="Calibri" pitchFamily="34" charset="0"/>
              <a:cs typeface="Calibri" pitchFamily="34" charset="0"/>
            </a:rPr>
            <a:t>Línea </a:t>
          </a:r>
          <a:r>
            <a:rPr lang="es-ES" sz="2000" b="1" dirty="0" err="1" smtClean="0">
              <a:solidFill>
                <a:schemeClr val="tx1"/>
              </a:solidFill>
              <a:latin typeface="Calibri" pitchFamily="34" charset="0"/>
              <a:cs typeface="Calibri" pitchFamily="34" charset="0"/>
            </a:rPr>
            <a:t>radiolúcida</a:t>
          </a:r>
          <a:r>
            <a:rPr lang="es-ES" sz="2000" b="1" dirty="0" smtClean="0">
              <a:solidFill>
                <a:schemeClr val="tx1"/>
              </a:solidFill>
              <a:latin typeface="Calibri" pitchFamily="34" charset="0"/>
              <a:cs typeface="Calibri" pitchFamily="34" charset="0"/>
            </a:rPr>
            <a:t> oblicua que abarca la corona y la raíz en dirección vertical de los dientes primarios</a:t>
          </a:r>
          <a:endParaRPr lang="es-VE" sz="2000" b="1" dirty="0">
            <a:solidFill>
              <a:schemeClr val="tx1"/>
            </a:solidFill>
            <a:latin typeface="Calibri" pitchFamily="34" charset="0"/>
            <a:cs typeface="Calibri" pitchFamily="34" charset="0"/>
          </a:endParaRPr>
        </a:p>
      </dgm:t>
    </dgm:pt>
    <dgm:pt modelId="{0F69249C-3D58-486C-A47F-EB836A34BB8F}" type="parTrans" cxnId="{474367D0-23E3-4E86-B3DF-4CCA052B7937}">
      <dgm:prSet/>
      <dgm:spPr/>
      <dgm:t>
        <a:bodyPr/>
        <a:lstStyle/>
        <a:p>
          <a:endParaRPr lang="es-VE"/>
        </a:p>
      </dgm:t>
    </dgm:pt>
    <dgm:pt modelId="{99FFA791-90DA-46DD-A997-E00BF45ECDF2}" type="sibTrans" cxnId="{474367D0-23E3-4E86-B3DF-4CCA052B7937}">
      <dgm:prSet/>
      <dgm:spPr/>
      <dgm:t>
        <a:bodyPr/>
        <a:lstStyle/>
        <a:p>
          <a:endParaRPr lang="es-VE"/>
        </a:p>
      </dgm:t>
    </dgm:pt>
    <dgm:pt modelId="{6906E165-7912-4FE2-A7F6-13D84338287D}">
      <dgm:prSet custT="1"/>
      <dgm:spPr/>
      <dgm:t>
        <a:bodyPr/>
        <a:lstStyle/>
        <a:p>
          <a:r>
            <a:rPr lang="es-ES" sz="1600" b="1" dirty="0" smtClean="0">
              <a:latin typeface="Calibri" pitchFamily="34" charset="0"/>
              <a:cs typeface="Calibri" pitchFamily="34" charset="0"/>
            </a:rPr>
            <a:t>Fragmento coronario adherido a la encía y móvil. Mínimo desplazamiento dentario por lo tanto, puede existir dolor transitorio y sensibilidad a la percusión</a:t>
          </a:r>
          <a:r>
            <a:rPr lang="es-ES" sz="600" dirty="0" smtClean="0"/>
            <a:t>. </a:t>
          </a:r>
          <a:endParaRPr lang="es-VE" sz="600" dirty="0"/>
        </a:p>
      </dgm:t>
    </dgm:pt>
    <dgm:pt modelId="{ADBC373A-3477-4DF0-BFB3-400A9F393AED}" type="parTrans" cxnId="{85DEFE2B-7511-4BE8-B859-CAAD3E0305D9}">
      <dgm:prSet/>
      <dgm:spPr/>
      <dgm:t>
        <a:bodyPr/>
        <a:lstStyle/>
        <a:p>
          <a:endParaRPr lang="es-VE"/>
        </a:p>
      </dgm:t>
    </dgm:pt>
    <dgm:pt modelId="{2951EDA8-6202-4F49-851F-69356FEF4A11}" type="sibTrans" cxnId="{85DEFE2B-7511-4BE8-B859-CAAD3E0305D9}">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C95593D6-5A9B-4BC7-B2F9-5A8EDF5C3D30}" type="pres">
      <dgm:prSet presAssocID="{6906E165-7912-4FE2-A7F6-13D84338287D}" presName="Name5" presStyleLbl="vennNode1" presStyleIdx="0" presStyleCnt="3" custScaleX="255575" custScaleY="201551">
        <dgm:presLayoutVars>
          <dgm:bulletEnabled val="1"/>
        </dgm:presLayoutVars>
      </dgm:prSet>
      <dgm:spPr/>
      <dgm:t>
        <a:bodyPr/>
        <a:lstStyle/>
        <a:p>
          <a:endParaRPr lang="es-VE"/>
        </a:p>
      </dgm:t>
    </dgm:pt>
    <dgm:pt modelId="{3F692BFA-0165-4998-AFFF-B628204C3A12}" type="pres">
      <dgm:prSet presAssocID="{2951EDA8-6202-4F49-851F-69356FEF4A11}" presName="space" presStyleCnt="0"/>
      <dgm:spPr/>
    </dgm:pt>
    <dgm:pt modelId="{8606A304-4517-41B5-8FBB-296B9891CD20}" type="pres">
      <dgm:prSet presAssocID="{83668BA0-B31B-4F1F-ACAB-6237676D6DBD}" presName="Name5" presStyleLbl="vennNode1" presStyleIdx="1" presStyleCnt="3" custScaleX="116136" custScaleY="134648">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95DF8511-8AD8-400A-8DD8-760C9BC73709}" type="pres">
      <dgm:prSet presAssocID="{C2C98632-E432-4450-AEC6-5C00E8DB8A4D}" presName="Name5" presStyleLbl="vennNode1" presStyleIdx="2" presStyleCnt="3" custScaleX="175066" custScaleY="244521">
        <dgm:presLayoutVars>
          <dgm:bulletEnabled val="1"/>
        </dgm:presLayoutVars>
      </dgm:prSet>
      <dgm:spPr/>
      <dgm:t>
        <a:bodyPr/>
        <a:lstStyle/>
        <a:p>
          <a:endParaRPr lang="es-VE"/>
        </a:p>
      </dgm:t>
    </dgm:pt>
  </dgm:ptLst>
  <dgm:cxnLst>
    <dgm:cxn modelId="{85DEFE2B-7511-4BE8-B859-CAAD3E0305D9}" srcId="{E37DA1B6-06F6-4E47-B2D9-8894FC807C95}" destId="{6906E165-7912-4FE2-A7F6-13D84338287D}" srcOrd="0" destOrd="0" parTransId="{ADBC373A-3477-4DF0-BFB3-400A9F393AED}" sibTransId="{2951EDA8-6202-4F49-851F-69356FEF4A11}"/>
    <dgm:cxn modelId="{474367D0-23E3-4E86-B3DF-4CCA052B7937}" srcId="{E37DA1B6-06F6-4E47-B2D9-8894FC807C95}" destId="{C2C98632-E432-4450-AEC6-5C00E8DB8A4D}" srcOrd="2" destOrd="0" parTransId="{0F69249C-3D58-486C-A47F-EB836A34BB8F}" sibTransId="{99FFA791-90DA-46DD-A997-E00BF45ECDF2}"/>
    <dgm:cxn modelId="{5A7A1783-90C7-4F0A-9600-32B1DDF5B042}" type="presOf" srcId="{E37DA1B6-06F6-4E47-B2D9-8894FC807C95}" destId="{40DB9CA5-B80D-43D8-863B-92102B57825F}" srcOrd="0" destOrd="0" presId="urn:microsoft.com/office/officeart/2005/8/layout/venn3"/>
    <dgm:cxn modelId="{A746C9C5-FC5D-4C1F-944C-BAFB24D6E158}" srcId="{E37DA1B6-06F6-4E47-B2D9-8894FC807C95}" destId="{83668BA0-B31B-4F1F-ACAB-6237676D6DBD}" srcOrd="1" destOrd="0" parTransId="{FBABB403-1765-45C9-8DB6-C3A1A3D37DB7}" sibTransId="{17F963CD-691F-4F4A-A5A3-CFF52C75B88D}"/>
    <dgm:cxn modelId="{D8DB856B-6539-4C5C-9AB6-26B08A77B3BE}" type="presOf" srcId="{6906E165-7912-4FE2-A7F6-13D84338287D}" destId="{C95593D6-5A9B-4BC7-B2F9-5A8EDF5C3D30}" srcOrd="0" destOrd="0" presId="urn:microsoft.com/office/officeart/2005/8/layout/venn3"/>
    <dgm:cxn modelId="{7E67D99D-AA8E-4B3B-9471-D77ED279748C}" type="presOf" srcId="{C2C98632-E432-4450-AEC6-5C00E8DB8A4D}" destId="{95DF8511-8AD8-400A-8DD8-760C9BC73709}" srcOrd="0" destOrd="0" presId="urn:microsoft.com/office/officeart/2005/8/layout/venn3"/>
    <dgm:cxn modelId="{D8942ED9-5E8F-40E0-B21E-DE264AFEF254}" type="presOf" srcId="{83668BA0-B31B-4F1F-ACAB-6237676D6DBD}" destId="{8606A304-4517-41B5-8FBB-296B9891CD20}" srcOrd="0" destOrd="0" presId="urn:microsoft.com/office/officeart/2005/8/layout/venn3"/>
    <dgm:cxn modelId="{A8F0C9A4-8C9A-4C57-9056-4C410E5A9E76}" type="presParOf" srcId="{40DB9CA5-B80D-43D8-863B-92102B57825F}" destId="{C95593D6-5A9B-4BC7-B2F9-5A8EDF5C3D30}" srcOrd="0" destOrd="0" presId="urn:microsoft.com/office/officeart/2005/8/layout/venn3"/>
    <dgm:cxn modelId="{8374525E-87D9-4105-8A38-F33760CB6847}" type="presParOf" srcId="{40DB9CA5-B80D-43D8-863B-92102B57825F}" destId="{3F692BFA-0165-4998-AFFF-B628204C3A12}" srcOrd="1" destOrd="0" presId="urn:microsoft.com/office/officeart/2005/8/layout/venn3"/>
    <dgm:cxn modelId="{137403D2-C490-4775-9B33-7F1C07D82FD6}" type="presParOf" srcId="{40DB9CA5-B80D-43D8-863B-92102B57825F}" destId="{8606A304-4517-41B5-8FBB-296B9891CD20}" srcOrd="2" destOrd="0" presId="urn:microsoft.com/office/officeart/2005/8/layout/venn3"/>
    <dgm:cxn modelId="{A02B9A03-6DC0-443A-9A33-0F2BC41B8905}" type="presParOf" srcId="{40DB9CA5-B80D-43D8-863B-92102B57825F}" destId="{D3BFDF24-BA66-42CA-B08A-8D20067D898D}" srcOrd="3" destOrd="0" presId="urn:microsoft.com/office/officeart/2005/8/layout/venn3"/>
    <dgm:cxn modelId="{7D71CC00-9F95-4FE9-BFF1-82C9834365A5}" type="presParOf" srcId="{40DB9CA5-B80D-43D8-863B-92102B57825F}" destId="{95DF8511-8AD8-400A-8DD8-760C9BC73709}" srcOrd="4" destOrd="0" presId="urn:microsoft.com/office/officeart/2005/8/layout/venn3"/>
  </dgm:cxnLst>
  <dgm:bg/>
  <dgm:whole/>
</dgm:dataModel>
</file>

<file path=ppt/diagrams/data15.xml><?xml version="1.0" encoding="utf-8"?>
<dgm:dataModel xmlns:dgm="http://schemas.openxmlformats.org/drawingml/2006/diagram" xmlns:a="http://schemas.openxmlformats.org/drawingml/2006/main">
  <dgm:ptLst>
    <dgm:pt modelId="{E9124905-AAFD-4A8F-A2A7-14A3F4202E37}"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VE"/>
        </a:p>
      </dgm:t>
    </dgm:pt>
    <dgm:pt modelId="{76F96045-8A1D-4276-89F8-E6B872C30CE5}">
      <dgm:prSet phldrT="[Texto]" custT="1"/>
      <dgm:spPr/>
      <dgm:t>
        <a:bodyPr/>
        <a:lstStyle/>
        <a:p>
          <a:r>
            <a:rPr lang="es-ES" sz="1800" b="1" dirty="0" smtClean="0">
              <a:solidFill>
                <a:schemeClr val="tx1"/>
              </a:solidFill>
              <a:latin typeface="Calibri" pitchFamily="34" charset="0"/>
              <a:cs typeface="Calibri" pitchFamily="34" charset="0"/>
            </a:rPr>
            <a:t>La eliminación exclusiva del fragmento coronal móvil, siempre que la fractura no sea extensa, y la estructura dentaria remanente sea suficiente para permitir una restauración coronal</a:t>
          </a:r>
          <a:endParaRPr lang="es-VE" sz="1800" b="1" dirty="0">
            <a:solidFill>
              <a:schemeClr val="tx1"/>
            </a:solidFill>
            <a:latin typeface="Calibri" pitchFamily="34" charset="0"/>
            <a:cs typeface="Calibri" pitchFamily="34" charset="0"/>
          </a:endParaRPr>
        </a:p>
      </dgm:t>
    </dgm:pt>
    <dgm:pt modelId="{CC4D2DF6-6831-4B62-805C-B4EDE46A947A}" type="parTrans" cxnId="{F94AE3FD-2A33-4AB0-811F-43E4BC2FB83A}">
      <dgm:prSet/>
      <dgm:spPr/>
      <dgm:t>
        <a:bodyPr/>
        <a:lstStyle/>
        <a:p>
          <a:endParaRPr lang="es-VE"/>
        </a:p>
      </dgm:t>
    </dgm:pt>
    <dgm:pt modelId="{06A84089-9AB8-41C0-B2A6-419B383D8ED2}" type="sibTrans" cxnId="{F94AE3FD-2A33-4AB0-811F-43E4BC2FB83A}">
      <dgm:prSet/>
      <dgm:spPr/>
      <dgm:t>
        <a:bodyPr/>
        <a:lstStyle/>
        <a:p>
          <a:endParaRPr lang="es-VE"/>
        </a:p>
      </dgm:t>
    </dgm:pt>
    <dgm:pt modelId="{4414D6B8-DD03-4042-B151-9CDB27AC82E7}">
      <dgm:prSet phldrT="[Texto]" custT="1"/>
      <dgm:spPr/>
      <dgm:t>
        <a:bodyPr/>
        <a:lstStyle/>
        <a:p>
          <a:r>
            <a:rPr lang="es-VE" sz="1800" b="1" dirty="0" err="1" smtClean="0">
              <a:solidFill>
                <a:schemeClr val="tx1"/>
              </a:solidFill>
              <a:latin typeface="Calibri" pitchFamily="34" charset="0"/>
              <a:cs typeface="Calibri" pitchFamily="34" charset="0"/>
            </a:rPr>
            <a:t>Exodoncia</a:t>
          </a:r>
          <a:r>
            <a:rPr lang="es-VE" sz="1800" dirty="0" smtClean="0">
              <a:solidFill>
                <a:schemeClr val="tx1"/>
              </a:solidFill>
              <a:latin typeface="Calibri" pitchFamily="34" charset="0"/>
              <a:cs typeface="Calibri" pitchFamily="34" charset="0"/>
            </a:rPr>
            <a:t> </a:t>
          </a:r>
          <a:endParaRPr lang="es-VE" sz="1800" dirty="0">
            <a:solidFill>
              <a:schemeClr val="tx1"/>
            </a:solidFill>
            <a:latin typeface="Calibri" pitchFamily="34" charset="0"/>
            <a:cs typeface="Calibri" pitchFamily="34" charset="0"/>
          </a:endParaRPr>
        </a:p>
      </dgm:t>
    </dgm:pt>
    <dgm:pt modelId="{0DF80B68-08B2-4FA3-8CCF-A63106F68DDA}" type="parTrans" cxnId="{E8850722-B020-4E5A-AD4D-5ED24C465992}">
      <dgm:prSet/>
      <dgm:spPr/>
      <dgm:t>
        <a:bodyPr/>
        <a:lstStyle/>
        <a:p>
          <a:endParaRPr lang="es-VE"/>
        </a:p>
      </dgm:t>
    </dgm:pt>
    <dgm:pt modelId="{D5F56C18-F7BA-4B30-9FEC-049C9C2EB56E}" type="sibTrans" cxnId="{E8850722-B020-4E5A-AD4D-5ED24C465992}">
      <dgm:prSet/>
      <dgm:spPr/>
      <dgm:t>
        <a:bodyPr/>
        <a:lstStyle/>
        <a:p>
          <a:endParaRPr lang="es-VE"/>
        </a:p>
      </dgm:t>
    </dgm:pt>
    <dgm:pt modelId="{68B694FC-9E3C-4031-954F-1D8D17F37ABF}">
      <dgm:prSet custT="1"/>
      <dgm:spPr/>
      <dgm:t>
        <a:bodyPr/>
        <a:lstStyle/>
        <a:p>
          <a:r>
            <a:rPr lang="es-VE" sz="1600" b="1" dirty="0" smtClean="0">
              <a:solidFill>
                <a:schemeClr val="tx1"/>
              </a:solidFill>
              <a:latin typeface="Calibri" pitchFamily="34" charset="0"/>
              <a:cs typeface="Calibri" pitchFamily="34" charset="0"/>
            </a:rPr>
            <a:t>Control 3-4 semanas y al año </a:t>
          </a:r>
          <a:endParaRPr lang="es-VE" sz="1600" b="1" dirty="0">
            <a:solidFill>
              <a:schemeClr val="tx1"/>
            </a:solidFill>
            <a:latin typeface="Calibri" pitchFamily="34" charset="0"/>
            <a:cs typeface="Calibri" pitchFamily="34" charset="0"/>
          </a:endParaRPr>
        </a:p>
      </dgm:t>
    </dgm:pt>
    <dgm:pt modelId="{36E5E590-494C-405F-A228-2E1F92272169}" type="parTrans" cxnId="{6D566121-3FD6-4FB9-8705-3B9A0DEB569E}">
      <dgm:prSet/>
      <dgm:spPr/>
      <dgm:t>
        <a:bodyPr/>
        <a:lstStyle/>
        <a:p>
          <a:endParaRPr lang="es-VE"/>
        </a:p>
      </dgm:t>
    </dgm:pt>
    <dgm:pt modelId="{E8C81AAB-EE69-493E-B50C-ED6D1C8F7C09}" type="sibTrans" cxnId="{6D566121-3FD6-4FB9-8705-3B9A0DEB569E}">
      <dgm:prSet/>
      <dgm:spPr/>
      <dgm:t>
        <a:bodyPr/>
        <a:lstStyle/>
        <a:p>
          <a:endParaRPr lang="es-VE"/>
        </a:p>
      </dgm:t>
    </dgm:pt>
    <dgm:pt modelId="{E63CF3C1-0FE4-4911-98C7-33B69772956E}" type="pres">
      <dgm:prSet presAssocID="{E9124905-AAFD-4A8F-A2A7-14A3F4202E37}" presName="diagram" presStyleCnt="0">
        <dgm:presLayoutVars>
          <dgm:dir/>
          <dgm:resizeHandles val="exact"/>
        </dgm:presLayoutVars>
      </dgm:prSet>
      <dgm:spPr/>
      <dgm:t>
        <a:bodyPr/>
        <a:lstStyle/>
        <a:p>
          <a:endParaRPr lang="es-VE"/>
        </a:p>
      </dgm:t>
    </dgm:pt>
    <dgm:pt modelId="{722797AD-EB51-4624-873A-A2A764D7D3E7}" type="pres">
      <dgm:prSet presAssocID="{76F96045-8A1D-4276-89F8-E6B872C30CE5}" presName="node" presStyleLbl="node1" presStyleIdx="0" presStyleCnt="3" custScaleX="179165" custScaleY="122096">
        <dgm:presLayoutVars>
          <dgm:bulletEnabled val="1"/>
        </dgm:presLayoutVars>
      </dgm:prSet>
      <dgm:spPr/>
      <dgm:t>
        <a:bodyPr/>
        <a:lstStyle/>
        <a:p>
          <a:endParaRPr lang="es-VE"/>
        </a:p>
      </dgm:t>
    </dgm:pt>
    <dgm:pt modelId="{2F805AB5-1641-4D45-BEF6-6C4B8A5938F1}" type="pres">
      <dgm:prSet presAssocID="{06A84089-9AB8-41C0-B2A6-419B383D8ED2}" presName="sibTrans" presStyleCnt="0"/>
      <dgm:spPr/>
    </dgm:pt>
    <dgm:pt modelId="{EE571309-B46E-4CB9-8F62-37C9912C350E}" type="pres">
      <dgm:prSet presAssocID="{4414D6B8-DD03-4042-B151-9CDB27AC82E7}" presName="node" presStyleLbl="node1" presStyleIdx="1" presStyleCnt="3" custLinFactNeighborX="1667" custLinFactNeighborY="-1853">
        <dgm:presLayoutVars>
          <dgm:bulletEnabled val="1"/>
        </dgm:presLayoutVars>
      </dgm:prSet>
      <dgm:spPr/>
      <dgm:t>
        <a:bodyPr/>
        <a:lstStyle/>
        <a:p>
          <a:endParaRPr lang="es-VE"/>
        </a:p>
      </dgm:t>
    </dgm:pt>
    <dgm:pt modelId="{08F7A469-AFCF-495E-A52D-AB57BFF9E2B4}" type="pres">
      <dgm:prSet presAssocID="{D5F56C18-F7BA-4B30-9FEC-049C9C2EB56E}" presName="sibTrans" presStyleCnt="0"/>
      <dgm:spPr/>
    </dgm:pt>
    <dgm:pt modelId="{AD4FD6F5-8668-4FE5-8ABE-849E30BC7FD3}" type="pres">
      <dgm:prSet presAssocID="{68B694FC-9E3C-4031-954F-1D8D17F37ABF}" presName="node" presStyleLbl="node1" presStyleIdx="2" presStyleCnt="3">
        <dgm:presLayoutVars>
          <dgm:bulletEnabled val="1"/>
        </dgm:presLayoutVars>
      </dgm:prSet>
      <dgm:spPr/>
      <dgm:t>
        <a:bodyPr/>
        <a:lstStyle/>
        <a:p>
          <a:endParaRPr lang="es-VE"/>
        </a:p>
      </dgm:t>
    </dgm:pt>
  </dgm:ptLst>
  <dgm:cxnLst>
    <dgm:cxn modelId="{DE3CAF06-D8EE-491E-8565-01EDFE7FC77B}" type="presOf" srcId="{4414D6B8-DD03-4042-B151-9CDB27AC82E7}" destId="{EE571309-B46E-4CB9-8F62-37C9912C350E}" srcOrd="0" destOrd="0" presId="urn:microsoft.com/office/officeart/2005/8/layout/default"/>
    <dgm:cxn modelId="{029267F4-95B2-4458-BC0D-C63F36EA5567}" type="presOf" srcId="{68B694FC-9E3C-4031-954F-1D8D17F37ABF}" destId="{AD4FD6F5-8668-4FE5-8ABE-849E30BC7FD3}" srcOrd="0" destOrd="0" presId="urn:microsoft.com/office/officeart/2005/8/layout/default"/>
    <dgm:cxn modelId="{033ECB1E-6B39-4411-A585-E8747EA5C425}" type="presOf" srcId="{76F96045-8A1D-4276-89F8-E6B872C30CE5}" destId="{722797AD-EB51-4624-873A-A2A764D7D3E7}" srcOrd="0" destOrd="0" presId="urn:microsoft.com/office/officeart/2005/8/layout/default"/>
    <dgm:cxn modelId="{6D566121-3FD6-4FB9-8705-3B9A0DEB569E}" srcId="{E9124905-AAFD-4A8F-A2A7-14A3F4202E37}" destId="{68B694FC-9E3C-4031-954F-1D8D17F37ABF}" srcOrd="2" destOrd="0" parTransId="{36E5E590-494C-405F-A228-2E1F92272169}" sibTransId="{E8C81AAB-EE69-493E-B50C-ED6D1C8F7C09}"/>
    <dgm:cxn modelId="{E8850722-B020-4E5A-AD4D-5ED24C465992}" srcId="{E9124905-AAFD-4A8F-A2A7-14A3F4202E37}" destId="{4414D6B8-DD03-4042-B151-9CDB27AC82E7}" srcOrd="1" destOrd="0" parTransId="{0DF80B68-08B2-4FA3-8CCF-A63106F68DDA}" sibTransId="{D5F56C18-F7BA-4B30-9FEC-049C9C2EB56E}"/>
    <dgm:cxn modelId="{F94AE3FD-2A33-4AB0-811F-43E4BC2FB83A}" srcId="{E9124905-AAFD-4A8F-A2A7-14A3F4202E37}" destId="{76F96045-8A1D-4276-89F8-E6B872C30CE5}" srcOrd="0" destOrd="0" parTransId="{CC4D2DF6-6831-4B62-805C-B4EDE46A947A}" sibTransId="{06A84089-9AB8-41C0-B2A6-419B383D8ED2}"/>
    <dgm:cxn modelId="{B0BF36F3-60C0-46D5-BA16-0437F398F28D}" type="presOf" srcId="{E9124905-AAFD-4A8F-A2A7-14A3F4202E37}" destId="{E63CF3C1-0FE4-4911-98C7-33B69772956E}" srcOrd="0" destOrd="0" presId="urn:microsoft.com/office/officeart/2005/8/layout/default"/>
    <dgm:cxn modelId="{A0478532-2FB2-41A8-8F30-2240CFECF28E}" type="presParOf" srcId="{E63CF3C1-0FE4-4911-98C7-33B69772956E}" destId="{722797AD-EB51-4624-873A-A2A764D7D3E7}" srcOrd="0" destOrd="0" presId="urn:microsoft.com/office/officeart/2005/8/layout/default"/>
    <dgm:cxn modelId="{00341411-B3E3-4264-A326-7CC596C33E1E}" type="presParOf" srcId="{E63CF3C1-0FE4-4911-98C7-33B69772956E}" destId="{2F805AB5-1641-4D45-BEF6-6C4B8A5938F1}" srcOrd="1" destOrd="0" presId="urn:microsoft.com/office/officeart/2005/8/layout/default"/>
    <dgm:cxn modelId="{F7C4A0A3-A395-4B83-BA27-A009D2DFE8A8}" type="presParOf" srcId="{E63CF3C1-0FE4-4911-98C7-33B69772956E}" destId="{EE571309-B46E-4CB9-8F62-37C9912C350E}" srcOrd="2" destOrd="0" presId="urn:microsoft.com/office/officeart/2005/8/layout/default"/>
    <dgm:cxn modelId="{60FF5FFB-6189-4B59-9993-21E336F28847}" type="presParOf" srcId="{E63CF3C1-0FE4-4911-98C7-33B69772956E}" destId="{08F7A469-AFCF-495E-A52D-AB57BFF9E2B4}" srcOrd="3" destOrd="0" presId="urn:microsoft.com/office/officeart/2005/8/layout/default"/>
    <dgm:cxn modelId="{6117D45C-6C41-48C5-81F6-436FA57F1B10}" type="presParOf" srcId="{E63CF3C1-0FE4-4911-98C7-33B69772956E}" destId="{AD4FD6F5-8668-4FE5-8ABE-849E30BC7FD3}" srcOrd="4" destOrd="0" presId="urn:microsoft.com/office/officeart/2005/8/layout/default"/>
  </dgm:cxnLst>
  <dgm:bg/>
  <dgm:whole/>
</dgm:dataModel>
</file>

<file path=ppt/diagrams/data16.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D1308099-070D-4B46-A800-49387B0D7301}">
      <dgm:prSet phldrT="[Texto]" custT="1"/>
      <dgm:spPr/>
      <dgm:t>
        <a:bodyPr/>
        <a:lstStyle/>
        <a:p>
          <a:r>
            <a:rPr lang="es-VE" sz="1800" b="1" dirty="0" smtClean="0">
              <a:latin typeface="Calibri" pitchFamily="34" charset="0"/>
              <a:cs typeface="Calibri" pitchFamily="34" charset="0"/>
            </a:rPr>
            <a:t>Puede haber movilidad </a:t>
          </a:r>
        </a:p>
        <a:p>
          <a:r>
            <a:rPr lang="es-VE" sz="1800" b="1" dirty="0" smtClean="0">
              <a:latin typeface="Calibri" pitchFamily="34" charset="0"/>
              <a:cs typeface="Calibri" pitchFamily="34" charset="0"/>
            </a:rPr>
            <a:t>Sensibilidad a la percusión </a:t>
          </a:r>
          <a:endParaRPr lang="es-VE" sz="18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96AF82A1-2590-4722-AE6E-CFD8C58E4B90}">
      <dgm:prSet phldrT="[Texto]" custT="1"/>
      <dgm:spPr/>
      <dgm:t>
        <a:bodyPr/>
        <a:lstStyle/>
        <a:p>
          <a:r>
            <a:rPr lang="es-VE" sz="1800" b="1" baseline="0" dirty="0" smtClean="0">
              <a:latin typeface="Calibri" pitchFamily="34" charset="0"/>
              <a:cs typeface="Calibri" pitchFamily="34" charset="0"/>
            </a:rPr>
            <a:t>Una o más líneas </a:t>
          </a:r>
          <a:r>
            <a:rPr lang="es-VE" sz="1800" b="1" baseline="0" dirty="0" err="1" smtClean="0">
              <a:latin typeface="Calibri" pitchFamily="34" charset="0"/>
              <a:cs typeface="Calibri" pitchFamily="34" charset="0"/>
            </a:rPr>
            <a:t>radiolúcidas</a:t>
          </a:r>
          <a:r>
            <a:rPr lang="es-VE" sz="1800" b="1" baseline="0" dirty="0" smtClean="0">
              <a:latin typeface="Calibri" pitchFamily="34" charset="0"/>
              <a:cs typeface="Calibri" pitchFamily="34" charset="0"/>
            </a:rPr>
            <a:t> que separan los fragmentos </a:t>
          </a:r>
          <a:endParaRPr lang="es-VE" sz="1800" b="1" dirty="0">
            <a:latin typeface="Calibri" pitchFamily="34" charset="0"/>
            <a:cs typeface="Calibri" pitchFamily="34" charset="0"/>
          </a:endParaRP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83668BA0-B31B-4F1F-ACAB-6237676D6DBD}">
      <dgm:prSet custT="1"/>
      <dgm:spPr/>
      <dgm:t>
        <a:bodyPr/>
        <a:lstStyle/>
        <a:p>
          <a:r>
            <a:rPr lang="es-VE" sz="1800" b="1" dirty="0" smtClean="0">
              <a:latin typeface="Calibri" pitchFamily="34" charset="0"/>
              <a:cs typeface="Calibri" pitchFamily="34" charset="0"/>
            </a:rPr>
            <a:t>Paquete</a:t>
          </a:r>
          <a:r>
            <a:rPr lang="es-VE" sz="1800" b="1" baseline="0" dirty="0" smtClean="0">
              <a:latin typeface="Calibri" pitchFamily="34" charset="0"/>
              <a:cs typeface="Calibri" pitchFamily="34" charset="0"/>
            </a:rPr>
            <a:t> vascular nervioso suele estar intacto a </a:t>
          </a:r>
          <a:r>
            <a:rPr lang="es-VE" sz="1800" b="1" baseline="0" dirty="0" err="1" smtClean="0">
              <a:latin typeface="Calibri" pitchFamily="34" charset="0"/>
              <a:cs typeface="Calibri" pitchFamily="34" charset="0"/>
            </a:rPr>
            <a:t>nievel</a:t>
          </a:r>
          <a:r>
            <a:rPr lang="es-VE" sz="1800" b="1" baseline="0" dirty="0" smtClean="0">
              <a:latin typeface="Calibri" pitchFamily="34" charset="0"/>
              <a:cs typeface="Calibri" pitchFamily="34" charset="0"/>
            </a:rPr>
            <a:t> del ápice, solo ruptura a nivel de la fractura</a:t>
          </a:r>
        </a:p>
        <a:p>
          <a:r>
            <a:rPr lang="es-VE" sz="1800" b="1" dirty="0" smtClean="0">
              <a:latin typeface="Calibri" pitchFamily="34" charset="0"/>
              <a:cs typeface="Calibri" pitchFamily="34" charset="0"/>
            </a:rPr>
            <a:t>Separación del ligamento </a:t>
          </a:r>
          <a:r>
            <a:rPr lang="es-VE" sz="1800" b="1" dirty="0" err="1" smtClean="0">
              <a:latin typeface="Calibri" pitchFamily="34" charset="0"/>
              <a:cs typeface="Calibri" pitchFamily="34" charset="0"/>
            </a:rPr>
            <a:t>periodontal</a:t>
          </a:r>
          <a:endParaRPr lang="es-VE" sz="18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3" custScaleX="112592" custScaleY="141479">
        <dgm:presLayoutVars>
          <dgm:bulletEnabled val="1"/>
        </dgm:presLayoutVars>
      </dgm:prSet>
      <dgm:spPr/>
      <dgm:t>
        <a:bodyPr/>
        <a:lstStyle/>
        <a:p>
          <a:endParaRPr lang="es-VE"/>
        </a:p>
      </dgm:t>
    </dgm:pt>
    <dgm:pt modelId="{DBEAB528-4BC2-48D2-949C-92C1740CF97C}" type="pres">
      <dgm:prSet presAssocID="{61B80353-6BDB-4998-98DA-3A355B4A5B5D}" presName="space" presStyleCnt="0"/>
      <dgm:spPr/>
      <dgm:t>
        <a:bodyPr/>
        <a:lstStyle/>
        <a:p>
          <a:endParaRPr lang="es-VE"/>
        </a:p>
      </dgm:t>
    </dgm:pt>
    <dgm:pt modelId="{8606A304-4517-41B5-8FBB-296B9891CD20}" type="pres">
      <dgm:prSet presAssocID="{83668BA0-B31B-4F1F-ACAB-6237676D6DBD}" presName="Name5" presStyleLbl="vennNode1" presStyleIdx="1" presStyleCnt="3" custScaleX="153213" custScaleY="149802">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3E1F41D6-3F4C-4B74-94AF-80E23D2F48FF}" type="pres">
      <dgm:prSet presAssocID="{96AF82A1-2590-4722-AE6E-CFD8C58E4B90}" presName="Name5" presStyleLbl="vennNode1" presStyleIdx="2" presStyleCnt="3" custScaleX="128486" custScaleY="149799">
        <dgm:presLayoutVars>
          <dgm:bulletEnabled val="1"/>
        </dgm:presLayoutVars>
      </dgm:prSet>
      <dgm:spPr/>
      <dgm:t>
        <a:bodyPr/>
        <a:lstStyle/>
        <a:p>
          <a:endParaRPr lang="es-VE"/>
        </a:p>
      </dgm:t>
    </dgm:pt>
  </dgm:ptLst>
  <dgm:cxnLst>
    <dgm:cxn modelId="{39756CED-A1C8-4A79-BCB6-70925F7A9BCA}" type="presOf" srcId="{D1308099-070D-4B46-A800-49387B0D7301}" destId="{2CF3D75B-8CF5-4608-85EA-D26C76943233}" srcOrd="0" destOrd="0" presId="urn:microsoft.com/office/officeart/2005/8/layout/venn3"/>
    <dgm:cxn modelId="{209297DF-94BE-40A8-8EFF-347986E8599F}" srcId="{E37DA1B6-06F6-4E47-B2D9-8894FC807C95}" destId="{D1308099-070D-4B46-A800-49387B0D7301}" srcOrd="0" destOrd="0" parTransId="{5485F3BF-DC45-44D4-9C27-FC721D4692A4}" sibTransId="{61B80353-6BDB-4998-98DA-3A355B4A5B5D}"/>
    <dgm:cxn modelId="{A746C9C5-FC5D-4C1F-944C-BAFB24D6E158}" srcId="{E37DA1B6-06F6-4E47-B2D9-8894FC807C95}" destId="{83668BA0-B31B-4F1F-ACAB-6237676D6DBD}" srcOrd="1" destOrd="0" parTransId="{FBABB403-1765-45C9-8DB6-C3A1A3D37DB7}" sibTransId="{17F963CD-691F-4F4A-A5A3-CFF52C75B88D}"/>
    <dgm:cxn modelId="{242DED22-F2D2-4742-BFE8-347399555977}" type="presOf" srcId="{83668BA0-B31B-4F1F-ACAB-6237676D6DBD}" destId="{8606A304-4517-41B5-8FBB-296B9891CD20}" srcOrd="0" destOrd="0" presId="urn:microsoft.com/office/officeart/2005/8/layout/venn3"/>
    <dgm:cxn modelId="{886E24D3-C01F-49AE-9349-1BF13CD72017}" type="presOf" srcId="{E37DA1B6-06F6-4E47-B2D9-8894FC807C95}" destId="{40DB9CA5-B80D-43D8-863B-92102B57825F}" srcOrd="0" destOrd="0" presId="urn:microsoft.com/office/officeart/2005/8/layout/venn3"/>
    <dgm:cxn modelId="{EFFA3633-72B8-404A-8211-58E30A09774F}" type="presOf" srcId="{96AF82A1-2590-4722-AE6E-CFD8C58E4B90}" destId="{3E1F41D6-3F4C-4B74-94AF-80E23D2F48FF}" srcOrd="0" destOrd="0" presId="urn:microsoft.com/office/officeart/2005/8/layout/venn3"/>
    <dgm:cxn modelId="{8D4B0F5E-B710-4FBA-BEA0-CD7EA7997445}" srcId="{E37DA1B6-06F6-4E47-B2D9-8894FC807C95}" destId="{96AF82A1-2590-4722-AE6E-CFD8C58E4B90}" srcOrd="2" destOrd="0" parTransId="{AA8CFEFA-4BA8-4C59-9DBD-C9DAA557DE36}" sibTransId="{BFDE492C-DDF5-4FFA-BB30-EB5453CBBB92}"/>
    <dgm:cxn modelId="{7A33A9B9-D73A-4BE8-AA46-A9BB17C9BDD0}" type="presParOf" srcId="{40DB9CA5-B80D-43D8-863B-92102B57825F}" destId="{2CF3D75B-8CF5-4608-85EA-D26C76943233}" srcOrd="0" destOrd="0" presId="urn:microsoft.com/office/officeart/2005/8/layout/venn3"/>
    <dgm:cxn modelId="{EB4C3DD9-332E-4DE8-9D70-C7B9E2D78C89}" type="presParOf" srcId="{40DB9CA5-B80D-43D8-863B-92102B57825F}" destId="{DBEAB528-4BC2-48D2-949C-92C1740CF97C}" srcOrd="1" destOrd="0" presId="urn:microsoft.com/office/officeart/2005/8/layout/venn3"/>
    <dgm:cxn modelId="{893A2217-5A0B-45D6-A6BD-D5E75480152F}" type="presParOf" srcId="{40DB9CA5-B80D-43D8-863B-92102B57825F}" destId="{8606A304-4517-41B5-8FBB-296B9891CD20}" srcOrd="2" destOrd="0" presId="urn:microsoft.com/office/officeart/2005/8/layout/venn3"/>
    <dgm:cxn modelId="{200406B5-2D5E-4DD5-8C0A-EA2230B0968F}" type="presParOf" srcId="{40DB9CA5-B80D-43D8-863B-92102B57825F}" destId="{D3BFDF24-BA66-42CA-B08A-8D20067D898D}" srcOrd="3" destOrd="0" presId="urn:microsoft.com/office/officeart/2005/8/layout/venn3"/>
    <dgm:cxn modelId="{6DD972D2-AC40-49ED-8489-961DC40C8E4D}" type="presParOf" srcId="{40DB9CA5-B80D-43D8-863B-92102B57825F}" destId="{3E1F41D6-3F4C-4B74-94AF-80E23D2F48FF}" srcOrd="4" destOrd="0" presId="urn:microsoft.com/office/officeart/2005/8/layout/venn3"/>
  </dgm:cxnLst>
  <dgm:bg/>
  <dgm:whole/>
</dgm:dataModel>
</file>

<file path=ppt/diagrams/data17.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7E0B2356-30C4-4C9B-8B57-962E815B5790}">
      <dgm:prSet phldrT="[Texto]" custT="1"/>
      <dgm:spPr/>
      <dgm:t>
        <a:bodyPr/>
        <a:lstStyle/>
        <a:p>
          <a:r>
            <a:rPr lang="es-VE" sz="1800" b="1" dirty="0" smtClean="0">
              <a:solidFill>
                <a:schemeClr val="tx1"/>
              </a:solidFill>
              <a:latin typeface="Calibri" pitchFamily="34" charset="0"/>
              <a:cs typeface="Calibri" pitchFamily="34" charset="0"/>
            </a:rPr>
            <a:t>Desplazamiento</a:t>
          </a:r>
          <a:r>
            <a:rPr lang="es-VE" sz="1800" b="1" baseline="0" dirty="0" smtClean="0">
              <a:solidFill>
                <a:schemeClr val="tx1"/>
              </a:solidFill>
              <a:latin typeface="Calibri" pitchFamily="34" charset="0"/>
              <a:cs typeface="Calibri" pitchFamily="34" charset="0"/>
            </a:rPr>
            <a:t> del fragmento coronal: eliminación sin insistir en el fragmento apical , observación</a:t>
          </a:r>
          <a:endParaRPr lang="es-VE" sz="1800"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sz="1800" b="1">
            <a:latin typeface="Calibri" pitchFamily="34" charset="0"/>
            <a:cs typeface="Calibri" pitchFamily="34" charset="0"/>
          </a:endParaRPr>
        </a:p>
      </dgm:t>
    </dgm:pt>
    <dgm:pt modelId="{EA8A497B-11EF-4627-AD39-C0352496F5CA}" type="sibTrans" cxnId="{ACC40D55-AD82-45C3-8BE1-8EF980101EF8}">
      <dgm:prSet/>
      <dgm:spPr/>
      <dgm:t>
        <a:bodyPr/>
        <a:lstStyle/>
        <a:p>
          <a:endParaRPr lang="es-VE" sz="1800" b="1">
            <a:latin typeface="Calibri" pitchFamily="34" charset="0"/>
            <a:cs typeface="Calibri" pitchFamily="34" charset="0"/>
          </a:endParaRPr>
        </a:p>
      </dgm:t>
    </dgm:pt>
    <dgm:pt modelId="{6C21A4E0-CD4E-49C8-93A2-4A94A4C33B09}">
      <dgm:prSet phldrT="[Texto]" custT="1"/>
      <dgm:spPr/>
      <dgm:t>
        <a:bodyPr/>
        <a:lstStyle/>
        <a:p>
          <a:r>
            <a:rPr lang="es-VE" sz="1800" b="1" dirty="0" smtClean="0">
              <a:solidFill>
                <a:schemeClr val="tx1"/>
              </a:solidFill>
              <a:latin typeface="Calibri" pitchFamily="34" charset="0"/>
              <a:cs typeface="Calibri" pitchFamily="34" charset="0"/>
            </a:rPr>
            <a:t>No desplazamiento del fragmento coronal : no tratamiento ó férula de alambre-resina </a:t>
          </a:r>
          <a:endParaRPr lang="es-VE" sz="1800"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sz="1800" b="1">
            <a:latin typeface="Calibri" pitchFamily="34" charset="0"/>
            <a:cs typeface="Calibri" pitchFamily="34" charset="0"/>
          </a:endParaRPr>
        </a:p>
      </dgm:t>
    </dgm:pt>
    <dgm:pt modelId="{E90D3BB9-3BF2-4EE6-9703-7D09C30EB3CE}" type="sibTrans" cxnId="{026C97CD-A68A-4885-82E6-6B17C328CAFF}">
      <dgm:prSet/>
      <dgm:spPr/>
      <dgm:t>
        <a:bodyPr/>
        <a:lstStyle/>
        <a:p>
          <a:endParaRPr lang="es-VE" sz="1800" b="1">
            <a:latin typeface="Calibri" pitchFamily="34" charset="0"/>
            <a:cs typeface="Calibri" pitchFamily="34" charset="0"/>
          </a:endParaRPr>
        </a:p>
      </dgm:t>
    </dgm:pt>
    <dgm:pt modelId="{D175BFA5-7819-4F3B-8308-A781D28F73CE}">
      <dgm:prSet phldrT="[Texto]" custT="1"/>
      <dgm:spPr/>
      <dgm:t>
        <a:bodyPr/>
        <a:lstStyle/>
        <a:p>
          <a:r>
            <a:rPr lang="es-VE" sz="1800" b="1" dirty="0" err="1" smtClean="0">
              <a:solidFill>
                <a:schemeClr val="tx1"/>
              </a:solidFill>
              <a:latin typeface="Calibri" pitchFamily="34" charset="0"/>
              <a:cs typeface="Calibri" pitchFamily="34" charset="0"/>
            </a:rPr>
            <a:t>Andreasen</a:t>
          </a:r>
          <a:r>
            <a:rPr lang="es-VE" sz="1800" b="1" dirty="0" smtClean="0">
              <a:solidFill>
                <a:schemeClr val="tx1"/>
              </a:solidFill>
              <a:latin typeface="Calibri" pitchFamily="34" charset="0"/>
              <a:cs typeface="Calibri" pitchFamily="34" charset="0"/>
            </a:rPr>
            <a:t>  3 semanas </a:t>
          </a:r>
        </a:p>
        <a:p>
          <a:r>
            <a:rPr lang="es-VE" sz="1800" b="1" dirty="0" smtClean="0">
              <a:solidFill>
                <a:schemeClr val="tx1"/>
              </a:solidFill>
              <a:latin typeface="Calibri" pitchFamily="34" charset="0"/>
              <a:cs typeface="Calibri" pitchFamily="34" charset="0"/>
            </a:rPr>
            <a:t>IADT 4 semanas </a:t>
          </a:r>
          <a:endParaRPr lang="es-VE" sz="1800" b="1" dirty="0">
            <a:solidFill>
              <a:schemeClr val="tx1"/>
            </a:solidFill>
            <a:latin typeface="Calibri" pitchFamily="34" charset="0"/>
            <a:cs typeface="Calibri" pitchFamily="34" charset="0"/>
          </a:endParaRPr>
        </a:p>
      </dgm:t>
    </dgm:pt>
    <dgm:pt modelId="{47968EF2-B632-4220-870A-8E9415F5AD58}" type="parTrans" cxnId="{3EDAF6DB-3AB6-42DC-B47A-3E0C63BEAFA2}">
      <dgm:prSet/>
      <dgm:spPr/>
      <dgm:t>
        <a:bodyPr/>
        <a:lstStyle/>
        <a:p>
          <a:endParaRPr lang="es-VE" sz="1800" b="1">
            <a:latin typeface="Calibri" pitchFamily="34" charset="0"/>
            <a:cs typeface="Calibri" pitchFamily="34" charset="0"/>
          </a:endParaRPr>
        </a:p>
      </dgm:t>
    </dgm:pt>
    <dgm:pt modelId="{9B0AD1E8-2986-4977-AF71-C844FB3C0919}" type="sibTrans" cxnId="{3EDAF6DB-3AB6-42DC-B47A-3E0C63BEAFA2}">
      <dgm:prSet/>
      <dgm:spPr/>
      <dgm:t>
        <a:bodyPr/>
        <a:lstStyle/>
        <a:p>
          <a:endParaRPr lang="es-VE" sz="1800" b="1">
            <a:latin typeface="Calibri" pitchFamily="34" charset="0"/>
            <a:cs typeface="Calibri" pitchFamily="34" charset="0"/>
          </a:endParaRPr>
        </a:p>
      </dgm:t>
    </dgm:pt>
    <dgm:pt modelId="{4DD7ACD4-66E5-45A3-B9C6-FC370093DCCC}">
      <dgm:prSet custT="1"/>
      <dgm:spPr/>
      <dgm:t>
        <a:bodyPr/>
        <a:lstStyle/>
        <a:p>
          <a:r>
            <a:rPr lang="es-VE" sz="1800" b="1" dirty="0" smtClean="0">
              <a:solidFill>
                <a:schemeClr val="tx1"/>
              </a:solidFill>
              <a:latin typeface="Calibri" pitchFamily="34" charset="0"/>
              <a:cs typeface="Calibri" pitchFamily="34" charset="0"/>
            </a:rPr>
            <a:t>García-Ballesta no </a:t>
          </a:r>
          <a:r>
            <a:rPr lang="es-VE" sz="1800" b="1" dirty="0" err="1" smtClean="0">
              <a:solidFill>
                <a:schemeClr val="tx1"/>
              </a:solidFill>
              <a:latin typeface="Calibri" pitchFamily="34" charset="0"/>
              <a:cs typeface="Calibri" pitchFamily="34" charset="0"/>
            </a:rPr>
            <a:t>ferulización</a:t>
          </a:r>
          <a:r>
            <a:rPr lang="es-VE" sz="1800" b="1" dirty="0" smtClean="0">
              <a:solidFill>
                <a:schemeClr val="tx1"/>
              </a:solidFill>
              <a:latin typeface="Calibri" pitchFamily="34" charset="0"/>
              <a:cs typeface="Calibri" pitchFamily="34" charset="0"/>
            </a:rPr>
            <a:t>  </a:t>
          </a:r>
          <a:endParaRPr lang="es-VE" sz="1800" b="1" dirty="0">
            <a:solidFill>
              <a:schemeClr val="tx1"/>
            </a:solidFill>
            <a:latin typeface="Calibri" pitchFamily="34" charset="0"/>
            <a:cs typeface="Calibri" pitchFamily="34" charset="0"/>
          </a:endParaRPr>
        </a:p>
      </dgm:t>
    </dgm:pt>
    <dgm:pt modelId="{5409346B-EE0C-435C-B1B7-7673D1431250}" type="parTrans" cxnId="{69FF481A-C18E-484E-BBC9-B14C4CBFF9BE}">
      <dgm:prSet/>
      <dgm:spPr/>
      <dgm:t>
        <a:bodyPr/>
        <a:lstStyle/>
        <a:p>
          <a:endParaRPr lang="es-VE" sz="1800" b="1">
            <a:latin typeface="Calibri" pitchFamily="34" charset="0"/>
            <a:cs typeface="Calibri" pitchFamily="34" charset="0"/>
          </a:endParaRPr>
        </a:p>
      </dgm:t>
    </dgm:pt>
    <dgm:pt modelId="{34081A40-DBCA-430B-A0C2-5B4F514AFE97}" type="sibTrans" cxnId="{69FF481A-C18E-484E-BBC9-B14C4CBFF9BE}">
      <dgm:prSet/>
      <dgm:spPr/>
      <dgm:t>
        <a:bodyPr/>
        <a:lstStyle/>
        <a:p>
          <a:endParaRPr lang="es-VE" sz="1800" b="1">
            <a:latin typeface="Calibri" pitchFamily="34" charset="0"/>
            <a:cs typeface="Calibri" pitchFamily="34" charset="0"/>
          </a:endParaRPr>
        </a:p>
      </dgm:t>
    </dgm:pt>
    <dgm:pt modelId="{5C379731-68E8-4DF6-8AE5-F749FC2D591D}">
      <dgm:prSet custT="1"/>
      <dgm:spPr/>
      <dgm:t>
        <a:bodyPr/>
        <a:lstStyle/>
        <a:p>
          <a:r>
            <a:rPr lang="es-VE" sz="1800" b="1" dirty="0" smtClean="0">
              <a:solidFill>
                <a:schemeClr val="tx1"/>
              </a:solidFill>
              <a:latin typeface="Calibri" pitchFamily="34" charset="0"/>
              <a:cs typeface="Calibri" pitchFamily="34" charset="0"/>
            </a:rPr>
            <a:t>Control clínico 1 semana, 2-3 control clínico y radiográfico  6-8 semanas y al año </a:t>
          </a:r>
          <a:endParaRPr lang="es-VE" sz="1800" b="1" dirty="0">
            <a:solidFill>
              <a:schemeClr val="tx1"/>
            </a:solidFill>
            <a:latin typeface="Calibri" pitchFamily="34" charset="0"/>
            <a:cs typeface="Calibri" pitchFamily="34" charset="0"/>
          </a:endParaRPr>
        </a:p>
      </dgm:t>
    </dgm:pt>
    <dgm:pt modelId="{F90035B8-628E-4F05-8471-F0D896BA6935}" type="parTrans" cxnId="{2D34CF6A-1694-4CF8-BEC5-399F806F4544}">
      <dgm:prSet/>
      <dgm:spPr/>
      <dgm:t>
        <a:bodyPr/>
        <a:lstStyle/>
        <a:p>
          <a:endParaRPr lang="es-VE" sz="1800" b="1">
            <a:latin typeface="Calibri" pitchFamily="34" charset="0"/>
            <a:cs typeface="Calibri" pitchFamily="34" charset="0"/>
          </a:endParaRPr>
        </a:p>
      </dgm:t>
    </dgm:pt>
    <dgm:pt modelId="{3E60868F-3783-409B-84E5-414E838C81BC}" type="sibTrans" cxnId="{2D34CF6A-1694-4CF8-BEC5-399F806F4544}">
      <dgm:prSet/>
      <dgm:spPr/>
      <dgm:t>
        <a:bodyPr/>
        <a:lstStyle/>
        <a:p>
          <a:endParaRPr lang="es-VE" sz="1800" b="1">
            <a:latin typeface="Calibri" pitchFamily="34" charset="0"/>
            <a:cs typeface="Calibri" pitchFamily="34" charset="0"/>
          </a:endParaRPr>
        </a:p>
      </dgm:t>
    </dgm:pt>
    <dgm:pt modelId="{EE615641-B24A-4DA9-92F3-2161DB24A4E1}" type="pres">
      <dgm:prSet presAssocID="{68B590BA-4389-484A-98CA-664C25B78F02}" presName="diagram" presStyleCnt="0">
        <dgm:presLayoutVars>
          <dgm:dir/>
          <dgm:resizeHandles val="exact"/>
        </dgm:presLayoutVars>
      </dgm:prSet>
      <dgm:spPr/>
    </dgm:pt>
    <dgm:pt modelId="{AA556CAC-29B6-4211-A5F7-C58ABDF491F9}" type="pres">
      <dgm:prSet presAssocID="{7E0B2356-30C4-4C9B-8B57-962E815B5790}" presName="node" presStyleLbl="node1" presStyleIdx="0" presStyleCnt="5" custScaleX="136336">
        <dgm:presLayoutVars>
          <dgm:bulletEnabled val="1"/>
        </dgm:presLayoutVars>
      </dgm:prSet>
      <dgm:spPr/>
      <dgm:t>
        <a:bodyPr/>
        <a:lstStyle/>
        <a:p>
          <a:endParaRPr lang="es-VE"/>
        </a:p>
      </dgm:t>
    </dgm:pt>
    <dgm:pt modelId="{234E8447-2FB4-4D26-80F5-11AE6DBD01DC}" type="pres">
      <dgm:prSet presAssocID="{EA8A497B-11EF-4627-AD39-C0352496F5CA}" presName="sibTrans" presStyleCnt="0"/>
      <dgm:spPr/>
    </dgm:pt>
    <dgm:pt modelId="{FFA6F977-ECB2-466C-870E-B87817EACDDF}" type="pres">
      <dgm:prSet presAssocID="{6C21A4E0-CD4E-49C8-93A2-4A94A4C33B09}" presName="node" presStyleLbl="node1" presStyleIdx="1" presStyleCnt="5" custScaleX="142229">
        <dgm:presLayoutVars>
          <dgm:bulletEnabled val="1"/>
        </dgm:presLayoutVars>
      </dgm:prSet>
      <dgm:spPr/>
      <dgm:t>
        <a:bodyPr/>
        <a:lstStyle/>
        <a:p>
          <a:endParaRPr lang="es-VE"/>
        </a:p>
      </dgm:t>
    </dgm:pt>
    <dgm:pt modelId="{CBAEBE74-75BA-47A5-A51D-304E52605FBF}" type="pres">
      <dgm:prSet presAssocID="{E90D3BB9-3BF2-4EE6-9703-7D09C30EB3CE}" presName="sibTrans" presStyleCnt="0"/>
      <dgm:spPr/>
    </dgm:pt>
    <dgm:pt modelId="{8177B500-B6F4-4C8A-A81A-A6647AD96903}" type="pres">
      <dgm:prSet presAssocID="{D175BFA5-7819-4F3B-8308-A781D28F73CE}" presName="node" presStyleLbl="node1" presStyleIdx="2" presStyleCnt="5">
        <dgm:presLayoutVars>
          <dgm:bulletEnabled val="1"/>
        </dgm:presLayoutVars>
      </dgm:prSet>
      <dgm:spPr/>
      <dgm:t>
        <a:bodyPr/>
        <a:lstStyle/>
        <a:p>
          <a:endParaRPr lang="es-VE"/>
        </a:p>
      </dgm:t>
    </dgm:pt>
    <dgm:pt modelId="{F959DCB5-B2E8-4FB4-9077-96E1E1703C29}" type="pres">
      <dgm:prSet presAssocID="{9B0AD1E8-2986-4977-AF71-C844FB3C0919}" presName="sibTrans" presStyleCnt="0"/>
      <dgm:spPr/>
    </dgm:pt>
    <dgm:pt modelId="{C9CFE4B1-8832-4B88-B42E-13E489B4AB82}" type="pres">
      <dgm:prSet presAssocID="{4DD7ACD4-66E5-45A3-B9C6-FC370093DCCC}" presName="node" presStyleLbl="node1" presStyleIdx="3" presStyleCnt="5">
        <dgm:presLayoutVars>
          <dgm:bulletEnabled val="1"/>
        </dgm:presLayoutVars>
      </dgm:prSet>
      <dgm:spPr/>
      <dgm:t>
        <a:bodyPr/>
        <a:lstStyle/>
        <a:p>
          <a:endParaRPr lang="es-VE"/>
        </a:p>
      </dgm:t>
    </dgm:pt>
    <dgm:pt modelId="{4A4B91DE-0F60-41E6-A316-806CB6C5359C}" type="pres">
      <dgm:prSet presAssocID="{34081A40-DBCA-430B-A0C2-5B4F514AFE97}" presName="sibTrans" presStyleCnt="0"/>
      <dgm:spPr/>
    </dgm:pt>
    <dgm:pt modelId="{636720A8-2F5E-4574-9586-93115F943053}" type="pres">
      <dgm:prSet presAssocID="{5C379731-68E8-4DF6-8AE5-F749FC2D591D}" presName="node" presStyleLbl="node1" presStyleIdx="4" presStyleCnt="5" custScaleX="133725">
        <dgm:presLayoutVars>
          <dgm:bulletEnabled val="1"/>
        </dgm:presLayoutVars>
      </dgm:prSet>
      <dgm:spPr/>
      <dgm:t>
        <a:bodyPr/>
        <a:lstStyle/>
        <a:p>
          <a:endParaRPr lang="es-VE"/>
        </a:p>
      </dgm:t>
    </dgm:pt>
  </dgm:ptLst>
  <dgm:cxnLst>
    <dgm:cxn modelId="{ACC40D55-AD82-45C3-8BE1-8EF980101EF8}" srcId="{68B590BA-4389-484A-98CA-664C25B78F02}" destId="{7E0B2356-30C4-4C9B-8B57-962E815B5790}" srcOrd="0" destOrd="0" parTransId="{5ABFD517-A38F-4293-8134-A4A3944E48F5}" sibTransId="{EA8A497B-11EF-4627-AD39-C0352496F5CA}"/>
    <dgm:cxn modelId="{3B12DFCB-5CFA-4E91-BFA2-3083BF1650C6}" type="presOf" srcId="{5C379731-68E8-4DF6-8AE5-F749FC2D591D}" destId="{636720A8-2F5E-4574-9586-93115F943053}" srcOrd="0" destOrd="0" presId="urn:microsoft.com/office/officeart/2005/8/layout/default"/>
    <dgm:cxn modelId="{026C97CD-A68A-4885-82E6-6B17C328CAFF}" srcId="{68B590BA-4389-484A-98CA-664C25B78F02}" destId="{6C21A4E0-CD4E-49C8-93A2-4A94A4C33B09}" srcOrd="1" destOrd="0" parTransId="{621E6EBE-8B74-44FD-8E8A-DA28511949C4}" sibTransId="{E90D3BB9-3BF2-4EE6-9703-7D09C30EB3CE}"/>
    <dgm:cxn modelId="{52F05180-968A-496D-9A8A-D5C6EFCEADC5}" type="presOf" srcId="{68B590BA-4389-484A-98CA-664C25B78F02}" destId="{EE615641-B24A-4DA9-92F3-2161DB24A4E1}" srcOrd="0" destOrd="0" presId="urn:microsoft.com/office/officeart/2005/8/layout/default"/>
    <dgm:cxn modelId="{69FF481A-C18E-484E-BBC9-B14C4CBFF9BE}" srcId="{68B590BA-4389-484A-98CA-664C25B78F02}" destId="{4DD7ACD4-66E5-45A3-B9C6-FC370093DCCC}" srcOrd="3" destOrd="0" parTransId="{5409346B-EE0C-435C-B1B7-7673D1431250}" sibTransId="{34081A40-DBCA-430B-A0C2-5B4F514AFE97}"/>
    <dgm:cxn modelId="{0EC5E7FC-55D9-4831-A76F-48A715AA194E}" type="presOf" srcId="{7E0B2356-30C4-4C9B-8B57-962E815B5790}" destId="{AA556CAC-29B6-4211-A5F7-C58ABDF491F9}" srcOrd="0" destOrd="0" presId="urn:microsoft.com/office/officeart/2005/8/layout/default"/>
    <dgm:cxn modelId="{3EDAF6DB-3AB6-42DC-B47A-3E0C63BEAFA2}" srcId="{68B590BA-4389-484A-98CA-664C25B78F02}" destId="{D175BFA5-7819-4F3B-8308-A781D28F73CE}" srcOrd="2" destOrd="0" parTransId="{47968EF2-B632-4220-870A-8E9415F5AD58}" sibTransId="{9B0AD1E8-2986-4977-AF71-C844FB3C0919}"/>
    <dgm:cxn modelId="{3EEF6C36-108B-4270-976E-520F65B22F5D}" type="presOf" srcId="{D175BFA5-7819-4F3B-8308-A781D28F73CE}" destId="{8177B500-B6F4-4C8A-A81A-A6647AD96903}" srcOrd="0" destOrd="0" presId="urn:microsoft.com/office/officeart/2005/8/layout/default"/>
    <dgm:cxn modelId="{2D34CF6A-1694-4CF8-BEC5-399F806F4544}" srcId="{68B590BA-4389-484A-98CA-664C25B78F02}" destId="{5C379731-68E8-4DF6-8AE5-F749FC2D591D}" srcOrd="4" destOrd="0" parTransId="{F90035B8-628E-4F05-8471-F0D896BA6935}" sibTransId="{3E60868F-3783-409B-84E5-414E838C81BC}"/>
    <dgm:cxn modelId="{D64B2DEF-9082-427E-A6F1-F51133B23BB4}" type="presOf" srcId="{4DD7ACD4-66E5-45A3-B9C6-FC370093DCCC}" destId="{C9CFE4B1-8832-4B88-B42E-13E489B4AB82}" srcOrd="0" destOrd="0" presId="urn:microsoft.com/office/officeart/2005/8/layout/default"/>
    <dgm:cxn modelId="{8A29B0A0-AD29-4EED-B5F0-8804DC87C062}" type="presOf" srcId="{6C21A4E0-CD4E-49C8-93A2-4A94A4C33B09}" destId="{FFA6F977-ECB2-466C-870E-B87817EACDDF}" srcOrd="0" destOrd="0" presId="urn:microsoft.com/office/officeart/2005/8/layout/default"/>
    <dgm:cxn modelId="{25238630-82F0-4952-9C84-134256F8FECA}" type="presParOf" srcId="{EE615641-B24A-4DA9-92F3-2161DB24A4E1}" destId="{AA556CAC-29B6-4211-A5F7-C58ABDF491F9}" srcOrd="0" destOrd="0" presId="urn:microsoft.com/office/officeart/2005/8/layout/default"/>
    <dgm:cxn modelId="{30D1F171-7F40-4535-B4E8-D0197CA51471}" type="presParOf" srcId="{EE615641-B24A-4DA9-92F3-2161DB24A4E1}" destId="{234E8447-2FB4-4D26-80F5-11AE6DBD01DC}" srcOrd="1" destOrd="0" presId="urn:microsoft.com/office/officeart/2005/8/layout/default"/>
    <dgm:cxn modelId="{F1958028-49D8-4BE8-B0DD-4B521303E0D0}" type="presParOf" srcId="{EE615641-B24A-4DA9-92F3-2161DB24A4E1}" destId="{FFA6F977-ECB2-466C-870E-B87817EACDDF}" srcOrd="2" destOrd="0" presId="urn:microsoft.com/office/officeart/2005/8/layout/default"/>
    <dgm:cxn modelId="{4BC58B25-E728-473D-BAB9-02DB27D521C5}" type="presParOf" srcId="{EE615641-B24A-4DA9-92F3-2161DB24A4E1}" destId="{CBAEBE74-75BA-47A5-A51D-304E52605FBF}" srcOrd="3" destOrd="0" presId="urn:microsoft.com/office/officeart/2005/8/layout/default"/>
    <dgm:cxn modelId="{AFC29148-97F4-4BAD-BE81-C22A7D3C90DD}" type="presParOf" srcId="{EE615641-B24A-4DA9-92F3-2161DB24A4E1}" destId="{8177B500-B6F4-4C8A-A81A-A6647AD96903}" srcOrd="4" destOrd="0" presId="urn:microsoft.com/office/officeart/2005/8/layout/default"/>
    <dgm:cxn modelId="{6DFD31FA-580A-4592-887A-ACE58C107156}" type="presParOf" srcId="{EE615641-B24A-4DA9-92F3-2161DB24A4E1}" destId="{F959DCB5-B2E8-4FB4-9077-96E1E1703C29}" srcOrd="5" destOrd="0" presId="urn:microsoft.com/office/officeart/2005/8/layout/default"/>
    <dgm:cxn modelId="{A761A94F-01EC-4DCB-A447-52C6DF5FB9D5}" type="presParOf" srcId="{EE615641-B24A-4DA9-92F3-2161DB24A4E1}" destId="{C9CFE4B1-8832-4B88-B42E-13E489B4AB82}" srcOrd="6" destOrd="0" presId="urn:microsoft.com/office/officeart/2005/8/layout/default"/>
    <dgm:cxn modelId="{AD7B4728-E22D-483C-8402-61ECE7B250C1}" type="presParOf" srcId="{EE615641-B24A-4DA9-92F3-2161DB24A4E1}" destId="{4A4B91DE-0F60-41E6-A316-806CB6C5359C}" srcOrd="7" destOrd="0" presId="urn:microsoft.com/office/officeart/2005/8/layout/default"/>
    <dgm:cxn modelId="{69DD1719-4FD6-4A58-87A1-51236ABBC41A}" type="presParOf" srcId="{EE615641-B24A-4DA9-92F3-2161DB24A4E1}" destId="{636720A8-2F5E-4574-9586-93115F943053}" srcOrd="8" destOrd="0" presId="urn:microsoft.com/office/officeart/2005/8/layout/default"/>
  </dgm:cxnLst>
  <dgm:bg/>
  <dgm:whole/>
</dgm:dataModel>
</file>

<file path=ppt/diagrams/data18.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1" csCatId="colorful" phldr="1"/>
      <dgm:spPr/>
      <dgm:t>
        <a:bodyPr/>
        <a:lstStyle/>
        <a:p>
          <a:endParaRPr lang="es-VE"/>
        </a:p>
      </dgm:t>
    </dgm:pt>
    <dgm:pt modelId="{D1308099-070D-4B46-A800-49387B0D7301}">
      <dgm:prSet phldrT="[Texto]" custT="1"/>
      <dgm:spPr/>
      <dgm:t>
        <a:bodyPr/>
        <a:lstStyle/>
        <a:p>
          <a:r>
            <a:rPr lang="es-VE" sz="1600" b="1" dirty="0" smtClean="0">
              <a:latin typeface="Calibri" pitchFamily="34" charset="0"/>
              <a:cs typeface="Calibri" pitchFamily="34" charset="0"/>
            </a:rPr>
            <a:t>Los dientes asociados pueden presentar movilidad y desplazamiento con proceso. Discontinuidad en la mucosa adyacente </a:t>
          </a:r>
          <a:endParaRPr lang="es-VE" sz="16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96AF82A1-2590-4722-AE6E-CFD8C58E4B90}">
      <dgm:prSet phldrT="[Texto]" custT="1"/>
      <dgm:spPr/>
      <dgm:t>
        <a:bodyPr/>
        <a:lstStyle/>
        <a:p>
          <a:r>
            <a:rPr lang="es-VE" sz="1600" b="1" baseline="0" dirty="0" smtClean="0">
              <a:latin typeface="Calibri" pitchFamily="34" charset="0"/>
              <a:cs typeface="Calibri" pitchFamily="34" charset="0"/>
            </a:rPr>
            <a:t>Línea vertical a lo largo del espacio del ligamento u en el </a:t>
          </a:r>
          <a:r>
            <a:rPr lang="es-VE" sz="1600" b="1" baseline="0" dirty="0" err="1" smtClean="0">
              <a:latin typeface="Calibri" pitchFamily="34" charset="0"/>
              <a:cs typeface="Calibri" pitchFamily="34" charset="0"/>
            </a:rPr>
            <a:t>septum</a:t>
          </a:r>
          <a:endParaRPr lang="es-VE" sz="1600" b="1" baseline="0" dirty="0" smtClean="0">
            <a:latin typeface="Calibri" pitchFamily="34" charset="0"/>
            <a:cs typeface="Calibri" pitchFamily="34" charset="0"/>
          </a:endParaRPr>
        </a:p>
        <a:p>
          <a:r>
            <a:rPr lang="es-VE" sz="1600" b="1" baseline="0" dirty="0" smtClean="0">
              <a:latin typeface="Calibri" pitchFamily="34" charset="0"/>
              <a:cs typeface="Calibri" pitchFamily="34" charset="0"/>
            </a:rPr>
            <a:t>Línea Horizontal a nivel </a:t>
          </a:r>
          <a:r>
            <a:rPr lang="es-VE" sz="1600" b="1" baseline="0" dirty="0" err="1" smtClean="0">
              <a:latin typeface="Calibri" pitchFamily="34" charset="0"/>
              <a:cs typeface="Calibri" pitchFamily="34" charset="0"/>
            </a:rPr>
            <a:t>delápice</a:t>
          </a:r>
          <a:r>
            <a:rPr lang="es-VE" sz="1600" b="1" baseline="0" dirty="0" smtClean="0">
              <a:latin typeface="Calibri" pitchFamily="34" charset="0"/>
              <a:cs typeface="Calibri" pitchFamily="34" charset="0"/>
            </a:rPr>
            <a:t> </a:t>
          </a: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83668BA0-B31B-4F1F-ACAB-6237676D6DBD}">
      <dgm:prSet custT="1"/>
      <dgm:spPr/>
      <dgm:t>
        <a:bodyPr/>
        <a:lstStyle/>
        <a:p>
          <a:endParaRPr lang="es-VE" sz="1800" b="1" dirty="0" smtClean="0">
            <a:latin typeface="Calibri" pitchFamily="34" charset="0"/>
            <a:cs typeface="Calibri" pitchFamily="34" charset="0"/>
          </a:endParaRPr>
        </a:p>
        <a:p>
          <a:r>
            <a:rPr lang="es-VE" sz="1600" b="1" dirty="0" smtClean="0">
              <a:latin typeface="Calibri" pitchFamily="34" charset="0"/>
              <a:cs typeface="Calibri" pitchFamily="34" charset="0"/>
            </a:rPr>
            <a:t>Ruptura</a:t>
          </a:r>
          <a:r>
            <a:rPr lang="es-VE" sz="1600" b="1" baseline="0" dirty="0" smtClean="0">
              <a:latin typeface="Calibri" pitchFamily="34" charset="0"/>
              <a:cs typeface="Calibri" pitchFamily="34" charset="0"/>
            </a:rPr>
            <a:t> del paquete vascular nervioso</a:t>
          </a:r>
        </a:p>
        <a:p>
          <a:r>
            <a:rPr lang="es-VE" sz="1600" b="1" baseline="0" dirty="0" smtClean="0">
              <a:latin typeface="Calibri" pitchFamily="34" charset="0"/>
              <a:cs typeface="Calibri" pitchFamily="34" charset="0"/>
            </a:rPr>
            <a:t>Fractura de la tabla ósea </a:t>
          </a:r>
          <a:r>
            <a:rPr lang="es-VE" sz="1600" b="1" baseline="0" dirty="0" err="1" smtClean="0">
              <a:latin typeface="Calibri" pitchFamily="34" charset="0"/>
              <a:cs typeface="Calibri" pitchFamily="34" charset="0"/>
            </a:rPr>
            <a:t>vest</a:t>
          </a:r>
          <a:r>
            <a:rPr lang="es-VE" sz="1600" b="1" baseline="0" dirty="0" smtClean="0">
              <a:latin typeface="Calibri" pitchFamily="34" charset="0"/>
              <a:cs typeface="Calibri" pitchFamily="34" charset="0"/>
            </a:rPr>
            <a:t>/lingual. </a:t>
          </a:r>
          <a:r>
            <a:rPr lang="es-VE" sz="1600" b="1" baseline="0" dirty="0" err="1" smtClean="0">
              <a:latin typeface="Calibri" pitchFamily="34" charset="0"/>
              <a:cs typeface="Calibri" pitchFamily="34" charset="0"/>
            </a:rPr>
            <a:t>Fenestración</a:t>
          </a:r>
          <a:endParaRPr lang="es-VE" sz="1600" b="1" baseline="0" dirty="0" smtClean="0">
            <a:latin typeface="Calibri" pitchFamily="34" charset="0"/>
            <a:cs typeface="Calibri" pitchFamily="34" charset="0"/>
          </a:endParaRPr>
        </a:p>
        <a:p>
          <a:r>
            <a:rPr lang="es-VE" sz="1600" b="1" baseline="0" dirty="0" smtClean="0">
              <a:latin typeface="Calibri" pitchFamily="34" charset="0"/>
              <a:cs typeface="Calibri" pitchFamily="34" charset="0"/>
            </a:rPr>
            <a:t>Secuelas frecuentes</a:t>
          </a:r>
          <a:endParaRPr lang="es-VE" sz="16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3" custScaleX="130387" custScaleY="158681">
        <dgm:presLayoutVars>
          <dgm:bulletEnabled val="1"/>
        </dgm:presLayoutVars>
      </dgm:prSet>
      <dgm:spPr/>
      <dgm:t>
        <a:bodyPr/>
        <a:lstStyle/>
        <a:p>
          <a:endParaRPr lang="es-VE"/>
        </a:p>
      </dgm:t>
    </dgm:pt>
    <dgm:pt modelId="{DBEAB528-4BC2-48D2-949C-92C1740CF97C}" type="pres">
      <dgm:prSet presAssocID="{61B80353-6BDB-4998-98DA-3A355B4A5B5D}" presName="space" presStyleCnt="0"/>
      <dgm:spPr/>
      <dgm:t>
        <a:bodyPr/>
        <a:lstStyle/>
        <a:p>
          <a:endParaRPr lang="es-VE"/>
        </a:p>
      </dgm:t>
    </dgm:pt>
    <dgm:pt modelId="{8606A304-4517-41B5-8FBB-296B9891CD20}" type="pres">
      <dgm:prSet presAssocID="{83668BA0-B31B-4F1F-ACAB-6237676D6DBD}" presName="Name5" presStyleLbl="vennNode1" presStyleIdx="1" presStyleCnt="3" custScaleX="143990" custScaleY="150746">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3E1F41D6-3F4C-4B74-94AF-80E23D2F48FF}" type="pres">
      <dgm:prSet presAssocID="{96AF82A1-2590-4722-AE6E-CFD8C58E4B90}" presName="Name5" presStyleLbl="vennNode1" presStyleIdx="2" presStyleCnt="3" custScaleY="158680">
        <dgm:presLayoutVars>
          <dgm:bulletEnabled val="1"/>
        </dgm:presLayoutVars>
      </dgm:prSet>
      <dgm:spPr/>
      <dgm:t>
        <a:bodyPr/>
        <a:lstStyle/>
        <a:p>
          <a:endParaRPr lang="es-VE"/>
        </a:p>
      </dgm:t>
    </dgm:pt>
  </dgm:ptLst>
  <dgm:cxnLst>
    <dgm:cxn modelId="{209297DF-94BE-40A8-8EFF-347986E8599F}" srcId="{E37DA1B6-06F6-4E47-B2D9-8894FC807C95}" destId="{D1308099-070D-4B46-A800-49387B0D7301}" srcOrd="0" destOrd="0" parTransId="{5485F3BF-DC45-44D4-9C27-FC721D4692A4}" sibTransId="{61B80353-6BDB-4998-98DA-3A355B4A5B5D}"/>
    <dgm:cxn modelId="{A746C9C5-FC5D-4C1F-944C-BAFB24D6E158}" srcId="{E37DA1B6-06F6-4E47-B2D9-8894FC807C95}" destId="{83668BA0-B31B-4F1F-ACAB-6237676D6DBD}" srcOrd="1" destOrd="0" parTransId="{FBABB403-1765-45C9-8DB6-C3A1A3D37DB7}" sibTransId="{17F963CD-691F-4F4A-A5A3-CFF52C75B88D}"/>
    <dgm:cxn modelId="{81193184-4898-4D87-BC95-778DDB8D56D6}" type="presOf" srcId="{E37DA1B6-06F6-4E47-B2D9-8894FC807C95}" destId="{40DB9CA5-B80D-43D8-863B-92102B57825F}" srcOrd="0" destOrd="0" presId="urn:microsoft.com/office/officeart/2005/8/layout/venn3"/>
    <dgm:cxn modelId="{F9E2D27C-6439-4617-900A-B3ED4788496D}" type="presOf" srcId="{96AF82A1-2590-4722-AE6E-CFD8C58E4B90}" destId="{3E1F41D6-3F4C-4B74-94AF-80E23D2F48FF}" srcOrd="0" destOrd="0" presId="urn:microsoft.com/office/officeart/2005/8/layout/venn3"/>
    <dgm:cxn modelId="{8D4B0F5E-B710-4FBA-BEA0-CD7EA7997445}" srcId="{E37DA1B6-06F6-4E47-B2D9-8894FC807C95}" destId="{96AF82A1-2590-4722-AE6E-CFD8C58E4B90}" srcOrd="2" destOrd="0" parTransId="{AA8CFEFA-4BA8-4C59-9DBD-C9DAA557DE36}" sibTransId="{BFDE492C-DDF5-4FFA-BB30-EB5453CBBB92}"/>
    <dgm:cxn modelId="{033C7ACF-46D2-4ED4-81E1-97931A1A929C}" type="presOf" srcId="{83668BA0-B31B-4F1F-ACAB-6237676D6DBD}" destId="{8606A304-4517-41B5-8FBB-296B9891CD20}" srcOrd="0" destOrd="0" presId="urn:microsoft.com/office/officeart/2005/8/layout/venn3"/>
    <dgm:cxn modelId="{D0C93D1B-7DE5-4A9E-9BDD-21E012FAB557}" type="presOf" srcId="{D1308099-070D-4B46-A800-49387B0D7301}" destId="{2CF3D75B-8CF5-4608-85EA-D26C76943233}" srcOrd="0" destOrd="0" presId="urn:microsoft.com/office/officeart/2005/8/layout/venn3"/>
    <dgm:cxn modelId="{C9344C97-BC34-4054-AC1C-405C024BEF3D}" type="presParOf" srcId="{40DB9CA5-B80D-43D8-863B-92102B57825F}" destId="{2CF3D75B-8CF5-4608-85EA-D26C76943233}" srcOrd="0" destOrd="0" presId="urn:microsoft.com/office/officeart/2005/8/layout/venn3"/>
    <dgm:cxn modelId="{7221645E-BC87-4E9B-AFBE-C0600E55F6CC}" type="presParOf" srcId="{40DB9CA5-B80D-43D8-863B-92102B57825F}" destId="{DBEAB528-4BC2-48D2-949C-92C1740CF97C}" srcOrd="1" destOrd="0" presId="urn:microsoft.com/office/officeart/2005/8/layout/venn3"/>
    <dgm:cxn modelId="{77BF1A27-9E26-417B-BD22-787AD50678E1}" type="presParOf" srcId="{40DB9CA5-B80D-43D8-863B-92102B57825F}" destId="{8606A304-4517-41B5-8FBB-296B9891CD20}" srcOrd="2" destOrd="0" presId="urn:microsoft.com/office/officeart/2005/8/layout/venn3"/>
    <dgm:cxn modelId="{ACE9620C-6585-4548-A4A8-C72A308D52CC}" type="presParOf" srcId="{40DB9CA5-B80D-43D8-863B-92102B57825F}" destId="{D3BFDF24-BA66-42CA-B08A-8D20067D898D}" srcOrd="3" destOrd="0" presId="urn:microsoft.com/office/officeart/2005/8/layout/venn3"/>
    <dgm:cxn modelId="{BE305625-3AA8-4778-904F-087280403ABF}" type="presParOf" srcId="{40DB9CA5-B80D-43D8-863B-92102B57825F}" destId="{3E1F41D6-3F4C-4B74-94AF-80E23D2F48FF}" srcOrd="4" destOrd="0" presId="urn:microsoft.com/office/officeart/2005/8/layout/venn3"/>
  </dgm:cxnLst>
  <dgm:bg/>
  <dgm:whole/>
</dgm:dataModel>
</file>

<file path=ppt/diagrams/data19.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7E0B2356-30C4-4C9B-8B57-962E815B5790}">
      <dgm:prSet phldrT="[Texto]"/>
      <dgm:spPr/>
      <dgm:t>
        <a:bodyPr/>
        <a:lstStyle/>
        <a:p>
          <a:r>
            <a:rPr lang="es-VE" b="1" dirty="0" err="1" smtClean="0">
              <a:solidFill>
                <a:schemeClr val="tx1"/>
              </a:solidFill>
              <a:latin typeface="Calibri" pitchFamily="34" charset="0"/>
              <a:cs typeface="Calibri" pitchFamily="34" charset="0"/>
            </a:rPr>
            <a:t>Reposicionar</a:t>
          </a:r>
          <a:r>
            <a:rPr lang="es-VE" b="1" baseline="0" dirty="0" smtClean="0">
              <a:solidFill>
                <a:schemeClr val="tx1"/>
              </a:solidFill>
              <a:latin typeface="Calibri" pitchFamily="34" charset="0"/>
              <a:cs typeface="Calibri" pitchFamily="34" charset="0"/>
            </a:rPr>
            <a:t> el segmento desplazado y los dientes adyacentes al mismo. </a:t>
          </a:r>
        </a:p>
        <a:p>
          <a:r>
            <a:rPr lang="es-VE" b="1" baseline="0" dirty="0" smtClean="0">
              <a:solidFill>
                <a:schemeClr val="tx1"/>
              </a:solidFill>
              <a:latin typeface="Calibri" pitchFamily="34" charset="0"/>
              <a:cs typeface="Calibri" pitchFamily="34" charset="0"/>
            </a:rPr>
            <a:t>Férula flexible por 4 semanas. En algunos casos puede extenderse 2-3 semanas mas. </a:t>
          </a:r>
          <a:endParaRPr lang="es-VE"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a:p>
      </dgm:t>
    </dgm:pt>
    <dgm:pt modelId="{EA8A497B-11EF-4627-AD39-C0352496F5CA}" type="sibTrans" cxnId="{ACC40D55-AD82-45C3-8BE1-8EF980101EF8}">
      <dgm:prSet/>
      <dgm:spPr/>
      <dgm:t>
        <a:bodyPr/>
        <a:lstStyle/>
        <a:p>
          <a:endParaRPr lang="es-VE"/>
        </a:p>
      </dgm:t>
    </dgm:pt>
    <dgm:pt modelId="{6C21A4E0-CD4E-49C8-93A2-4A94A4C33B09}">
      <dgm:prSet phldrT="[Texto]"/>
      <dgm:spPr/>
      <dgm:t>
        <a:bodyPr/>
        <a:lstStyle/>
        <a:p>
          <a:r>
            <a:rPr lang="es-VE" b="1" dirty="0" smtClean="0">
              <a:solidFill>
                <a:schemeClr val="tx1"/>
              </a:solidFill>
              <a:latin typeface="Calibri" pitchFamily="34" charset="0"/>
              <a:cs typeface="Calibri" pitchFamily="34" charset="0"/>
            </a:rPr>
            <a:t>Control clínico 1 semana, 4 semanas control clínico y radiográfico. 6-8 semanas y al año. </a:t>
          </a:r>
          <a:endParaRPr lang="es-VE"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a:p>
      </dgm:t>
    </dgm:pt>
    <dgm:pt modelId="{E90D3BB9-3BF2-4EE6-9703-7D09C30EB3CE}" type="sibTrans" cxnId="{026C97CD-A68A-4885-82E6-6B17C328CAFF}">
      <dgm:prSet/>
      <dgm:spPr/>
      <dgm:t>
        <a:bodyPr/>
        <a:lstStyle/>
        <a:p>
          <a:endParaRPr lang="es-VE"/>
        </a:p>
      </dgm:t>
    </dgm:pt>
    <dgm:pt modelId="{4988CF44-060C-4554-B219-2E30A93EFD5D}" type="pres">
      <dgm:prSet presAssocID="{68B590BA-4389-484A-98CA-664C25B78F02}" presName="diagram" presStyleCnt="0">
        <dgm:presLayoutVars>
          <dgm:dir/>
          <dgm:resizeHandles val="exact"/>
        </dgm:presLayoutVars>
      </dgm:prSet>
      <dgm:spPr/>
    </dgm:pt>
    <dgm:pt modelId="{5283B752-1845-4E5A-BE21-D92DE1DC09E6}" type="pres">
      <dgm:prSet presAssocID="{7E0B2356-30C4-4C9B-8B57-962E815B5790}" presName="node" presStyleLbl="node1" presStyleIdx="0" presStyleCnt="2" custScaleX="146287" custScaleY="224891">
        <dgm:presLayoutVars>
          <dgm:bulletEnabled val="1"/>
        </dgm:presLayoutVars>
      </dgm:prSet>
      <dgm:spPr/>
      <dgm:t>
        <a:bodyPr/>
        <a:lstStyle/>
        <a:p>
          <a:endParaRPr lang="es-VE"/>
        </a:p>
      </dgm:t>
    </dgm:pt>
    <dgm:pt modelId="{FEF365B1-07F1-418B-BEB3-9B45E001079E}" type="pres">
      <dgm:prSet presAssocID="{EA8A497B-11EF-4627-AD39-C0352496F5CA}" presName="sibTrans" presStyleCnt="0"/>
      <dgm:spPr/>
    </dgm:pt>
    <dgm:pt modelId="{15470B45-2AEB-4BD0-BE26-18A9591F2F75}" type="pres">
      <dgm:prSet presAssocID="{6C21A4E0-CD4E-49C8-93A2-4A94A4C33B09}" presName="node" presStyleLbl="node1" presStyleIdx="1" presStyleCnt="2" custScaleX="141715">
        <dgm:presLayoutVars>
          <dgm:bulletEnabled val="1"/>
        </dgm:presLayoutVars>
      </dgm:prSet>
      <dgm:spPr/>
      <dgm:t>
        <a:bodyPr/>
        <a:lstStyle/>
        <a:p>
          <a:endParaRPr lang="es-VE"/>
        </a:p>
      </dgm:t>
    </dgm:pt>
  </dgm:ptLst>
  <dgm:cxnLst>
    <dgm:cxn modelId="{ACC40D55-AD82-45C3-8BE1-8EF980101EF8}" srcId="{68B590BA-4389-484A-98CA-664C25B78F02}" destId="{7E0B2356-30C4-4C9B-8B57-962E815B5790}" srcOrd="0" destOrd="0" parTransId="{5ABFD517-A38F-4293-8134-A4A3944E48F5}" sibTransId="{EA8A497B-11EF-4627-AD39-C0352496F5CA}"/>
    <dgm:cxn modelId="{F4BA911E-FA16-45A2-B942-B7C00D25140C}" type="presOf" srcId="{68B590BA-4389-484A-98CA-664C25B78F02}" destId="{4988CF44-060C-4554-B219-2E30A93EFD5D}" srcOrd="0" destOrd="0" presId="urn:microsoft.com/office/officeart/2005/8/layout/default"/>
    <dgm:cxn modelId="{23F42D37-4FD8-43DD-B77E-91C873B8A60B}" type="presOf" srcId="{7E0B2356-30C4-4C9B-8B57-962E815B5790}" destId="{5283B752-1845-4E5A-BE21-D92DE1DC09E6}" srcOrd="0" destOrd="0" presId="urn:microsoft.com/office/officeart/2005/8/layout/default"/>
    <dgm:cxn modelId="{54FF78D3-87E9-46F1-971F-A5E95DFD7678}" type="presOf" srcId="{6C21A4E0-CD4E-49C8-93A2-4A94A4C33B09}" destId="{15470B45-2AEB-4BD0-BE26-18A9591F2F75}" srcOrd="0" destOrd="0" presId="urn:microsoft.com/office/officeart/2005/8/layout/default"/>
    <dgm:cxn modelId="{026C97CD-A68A-4885-82E6-6B17C328CAFF}" srcId="{68B590BA-4389-484A-98CA-664C25B78F02}" destId="{6C21A4E0-CD4E-49C8-93A2-4A94A4C33B09}" srcOrd="1" destOrd="0" parTransId="{621E6EBE-8B74-44FD-8E8A-DA28511949C4}" sibTransId="{E90D3BB9-3BF2-4EE6-9703-7D09C30EB3CE}"/>
    <dgm:cxn modelId="{6E484D34-8481-43E4-BF35-8D2B643047E8}" type="presParOf" srcId="{4988CF44-060C-4554-B219-2E30A93EFD5D}" destId="{5283B752-1845-4E5A-BE21-D92DE1DC09E6}" srcOrd="0" destOrd="0" presId="urn:microsoft.com/office/officeart/2005/8/layout/default"/>
    <dgm:cxn modelId="{90428084-0FA1-4B92-90FD-A58A1C70A9A9}" type="presParOf" srcId="{4988CF44-060C-4554-B219-2E30A93EFD5D}" destId="{FEF365B1-07F1-418B-BEB3-9B45E001079E}" srcOrd="1" destOrd="0" presId="urn:microsoft.com/office/officeart/2005/8/layout/default"/>
    <dgm:cxn modelId="{64616DA3-E803-4617-9D0E-E48A144E741D}" type="presParOf" srcId="{4988CF44-060C-4554-B219-2E30A93EFD5D}" destId="{15470B45-2AEB-4BD0-BE26-18A9591F2F75}" srcOrd="2" destOrd="0" presId="urn:microsoft.com/office/officeart/2005/8/layout/default"/>
  </dgm:cxnLst>
  <dgm:bg/>
  <dgm:whole/>
</dgm:dataModel>
</file>

<file path=ppt/diagrams/data2.xml><?xml version="1.0" encoding="utf-8"?>
<dgm:dataModel xmlns:dgm="http://schemas.openxmlformats.org/drawingml/2006/diagram" xmlns:a="http://schemas.openxmlformats.org/drawingml/2006/main">
  <dgm:ptLst>
    <dgm:pt modelId="{F02FC8AC-9128-40FE-AC66-006EC909E7E5}" type="doc">
      <dgm:prSet loTypeId="urn:microsoft.com/office/officeart/2005/8/layout/arrow2" loCatId="process" qsTypeId="urn:microsoft.com/office/officeart/2005/8/quickstyle/3d3" qsCatId="3D" csTypeId="urn:microsoft.com/office/officeart/2005/8/colors/colorful2" csCatId="colorful" phldr="1"/>
      <dgm:spPr/>
      <dgm:t>
        <a:bodyPr/>
        <a:lstStyle/>
        <a:p>
          <a:endParaRPr lang="es-VE"/>
        </a:p>
      </dgm:t>
    </dgm:pt>
    <dgm:pt modelId="{A94FF2B6-26D1-40AE-BD37-8B9B692AF7A3}">
      <dgm:prSet phldrT="[Texto]" custT="1"/>
      <dgm:spPr/>
      <dgm:t>
        <a:bodyPr/>
        <a:lstStyle/>
        <a:p>
          <a:r>
            <a:rPr lang="es-VE" sz="2400" b="1" dirty="0" smtClean="0">
              <a:latin typeface="Calibri" pitchFamily="34" charset="0"/>
              <a:cs typeface="Calibri" pitchFamily="34" charset="0"/>
            </a:rPr>
            <a:t>17-18%</a:t>
          </a:r>
        </a:p>
        <a:p>
          <a:r>
            <a:rPr lang="es-VE" sz="2400" b="1" dirty="0" smtClean="0">
              <a:latin typeface="Calibri" pitchFamily="34" charset="0"/>
              <a:cs typeface="Calibri" pitchFamily="34" charset="0"/>
            </a:rPr>
            <a:t>Edad preescolar</a:t>
          </a:r>
          <a:endParaRPr lang="es-VE" sz="2400" b="1" dirty="0">
            <a:latin typeface="Calibri" pitchFamily="34" charset="0"/>
            <a:cs typeface="Calibri" pitchFamily="34" charset="0"/>
          </a:endParaRPr>
        </a:p>
      </dgm:t>
    </dgm:pt>
    <dgm:pt modelId="{1AA46385-49F8-4908-9EDB-A3A1DB6B83D2}" type="parTrans" cxnId="{5718045B-F8B1-4EC3-8BDD-B3E68B6BDC6B}">
      <dgm:prSet/>
      <dgm:spPr/>
      <dgm:t>
        <a:bodyPr/>
        <a:lstStyle/>
        <a:p>
          <a:endParaRPr lang="es-VE"/>
        </a:p>
      </dgm:t>
    </dgm:pt>
    <dgm:pt modelId="{AB4562E0-155D-473B-90A5-C5804ECA674B}" type="sibTrans" cxnId="{5718045B-F8B1-4EC3-8BDD-B3E68B6BDC6B}">
      <dgm:prSet/>
      <dgm:spPr/>
      <dgm:t>
        <a:bodyPr/>
        <a:lstStyle/>
        <a:p>
          <a:endParaRPr lang="es-VE"/>
        </a:p>
      </dgm:t>
    </dgm:pt>
    <dgm:pt modelId="{3CCDC0D5-875D-4A74-A140-C929C247BB87}">
      <dgm:prSet phldrT="[Texto]" custT="1"/>
      <dgm:spPr/>
      <dgm:t>
        <a:bodyPr/>
        <a:lstStyle/>
        <a:p>
          <a:r>
            <a:rPr lang="es-VE" sz="2000" b="1" dirty="0" smtClean="0"/>
            <a:t>Protrusión de incisivos superiores</a:t>
          </a:r>
        </a:p>
        <a:p>
          <a:r>
            <a:rPr lang="es-VE" sz="2000" b="1" dirty="0" smtClean="0"/>
            <a:t>Mordida abierta</a:t>
          </a:r>
        </a:p>
        <a:p>
          <a:r>
            <a:rPr lang="es-VE" sz="2000" b="1" dirty="0" smtClean="0"/>
            <a:t>Incompetencia labial  </a:t>
          </a:r>
        </a:p>
        <a:p>
          <a:r>
            <a:rPr lang="es-VE" sz="2000" b="1" dirty="0" smtClean="0"/>
            <a:t>Epilepsia </a:t>
          </a:r>
          <a:endParaRPr lang="es-VE" sz="2000" b="1" dirty="0"/>
        </a:p>
      </dgm:t>
    </dgm:pt>
    <dgm:pt modelId="{71039194-FF52-46B3-B8F0-3597E44B1DEF}" type="parTrans" cxnId="{691669F3-5367-445F-B474-F28011D52F02}">
      <dgm:prSet/>
      <dgm:spPr/>
      <dgm:t>
        <a:bodyPr/>
        <a:lstStyle/>
        <a:p>
          <a:endParaRPr lang="es-VE"/>
        </a:p>
      </dgm:t>
    </dgm:pt>
    <dgm:pt modelId="{6D7DE13E-E961-4CDC-A4C8-2A8F72B850EF}" type="sibTrans" cxnId="{691669F3-5367-445F-B474-F28011D52F02}">
      <dgm:prSet/>
      <dgm:spPr/>
      <dgm:t>
        <a:bodyPr/>
        <a:lstStyle/>
        <a:p>
          <a:endParaRPr lang="es-VE"/>
        </a:p>
      </dgm:t>
    </dgm:pt>
    <dgm:pt modelId="{46E76FD8-F866-4321-B452-37F25808FBA1}">
      <dgm:prSet phldrT="[Texto]" custT="1"/>
      <dgm:spPr/>
      <dgm:t>
        <a:bodyPr/>
        <a:lstStyle/>
        <a:p>
          <a:r>
            <a:rPr lang="es-VE" sz="2400" b="1" dirty="0" smtClean="0"/>
            <a:t>1-2 años </a:t>
          </a:r>
        </a:p>
        <a:p>
          <a:r>
            <a:rPr lang="es-VE" sz="2400" b="1" dirty="0" smtClean="0"/>
            <a:t>1.5 -3.5 años </a:t>
          </a:r>
          <a:endParaRPr lang="es-VE" sz="2400" b="1" dirty="0"/>
        </a:p>
      </dgm:t>
    </dgm:pt>
    <dgm:pt modelId="{E76869A6-2916-47A0-A513-36434D45E4E8}" type="parTrans" cxnId="{2C7CB368-1788-415E-89F4-E7F2A768FD61}">
      <dgm:prSet/>
      <dgm:spPr/>
      <dgm:t>
        <a:bodyPr/>
        <a:lstStyle/>
        <a:p>
          <a:endParaRPr lang="es-VE"/>
        </a:p>
      </dgm:t>
    </dgm:pt>
    <dgm:pt modelId="{D9A5003B-07C5-446E-B05A-8CEDA2EA09DE}" type="sibTrans" cxnId="{2C7CB368-1788-415E-89F4-E7F2A768FD61}">
      <dgm:prSet/>
      <dgm:spPr/>
      <dgm:t>
        <a:bodyPr/>
        <a:lstStyle/>
        <a:p>
          <a:endParaRPr lang="es-VE"/>
        </a:p>
      </dgm:t>
    </dgm:pt>
    <dgm:pt modelId="{9E1FFDC7-2BF5-4663-B840-A786E2A15D52}">
      <dgm:prSet phldrT="[Texto]" custT="1"/>
      <dgm:spPr/>
      <dgm:t>
        <a:bodyPr/>
        <a:lstStyle/>
        <a:p>
          <a:r>
            <a:rPr lang="es-VE" sz="2400" b="1" dirty="0" smtClean="0"/>
            <a:t>Accidentes en el hogar, caídas o golpes con objetos duros </a:t>
          </a:r>
          <a:endParaRPr lang="es-VE" sz="2400" b="1" dirty="0"/>
        </a:p>
      </dgm:t>
    </dgm:pt>
    <dgm:pt modelId="{73F096D3-CAB4-4694-A772-BDA91F2C0A63}" type="parTrans" cxnId="{12BECDAC-4665-4E34-B4A5-B02BEDF5D483}">
      <dgm:prSet/>
      <dgm:spPr/>
      <dgm:t>
        <a:bodyPr/>
        <a:lstStyle/>
        <a:p>
          <a:endParaRPr lang="es-VE"/>
        </a:p>
      </dgm:t>
    </dgm:pt>
    <dgm:pt modelId="{4DE55177-AB90-428B-BA0E-37C6C5242AE9}" type="sibTrans" cxnId="{12BECDAC-4665-4E34-B4A5-B02BEDF5D483}">
      <dgm:prSet/>
      <dgm:spPr/>
      <dgm:t>
        <a:bodyPr/>
        <a:lstStyle/>
        <a:p>
          <a:endParaRPr lang="es-VE"/>
        </a:p>
      </dgm:t>
    </dgm:pt>
    <dgm:pt modelId="{1DAF2852-11FE-4B46-A116-24CEDE4ADF21}">
      <dgm:prSet phldrT="[Texto]" custT="1"/>
      <dgm:spPr/>
      <dgm:t>
        <a:bodyPr/>
        <a:lstStyle/>
        <a:p>
          <a:r>
            <a:rPr lang="es-VE" sz="2400" b="1" dirty="0" smtClean="0">
              <a:latin typeface="Calibri" pitchFamily="34" charset="0"/>
              <a:cs typeface="Calibri" pitchFamily="34" charset="0"/>
            </a:rPr>
            <a:t>Dientes anteriores</a:t>
          </a:r>
          <a:endParaRPr lang="es-VE" sz="2400" b="1" dirty="0">
            <a:latin typeface="Calibri" pitchFamily="34" charset="0"/>
            <a:cs typeface="Calibri" pitchFamily="34" charset="0"/>
          </a:endParaRPr>
        </a:p>
      </dgm:t>
    </dgm:pt>
    <dgm:pt modelId="{90AC8538-B078-4472-A2A1-FC56777510A6}" type="parTrans" cxnId="{46E6B2D9-9538-4930-A8ED-302CD846B724}">
      <dgm:prSet/>
      <dgm:spPr/>
      <dgm:t>
        <a:bodyPr/>
        <a:lstStyle/>
        <a:p>
          <a:endParaRPr lang="es-VE"/>
        </a:p>
      </dgm:t>
    </dgm:pt>
    <dgm:pt modelId="{93B16527-0F47-4BF8-B157-8546D4BFB7B5}" type="sibTrans" cxnId="{46E6B2D9-9538-4930-A8ED-302CD846B724}">
      <dgm:prSet/>
      <dgm:spPr/>
      <dgm:t>
        <a:bodyPr/>
        <a:lstStyle/>
        <a:p>
          <a:endParaRPr lang="es-VE"/>
        </a:p>
      </dgm:t>
    </dgm:pt>
    <dgm:pt modelId="{4DD76CBD-8DBE-4158-A335-6C6D6B739EF1}" type="pres">
      <dgm:prSet presAssocID="{F02FC8AC-9128-40FE-AC66-006EC909E7E5}" presName="arrowDiagram" presStyleCnt="0">
        <dgm:presLayoutVars>
          <dgm:chMax val="5"/>
          <dgm:dir/>
          <dgm:resizeHandles val="exact"/>
        </dgm:presLayoutVars>
      </dgm:prSet>
      <dgm:spPr/>
      <dgm:t>
        <a:bodyPr/>
        <a:lstStyle/>
        <a:p>
          <a:endParaRPr lang="es-VE"/>
        </a:p>
      </dgm:t>
    </dgm:pt>
    <dgm:pt modelId="{DE65D6BF-FAE3-4B03-A0ED-A88A8D0D5A66}" type="pres">
      <dgm:prSet presAssocID="{F02FC8AC-9128-40FE-AC66-006EC909E7E5}" presName="arrow" presStyleLbl="bgShp" presStyleIdx="0" presStyleCnt="1"/>
      <dgm:spPr/>
      <dgm:t>
        <a:bodyPr/>
        <a:lstStyle/>
        <a:p>
          <a:endParaRPr lang="es-VE"/>
        </a:p>
      </dgm:t>
    </dgm:pt>
    <dgm:pt modelId="{221B0AA5-B97F-4F58-BBC1-A10A1427C6AF}" type="pres">
      <dgm:prSet presAssocID="{F02FC8AC-9128-40FE-AC66-006EC909E7E5}" presName="arrowDiagram5" presStyleCnt="0"/>
      <dgm:spPr/>
      <dgm:t>
        <a:bodyPr/>
        <a:lstStyle/>
        <a:p>
          <a:endParaRPr lang="es-VE"/>
        </a:p>
      </dgm:t>
    </dgm:pt>
    <dgm:pt modelId="{CDB4D120-F02F-4167-9B8D-E200EFED9FCB}" type="pres">
      <dgm:prSet presAssocID="{A94FF2B6-26D1-40AE-BD37-8B9B692AF7A3}" presName="bullet5a" presStyleLbl="node1" presStyleIdx="0" presStyleCnt="5"/>
      <dgm:spPr/>
      <dgm:t>
        <a:bodyPr/>
        <a:lstStyle/>
        <a:p>
          <a:endParaRPr lang="es-VE"/>
        </a:p>
      </dgm:t>
    </dgm:pt>
    <dgm:pt modelId="{2C993283-84A6-4B61-BC57-CE54C3837DAC}" type="pres">
      <dgm:prSet presAssocID="{A94FF2B6-26D1-40AE-BD37-8B9B692AF7A3}" presName="textBox5a" presStyleLbl="revTx" presStyleIdx="0" presStyleCnt="5" custScaleX="126049">
        <dgm:presLayoutVars>
          <dgm:bulletEnabled val="1"/>
        </dgm:presLayoutVars>
      </dgm:prSet>
      <dgm:spPr/>
      <dgm:t>
        <a:bodyPr/>
        <a:lstStyle/>
        <a:p>
          <a:endParaRPr lang="es-VE"/>
        </a:p>
      </dgm:t>
    </dgm:pt>
    <dgm:pt modelId="{2B3E34BE-C17F-4619-BF0D-8F4807A792EF}" type="pres">
      <dgm:prSet presAssocID="{3CCDC0D5-875D-4A74-A140-C929C247BB87}" presName="bullet5b" presStyleLbl="node1" presStyleIdx="1" presStyleCnt="5"/>
      <dgm:spPr/>
      <dgm:t>
        <a:bodyPr/>
        <a:lstStyle/>
        <a:p>
          <a:endParaRPr lang="es-VE"/>
        </a:p>
      </dgm:t>
    </dgm:pt>
    <dgm:pt modelId="{9052DADF-BD1A-4D83-8070-13E0EBFCAA74}" type="pres">
      <dgm:prSet presAssocID="{3CCDC0D5-875D-4A74-A140-C929C247BB87}" presName="textBox5b" presStyleLbl="revTx" presStyleIdx="1" presStyleCnt="5">
        <dgm:presLayoutVars>
          <dgm:bulletEnabled val="1"/>
        </dgm:presLayoutVars>
      </dgm:prSet>
      <dgm:spPr/>
      <dgm:t>
        <a:bodyPr/>
        <a:lstStyle/>
        <a:p>
          <a:endParaRPr lang="es-VE"/>
        </a:p>
      </dgm:t>
    </dgm:pt>
    <dgm:pt modelId="{D8338CA3-0DE6-41F9-A6F5-F0787C733E38}" type="pres">
      <dgm:prSet presAssocID="{46E76FD8-F866-4321-B452-37F25808FBA1}" presName="bullet5c" presStyleLbl="node1" presStyleIdx="2" presStyleCnt="5"/>
      <dgm:spPr/>
      <dgm:t>
        <a:bodyPr/>
        <a:lstStyle/>
        <a:p>
          <a:endParaRPr lang="es-VE"/>
        </a:p>
      </dgm:t>
    </dgm:pt>
    <dgm:pt modelId="{179B47BE-ACB2-40F9-AA42-6D946B0CDA42}" type="pres">
      <dgm:prSet presAssocID="{46E76FD8-F866-4321-B452-37F25808FBA1}" presName="textBox5c" presStyleLbl="revTx" presStyleIdx="2" presStyleCnt="5">
        <dgm:presLayoutVars>
          <dgm:bulletEnabled val="1"/>
        </dgm:presLayoutVars>
      </dgm:prSet>
      <dgm:spPr/>
      <dgm:t>
        <a:bodyPr/>
        <a:lstStyle/>
        <a:p>
          <a:endParaRPr lang="es-VE"/>
        </a:p>
      </dgm:t>
    </dgm:pt>
    <dgm:pt modelId="{06874B6D-61C1-4961-8A5B-14D82EDDAAA2}" type="pres">
      <dgm:prSet presAssocID="{9E1FFDC7-2BF5-4663-B840-A786E2A15D52}" presName="bullet5d" presStyleLbl="node1" presStyleIdx="3" presStyleCnt="5"/>
      <dgm:spPr/>
      <dgm:t>
        <a:bodyPr/>
        <a:lstStyle/>
        <a:p>
          <a:endParaRPr lang="es-VE"/>
        </a:p>
      </dgm:t>
    </dgm:pt>
    <dgm:pt modelId="{D12122CE-9F39-4534-B1AA-F62B029BEEE9}" type="pres">
      <dgm:prSet presAssocID="{9E1FFDC7-2BF5-4663-B840-A786E2A15D52}" presName="textBox5d" presStyleLbl="revTx" presStyleIdx="3" presStyleCnt="5">
        <dgm:presLayoutVars>
          <dgm:bulletEnabled val="1"/>
        </dgm:presLayoutVars>
      </dgm:prSet>
      <dgm:spPr/>
      <dgm:t>
        <a:bodyPr/>
        <a:lstStyle/>
        <a:p>
          <a:endParaRPr lang="es-VE"/>
        </a:p>
      </dgm:t>
    </dgm:pt>
    <dgm:pt modelId="{76D8A73D-2BAE-4F58-A78B-6C95CEA77F10}" type="pres">
      <dgm:prSet presAssocID="{1DAF2852-11FE-4B46-A116-24CEDE4ADF21}" presName="bullet5e" presStyleLbl="node1" presStyleIdx="4" presStyleCnt="5"/>
      <dgm:spPr/>
      <dgm:t>
        <a:bodyPr/>
        <a:lstStyle/>
        <a:p>
          <a:endParaRPr lang="es-VE"/>
        </a:p>
      </dgm:t>
    </dgm:pt>
    <dgm:pt modelId="{6B18BA7C-7E49-4DC8-BDC7-B2FF4DA5B391}" type="pres">
      <dgm:prSet presAssocID="{1DAF2852-11FE-4B46-A116-24CEDE4ADF21}" presName="textBox5e" presStyleLbl="revTx" presStyleIdx="4" presStyleCnt="5">
        <dgm:presLayoutVars>
          <dgm:bulletEnabled val="1"/>
        </dgm:presLayoutVars>
      </dgm:prSet>
      <dgm:spPr/>
      <dgm:t>
        <a:bodyPr/>
        <a:lstStyle/>
        <a:p>
          <a:endParaRPr lang="es-VE"/>
        </a:p>
      </dgm:t>
    </dgm:pt>
  </dgm:ptLst>
  <dgm:cxnLst>
    <dgm:cxn modelId="{947E137E-16B5-4919-81EE-699375B98A8C}" type="presOf" srcId="{9E1FFDC7-2BF5-4663-B840-A786E2A15D52}" destId="{D12122CE-9F39-4534-B1AA-F62B029BEEE9}" srcOrd="0" destOrd="0" presId="urn:microsoft.com/office/officeart/2005/8/layout/arrow2"/>
    <dgm:cxn modelId="{287293D5-7B39-41A5-A8BE-B6934153E5E2}" type="presOf" srcId="{3CCDC0D5-875D-4A74-A140-C929C247BB87}" destId="{9052DADF-BD1A-4D83-8070-13E0EBFCAA74}" srcOrd="0" destOrd="0" presId="urn:microsoft.com/office/officeart/2005/8/layout/arrow2"/>
    <dgm:cxn modelId="{5718045B-F8B1-4EC3-8BDD-B3E68B6BDC6B}" srcId="{F02FC8AC-9128-40FE-AC66-006EC909E7E5}" destId="{A94FF2B6-26D1-40AE-BD37-8B9B692AF7A3}" srcOrd="0" destOrd="0" parTransId="{1AA46385-49F8-4908-9EDB-A3A1DB6B83D2}" sibTransId="{AB4562E0-155D-473B-90A5-C5804ECA674B}"/>
    <dgm:cxn modelId="{892C3C76-A879-494F-8065-ABC1D0584AED}" type="presOf" srcId="{1DAF2852-11FE-4B46-A116-24CEDE4ADF21}" destId="{6B18BA7C-7E49-4DC8-BDC7-B2FF4DA5B391}" srcOrd="0" destOrd="0" presId="urn:microsoft.com/office/officeart/2005/8/layout/arrow2"/>
    <dgm:cxn modelId="{39B0B7D8-8C60-4CB6-A459-70F26FC9C9B8}" type="presOf" srcId="{F02FC8AC-9128-40FE-AC66-006EC909E7E5}" destId="{4DD76CBD-8DBE-4158-A335-6C6D6B739EF1}" srcOrd="0" destOrd="0" presId="urn:microsoft.com/office/officeart/2005/8/layout/arrow2"/>
    <dgm:cxn modelId="{2C7CB368-1788-415E-89F4-E7F2A768FD61}" srcId="{F02FC8AC-9128-40FE-AC66-006EC909E7E5}" destId="{46E76FD8-F866-4321-B452-37F25808FBA1}" srcOrd="2" destOrd="0" parTransId="{E76869A6-2916-47A0-A513-36434D45E4E8}" sibTransId="{D9A5003B-07C5-446E-B05A-8CEDA2EA09DE}"/>
    <dgm:cxn modelId="{691669F3-5367-445F-B474-F28011D52F02}" srcId="{F02FC8AC-9128-40FE-AC66-006EC909E7E5}" destId="{3CCDC0D5-875D-4A74-A140-C929C247BB87}" srcOrd="1" destOrd="0" parTransId="{71039194-FF52-46B3-B8F0-3597E44B1DEF}" sibTransId="{6D7DE13E-E961-4CDC-A4C8-2A8F72B850EF}"/>
    <dgm:cxn modelId="{348531E3-799A-4DED-97D7-DF2A44283FB1}" type="presOf" srcId="{A94FF2B6-26D1-40AE-BD37-8B9B692AF7A3}" destId="{2C993283-84A6-4B61-BC57-CE54C3837DAC}" srcOrd="0" destOrd="0" presId="urn:microsoft.com/office/officeart/2005/8/layout/arrow2"/>
    <dgm:cxn modelId="{12BECDAC-4665-4E34-B4A5-B02BEDF5D483}" srcId="{F02FC8AC-9128-40FE-AC66-006EC909E7E5}" destId="{9E1FFDC7-2BF5-4663-B840-A786E2A15D52}" srcOrd="3" destOrd="0" parTransId="{73F096D3-CAB4-4694-A772-BDA91F2C0A63}" sibTransId="{4DE55177-AB90-428B-BA0E-37C6C5242AE9}"/>
    <dgm:cxn modelId="{2608CFCF-13CD-4A68-A99C-616D9FB1972D}" type="presOf" srcId="{46E76FD8-F866-4321-B452-37F25808FBA1}" destId="{179B47BE-ACB2-40F9-AA42-6D946B0CDA42}" srcOrd="0" destOrd="0" presId="urn:microsoft.com/office/officeart/2005/8/layout/arrow2"/>
    <dgm:cxn modelId="{46E6B2D9-9538-4930-A8ED-302CD846B724}" srcId="{F02FC8AC-9128-40FE-AC66-006EC909E7E5}" destId="{1DAF2852-11FE-4B46-A116-24CEDE4ADF21}" srcOrd="4" destOrd="0" parTransId="{90AC8538-B078-4472-A2A1-FC56777510A6}" sibTransId="{93B16527-0F47-4BF8-B157-8546D4BFB7B5}"/>
    <dgm:cxn modelId="{86E536E1-3078-41B4-892C-14B5B15C1CAF}" type="presParOf" srcId="{4DD76CBD-8DBE-4158-A335-6C6D6B739EF1}" destId="{DE65D6BF-FAE3-4B03-A0ED-A88A8D0D5A66}" srcOrd="0" destOrd="0" presId="urn:microsoft.com/office/officeart/2005/8/layout/arrow2"/>
    <dgm:cxn modelId="{E821BE3E-6FBD-4609-A029-BF8941CB440F}" type="presParOf" srcId="{4DD76CBD-8DBE-4158-A335-6C6D6B739EF1}" destId="{221B0AA5-B97F-4F58-BBC1-A10A1427C6AF}" srcOrd="1" destOrd="0" presId="urn:microsoft.com/office/officeart/2005/8/layout/arrow2"/>
    <dgm:cxn modelId="{AF81D07C-F5C7-4AF0-8338-A4676E2C8F75}" type="presParOf" srcId="{221B0AA5-B97F-4F58-BBC1-A10A1427C6AF}" destId="{CDB4D120-F02F-4167-9B8D-E200EFED9FCB}" srcOrd="0" destOrd="0" presId="urn:microsoft.com/office/officeart/2005/8/layout/arrow2"/>
    <dgm:cxn modelId="{2EA9DBAE-AAA2-410F-92F8-D6DE5D275CD5}" type="presParOf" srcId="{221B0AA5-B97F-4F58-BBC1-A10A1427C6AF}" destId="{2C993283-84A6-4B61-BC57-CE54C3837DAC}" srcOrd="1" destOrd="0" presId="urn:microsoft.com/office/officeart/2005/8/layout/arrow2"/>
    <dgm:cxn modelId="{4573F258-C3C5-4D85-91EE-D4678918DD57}" type="presParOf" srcId="{221B0AA5-B97F-4F58-BBC1-A10A1427C6AF}" destId="{2B3E34BE-C17F-4619-BF0D-8F4807A792EF}" srcOrd="2" destOrd="0" presId="urn:microsoft.com/office/officeart/2005/8/layout/arrow2"/>
    <dgm:cxn modelId="{FAB9B89C-A8F5-4BD6-B81C-BEF3BA181FBA}" type="presParOf" srcId="{221B0AA5-B97F-4F58-BBC1-A10A1427C6AF}" destId="{9052DADF-BD1A-4D83-8070-13E0EBFCAA74}" srcOrd="3" destOrd="0" presId="urn:microsoft.com/office/officeart/2005/8/layout/arrow2"/>
    <dgm:cxn modelId="{D9C6A7AE-DA10-496A-ABB7-8C23BEE23927}" type="presParOf" srcId="{221B0AA5-B97F-4F58-BBC1-A10A1427C6AF}" destId="{D8338CA3-0DE6-41F9-A6F5-F0787C733E38}" srcOrd="4" destOrd="0" presId="urn:microsoft.com/office/officeart/2005/8/layout/arrow2"/>
    <dgm:cxn modelId="{D955D143-1DB6-462D-AB31-7856DCF2E512}" type="presParOf" srcId="{221B0AA5-B97F-4F58-BBC1-A10A1427C6AF}" destId="{179B47BE-ACB2-40F9-AA42-6D946B0CDA42}" srcOrd="5" destOrd="0" presId="urn:microsoft.com/office/officeart/2005/8/layout/arrow2"/>
    <dgm:cxn modelId="{650A998C-6A59-4FB2-8FF5-BCB3E58F1C5C}" type="presParOf" srcId="{221B0AA5-B97F-4F58-BBC1-A10A1427C6AF}" destId="{06874B6D-61C1-4961-8A5B-14D82EDDAAA2}" srcOrd="6" destOrd="0" presId="urn:microsoft.com/office/officeart/2005/8/layout/arrow2"/>
    <dgm:cxn modelId="{EC5B7298-F746-4024-8220-6E547CD2591E}" type="presParOf" srcId="{221B0AA5-B97F-4F58-BBC1-A10A1427C6AF}" destId="{D12122CE-9F39-4534-B1AA-F62B029BEEE9}" srcOrd="7" destOrd="0" presId="urn:microsoft.com/office/officeart/2005/8/layout/arrow2"/>
    <dgm:cxn modelId="{C7C7695E-FE90-4B0B-B21E-B276F8B4DE3A}" type="presParOf" srcId="{221B0AA5-B97F-4F58-BBC1-A10A1427C6AF}" destId="{76D8A73D-2BAE-4F58-A78B-6C95CEA77F10}" srcOrd="8" destOrd="0" presId="urn:microsoft.com/office/officeart/2005/8/layout/arrow2"/>
    <dgm:cxn modelId="{A4396A47-E87D-4237-A00F-222D0CB37190}" type="presParOf" srcId="{221B0AA5-B97F-4F58-BBC1-A10A1427C6AF}" destId="{6B18BA7C-7E49-4DC8-BDC7-B2FF4DA5B391}" srcOrd="9" destOrd="0" presId="urn:microsoft.com/office/officeart/2005/8/layout/arrow2"/>
  </dgm:cxnLst>
  <dgm:bg/>
  <dgm:whole/>
</dgm:dataModel>
</file>

<file path=ppt/diagrams/data20.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D1308099-070D-4B46-A800-49387B0D7301}">
      <dgm:prSet phldrT="[Texto]" custT="1"/>
      <dgm:spPr/>
      <dgm:t>
        <a:bodyPr/>
        <a:lstStyle/>
        <a:p>
          <a:endParaRPr lang="es-VE" sz="2000" b="1" dirty="0" smtClean="0">
            <a:latin typeface="Calibri" pitchFamily="34" charset="0"/>
            <a:cs typeface="Calibri" pitchFamily="34" charset="0"/>
          </a:endParaRPr>
        </a:p>
        <a:p>
          <a:r>
            <a:rPr lang="es-VE" sz="2000" b="1" dirty="0" smtClean="0">
              <a:latin typeface="Calibri" pitchFamily="34" charset="0"/>
              <a:cs typeface="Calibri" pitchFamily="34" charset="0"/>
            </a:rPr>
            <a:t>No movilidad</a:t>
          </a:r>
        </a:p>
        <a:p>
          <a:r>
            <a:rPr lang="es-VE" sz="2000" b="1" dirty="0" smtClean="0">
              <a:latin typeface="Calibri" pitchFamily="34" charset="0"/>
              <a:cs typeface="Calibri" pitchFamily="34" charset="0"/>
            </a:rPr>
            <a:t>Ni hemorragia o desplazamiento</a:t>
          </a:r>
        </a:p>
        <a:p>
          <a:r>
            <a:rPr lang="es-VE" sz="2000" b="1" dirty="0" smtClean="0">
              <a:latin typeface="Calibri" pitchFamily="34" charset="0"/>
              <a:cs typeface="Calibri" pitchFamily="34" charset="0"/>
            </a:rPr>
            <a:t>Puede existir sensibilidad </a:t>
          </a:r>
          <a:endParaRPr lang="es-VE" sz="20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1" custScaleX="175129" custScaleY="141810" custLinFactNeighborX="-3279" custLinFactNeighborY="-29">
        <dgm:presLayoutVars>
          <dgm:bulletEnabled val="1"/>
        </dgm:presLayoutVars>
      </dgm:prSet>
      <dgm:spPr/>
      <dgm:t>
        <a:bodyPr/>
        <a:lstStyle/>
        <a:p>
          <a:endParaRPr lang="es-VE"/>
        </a:p>
      </dgm:t>
    </dgm:pt>
  </dgm:ptLst>
  <dgm:cxnLst>
    <dgm:cxn modelId="{209297DF-94BE-40A8-8EFF-347986E8599F}" srcId="{E37DA1B6-06F6-4E47-B2D9-8894FC807C95}" destId="{D1308099-070D-4B46-A800-49387B0D7301}" srcOrd="0" destOrd="0" parTransId="{5485F3BF-DC45-44D4-9C27-FC721D4692A4}" sibTransId="{61B80353-6BDB-4998-98DA-3A355B4A5B5D}"/>
    <dgm:cxn modelId="{47A3C509-778B-46A5-92BA-E7160E9E2FC1}" type="presOf" srcId="{D1308099-070D-4B46-A800-49387B0D7301}" destId="{2CF3D75B-8CF5-4608-85EA-D26C76943233}" srcOrd="0" destOrd="0" presId="urn:microsoft.com/office/officeart/2005/8/layout/venn3"/>
    <dgm:cxn modelId="{A3C42ACE-06DC-4401-AEE7-C13178757B39}" type="presOf" srcId="{E37DA1B6-06F6-4E47-B2D9-8894FC807C95}" destId="{40DB9CA5-B80D-43D8-863B-92102B57825F}" srcOrd="0" destOrd="0" presId="urn:microsoft.com/office/officeart/2005/8/layout/venn3"/>
    <dgm:cxn modelId="{CA99C3F1-289E-47B6-A2DE-F16E6EB89C2B}" type="presParOf" srcId="{40DB9CA5-B80D-43D8-863B-92102B57825F}" destId="{2CF3D75B-8CF5-4608-85EA-D26C76943233}" srcOrd="0" destOrd="0" presId="urn:microsoft.com/office/officeart/2005/8/layout/venn3"/>
  </dgm:cxnLst>
  <dgm:bg/>
  <dgm:whole/>
</dgm:dataModel>
</file>

<file path=ppt/diagrams/data21.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2" csCatId="colorful" phldr="1"/>
      <dgm:spPr/>
    </dgm:pt>
    <dgm:pt modelId="{7E0B2356-30C4-4C9B-8B57-962E815B5790}">
      <dgm:prSet phldrT="[Texto]" custT="1"/>
      <dgm:spPr/>
      <dgm:t>
        <a:bodyPr/>
        <a:lstStyle/>
        <a:p>
          <a:r>
            <a:rPr lang="es-VE" sz="2400" b="1" baseline="0" dirty="0" smtClean="0">
              <a:solidFill>
                <a:schemeClr val="tx1"/>
              </a:solidFill>
              <a:latin typeface="Calibri" pitchFamily="34" charset="0"/>
              <a:cs typeface="Calibri" pitchFamily="34" charset="0"/>
            </a:rPr>
            <a:t>Observación</a:t>
          </a:r>
        </a:p>
        <a:p>
          <a:r>
            <a:rPr lang="es-VE" sz="2400" b="1" baseline="0" dirty="0" smtClean="0">
              <a:solidFill>
                <a:schemeClr val="tx1"/>
              </a:solidFill>
              <a:latin typeface="Calibri" pitchFamily="34" charset="0"/>
              <a:cs typeface="Calibri" pitchFamily="34" charset="0"/>
            </a:rPr>
            <a:t>(monitorear cambios de coloración)</a:t>
          </a:r>
        </a:p>
        <a:p>
          <a:r>
            <a:rPr lang="es-VE" sz="2400" b="1" baseline="0" dirty="0" smtClean="0">
              <a:solidFill>
                <a:schemeClr val="tx1"/>
              </a:solidFill>
              <a:latin typeface="Calibri" pitchFamily="34" charset="0"/>
              <a:cs typeface="Calibri" pitchFamily="34" charset="0"/>
            </a:rPr>
            <a:t>Higiene bucal y dieta blanda </a:t>
          </a:r>
          <a:endParaRPr lang="es-VE" sz="2400" b="1" dirty="0">
            <a:solidFill>
              <a:schemeClr val="tx1"/>
            </a:solidFill>
            <a:latin typeface="Calibri" pitchFamily="34" charset="0"/>
            <a:cs typeface="Calibri" pitchFamily="34" charset="0"/>
          </a:endParaRPr>
        </a:p>
      </dgm:t>
    </dgm:pt>
    <dgm:pt modelId="{5ABFD517-A38F-4293-8134-A4A3944E48F5}" type="parTrans" cxnId="{ACC40D55-AD82-45C3-8BE1-8EF980101EF8}">
      <dgm:prSet/>
      <dgm:spPr/>
      <dgm:t>
        <a:bodyPr/>
        <a:lstStyle/>
        <a:p>
          <a:endParaRPr lang="es-VE"/>
        </a:p>
      </dgm:t>
    </dgm:pt>
    <dgm:pt modelId="{EA8A497B-11EF-4627-AD39-C0352496F5CA}" type="sibTrans" cxnId="{ACC40D55-AD82-45C3-8BE1-8EF980101EF8}">
      <dgm:prSet/>
      <dgm:spPr/>
      <dgm:t>
        <a:bodyPr/>
        <a:lstStyle/>
        <a:p>
          <a:endParaRPr lang="es-VE"/>
        </a:p>
      </dgm:t>
    </dgm:pt>
    <dgm:pt modelId="{6C21A4E0-CD4E-49C8-93A2-4A94A4C33B09}">
      <dgm:prSet phldrT="[Texto]" custT="1"/>
      <dgm:spPr/>
      <dgm:t>
        <a:bodyPr/>
        <a:lstStyle/>
        <a:p>
          <a:r>
            <a:rPr lang="es-ES" sz="2400" b="1" dirty="0" smtClean="0">
              <a:solidFill>
                <a:schemeClr val="tx1"/>
              </a:solidFill>
              <a:latin typeface="Calibri" pitchFamily="34" charset="0"/>
              <a:cs typeface="Calibri" pitchFamily="34" charset="0"/>
            </a:rPr>
            <a:t>1 semana </a:t>
          </a:r>
        </a:p>
        <a:p>
          <a:r>
            <a:rPr lang="es-ES" sz="2400" b="1" dirty="0" smtClean="0">
              <a:solidFill>
                <a:schemeClr val="tx1"/>
              </a:solidFill>
              <a:latin typeface="Calibri" pitchFamily="34" charset="0"/>
              <a:cs typeface="Calibri" pitchFamily="34" charset="0"/>
            </a:rPr>
            <a:t>6-8 semanas,</a:t>
          </a:r>
          <a:r>
            <a:rPr lang="es-ES" sz="2400" b="1" baseline="30000" dirty="0" smtClean="0">
              <a:solidFill>
                <a:schemeClr val="tx1"/>
              </a:solidFill>
              <a:latin typeface="Calibri" pitchFamily="34" charset="0"/>
              <a:cs typeface="Calibri" pitchFamily="34" charset="0"/>
            </a:rPr>
            <a:t> </a:t>
          </a:r>
          <a:r>
            <a:rPr lang="es-ES" sz="2400" b="1" dirty="0" smtClean="0">
              <a:solidFill>
                <a:schemeClr val="tx1"/>
              </a:solidFill>
              <a:latin typeface="Calibri" pitchFamily="34" charset="0"/>
              <a:cs typeface="Calibri" pitchFamily="34" charset="0"/>
            </a:rPr>
            <a:t>esto permite descartar daños a las estructuras vasculares del ápice, que puedan ocasionar una necrosis de la pulpa.</a:t>
          </a:r>
          <a:r>
            <a:rPr lang="es-VE" sz="2400" b="1" dirty="0" smtClean="0">
              <a:solidFill>
                <a:schemeClr val="tx1"/>
              </a:solidFill>
              <a:latin typeface="Calibri" pitchFamily="34" charset="0"/>
              <a:cs typeface="Calibri" pitchFamily="34" charset="0"/>
            </a:rPr>
            <a:t> </a:t>
          </a:r>
          <a:endParaRPr lang="es-VE" sz="2400" b="1" dirty="0">
            <a:solidFill>
              <a:schemeClr val="tx1"/>
            </a:solidFill>
            <a:latin typeface="Calibri" pitchFamily="34" charset="0"/>
            <a:cs typeface="Calibri" pitchFamily="34" charset="0"/>
          </a:endParaRPr>
        </a:p>
      </dgm:t>
    </dgm:pt>
    <dgm:pt modelId="{621E6EBE-8B74-44FD-8E8A-DA28511949C4}" type="parTrans" cxnId="{026C97CD-A68A-4885-82E6-6B17C328CAFF}">
      <dgm:prSet/>
      <dgm:spPr/>
      <dgm:t>
        <a:bodyPr/>
        <a:lstStyle/>
        <a:p>
          <a:endParaRPr lang="es-VE"/>
        </a:p>
      </dgm:t>
    </dgm:pt>
    <dgm:pt modelId="{E90D3BB9-3BF2-4EE6-9703-7D09C30EB3CE}" type="sibTrans" cxnId="{026C97CD-A68A-4885-82E6-6B17C328CAFF}">
      <dgm:prSet/>
      <dgm:spPr/>
      <dgm:t>
        <a:bodyPr/>
        <a:lstStyle/>
        <a:p>
          <a:endParaRPr lang="es-VE"/>
        </a:p>
      </dgm:t>
    </dgm:pt>
    <dgm:pt modelId="{DF64E630-1E5F-4137-BF4C-EE7398AA4B1F}" type="pres">
      <dgm:prSet presAssocID="{68B590BA-4389-484A-98CA-664C25B78F02}" presName="diagram" presStyleCnt="0">
        <dgm:presLayoutVars>
          <dgm:dir/>
          <dgm:resizeHandles val="exact"/>
        </dgm:presLayoutVars>
      </dgm:prSet>
      <dgm:spPr/>
    </dgm:pt>
    <dgm:pt modelId="{CAF3B3FF-CB5D-4391-BA27-EC7FDF4A4ECB}" type="pres">
      <dgm:prSet presAssocID="{7E0B2356-30C4-4C9B-8B57-962E815B5790}" presName="node" presStyleLbl="node1" presStyleIdx="0" presStyleCnt="2" custScaleX="123429">
        <dgm:presLayoutVars>
          <dgm:bulletEnabled val="1"/>
        </dgm:presLayoutVars>
      </dgm:prSet>
      <dgm:spPr/>
      <dgm:t>
        <a:bodyPr/>
        <a:lstStyle/>
        <a:p>
          <a:endParaRPr lang="es-VE"/>
        </a:p>
      </dgm:t>
    </dgm:pt>
    <dgm:pt modelId="{A7719712-EC3D-4D53-8CA8-86207C3D1952}" type="pres">
      <dgm:prSet presAssocID="{EA8A497B-11EF-4627-AD39-C0352496F5CA}" presName="sibTrans" presStyleCnt="0"/>
      <dgm:spPr/>
    </dgm:pt>
    <dgm:pt modelId="{5DFC3D5F-1153-4C9C-8ACF-1090CF274C3C}" type="pres">
      <dgm:prSet presAssocID="{6C21A4E0-CD4E-49C8-93A2-4A94A4C33B09}" presName="node" presStyleLbl="node1" presStyleIdx="1" presStyleCnt="2" custScaleX="155430">
        <dgm:presLayoutVars>
          <dgm:bulletEnabled val="1"/>
        </dgm:presLayoutVars>
      </dgm:prSet>
      <dgm:spPr/>
      <dgm:t>
        <a:bodyPr/>
        <a:lstStyle/>
        <a:p>
          <a:endParaRPr lang="es-VE"/>
        </a:p>
      </dgm:t>
    </dgm:pt>
  </dgm:ptLst>
  <dgm:cxnLst>
    <dgm:cxn modelId="{BABE234E-B3C8-42A3-A2D5-9E72AAC618ED}" type="presOf" srcId="{7E0B2356-30C4-4C9B-8B57-962E815B5790}" destId="{CAF3B3FF-CB5D-4391-BA27-EC7FDF4A4ECB}" srcOrd="0" destOrd="0" presId="urn:microsoft.com/office/officeart/2005/8/layout/default"/>
    <dgm:cxn modelId="{ACC40D55-AD82-45C3-8BE1-8EF980101EF8}" srcId="{68B590BA-4389-484A-98CA-664C25B78F02}" destId="{7E0B2356-30C4-4C9B-8B57-962E815B5790}" srcOrd="0" destOrd="0" parTransId="{5ABFD517-A38F-4293-8134-A4A3944E48F5}" sibTransId="{EA8A497B-11EF-4627-AD39-C0352496F5CA}"/>
    <dgm:cxn modelId="{7335E32C-5292-4605-890A-D8573AFD67C4}" type="presOf" srcId="{6C21A4E0-CD4E-49C8-93A2-4A94A4C33B09}" destId="{5DFC3D5F-1153-4C9C-8ACF-1090CF274C3C}" srcOrd="0" destOrd="0" presId="urn:microsoft.com/office/officeart/2005/8/layout/default"/>
    <dgm:cxn modelId="{3EEA8D48-B25D-464B-A0BD-9CE6C0213DE4}" type="presOf" srcId="{68B590BA-4389-484A-98CA-664C25B78F02}" destId="{DF64E630-1E5F-4137-BF4C-EE7398AA4B1F}" srcOrd="0" destOrd="0" presId="urn:microsoft.com/office/officeart/2005/8/layout/default"/>
    <dgm:cxn modelId="{026C97CD-A68A-4885-82E6-6B17C328CAFF}" srcId="{68B590BA-4389-484A-98CA-664C25B78F02}" destId="{6C21A4E0-CD4E-49C8-93A2-4A94A4C33B09}" srcOrd="1" destOrd="0" parTransId="{621E6EBE-8B74-44FD-8E8A-DA28511949C4}" sibTransId="{E90D3BB9-3BF2-4EE6-9703-7D09C30EB3CE}"/>
    <dgm:cxn modelId="{928C90BD-3CD5-4768-BFA8-2451B60FA5C9}" type="presParOf" srcId="{DF64E630-1E5F-4137-BF4C-EE7398AA4B1F}" destId="{CAF3B3FF-CB5D-4391-BA27-EC7FDF4A4ECB}" srcOrd="0" destOrd="0" presId="urn:microsoft.com/office/officeart/2005/8/layout/default"/>
    <dgm:cxn modelId="{AADB6BCE-BF25-4CAC-A628-7F711313B50C}" type="presParOf" srcId="{DF64E630-1E5F-4137-BF4C-EE7398AA4B1F}" destId="{A7719712-EC3D-4D53-8CA8-86207C3D1952}" srcOrd="1" destOrd="0" presId="urn:microsoft.com/office/officeart/2005/8/layout/default"/>
    <dgm:cxn modelId="{71BF6E39-1A9D-4A5C-8D22-5817D1C90D02}" type="presParOf" srcId="{DF64E630-1E5F-4137-BF4C-EE7398AA4B1F}" destId="{5DFC3D5F-1153-4C9C-8ACF-1090CF274C3C}" srcOrd="2" destOrd="0" presId="urn:microsoft.com/office/officeart/2005/8/layout/default"/>
  </dgm:cxnLst>
  <dgm:bg/>
  <dgm:whole/>
</dgm:dataModel>
</file>

<file path=ppt/diagrams/data22.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83668BA0-B31B-4F1F-ACAB-6237676D6DBD}">
      <dgm:prSet custT="1"/>
      <dgm:spPr/>
      <dgm:t>
        <a:bodyPr/>
        <a:lstStyle/>
        <a:p>
          <a:r>
            <a:rPr lang="es-ES" sz="1800" b="1" dirty="0" smtClean="0">
              <a:latin typeface="Calibri" pitchFamily="34" charset="0"/>
              <a:cs typeface="Calibri" pitchFamily="34" charset="0"/>
            </a:rPr>
            <a:t>Pueden ocurrir daños al paquete vascular </a:t>
          </a:r>
          <a:r>
            <a:rPr lang="es-ES" sz="1800" b="1" dirty="0" smtClean="0">
              <a:latin typeface="Calibri" pitchFamily="34" charset="0"/>
              <a:cs typeface="Calibri" pitchFamily="34" charset="0"/>
            </a:rPr>
            <a:t>nervioso. Muchas </a:t>
          </a:r>
          <a:r>
            <a:rPr lang="es-ES" sz="1800" b="1" dirty="0" smtClean="0">
              <a:latin typeface="Calibri" pitchFamily="34" charset="0"/>
              <a:cs typeface="Calibri" pitchFamily="34" charset="0"/>
            </a:rPr>
            <a:t>áreas del ligamento </a:t>
          </a:r>
          <a:r>
            <a:rPr lang="es-ES" sz="1800" b="1" dirty="0" err="1" smtClean="0">
              <a:latin typeface="Calibri" pitchFamily="34" charset="0"/>
              <a:cs typeface="Calibri" pitchFamily="34" charset="0"/>
            </a:rPr>
            <a:t>periodontal</a:t>
          </a:r>
          <a:r>
            <a:rPr lang="es-ES" sz="1800" b="1" dirty="0" smtClean="0">
              <a:latin typeface="Calibri" pitchFamily="34" charset="0"/>
              <a:cs typeface="Calibri" pitchFamily="34" charset="0"/>
            </a:rPr>
            <a:t> hay hemorragia y edema intersticial. No hay daños en el germen</a:t>
          </a:r>
          <a:endParaRPr lang="es-VE" sz="18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0D9F4C0B-19E2-46FC-83DC-C01C75E26FF1}">
      <dgm:prSet custT="1"/>
      <dgm:spPr/>
      <dgm:t>
        <a:bodyPr/>
        <a:lstStyle/>
        <a:p>
          <a:r>
            <a:rPr lang="es-ES" sz="1800" b="1" dirty="0" smtClean="0">
              <a:latin typeface="Calibri" pitchFamily="34" charset="0"/>
              <a:cs typeface="Calibri" pitchFamily="34" charset="0"/>
            </a:rPr>
            <a:t>Mayor movilidad y dolor a la percusión, sin desplazamiento </a:t>
          </a:r>
          <a:r>
            <a:rPr lang="es-ES" sz="1800" b="1" dirty="0" err="1" smtClean="0">
              <a:latin typeface="Calibri" pitchFamily="34" charset="0"/>
              <a:cs typeface="Calibri" pitchFamily="34" charset="0"/>
            </a:rPr>
            <a:t>Sangramiento</a:t>
          </a:r>
          <a:r>
            <a:rPr lang="es-ES" sz="1800" b="1" dirty="0" smtClean="0">
              <a:latin typeface="Calibri" pitchFamily="34" charset="0"/>
              <a:cs typeface="Calibri" pitchFamily="34" charset="0"/>
            </a:rPr>
            <a:t> a nivel del surco gingival</a:t>
          </a:r>
          <a:endParaRPr lang="es-VE" sz="1800" b="1" dirty="0">
            <a:latin typeface="Calibri" pitchFamily="34" charset="0"/>
            <a:cs typeface="Calibri" pitchFamily="34" charset="0"/>
          </a:endParaRPr>
        </a:p>
      </dgm:t>
    </dgm:pt>
    <dgm:pt modelId="{0593E581-BB6D-4A24-8366-768D6FEF76C7}" type="parTrans" cxnId="{FD27CCEE-EDE4-41E2-B23F-A3788D6DF490}">
      <dgm:prSet/>
      <dgm:spPr/>
      <dgm:t>
        <a:bodyPr/>
        <a:lstStyle/>
        <a:p>
          <a:endParaRPr lang="es-VE"/>
        </a:p>
      </dgm:t>
    </dgm:pt>
    <dgm:pt modelId="{5C3C77E3-E575-4DEB-9A4B-EAFDDFF53D24}" type="sibTrans" cxnId="{FD27CCEE-EDE4-41E2-B23F-A3788D6DF490}">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FEE9A92C-E613-4FEB-9079-0E59093899B7}" type="pres">
      <dgm:prSet presAssocID="{0D9F4C0B-19E2-46FC-83DC-C01C75E26FF1}" presName="Name5" presStyleLbl="vennNode1" presStyleIdx="0" presStyleCnt="2" custScaleX="232191" custScaleY="207157">
        <dgm:presLayoutVars>
          <dgm:bulletEnabled val="1"/>
        </dgm:presLayoutVars>
      </dgm:prSet>
      <dgm:spPr/>
      <dgm:t>
        <a:bodyPr/>
        <a:lstStyle/>
        <a:p>
          <a:endParaRPr lang="es-VE"/>
        </a:p>
      </dgm:t>
    </dgm:pt>
    <dgm:pt modelId="{3F9AF76E-C649-4EAF-BDFC-0587DC9D477E}" type="pres">
      <dgm:prSet presAssocID="{5C3C77E3-E575-4DEB-9A4B-EAFDDFF53D24}" presName="space" presStyleCnt="0"/>
      <dgm:spPr/>
    </dgm:pt>
    <dgm:pt modelId="{8606A304-4517-41B5-8FBB-296B9891CD20}" type="pres">
      <dgm:prSet presAssocID="{83668BA0-B31B-4F1F-ACAB-6237676D6DBD}" presName="Name5" presStyleLbl="vennNode1" presStyleIdx="1" presStyleCnt="2" custScaleX="247240" custScaleY="207282">
        <dgm:presLayoutVars>
          <dgm:bulletEnabled val="1"/>
        </dgm:presLayoutVars>
      </dgm:prSet>
      <dgm:spPr/>
      <dgm:t>
        <a:bodyPr/>
        <a:lstStyle/>
        <a:p>
          <a:endParaRPr lang="es-VE"/>
        </a:p>
      </dgm:t>
    </dgm:pt>
  </dgm:ptLst>
  <dgm:cxnLst>
    <dgm:cxn modelId="{C42A8186-65AA-4CA6-9A6A-4B9335501297}" type="presOf" srcId="{83668BA0-B31B-4F1F-ACAB-6237676D6DBD}" destId="{8606A304-4517-41B5-8FBB-296B9891CD20}" srcOrd="0" destOrd="0" presId="urn:microsoft.com/office/officeart/2005/8/layout/venn3"/>
    <dgm:cxn modelId="{A746C9C5-FC5D-4C1F-944C-BAFB24D6E158}" srcId="{E37DA1B6-06F6-4E47-B2D9-8894FC807C95}" destId="{83668BA0-B31B-4F1F-ACAB-6237676D6DBD}" srcOrd="1" destOrd="0" parTransId="{FBABB403-1765-45C9-8DB6-C3A1A3D37DB7}" sibTransId="{17F963CD-691F-4F4A-A5A3-CFF52C75B88D}"/>
    <dgm:cxn modelId="{FD27CCEE-EDE4-41E2-B23F-A3788D6DF490}" srcId="{E37DA1B6-06F6-4E47-B2D9-8894FC807C95}" destId="{0D9F4C0B-19E2-46FC-83DC-C01C75E26FF1}" srcOrd="0" destOrd="0" parTransId="{0593E581-BB6D-4A24-8366-768D6FEF76C7}" sibTransId="{5C3C77E3-E575-4DEB-9A4B-EAFDDFF53D24}"/>
    <dgm:cxn modelId="{55E24E16-E138-4F02-8C89-97109A16EB13}" type="presOf" srcId="{E37DA1B6-06F6-4E47-B2D9-8894FC807C95}" destId="{40DB9CA5-B80D-43D8-863B-92102B57825F}" srcOrd="0" destOrd="0" presId="urn:microsoft.com/office/officeart/2005/8/layout/venn3"/>
    <dgm:cxn modelId="{B15AA6CA-15C5-4D2A-9FE3-4B2C772739C7}" type="presOf" srcId="{0D9F4C0B-19E2-46FC-83DC-C01C75E26FF1}" destId="{FEE9A92C-E613-4FEB-9079-0E59093899B7}" srcOrd="0" destOrd="0" presId="urn:microsoft.com/office/officeart/2005/8/layout/venn3"/>
    <dgm:cxn modelId="{76EA28CD-02A0-4199-A19E-484635048890}" type="presParOf" srcId="{40DB9CA5-B80D-43D8-863B-92102B57825F}" destId="{FEE9A92C-E613-4FEB-9079-0E59093899B7}" srcOrd="0" destOrd="0" presId="urn:microsoft.com/office/officeart/2005/8/layout/venn3"/>
    <dgm:cxn modelId="{06D271FA-BFF9-4BCE-B52E-B0190C05F027}" type="presParOf" srcId="{40DB9CA5-B80D-43D8-863B-92102B57825F}" destId="{3F9AF76E-C649-4EAF-BDFC-0587DC9D477E}" srcOrd="1" destOrd="0" presId="urn:microsoft.com/office/officeart/2005/8/layout/venn3"/>
    <dgm:cxn modelId="{10A1F9B9-07BE-467B-9314-5340E982AF62}" type="presParOf" srcId="{40DB9CA5-B80D-43D8-863B-92102B57825F}" destId="{8606A304-4517-41B5-8FBB-296B9891CD20}" srcOrd="2" destOrd="0" presId="urn:microsoft.com/office/officeart/2005/8/layout/venn3"/>
  </dgm:cxnLst>
  <dgm:bg/>
  <dgm:whole/>
</dgm:dataModel>
</file>

<file path=ppt/diagrams/data23.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6C21A4E0-CD4E-49C8-93A2-4A94A4C33B09}">
      <dgm:prSet phldrT="[Texto]" custT="1"/>
      <dgm:spPr/>
      <dgm:t>
        <a:bodyPr/>
        <a:lstStyle/>
        <a:p>
          <a:r>
            <a:rPr lang="es-VE" sz="1800" b="1" dirty="0" smtClean="0">
              <a:solidFill>
                <a:schemeClr val="tx1"/>
              </a:solidFill>
            </a:rPr>
            <a:t>Control clínico 1 semana, 4 semanas control clínico y radiográfico. 6-8 semanas y al año</a:t>
          </a:r>
          <a:r>
            <a:rPr lang="es-VE" sz="700" dirty="0" smtClean="0"/>
            <a:t>. </a:t>
          </a:r>
          <a:endParaRPr lang="es-VE" sz="700" dirty="0"/>
        </a:p>
      </dgm:t>
    </dgm:pt>
    <dgm:pt modelId="{621E6EBE-8B74-44FD-8E8A-DA28511949C4}" type="parTrans" cxnId="{026C97CD-A68A-4885-82E6-6B17C328CAFF}">
      <dgm:prSet/>
      <dgm:spPr/>
      <dgm:t>
        <a:bodyPr/>
        <a:lstStyle/>
        <a:p>
          <a:endParaRPr lang="es-VE"/>
        </a:p>
      </dgm:t>
    </dgm:pt>
    <dgm:pt modelId="{E90D3BB9-3BF2-4EE6-9703-7D09C30EB3CE}" type="sibTrans" cxnId="{026C97CD-A68A-4885-82E6-6B17C328CAFF}">
      <dgm:prSet/>
      <dgm:spPr/>
      <dgm:t>
        <a:bodyPr/>
        <a:lstStyle/>
        <a:p>
          <a:endParaRPr lang="es-VE"/>
        </a:p>
      </dgm:t>
    </dgm:pt>
    <dgm:pt modelId="{159F0F05-38EE-499F-8217-97FF2145C93E}">
      <dgm:prSet custT="1"/>
      <dgm:spPr/>
      <dgm:t>
        <a:bodyPr/>
        <a:lstStyle/>
        <a:p>
          <a:r>
            <a:rPr lang="es-ES" sz="1800" b="1" dirty="0" smtClean="0">
              <a:solidFill>
                <a:schemeClr val="tx1"/>
              </a:solidFill>
              <a:latin typeface="Calibri" pitchFamily="34" charset="0"/>
              <a:cs typeface="Calibri" pitchFamily="34" charset="0"/>
            </a:rPr>
            <a:t>Observación. Higiene bucal  y la aplicación de </a:t>
          </a:r>
          <a:r>
            <a:rPr lang="es-ES" sz="1800" b="1" dirty="0" err="1" smtClean="0">
              <a:solidFill>
                <a:schemeClr val="tx1"/>
              </a:solidFill>
              <a:latin typeface="Calibri" pitchFamily="34" charset="0"/>
              <a:cs typeface="Calibri" pitchFamily="34" charset="0"/>
            </a:rPr>
            <a:t>clorhexidina</a:t>
          </a:r>
          <a:r>
            <a:rPr lang="es-ES" sz="1800" b="1" dirty="0" smtClean="0">
              <a:solidFill>
                <a:schemeClr val="tx1"/>
              </a:solidFill>
              <a:latin typeface="Calibri" pitchFamily="34" charset="0"/>
              <a:cs typeface="Calibri" pitchFamily="34" charset="0"/>
            </a:rPr>
            <a:t> en el surco gingival 2 veces al día durante siete días</a:t>
          </a:r>
        </a:p>
        <a:p>
          <a:r>
            <a:rPr lang="es-VE" sz="1800" b="1" dirty="0" smtClean="0">
              <a:solidFill>
                <a:schemeClr val="tx1"/>
              </a:solidFill>
              <a:latin typeface="Calibri" pitchFamily="34" charset="0"/>
              <a:cs typeface="Calibri" pitchFamily="34" charset="0"/>
            </a:rPr>
            <a:t>Dieta </a:t>
          </a:r>
          <a:endParaRPr lang="es-VE" sz="1800" b="1" dirty="0">
            <a:solidFill>
              <a:schemeClr val="tx1"/>
            </a:solidFill>
            <a:latin typeface="Calibri" pitchFamily="34" charset="0"/>
            <a:cs typeface="Calibri" pitchFamily="34" charset="0"/>
          </a:endParaRPr>
        </a:p>
      </dgm:t>
    </dgm:pt>
    <dgm:pt modelId="{953E5F25-045C-4804-BBA4-29D5C72DB7DF}" type="parTrans" cxnId="{62EBA5C9-6234-4623-B4A6-996C4402B0C7}">
      <dgm:prSet/>
      <dgm:spPr/>
      <dgm:t>
        <a:bodyPr/>
        <a:lstStyle/>
        <a:p>
          <a:endParaRPr lang="es-VE"/>
        </a:p>
      </dgm:t>
    </dgm:pt>
    <dgm:pt modelId="{9553F3E9-9944-4348-8624-673303465673}" type="sibTrans" cxnId="{62EBA5C9-6234-4623-B4A6-996C4402B0C7}">
      <dgm:prSet/>
      <dgm:spPr/>
      <dgm:t>
        <a:bodyPr/>
        <a:lstStyle/>
        <a:p>
          <a:endParaRPr lang="es-VE"/>
        </a:p>
      </dgm:t>
    </dgm:pt>
    <dgm:pt modelId="{824B8931-1F14-4AC5-B931-C74A0B1E1C3C}">
      <dgm:prSet custT="1"/>
      <dgm:spPr/>
      <dgm:t>
        <a:bodyPr/>
        <a:lstStyle/>
        <a:p>
          <a:r>
            <a:rPr lang="es-ES" sz="1800" b="1" dirty="0" smtClean="0">
              <a:solidFill>
                <a:schemeClr val="tx1"/>
              </a:solidFill>
              <a:latin typeface="Calibri" pitchFamily="34" charset="0"/>
              <a:cs typeface="Calibri" pitchFamily="34" charset="0"/>
            </a:rPr>
            <a:t>Férula de alambre resina de 7 a 10 días, siempre que la conducta del niño no sea un impedimento</a:t>
          </a:r>
          <a:endParaRPr lang="es-VE" sz="1800" b="1" dirty="0">
            <a:solidFill>
              <a:schemeClr val="tx1"/>
            </a:solidFill>
            <a:latin typeface="Calibri" pitchFamily="34" charset="0"/>
            <a:cs typeface="Calibri" pitchFamily="34" charset="0"/>
          </a:endParaRPr>
        </a:p>
      </dgm:t>
    </dgm:pt>
    <dgm:pt modelId="{BCBCE786-85ED-4206-A0E5-BC76E21F7CD2}" type="parTrans" cxnId="{86EC1E4B-E5B9-4AC2-AE7D-CDAD1C30B310}">
      <dgm:prSet/>
      <dgm:spPr/>
      <dgm:t>
        <a:bodyPr/>
        <a:lstStyle/>
        <a:p>
          <a:endParaRPr lang="es-VE"/>
        </a:p>
      </dgm:t>
    </dgm:pt>
    <dgm:pt modelId="{FA202E08-7532-4F9D-9D7C-C9652839FA7A}" type="sibTrans" cxnId="{86EC1E4B-E5B9-4AC2-AE7D-CDAD1C30B310}">
      <dgm:prSet/>
      <dgm:spPr/>
      <dgm:t>
        <a:bodyPr/>
        <a:lstStyle/>
        <a:p>
          <a:endParaRPr lang="es-VE"/>
        </a:p>
      </dgm:t>
    </dgm:pt>
    <dgm:pt modelId="{3C94770A-7FEA-4862-8F62-D30422516B95}">
      <dgm:prSet custT="1"/>
      <dgm:spPr/>
      <dgm:t>
        <a:bodyPr/>
        <a:lstStyle/>
        <a:p>
          <a:r>
            <a:rPr lang="es-ES" sz="1800" b="1" dirty="0" smtClean="0">
              <a:solidFill>
                <a:schemeClr val="tx1"/>
              </a:solidFill>
              <a:latin typeface="Calibri" pitchFamily="34" charset="0"/>
              <a:cs typeface="Calibri" pitchFamily="34" charset="0"/>
            </a:rPr>
            <a:t>Desgastes en  los dientes antagonistas</a:t>
          </a:r>
          <a:endParaRPr lang="es-VE" sz="1800" b="1" dirty="0">
            <a:solidFill>
              <a:schemeClr val="tx1"/>
            </a:solidFill>
            <a:latin typeface="Calibri" pitchFamily="34" charset="0"/>
            <a:cs typeface="Calibri" pitchFamily="34" charset="0"/>
          </a:endParaRPr>
        </a:p>
      </dgm:t>
    </dgm:pt>
    <dgm:pt modelId="{D826D937-8539-4335-AC13-1FB064B7D7DA}" type="parTrans" cxnId="{45D04017-821C-4DF7-883D-C5FC1BCC3A2D}">
      <dgm:prSet/>
      <dgm:spPr/>
      <dgm:t>
        <a:bodyPr/>
        <a:lstStyle/>
        <a:p>
          <a:endParaRPr lang="es-VE"/>
        </a:p>
      </dgm:t>
    </dgm:pt>
    <dgm:pt modelId="{4DF0AFFC-8904-4F47-87B2-63147C237EBB}" type="sibTrans" cxnId="{45D04017-821C-4DF7-883D-C5FC1BCC3A2D}">
      <dgm:prSet/>
      <dgm:spPr/>
      <dgm:t>
        <a:bodyPr/>
        <a:lstStyle/>
        <a:p>
          <a:endParaRPr lang="es-VE"/>
        </a:p>
      </dgm:t>
    </dgm:pt>
    <dgm:pt modelId="{161982DD-7214-480F-9503-563B5890BB1E}">
      <dgm:prSet custT="1"/>
      <dgm:spPr/>
      <dgm:t>
        <a:bodyPr/>
        <a:lstStyle/>
        <a:p>
          <a:r>
            <a:rPr lang="es-ES" sz="1800" b="1" dirty="0" smtClean="0">
              <a:solidFill>
                <a:schemeClr val="tx1"/>
              </a:solidFill>
              <a:latin typeface="Calibri" pitchFamily="34" charset="0"/>
              <a:cs typeface="Calibri" pitchFamily="34" charset="0"/>
            </a:rPr>
            <a:t>IADT sugiere </a:t>
          </a:r>
          <a:r>
            <a:rPr lang="es-ES" sz="1800" b="1" dirty="0" err="1" smtClean="0">
              <a:solidFill>
                <a:schemeClr val="tx1"/>
              </a:solidFill>
              <a:latin typeface="Calibri" pitchFamily="34" charset="0"/>
              <a:cs typeface="Calibri" pitchFamily="34" charset="0"/>
            </a:rPr>
            <a:t>ferulización</a:t>
          </a:r>
          <a:r>
            <a:rPr lang="es-ES" sz="1800" b="1" dirty="0" smtClean="0">
              <a:solidFill>
                <a:schemeClr val="tx1"/>
              </a:solidFill>
              <a:latin typeface="Calibri" pitchFamily="34" charset="0"/>
              <a:cs typeface="Calibri" pitchFamily="34" charset="0"/>
            </a:rPr>
            <a:t> por 2 semanas (en dientes permanentes)</a:t>
          </a:r>
          <a:endParaRPr lang="es-VE" sz="1800" b="1" dirty="0">
            <a:solidFill>
              <a:schemeClr val="tx1"/>
            </a:solidFill>
            <a:latin typeface="Calibri" pitchFamily="34" charset="0"/>
            <a:cs typeface="Calibri" pitchFamily="34" charset="0"/>
          </a:endParaRPr>
        </a:p>
      </dgm:t>
    </dgm:pt>
    <dgm:pt modelId="{F87E2741-A53B-4DB6-8F09-0B2F3DB38354}" type="parTrans" cxnId="{6B2859E2-0869-4CBB-BBBB-DECFA9F6C4E4}">
      <dgm:prSet/>
      <dgm:spPr/>
      <dgm:t>
        <a:bodyPr/>
        <a:lstStyle/>
        <a:p>
          <a:endParaRPr lang="es-VE"/>
        </a:p>
      </dgm:t>
    </dgm:pt>
    <dgm:pt modelId="{0D615300-807C-4B5F-967F-96FB9B38D47D}" type="sibTrans" cxnId="{6B2859E2-0869-4CBB-BBBB-DECFA9F6C4E4}">
      <dgm:prSet/>
      <dgm:spPr/>
      <dgm:t>
        <a:bodyPr/>
        <a:lstStyle/>
        <a:p>
          <a:endParaRPr lang="es-VE"/>
        </a:p>
      </dgm:t>
    </dgm:pt>
    <dgm:pt modelId="{B3C961FB-E358-4D92-8964-97F6501E7AB2}" type="pres">
      <dgm:prSet presAssocID="{68B590BA-4389-484A-98CA-664C25B78F02}" presName="diagram" presStyleCnt="0">
        <dgm:presLayoutVars>
          <dgm:dir/>
          <dgm:resizeHandles val="exact"/>
        </dgm:presLayoutVars>
      </dgm:prSet>
      <dgm:spPr/>
    </dgm:pt>
    <dgm:pt modelId="{CDD32B90-E959-41B7-99B3-7327F01DA39E}" type="pres">
      <dgm:prSet presAssocID="{159F0F05-38EE-499F-8217-97FF2145C93E}" presName="node" presStyleLbl="node1" presStyleIdx="0" presStyleCnt="5" custScaleX="258883" custScaleY="193574">
        <dgm:presLayoutVars>
          <dgm:bulletEnabled val="1"/>
        </dgm:presLayoutVars>
      </dgm:prSet>
      <dgm:spPr/>
      <dgm:t>
        <a:bodyPr/>
        <a:lstStyle/>
        <a:p>
          <a:endParaRPr lang="es-VE"/>
        </a:p>
      </dgm:t>
    </dgm:pt>
    <dgm:pt modelId="{FDBCF1A4-15AA-406C-9CC3-971E9F18ACE4}" type="pres">
      <dgm:prSet presAssocID="{9553F3E9-9944-4348-8624-673303465673}" presName="sibTrans" presStyleCnt="0"/>
      <dgm:spPr/>
    </dgm:pt>
    <dgm:pt modelId="{D0D00776-8F78-4015-AC52-E5543F23C0C2}" type="pres">
      <dgm:prSet presAssocID="{824B8931-1F14-4AC5-B931-C74A0B1E1C3C}" presName="node" presStyleLbl="node1" presStyleIdx="1" presStyleCnt="5" custScaleX="234063">
        <dgm:presLayoutVars>
          <dgm:bulletEnabled val="1"/>
        </dgm:presLayoutVars>
      </dgm:prSet>
      <dgm:spPr/>
      <dgm:t>
        <a:bodyPr/>
        <a:lstStyle/>
        <a:p>
          <a:endParaRPr lang="es-VE"/>
        </a:p>
      </dgm:t>
    </dgm:pt>
    <dgm:pt modelId="{C05CFDFD-9F5E-4C28-8B7B-4651045E399F}" type="pres">
      <dgm:prSet presAssocID="{FA202E08-7532-4F9D-9D7C-C9652839FA7A}" presName="sibTrans" presStyleCnt="0"/>
      <dgm:spPr/>
    </dgm:pt>
    <dgm:pt modelId="{57547D11-645A-4CCD-A5AC-11251A42911A}" type="pres">
      <dgm:prSet presAssocID="{3C94770A-7FEA-4862-8F62-D30422516B95}" presName="node" presStyleLbl="node1" presStyleIdx="2" presStyleCnt="5" custScaleX="241210">
        <dgm:presLayoutVars>
          <dgm:bulletEnabled val="1"/>
        </dgm:presLayoutVars>
      </dgm:prSet>
      <dgm:spPr/>
      <dgm:t>
        <a:bodyPr/>
        <a:lstStyle/>
        <a:p>
          <a:endParaRPr lang="es-VE"/>
        </a:p>
      </dgm:t>
    </dgm:pt>
    <dgm:pt modelId="{29FCC750-4D58-489D-A112-9B2170F4873D}" type="pres">
      <dgm:prSet presAssocID="{4DF0AFFC-8904-4F47-87B2-63147C237EBB}" presName="sibTrans" presStyleCnt="0"/>
      <dgm:spPr/>
    </dgm:pt>
    <dgm:pt modelId="{5007A1F1-37F2-497E-A1CE-C211CC3746DB}" type="pres">
      <dgm:prSet presAssocID="{161982DD-7214-480F-9503-563B5890BB1E}" presName="node" presStyleLbl="node1" presStyleIdx="3" presStyleCnt="5" custScaleX="369203" custScaleY="118095">
        <dgm:presLayoutVars>
          <dgm:bulletEnabled val="1"/>
        </dgm:presLayoutVars>
      </dgm:prSet>
      <dgm:spPr/>
      <dgm:t>
        <a:bodyPr/>
        <a:lstStyle/>
        <a:p>
          <a:endParaRPr lang="es-VE"/>
        </a:p>
      </dgm:t>
    </dgm:pt>
    <dgm:pt modelId="{93A0AB3F-2172-44A9-9C3C-949BD5D78426}" type="pres">
      <dgm:prSet presAssocID="{0D615300-807C-4B5F-967F-96FB9B38D47D}" presName="sibTrans" presStyleCnt="0"/>
      <dgm:spPr/>
    </dgm:pt>
    <dgm:pt modelId="{1959E264-258B-4A17-99C0-D9C5CEDFC71E}" type="pres">
      <dgm:prSet presAssocID="{6C21A4E0-CD4E-49C8-93A2-4A94A4C33B09}" presName="node" presStyleLbl="node1" presStyleIdx="4" presStyleCnt="5" custScaleX="249465">
        <dgm:presLayoutVars>
          <dgm:bulletEnabled val="1"/>
        </dgm:presLayoutVars>
      </dgm:prSet>
      <dgm:spPr/>
      <dgm:t>
        <a:bodyPr/>
        <a:lstStyle/>
        <a:p>
          <a:endParaRPr lang="es-VE"/>
        </a:p>
      </dgm:t>
    </dgm:pt>
  </dgm:ptLst>
  <dgm:cxnLst>
    <dgm:cxn modelId="{2B822AC0-7CEF-4A36-BF76-42862FE33EA2}" type="presOf" srcId="{3C94770A-7FEA-4862-8F62-D30422516B95}" destId="{57547D11-645A-4CCD-A5AC-11251A42911A}" srcOrd="0" destOrd="0" presId="urn:microsoft.com/office/officeart/2005/8/layout/default"/>
    <dgm:cxn modelId="{73751766-6264-4008-A04C-E9CC60A7E68E}" type="presOf" srcId="{6C21A4E0-CD4E-49C8-93A2-4A94A4C33B09}" destId="{1959E264-258B-4A17-99C0-D9C5CEDFC71E}" srcOrd="0" destOrd="0" presId="urn:microsoft.com/office/officeart/2005/8/layout/default"/>
    <dgm:cxn modelId="{026C97CD-A68A-4885-82E6-6B17C328CAFF}" srcId="{68B590BA-4389-484A-98CA-664C25B78F02}" destId="{6C21A4E0-CD4E-49C8-93A2-4A94A4C33B09}" srcOrd="4" destOrd="0" parTransId="{621E6EBE-8B74-44FD-8E8A-DA28511949C4}" sibTransId="{E90D3BB9-3BF2-4EE6-9703-7D09C30EB3CE}"/>
    <dgm:cxn modelId="{62EBA5C9-6234-4623-B4A6-996C4402B0C7}" srcId="{68B590BA-4389-484A-98CA-664C25B78F02}" destId="{159F0F05-38EE-499F-8217-97FF2145C93E}" srcOrd="0" destOrd="0" parTransId="{953E5F25-045C-4804-BBA4-29D5C72DB7DF}" sibTransId="{9553F3E9-9944-4348-8624-673303465673}"/>
    <dgm:cxn modelId="{8A3C2BDA-46E3-4622-B786-CA1202D1FD96}" type="presOf" srcId="{824B8931-1F14-4AC5-B931-C74A0B1E1C3C}" destId="{D0D00776-8F78-4015-AC52-E5543F23C0C2}" srcOrd="0" destOrd="0" presId="urn:microsoft.com/office/officeart/2005/8/layout/default"/>
    <dgm:cxn modelId="{6B2859E2-0869-4CBB-BBBB-DECFA9F6C4E4}" srcId="{68B590BA-4389-484A-98CA-664C25B78F02}" destId="{161982DD-7214-480F-9503-563B5890BB1E}" srcOrd="3" destOrd="0" parTransId="{F87E2741-A53B-4DB6-8F09-0B2F3DB38354}" sibTransId="{0D615300-807C-4B5F-967F-96FB9B38D47D}"/>
    <dgm:cxn modelId="{45D04017-821C-4DF7-883D-C5FC1BCC3A2D}" srcId="{68B590BA-4389-484A-98CA-664C25B78F02}" destId="{3C94770A-7FEA-4862-8F62-D30422516B95}" srcOrd="2" destOrd="0" parTransId="{D826D937-8539-4335-AC13-1FB064B7D7DA}" sibTransId="{4DF0AFFC-8904-4F47-87B2-63147C237EBB}"/>
    <dgm:cxn modelId="{E130B983-5FDA-4AF4-AF61-B2B8DECB4E8F}" type="presOf" srcId="{68B590BA-4389-484A-98CA-664C25B78F02}" destId="{B3C961FB-E358-4D92-8964-97F6501E7AB2}" srcOrd="0" destOrd="0" presId="urn:microsoft.com/office/officeart/2005/8/layout/default"/>
    <dgm:cxn modelId="{E1359943-F4FB-456C-9A19-88D34C0341E4}" type="presOf" srcId="{161982DD-7214-480F-9503-563B5890BB1E}" destId="{5007A1F1-37F2-497E-A1CE-C211CC3746DB}" srcOrd="0" destOrd="0" presId="urn:microsoft.com/office/officeart/2005/8/layout/default"/>
    <dgm:cxn modelId="{86EC1E4B-E5B9-4AC2-AE7D-CDAD1C30B310}" srcId="{68B590BA-4389-484A-98CA-664C25B78F02}" destId="{824B8931-1F14-4AC5-B931-C74A0B1E1C3C}" srcOrd="1" destOrd="0" parTransId="{BCBCE786-85ED-4206-A0E5-BC76E21F7CD2}" sibTransId="{FA202E08-7532-4F9D-9D7C-C9652839FA7A}"/>
    <dgm:cxn modelId="{FE8AEBD0-2A70-4790-AF64-5B0C08E6CF0A}" type="presOf" srcId="{159F0F05-38EE-499F-8217-97FF2145C93E}" destId="{CDD32B90-E959-41B7-99B3-7327F01DA39E}" srcOrd="0" destOrd="0" presId="urn:microsoft.com/office/officeart/2005/8/layout/default"/>
    <dgm:cxn modelId="{045685B2-C4D1-4B7C-B299-40E27A310381}" type="presParOf" srcId="{B3C961FB-E358-4D92-8964-97F6501E7AB2}" destId="{CDD32B90-E959-41B7-99B3-7327F01DA39E}" srcOrd="0" destOrd="0" presId="urn:microsoft.com/office/officeart/2005/8/layout/default"/>
    <dgm:cxn modelId="{708A36E0-70F1-4993-98C9-F57A785F0324}" type="presParOf" srcId="{B3C961FB-E358-4D92-8964-97F6501E7AB2}" destId="{FDBCF1A4-15AA-406C-9CC3-971E9F18ACE4}" srcOrd="1" destOrd="0" presId="urn:microsoft.com/office/officeart/2005/8/layout/default"/>
    <dgm:cxn modelId="{ED67BC30-3C4D-49BC-ADDF-C2429C3CA4D8}" type="presParOf" srcId="{B3C961FB-E358-4D92-8964-97F6501E7AB2}" destId="{D0D00776-8F78-4015-AC52-E5543F23C0C2}" srcOrd="2" destOrd="0" presId="urn:microsoft.com/office/officeart/2005/8/layout/default"/>
    <dgm:cxn modelId="{5B46998D-001E-47AD-869D-E78C167FFEA7}" type="presParOf" srcId="{B3C961FB-E358-4D92-8964-97F6501E7AB2}" destId="{C05CFDFD-9F5E-4C28-8B7B-4651045E399F}" srcOrd="3" destOrd="0" presId="urn:microsoft.com/office/officeart/2005/8/layout/default"/>
    <dgm:cxn modelId="{9CD84F96-49C2-4268-9E0E-3DB9C5F4D9D0}" type="presParOf" srcId="{B3C961FB-E358-4D92-8964-97F6501E7AB2}" destId="{57547D11-645A-4CCD-A5AC-11251A42911A}" srcOrd="4" destOrd="0" presId="urn:microsoft.com/office/officeart/2005/8/layout/default"/>
    <dgm:cxn modelId="{6D80C8A9-53F7-4D8F-893E-776FE6CEC7FF}" type="presParOf" srcId="{B3C961FB-E358-4D92-8964-97F6501E7AB2}" destId="{29FCC750-4D58-489D-A112-9B2170F4873D}" srcOrd="5" destOrd="0" presId="urn:microsoft.com/office/officeart/2005/8/layout/default"/>
    <dgm:cxn modelId="{C6022E34-9BE7-4BF3-83EB-6A86D85D5AAC}" type="presParOf" srcId="{B3C961FB-E358-4D92-8964-97F6501E7AB2}" destId="{5007A1F1-37F2-497E-A1CE-C211CC3746DB}" srcOrd="6" destOrd="0" presId="urn:microsoft.com/office/officeart/2005/8/layout/default"/>
    <dgm:cxn modelId="{491F0D57-5F1A-4842-865A-FB41F0A0A6C1}" type="presParOf" srcId="{B3C961FB-E358-4D92-8964-97F6501E7AB2}" destId="{93A0AB3F-2172-44A9-9C3C-949BD5D78426}" srcOrd="7" destOrd="0" presId="urn:microsoft.com/office/officeart/2005/8/layout/default"/>
    <dgm:cxn modelId="{0DFCFA40-5E63-41BB-A18F-F43A3EE68927}" type="presParOf" srcId="{B3C961FB-E358-4D92-8964-97F6501E7AB2}" destId="{1959E264-258B-4A17-99C0-D9C5CEDFC71E}" srcOrd="8" destOrd="0" presId="urn:microsoft.com/office/officeart/2005/8/layout/default"/>
  </dgm:cxnLst>
  <dgm:bg/>
  <dgm:whole/>
</dgm:dataModel>
</file>

<file path=ppt/diagrams/data24.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96AF82A1-2590-4722-AE6E-CFD8C58E4B90}">
      <dgm:prSet phldrT="[Texto]" custT="1"/>
      <dgm:spPr/>
      <dgm:t>
        <a:bodyPr/>
        <a:lstStyle/>
        <a:p>
          <a:r>
            <a:rPr lang="es-VE" sz="1800" b="1" dirty="0" smtClean="0">
              <a:latin typeface="Calibri" pitchFamily="34" charset="0"/>
              <a:cs typeface="Calibri" pitchFamily="34" charset="0"/>
            </a:rPr>
            <a:t>Aumento de espacio del ligamento </a:t>
          </a:r>
          <a:endParaRPr lang="es-VE" sz="1800" b="1" dirty="0">
            <a:latin typeface="Calibri" pitchFamily="34" charset="0"/>
            <a:cs typeface="Calibri" pitchFamily="34" charset="0"/>
          </a:endParaRP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9B91A82B-AE37-4C84-941A-9A87B2D97082}">
      <dgm:prSet custT="1"/>
      <dgm:spPr/>
      <dgm:t>
        <a:bodyPr/>
        <a:lstStyle/>
        <a:p>
          <a:r>
            <a:rPr lang="es-ES" sz="1800" b="1" dirty="0" smtClean="0">
              <a:latin typeface="Calibri" pitchFamily="34" charset="0"/>
              <a:cs typeface="Calibri" pitchFamily="34" charset="0"/>
            </a:rPr>
            <a:t>Alargamiento de la </a:t>
          </a:r>
          <a:r>
            <a:rPr lang="es-ES" sz="1800" b="1" dirty="0" err="1" smtClean="0">
              <a:latin typeface="Calibri" pitchFamily="34" charset="0"/>
              <a:cs typeface="Calibri" pitchFamily="34" charset="0"/>
            </a:rPr>
            <a:t>corona.Excesiva</a:t>
          </a:r>
          <a:r>
            <a:rPr lang="es-ES" sz="1800" b="1" dirty="0" smtClean="0">
              <a:latin typeface="Calibri" pitchFamily="34" charset="0"/>
              <a:cs typeface="Calibri" pitchFamily="34" charset="0"/>
            </a:rPr>
            <a:t> movilidad </a:t>
          </a:r>
          <a:r>
            <a:rPr lang="es-ES" sz="1800" b="1" baseline="30000" dirty="0" smtClean="0">
              <a:latin typeface="Calibri" pitchFamily="34" charset="0"/>
              <a:cs typeface="Calibri" pitchFamily="34" charset="0"/>
            </a:rPr>
            <a:t> </a:t>
          </a:r>
          <a:r>
            <a:rPr lang="es-ES" sz="1800" b="1" dirty="0" smtClean="0">
              <a:latin typeface="Calibri" pitchFamily="34" charset="0"/>
              <a:cs typeface="Calibri" pitchFamily="34" charset="0"/>
            </a:rPr>
            <a:t>y hemorragia gingival.</a:t>
          </a:r>
          <a:r>
            <a:rPr lang="es-ES" sz="1800" b="1" baseline="30000" dirty="0" smtClean="0">
              <a:latin typeface="Calibri" pitchFamily="34" charset="0"/>
              <a:cs typeface="Calibri" pitchFamily="34" charset="0"/>
            </a:rPr>
            <a:t> </a:t>
          </a:r>
          <a:endParaRPr lang="es-VE" sz="1800" b="1" dirty="0">
            <a:latin typeface="Calibri" pitchFamily="34" charset="0"/>
            <a:cs typeface="Calibri" pitchFamily="34" charset="0"/>
          </a:endParaRPr>
        </a:p>
      </dgm:t>
    </dgm:pt>
    <dgm:pt modelId="{BB72079F-D837-4CC6-8D0C-53FDF0EF027B}" type="parTrans" cxnId="{495FC8F8-0F98-4D26-88AF-1844B93B4586}">
      <dgm:prSet/>
      <dgm:spPr/>
      <dgm:t>
        <a:bodyPr/>
        <a:lstStyle/>
        <a:p>
          <a:endParaRPr lang="es-VE"/>
        </a:p>
      </dgm:t>
    </dgm:pt>
    <dgm:pt modelId="{CB644E2E-3C49-49EA-B092-663B777B1431}" type="sibTrans" cxnId="{495FC8F8-0F98-4D26-88AF-1844B93B4586}">
      <dgm:prSet/>
      <dgm:spPr/>
      <dgm:t>
        <a:bodyPr/>
        <a:lstStyle/>
        <a:p>
          <a:endParaRPr lang="es-VE"/>
        </a:p>
      </dgm:t>
    </dgm:pt>
    <dgm:pt modelId="{32C48ABE-F438-45AF-B702-A2FF9F8564B2}">
      <dgm:prSet custT="1"/>
      <dgm:spPr/>
      <dgm:t>
        <a:bodyPr/>
        <a:lstStyle/>
        <a:p>
          <a:r>
            <a:rPr lang="es-ES" sz="1800" b="1" dirty="0" smtClean="0">
              <a:latin typeface="Calibri" pitchFamily="34" charset="0"/>
              <a:cs typeface="Calibri" pitchFamily="34" charset="0"/>
            </a:rPr>
            <a:t>Hay ruptura del paquete vascular nervioso, separación del ligamento </a:t>
          </a:r>
          <a:r>
            <a:rPr lang="es-ES" sz="1800" b="1" dirty="0" err="1" smtClean="0">
              <a:latin typeface="Calibri" pitchFamily="34" charset="0"/>
              <a:cs typeface="Calibri" pitchFamily="34" charset="0"/>
            </a:rPr>
            <a:t>periodontal</a:t>
          </a:r>
          <a:r>
            <a:rPr lang="es-ES" sz="1800" b="1" dirty="0" smtClean="0">
              <a:latin typeface="Calibri" pitchFamily="34" charset="0"/>
              <a:cs typeface="Calibri" pitchFamily="34" charset="0"/>
            </a:rPr>
            <a:t> y exposición coronal de la superficie de la raíz. No daños al germen  </a:t>
          </a:r>
          <a:endParaRPr lang="es-VE" sz="1800" b="1" dirty="0">
            <a:latin typeface="Calibri" pitchFamily="34" charset="0"/>
            <a:cs typeface="Calibri" pitchFamily="34" charset="0"/>
          </a:endParaRPr>
        </a:p>
      </dgm:t>
    </dgm:pt>
    <dgm:pt modelId="{2AB16730-644A-4C31-926E-B27FA29677D7}" type="parTrans" cxnId="{32C7AF41-6E81-4A5B-8834-0C5ADF5ACFB8}">
      <dgm:prSet/>
      <dgm:spPr/>
      <dgm:t>
        <a:bodyPr/>
        <a:lstStyle/>
        <a:p>
          <a:endParaRPr lang="es-VE"/>
        </a:p>
      </dgm:t>
    </dgm:pt>
    <dgm:pt modelId="{D10DC573-F9D7-4D7D-8482-67C535C598D8}" type="sibTrans" cxnId="{32C7AF41-6E81-4A5B-8834-0C5ADF5ACFB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D403C0C9-318F-4BC7-9C44-4B0A06D2A39D}" type="pres">
      <dgm:prSet presAssocID="{9B91A82B-AE37-4C84-941A-9A87B2D97082}" presName="Name5" presStyleLbl="vennNode1" presStyleIdx="0" presStyleCnt="3" custScaleX="448937" custScaleY="360059" custLinFactNeighborX="-13482" custLinFactNeighborY="-196">
        <dgm:presLayoutVars>
          <dgm:bulletEnabled val="1"/>
        </dgm:presLayoutVars>
      </dgm:prSet>
      <dgm:spPr/>
      <dgm:t>
        <a:bodyPr/>
        <a:lstStyle/>
        <a:p>
          <a:endParaRPr lang="es-VE"/>
        </a:p>
      </dgm:t>
    </dgm:pt>
    <dgm:pt modelId="{81D90043-B86D-452E-B0AA-4EF4E3BB732E}" type="pres">
      <dgm:prSet presAssocID="{CB644E2E-3C49-49EA-B092-663B777B1431}" presName="space" presStyleCnt="0"/>
      <dgm:spPr/>
    </dgm:pt>
    <dgm:pt modelId="{F7E4ECA9-2F38-4650-9E71-E5138E180D14}" type="pres">
      <dgm:prSet presAssocID="{32C48ABE-F438-45AF-B702-A2FF9F8564B2}" presName="Name5" presStyleLbl="vennNode1" presStyleIdx="1" presStyleCnt="3" custScaleX="586667" custScaleY="508958" custLinFactNeighborX="34270" custLinFactNeighborY="-48644">
        <dgm:presLayoutVars>
          <dgm:bulletEnabled val="1"/>
        </dgm:presLayoutVars>
      </dgm:prSet>
      <dgm:spPr/>
      <dgm:t>
        <a:bodyPr/>
        <a:lstStyle/>
        <a:p>
          <a:endParaRPr lang="es-VE"/>
        </a:p>
      </dgm:t>
    </dgm:pt>
    <dgm:pt modelId="{15BEDB2E-9F94-4554-884E-27AE6EFC0CDA}" type="pres">
      <dgm:prSet presAssocID="{D10DC573-F9D7-4D7D-8482-67C535C598D8}" presName="space" presStyleCnt="0"/>
      <dgm:spPr/>
    </dgm:pt>
    <dgm:pt modelId="{3E1F41D6-3F4C-4B74-94AF-80E23D2F48FF}" type="pres">
      <dgm:prSet presAssocID="{96AF82A1-2590-4722-AE6E-CFD8C58E4B90}" presName="Name5" presStyleLbl="vennNode1" presStyleIdx="2" presStyleCnt="3" custScaleX="384929" custScaleY="449125">
        <dgm:presLayoutVars>
          <dgm:bulletEnabled val="1"/>
        </dgm:presLayoutVars>
      </dgm:prSet>
      <dgm:spPr/>
      <dgm:t>
        <a:bodyPr/>
        <a:lstStyle/>
        <a:p>
          <a:endParaRPr lang="es-VE"/>
        </a:p>
      </dgm:t>
    </dgm:pt>
  </dgm:ptLst>
  <dgm:cxnLst>
    <dgm:cxn modelId="{32C7AF41-6E81-4A5B-8834-0C5ADF5ACFB8}" srcId="{E37DA1B6-06F6-4E47-B2D9-8894FC807C95}" destId="{32C48ABE-F438-45AF-B702-A2FF9F8564B2}" srcOrd="1" destOrd="0" parTransId="{2AB16730-644A-4C31-926E-B27FA29677D7}" sibTransId="{D10DC573-F9D7-4D7D-8482-67C535C598D8}"/>
    <dgm:cxn modelId="{73639BD5-4F58-47A4-B7AB-39F0FFAFC53A}" type="presOf" srcId="{9B91A82B-AE37-4C84-941A-9A87B2D97082}" destId="{D403C0C9-318F-4BC7-9C44-4B0A06D2A39D}" srcOrd="0" destOrd="0" presId="urn:microsoft.com/office/officeart/2005/8/layout/venn3"/>
    <dgm:cxn modelId="{D42D51BF-56AD-48B8-B89F-A8EA64D5AA40}" type="presOf" srcId="{32C48ABE-F438-45AF-B702-A2FF9F8564B2}" destId="{F7E4ECA9-2F38-4650-9E71-E5138E180D14}" srcOrd="0" destOrd="0" presId="urn:microsoft.com/office/officeart/2005/8/layout/venn3"/>
    <dgm:cxn modelId="{2B4CA3EA-B21F-488E-A36B-56C0A51567A8}" type="presOf" srcId="{E37DA1B6-06F6-4E47-B2D9-8894FC807C95}" destId="{40DB9CA5-B80D-43D8-863B-92102B57825F}" srcOrd="0" destOrd="0" presId="urn:microsoft.com/office/officeart/2005/8/layout/venn3"/>
    <dgm:cxn modelId="{08618F3E-FBCE-4413-90AC-758863D79B98}" type="presOf" srcId="{96AF82A1-2590-4722-AE6E-CFD8C58E4B90}" destId="{3E1F41D6-3F4C-4B74-94AF-80E23D2F48FF}" srcOrd="0" destOrd="0" presId="urn:microsoft.com/office/officeart/2005/8/layout/venn3"/>
    <dgm:cxn modelId="{495FC8F8-0F98-4D26-88AF-1844B93B4586}" srcId="{E37DA1B6-06F6-4E47-B2D9-8894FC807C95}" destId="{9B91A82B-AE37-4C84-941A-9A87B2D97082}" srcOrd="0" destOrd="0" parTransId="{BB72079F-D837-4CC6-8D0C-53FDF0EF027B}" sibTransId="{CB644E2E-3C49-49EA-B092-663B777B1431}"/>
    <dgm:cxn modelId="{8D4B0F5E-B710-4FBA-BEA0-CD7EA7997445}" srcId="{E37DA1B6-06F6-4E47-B2D9-8894FC807C95}" destId="{96AF82A1-2590-4722-AE6E-CFD8C58E4B90}" srcOrd="2" destOrd="0" parTransId="{AA8CFEFA-4BA8-4C59-9DBD-C9DAA557DE36}" sibTransId="{BFDE492C-DDF5-4FFA-BB30-EB5453CBBB92}"/>
    <dgm:cxn modelId="{1DF70936-B658-42C8-82B9-BDF9016C05CB}" type="presParOf" srcId="{40DB9CA5-B80D-43D8-863B-92102B57825F}" destId="{D403C0C9-318F-4BC7-9C44-4B0A06D2A39D}" srcOrd="0" destOrd="0" presId="urn:microsoft.com/office/officeart/2005/8/layout/venn3"/>
    <dgm:cxn modelId="{CE6E1A49-ED3A-4F09-B64E-873EE6F95217}" type="presParOf" srcId="{40DB9CA5-B80D-43D8-863B-92102B57825F}" destId="{81D90043-B86D-452E-B0AA-4EF4E3BB732E}" srcOrd="1" destOrd="0" presId="urn:microsoft.com/office/officeart/2005/8/layout/venn3"/>
    <dgm:cxn modelId="{EC8F80B1-4E2B-48E5-888F-16DA4D4260E7}" type="presParOf" srcId="{40DB9CA5-B80D-43D8-863B-92102B57825F}" destId="{F7E4ECA9-2F38-4650-9E71-E5138E180D14}" srcOrd="2" destOrd="0" presId="urn:microsoft.com/office/officeart/2005/8/layout/venn3"/>
    <dgm:cxn modelId="{94C99E52-8A02-44BC-8AAD-BF4C9186987C}" type="presParOf" srcId="{40DB9CA5-B80D-43D8-863B-92102B57825F}" destId="{15BEDB2E-9F94-4554-884E-27AE6EFC0CDA}" srcOrd="3" destOrd="0" presId="urn:microsoft.com/office/officeart/2005/8/layout/venn3"/>
    <dgm:cxn modelId="{F314322A-9609-4BEF-BE5B-E051CD7E257A}" type="presParOf" srcId="{40DB9CA5-B80D-43D8-863B-92102B57825F}" destId="{3E1F41D6-3F4C-4B74-94AF-80E23D2F48FF}" srcOrd="4" destOrd="0" presId="urn:microsoft.com/office/officeart/2005/8/layout/venn3"/>
  </dgm:cxnLst>
  <dgm:bg/>
  <dgm:whole/>
</dgm:dataModel>
</file>

<file path=ppt/diagrams/data25.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VE"/>
        </a:p>
      </dgm:t>
    </dgm:pt>
    <dgm:pt modelId="{6C21A4E0-CD4E-49C8-93A2-4A94A4C33B09}">
      <dgm:prSet phldrT="[Texto]" custT="1"/>
      <dgm:spPr/>
      <dgm:t>
        <a:bodyPr/>
        <a:lstStyle/>
        <a:p>
          <a:r>
            <a:rPr lang="es-VE" sz="2000" b="1" smtClean="0">
              <a:solidFill>
                <a:schemeClr val="tx1"/>
              </a:solidFill>
            </a:rPr>
            <a:t>Exodoncia. Severas y Próximo a exfoliarse. </a:t>
          </a:r>
          <a:endParaRPr lang="es-VE" sz="2000" b="1" dirty="0">
            <a:solidFill>
              <a:schemeClr val="tx1"/>
            </a:solidFill>
          </a:endParaRPr>
        </a:p>
      </dgm:t>
    </dgm:pt>
    <dgm:pt modelId="{621E6EBE-8B74-44FD-8E8A-DA28511949C4}" type="parTrans" cxnId="{026C97CD-A68A-4885-82E6-6B17C328CAFF}">
      <dgm:prSet/>
      <dgm:spPr/>
      <dgm:t>
        <a:bodyPr/>
        <a:lstStyle/>
        <a:p>
          <a:endParaRPr lang="es-VE">
            <a:solidFill>
              <a:schemeClr val="tx1"/>
            </a:solidFill>
          </a:endParaRPr>
        </a:p>
      </dgm:t>
    </dgm:pt>
    <dgm:pt modelId="{E90D3BB9-3BF2-4EE6-9703-7D09C30EB3CE}" type="sibTrans" cxnId="{026C97CD-A68A-4885-82E6-6B17C328CAFF}">
      <dgm:prSet/>
      <dgm:spPr/>
      <dgm:t>
        <a:bodyPr/>
        <a:lstStyle/>
        <a:p>
          <a:endParaRPr lang="es-VE">
            <a:solidFill>
              <a:schemeClr val="tx1"/>
            </a:solidFill>
          </a:endParaRPr>
        </a:p>
      </dgm:t>
    </dgm:pt>
    <dgm:pt modelId="{824B8931-1F14-4AC5-B931-C74A0B1E1C3C}">
      <dgm:prSet custT="1"/>
      <dgm:spPr/>
      <dgm:t>
        <a:bodyPr/>
        <a:lstStyle/>
        <a:p>
          <a:r>
            <a:rPr lang="es-ES" sz="2000" b="1" dirty="0" smtClean="0">
              <a:solidFill>
                <a:schemeClr val="tx1"/>
              </a:solidFill>
              <a:latin typeface="Calibri" pitchFamily="34" charset="0"/>
              <a:cs typeface="Calibri" pitchFamily="34" charset="0"/>
            </a:rPr>
            <a:t>Alineación espontánea</a:t>
          </a:r>
          <a:endParaRPr lang="es-VE" sz="2000" b="1" dirty="0" smtClean="0">
            <a:solidFill>
              <a:schemeClr val="tx1"/>
            </a:solidFill>
            <a:latin typeface="Calibri" pitchFamily="34" charset="0"/>
            <a:cs typeface="Calibri" pitchFamily="34" charset="0"/>
          </a:endParaRPr>
        </a:p>
        <a:p>
          <a:endParaRPr lang="es-VE" sz="1800" b="1" dirty="0" smtClean="0">
            <a:solidFill>
              <a:schemeClr val="tx1"/>
            </a:solidFill>
          </a:endParaRPr>
        </a:p>
        <a:p>
          <a:endParaRPr lang="es-VE" sz="1800" b="1" dirty="0">
            <a:solidFill>
              <a:schemeClr val="tx1"/>
            </a:solidFill>
          </a:endParaRPr>
        </a:p>
      </dgm:t>
    </dgm:pt>
    <dgm:pt modelId="{BCBCE786-85ED-4206-A0E5-BC76E21F7CD2}" type="parTrans" cxnId="{86EC1E4B-E5B9-4AC2-AE7D-CDAD1C30B310}">
      <dgm:prSet/>
      <dgm:spPr/>
      <dgm:t>
        <a:bodyPr/>
        <a:lstStyle/>
        <a:p>
          <a:endParaRPr lang="es-VE">
            <a:solidFill>
              <a:schemeClr val="tx1"/>
            </a:solidFill>
          </a:endParaRPr>
        </a:p>
      </dgm:t>
    </dgm:pt>
    <dgm:pt modelId="{FA202E08-7532-4F9D-9D7C-C9652839FA7A}" type="sibTrans" cxnId="{86EC1E4B-E5B9-4AC2-AE7D-CDAD1C30B310}">
      <dgm:prSet/>
      <dgm:spPr/>
      <dgm:t>
        <a:bodyPr/>
        <a:lstStyle/>
        <a:p>
          <a:endParaRPr lang="es-VE">
            <a:solidFill>
              <a:schemeClr val="tx1"/>
            </a:solidFill>
          </a:endParaRPr>
        </a:p>
      </dgm:t>
    </dgm:pt>
    <dgm:pt modelId="{C6EA86F6-5A47-49A3-895A-A644836B222D}">
      <dgm:prSet custT="1"/>
      <dgm:spPr/>
      <dgm:t>
        <a:bodyPr/>
        <a:lstStyle/>
        <a:p>
          <a:r>
            <a:rPr lang="es-ES" sz="1800" b="1" smtClean="0">
              <a:solidFill>
                <a:schemeClr val="tx1"/>
              </a:solidFill>
              <a:latin typeface="Calibri" pitchFamily="34" charset="0"/>
              <a:cs typeface="Calibri" pitchFamily="34" charset="0"/>
            </a:rPr>
            <a:t>La AAOP por 1 ó 2 semanas.</a:t>
          </a:r>
          <a:endParaRPr lang="es-VE" sz="1800" b="1" dirty="0">
            <a:solidFill>
              <a:schemeClr val="tx1"/>
            </a:solidFill>
            <a:latin typeface="Calibri" pitchFamily="34" charset="0"/>
            <a:cs typeface="Calibri" pitchFamily="34" charset="0"/>
          </a:endParaRPr>
        </a:p>
      </dgm:t>
    </dgm:pt>
    <dgm:pt modelId="{1A21C8C9-CFE8-48AE-8B54-48B3F452BB92}" type="parTrans" cxnId="{6A6A5E01-0DB4-4372-9B62-375D74491A73}">
      <dgm:prSet/>
      <dgm:spPr/>
      <dgm:t>
        <a:bodyPr/>
        <a:lstStyle/>
        <a:p>
          <a:endParaRPr lang="es-VE">
            <a:solidFill>
              <a:schemeClr val="tx1"/>
            </a:solidFill>
          </a:endParaRPr>
        </a:p>
      </dgm:t>
    </dgm:pt>
    <dgm:pt modelId="{B302D917-BC55-4036-9C84-8D4292BA758F}" type="sibTrans" cxnId="{6A6A5E01-0DB4-4372-9B62-375D74491A73}">
      <dgm:prSet/>
      <dgm:spPr/>
      <dgm:t>
        <a:bodyPr/>
        <a:lstStyle/>
        <a:p>
          <a:endParaRPr lang="es-VE">
            <a:solidFill>
              <a:schemeClr val="tx1"/>
            </a:solidFill>
          </a:endParaRPr>
        </a:p>
      </dgm:t>
    </dgm:pt>
    <dgm:pt modelId="{D0613630-559D-424C-ADBA-5A63073F9DE1}">
      <dgm:prSet custT="1"/>
      <dgm:spPr/>
      <dgm:t>
        <a:bodyPr/>
        <a:lstStyle/>
        <a:p>
          <a:endParaRPr lang="es-VE" sz="2000" b="1" dirty="0" smtClean="0">
            <a:solidFill>
              <a:schemeClr val="tx1"/>
            </a:solidFill>
            <a:latin typeface="Calibri" pitchFamily="34" charset="0"/>
            <a:cs typeface="Calibri" pitchFamily="34" charset="0"/>
          </a:endParaRPr>
        </a:p>
        <a:p>
          <a:endParaRPr lang="es-VE" sz="2000" b="1" dirty="0" smtClean="0">
            <a:solidFill>
              <a:schemeClr val="tx1"/>
            </a:solidFill>
            <a:latin typeface="Calibri" pitchFamily="34" charset="0"/>
            <a:cs typeface="Calibri" pitchFamily="34" charset="0"/>
          </a:endParaRPr>
        </a:p>
        <a:p>
          <a:r>
            <a:rPr lang="es-VE" sz="2000" b="1" dirty="0" smtClean="0">
              <a:solidFill>
                <a:schemeClr val="tx1"/>
              </a:solidFill>
              <a:latin typeface="Calibri" pitchFamily="34" charset="0"/>
              <a:cs typeface="Calibri" pitchFamily="34" charset="0"/>
            </a:rPr>
            <a:t>IADT</a:t>
          </a:r>
          <a:r>
            <a:rPr lang="es-VE" sz="2000" b="1" baseline="0" dirty="0" smtClean="0">
              <a:solidFill>
                <a:schemeClr val="tx1"/>
              </a:solidFill>
              <a:latin typeface="Calibri" pitchFamily="34" charset="0"/>
              <a:cs typeface="Calibri" pitchFamily="34" charset="0"/>
            </a:rPr>
            <a:t> 2 semanas</a:t>
          </a:r>
        </a:p>
        <a:p>
          <a:endParaRPr lang="es-VE" sz="1800" baseline="0" dirty="0" smtClean="0">
            <a:solidFill>
              <a:schemeClr val="tx1"/>
            </a:solidFill>
          </a:endParaRPr>
        </a:p>
        <a:p>
          <a:endParaRPr lang="es-VE" sz="1800" dirty="0">
            <a:solidFill>
              <a:schemeClr val="tx1"/>
            </a:solidFill>
          </a:endParaRPr>
        </a:p>
      </dgm:t>
    </dgm:pt>
    <dgm:pt modelId="{5A27B47F-2F62-4049-91B7-7A1939DD6888}" type="parTrans" cxnId="{C1CBDEBE-4AC5-482C-8A38-5CE16ECC374D}">
      <dgm:prSet/>
      <dgm:spPr/>
      <dgm:t>
        <a:bodyPr/>
        <a:lstStyle/>
        <a:p>
          <a:endParaRPr lang="es-VE">
            <a:solidFill>
              <a:schemeClr val="tx1"/>
            </a:solidFill>
          </a:endParaRPr>
        </a:p>
      </dgm:t>
    </dgm:pt>
    <dgm:pt modelId="{259D10B8-539D-40A8-B0B3-F25C75AC876B}" type="sibTrans" cxnId="{C1CBDEBE-4AC5-482C-8A38-5CE16ECC374D}">
      <dgm:prSet/>
      <dgm:spPr/>
      <dgm:t>
        <a:bodyPr/>
        <a:lstStyle/>
        <a:p>
          <a:endParaRPr lang="es-VE">
            <a:solidFill>
              <a:schemeClr val="tx1"/>
            </a:solidFill>
          </a:endParaRPr>
        </a:p>
      </dgm:t>
    </dgm:pt>
    <dgm:pt modelId="{225832E5-79F8-4880-B5B8-CD983F9A9046}">
      <dgm:prSet custT="1"/>
      <dgm:spPr/>
      <dgm:t>
        <a:bodyPr/>
        <a:lstStyle/>
        <a:p>
          <a:r>
            <a:rPr lang="es-VE" sz="2000" b="1" dirty="0" smtClean="0">
              <a:solidFill>
                <a:schemeClr val="tx1"/>
              </a:solidFill>
              <a:latin typeface="Calibri" pitchFamily="34" charset="0"/>
              <a:cs typeface="Calibri" pitchFamily="34" charset="0"/>
            </a:rPr>
            <a:t>Desgastes selectivos en el antagonista</a:t>
          </a:r>
        </a:p>
        <a:p>
          <a:r>
            <a:rPr lang="es-VE" sz="2000" b="1" dirty="0" smtClean="0">
              <a:solidFill>
                <a:schemeClr val="tx1"/>
              </a:solidFill>
              <a:latin typeface="Calibri" pitchFamily="34" charset="0"/>
              <a:cs typeface="Calibri" pitchFamily="34" charset="0"/>
            </a:rPr>
            <a:t>Pistas de resina o planos de levantamiento</a:t>
          </a:r>
        </a:p>
      </dgm:t>
    </dgm:pt>
    <dgm:pt modelId="{0471E140-46EB-4FEF-963A-F568E0585328}" type="parTrans" cxnId="{48DE1EAF-BC24-4E5D-A299-A46B3F94AE54}">
      <dgm:prSet/>
      <dgm:spPr/>
      <dgm:t>
        <a:bodyPr/>
        <a:lstStyle/>
        <a:p>
          <a:endParaRPr lang="es-VE">
            <a:solidFill>
              <a:schemeClr val="tx1"/>
            </a:solidFill>
          </a:endParaRPr>
        </a:p>
      </dgm:t>
    </dgm:pt>
    <dgm:pt modelId="{8CFE57A4-B7D3-489B-9C0A-0B7AF9F4B042}" type="sibTrans" cxnId="{48DE1EAF-BC24-4E5D-A299-A46B3F94AE54}">
      <dgm:prSet/>
      <dgm:spPr/>
      <dgm:t>
        <a:bodyPr/>
        <a:lstStyle/>
        <a:p>
          <a:endParaRPr lang="es-VE">
            <a:solidFill>
              <a:schemeClr val="tx1"/>
            </a:solidFill>
          </a:endParaRPr>
        </a:p>
      </dgm:t>
    </dgm:pt>
    <dgm:pt modelId="{F658DBB3-5E9F-4F3B-9829-22B224874DE2}">
      <dgm:prSet custT="1"/>
      <dgm:spPr/>
      <dgm:t>
        <a:bodyPr/>
        <a:lstStyle/>
        <a:p>
          <a:r>
            <a:rPr lang="es-ES" sz="2000" b="1" dirty="0" smtClean="0">
              <a:solidFill>
                <a:schemeClr val="tx1"/>
              </a:solidFill>
              <a:latin typeface="Calibri" pitchFamily="34" charset="0"/>
              <a:cs typeface="Calibri" pitchFamily="34" charset="0"/>
            </a:rPr>
            <a:t>Control clínico después de 2 - 3 semanas. Posteriormente control clínico y radiográfico 6-8 semanas, a los 6 meses y al año.</a:t>
          </a:r>
          <a:endParaRPr lang="es-VE" sz="2000" b="1" dirty="0">
            <a:solidFill>
              <a:schemeClr val="tx1"/>
            </a:solidFill>
            <a:latin typeface="Calibri" pitchFamily="34" charset="0"/>
            <a:cs typeface="Calibri" pitchFamily="34" charset="0"/>
          </a:endParaRPr>
        </a:p>
      </dgm:t>
    </dgm:pt>
    <dgm:pt modelId="{0120D490-78D7-445A-8321-2517992B601B}" type="parTrans" cxnId="{754B95C3-A8EB-4891-931D-1E41F837BAD6}">
      <dgm:prSet/>
      <dgm:spPr/>
      <dgm:t>
        <a:bodyPr/>
        <a:lstStyle/>
        <a:p>
          <a:endParaRPr lang="es-VE">
            <a:solidFill>
              <a:schemeClr val="tx1"/>
            </a:solidFill>
          </a:endParaRPr>
        </a:p>
      </dgm:t>
    </dgm:pt>
    <dgm:pt modelId="{F3CA32F5-011A-4B26-92A2-F6BCCB04324C}" type="sibTrans" cxnId="{754B95C3-A8EB-4891-931D-1E41F837BAD6}">
      <dgm:prSet/>
      <dgm:spPr/>
      <dgm:t>
        <a:bodyPr/>
        <a:lstStyle/>
        <a:p>
          <a:endParaRPr lang="es-VE">
            <a:solidFill>
              <a:schemeClr val="tx1"/>
            </a:solidFill>
          </a:endParaRPr>
        </a:p>
      </dgm:t>
    </dgm:pt>
    <dgm:pt modelId="{DBD8873E-05E6-4552-8DA5-315FD90A5212}">
      <dgm:prSet custT="1"/>
      <dgm:spPr/>
      <dgm:t>
        <a:bodyPr/>
        <a:lstStyle/>
        <a:p>
          <a:r>
            <a:rPr lang="es-ES" sz="2000" b="1" dirty="0" err="1" smtClean="0">
              <a:solidFill>
                <a:schemeClr val="tx1"/>
              </a:solidFill>
              <a:latin typeface="Calibri" pitchFamily="34" charset="0"/>
              <a:cs typeface="Calibri" pitchFamily="34" charset="0"/>
            </a:rPr>
            <a:t>Exodoncia</a:t>
          </a:r>
          <a:r>
            <a:rPr lang="es-ES" sz="2000" b="1" dirty="0" smtClean="0">
              <a:solidFill>
                <a:schemeClr val="tx1"/>
              </a:solidFill>
              <a:latin typeface="Calibri" pitchFamily="34" charset="0"/>
              <a:cs typeface="Calibri" pitchFamily="34" charset="0"/>
            </a:rPr>
            <a:t>, un año para monitorear el desarrollo del diente permanente</a:t>
          </a:r>
          <a:endParaRPr lang="es-VE" sz="2000" b="1" dirty="0">
            <a:solidFill>
              <a:schemeClr val="tx1"/>
            </a:solidFill>
            <a:latin typeface="Calibri" pitchFamily="34" charset="0"/>
            <a:cs typeface="Calibri" pitchFamily="34" charset="0"/>
          </a:endParaRPr>
        </a:p>
      </dgm:t>
    </dgm:pt>
    <dgm:pt modelId="{F3D413D2-3973-4694-A3D1-DB8322A067BE}" type="parTrans" cxnId="{84762A24-EFA5-458F-9B76-235EA2D41696}">
      <dgm:prSet/>
      <dgm:spPr/>
      <dgm:t>
        <a:bodyPr/>
        <a:lstStyle/>
        <a:p>
          <a:endParaRPr lang="es-VE">
            <a:solidFill>
              <a:schemeClr val="tx1"/>
            </a:solidFill>
          </a:endParaRPr>
        </a:p>
      </dgm:t>
    </dgm:pt>
    <dgm:pt modelId="{4CC35B6E-278D-47B9-9205-160BEFF887EE}" type="sibTrans" cxnId="{84762A24-EFA5-458F-9B76-235EA2D41696}">
      <dgm:prSet/>
      <dgm:spPr/>
      <dgm:t>
        <a:bodyPr/>
        <a:lstStyle/>
        <a:p>
          <a:endParaRPr lang="es-VE">
            <a:solidFill>
              <a:schemeClr val="tx1"/>
            </a:solidFill>
          </a:endParaRPr>
        </a:p>
      </dgm:t>
    </dgm:pt>
    <dgm:pt modelId="{F91E1C37-46C5-4190-B90F-BCD62EDC2BB8}">
      <dgm:prSet custT="1"/>
      <dgm:spPr/>
      <dgm:t>
        <a:bodyPr/>
        <a:lstStyle/>
        <a:p>
          <a:r>
            <a:rPr lang="es-ES" sz="2000" b="1" smtClean="0">
              <a:solidFill>
                <a:schemeClr val="tx1"/>
              </a:solidFill>
              <a:latin typeface="Calibri" pitchFamily="34" charset="0"/>
              <a:cs typeface="Calibri" pitchFamily="34" charset="0"/>
            </a:rPr>
            <a:t>En extrusiones menores a 3mm en dientes inmaduros:reposición y ferulización </a:t>
          </a:r>
          <a:endParaRPr lang="es-VE" sz="2000" b="1" dirty="0">
            <a:solidFill>
              <a:schemeClr val="tx1"/>
            </a:solidFill>
            <a:latin typeface="Calibri" pitchFamily="34" charset="0"/>
            <a:cs typeface="Calibri" pitchFamily="34" charset="0"/>
          </a:endParaRPr>
        </a:p>
      </dgm:t>
    </dgm:pt>
    <dgm:pt modelId="{9C4B6E99-E02D-42BB-8881-1FB497AA1400}" type="parTrans" cxnId="{661A3CCA-8799-4997-8F9F-36B2C5824ABD}">
      <dgm:prSet/>
      <dgm:spPr/>
      <dgm:t>
        <a:bodyPr/>
        <a:lstStyle/>
        <a:p>
          <a:endParaRPr lang="es-VE">
            <a:solidFill>
              <a:schemeClr val="tx1"/>
            </a:solidFill>
          </a:endParaRPr>
        </a:p>
      </dgm:t>
    </dgm:pt>
    <dgm:pt modelId="{44E477CB-E3D8-4FE4-ADB5-0E7239BC6EDD}" type="sibTrans" cxnId="{661A3CCA-8799-4997-8F9F-36B2C5824ABD}">
      <dgm:prSet/>
      <dgm:spPr/>
      <dgm:t>
        <a:bodyPr/>
        <a:lstStyle/>
        <a:p>
          <a:endParaRPr lang="es-VE">
            <a:solidFill>
              <a:schemeClr val="tx1"/>
            </a:solidFill>
          </a:endParaRPr>
        </a:p>
      </dgm:t>
    </dgm:pt>
    <dgm:pt modelId="{8631BA49-96CA-4D28-BD7F-FD355CE77670}" type="pres">
      <dgm:prSet presAssocID="{68B590BA-4389-484A-98CA-664C25B78F02}" presName="diagram" presStyleCnt="0">
        <dgm:presLayoutVars>
          <dgm:dir/>
          <dgm:resizeHandles val="exact"/>
        </dgm:presLayoutVars>
      </dgm:prSet>
      <dgm:spPr/>
      <dgm:t>
        <a:bodyPr/>
        <a:lstStyle/>
        <a:p>
          <a:endParaRPr lang="es-VE"/>
        </a:p>
      </dgm:t>
    </dgm:pt>
    <dgm:pt modelId="{7C901CF6-8DDB-411B-AA8A-B254E8F0C9DE}" type="pres">
      <dgm:prSet presAssocID="{824B8931-1F14-4AC5-B931-C74A0B1E1C3C}" presName="node" presStyleLbl="node1" presStyleIdx="0" presStyleCnt="8" custScaleX="129283" custScaleY="271831">
        <dgm:presLayoutVars>
          <dgm:bulletEnabled val="1"/>
        </dgm:presLayoutVars>
      </dgm:prSet>
      <dgm:spPr/>
      <dgm:t>
        <a:bodyPr/>
        <a:lstStyle/>
        <a:p>
          <a:endParaRPr lang="es-VE"/>
        </a:p>
      </dgm:t>
    </dgm:pt>
    <dgm:pt modelId="{293AB023-5871-458E-A295-FF8FCCBAC2C0}" type="pres">
      <dgm:prSet presAssocID="{FA202E08-7532-4F9D-9D7C-C9652839FA7A}" presName="sibTrans" presStyleCnt="0"/>
      <dgm:spPr/>
    </dgm:pt>
    <dgm:pt modelId="{0143318F-5C95-4858-A2F4-238EB42010F4}" type="pres">
      <dgm:prSet presAssocID="{F91E1C37-46C5-4190-B90F-BCD62EDC2BB8}" presName="node" presStyleLbl="node1" presStyleIdx="1" presStyleCnt="8" custScaleX="204263" custScaleY="267490">
        <dgm:presLayoutVars>
          <dgm:bulletEnabled val="1"/>
        </dgm:presLayoutVars>
      </dgm:prSet>
      <dgm:spPr/>
      <dgm:t>
        <a:bodyPr/>
        <a:lstStyle/>
        <a:p>
          <a:endParaRPr lang="es-VE"/>
        </a:p>
      </dgm:t>
    </dgm:pt>
    <dgm:pt modelId="{2D1071F1-B561-4A3C-84D5-C6F39FE789A5}" type="pres">
      <dgm:prSet presAssocID="{44E477CB-E3D8-4FE4-ADB5-0E7239BC6EDD}" presName="sibTrans" presStyleCnt="0"/>
      <dgm:spPr/>
    </dgm:pt>
    <dgm:pt modelId="{6C10A93B-1EB1-4037-B899-FB3FA4ADF7AB}" type="pres">
      <dgm:prSet presAssocID="{C6EA86F6-5A47-49A3-895A-A644836B222D}" presName="node" presStyleLbl="node1" presStyleIdx="2" presStyleCnt="8" custScaleX="125266" custScaleY="284233">
        <dgm:presLayoutVars>
          <dgm:bulletEnabled val="1"/>
        </dgm:presLayoutVars>
      </dgm:prSet>
      <dgm:spPr/>
      <dgm:t>
        <a:bodyPr/>
        <a:lstStyle/>
        <a:p>
          <a:endParaRPr lang="es-VE"/>
        </a:p>
      </dgm:t>
    </dgm:pt>
    <dgm:pt modelId="{79E737D0-50AD-4310-803F-336D45862D30}" type="pres">
      <dgm:prSet presAssocID="{B302D917-BC55-4036-9C84-8D4292BA758F}" presName="sibTrans" presStyleCnt="0"/>
      <dgm:spPr/>
    </dgm:pt>
    <dgm:pt modelId="{AF203753-98D5-4AE6-B937-79118D2E1A94}" type="pres">
      <dgm:prSet presAssocID="{D0613630-559D-424C-ADBA-5A63073F9DE1}" presName="node" presStyleLbl="node1" presStyleIdx="3" presStyleCnt="8" custScaleX="131637" custScaleY="104986" custLinFactNeighborX="-122" custLinFactNeighborY="-40813">
        <dgm:presLayoutVars>
          <dgm:bulletEnabled val="1"/>
        </dgm:presLayoutVars>
      </dgm:prSet>
      <dgm:spPr/>
      <dgm:t>
        <a:bodyPr/>
        <a:lstStyle/>
        <a:p>
          <a:endParaRPr lang="es-VE"/>
        </a:p>
      </dgm:t>
    </dgm:pt>
    <dgm:pt modelId="{03A0CD24-B6AB-49EF-9D97-918E6B385D24}" type="pres">
      <dgm:prSet presAssocID="{259D10B8-539D-40A8-B0B3-F25C75AC876B}" presName="sibTrans" presStyleCnt="0"/>
      <dgm:spPr/>
    </dgm:pt>
    <dgm:pt modelId="{02FE95A6-7356-44D3-9F6A-887E4402129E}" type="pres">
      <dgm:prSet presAssocID="{225832E5-79F8-4880-B5B8-CD983F9A9046}" presName="node" presStyleLbl="node1" presStyleIdx="4" presStyleCnt="8" custScaleX="170974" custScaleY="315281" custLinFactNeighborX="734" custLinFactNeighborY="-834">
        <dgm:presLayoutVars>
          <dgm:bulletEnabled val="1"/>
        </dgm:presLayoutVars>
      </dgm:prSet>
      <dgm:spPr/>
      <dgm:t>
        <a:bodyPr/>
        <a:lstStyle/>
        <a:p>
          <a:endParaRPr lang="es-VE"/>
        </a:p>
      </dgm:t>
    </dgm:pt>
    <dgm:pt modelId="{0606013F-40C0-4370-BDD6-9A8C646A13E2}" type="pres">
      <dgm:prSet presAssocID="{8CFE57A4-B7D3-489B-9C0A-0B7AF9F4B042}" presName="sibTrans" presStyleCnt="0"/>
      <dgm:spPr/>
    </dgm:pt>
    <dgm:pt modelId="{754342DD-FD14-4E32-90E8-A52E884F5E93}" type="pres">
      <dgm:prSet presAssocID="{6C21A4E0-CD4E-49C8-93A2-4A94A4C33B09}" presName="node" presStyleLbl="node1" presStyleIdx="5" presStyleCnt="8" custScaleX="256903" custScaleY="86989">
        <dgm:presLayoutVars>
          <dgm:bulletEnabled val="1"/>
        </dgm:presLayoutVars>
      </dgm:prSet>
      <dgm:spPr/>
      <dgm:t>
        <a:bodyPr/>
        <a:lstStyle/>
        <a:p>
          <a:endParaRPr lang="es-VE"/>
        </a:p>
      </dgm:t>
    </dgm:pt>
    <dgm:pt modelId="{B2A44189-BC75-4A68-9109-79C162BC1D62}" type="pres">
      <dgm:prSet presAssocID="{E90D3BB9-3BF2-4EE6-9703-7D09C30EB3CE}" presName="sibTrans" presStyleCnt="0"/>
      <dgm:spPr/>
    </dgm:pt>
    <dgm:pt modelId="{28B3DFC5-95AB-4D59-9F71-EAC423FC1275}" type="pres">
      <dgm:prSet presAssocID="{F658DBB3-5E9F-4F3B-9829-22B224874DE2}" presName="node" presStyleLbl="node1" presStyleIdx="6" presStyleCnt="8" custScaleX="306779" custScaleY="308877">
        <dgm:presLayoutVars>
          <dgm:bulletEnabled val="1"/>
        </dgm:presLayoutVars>
      </dgm:prSet>
      <dgm:spPr/>
      <dgm:t>
        <a:bodyPr/>
        <a:lstStyle/>
        <a:p>
          <a:endParaRPr lang="es-VE"/>
        </a:p>
      </dgm:t>
    </dgm:pt>
    <dgm:pt modelId="{E8B23900-12EE-44E8-978B-CC36897C2AC7}" type="pres">
      <dgm:prSet presAssocID="{F3CA32F5-011A-4B26-92A2-F6BCCB04324C}" presName="sibTrans" presStyleCnt="0"/>
      <dgm:spPr/>
    </dgm:pt>
    <dgm:pt modelId="{8A25C7F5-2573-4735-91BD-B60B0E19D5C1}" type="pres">
      <dgm:prSet presAssocID="{DBD8873E-05E6-4552-8DA5-315FD90A5212}" presName="node" presStyleLbl="node1" presStyleIdx="7" presStyleCnt="8" custScaleX="193192" custScaleY="265431">
        <dgm:presLayoutVars>
          <dgm:bulletEnabled val="1"/>
        </dgm:presLayoutVars>
      </dgm:prSet>
      <dgm:spPr/>
      <dgm:t>
        <a:bodyPr/>
        <a:lstStyle/>
        <a:p>
          <a:endParaRPr lang="es-VE"/>
        </a:p>
      </dgm:t>
    </dgm:pt>
  </dgm:ptLst>
  <dgm:cxnLst>
    <dgm:cxn modelId="{57B9A5E5-4121-40AD-B6EC-FC41B7AE89E1}" type="presOf" srcId="{68B590BA-4389-484A-98CA-664C25B78F02}" destId="{8631BA49-96CA-4D28-BD7F-FD355CE77670}" srcOrd="0" destOrd="0" presId="urn:microsoft.com/office/officeart/2005/8/layout/default"/>
    <dgm:cxn modelId="{026C97CD-A68A-4885-82E6-6B17C328CAFF}" srcId="{68B590BA-4389-484A-98CA-664C25B78F02}" destId="{6C21A4E0-CD4E-49C8-93A2-4A94A4C33B09}" srcOrd="5" destOrd="0" parTransId="{621E6EBE-8B74-44FD-8E8A-DA28511949C4}" sibTransId="{E90D3BB9-3BF2-4EE6-9703-7D09C30EB3CE}"/>
    <dgm:cxn modelId="{86EC1E4B-E5B9-4AC2-AE7D-CDAD1C30B310}" srcId="{68B590BA-4389-484A-98CA-664C25B78F02}" destId="{824B8931-1F14-4AC5-B931-C74A0B1E1C3C}" srcOrd="0" destOrd="0" parTransId="{BCBCE786-85ED-4206-A0E5-BC76E21F7CD2}" sibTransId="{FA202E08-7532-4F9D-9D7C-C9652839FA7A}"/>
    <dgm:cxn modelId="{93F165DA-4A33-432A-B303-2262096E2B58}" type="presOf" srcId="{225832E5-79F8-4880-B5B8-CD983F9A9046}" destId="{02FE95A6-7356-44D3-9F6A-887E4402129E}" srcOrd="0" destOrd="0" presId="urn:microsoft.com/office/officeart/2005/8/layout/default"/>
    <dgm:cxn modelId="{8D2772AC-6A35-40DC-A828-7B9012D96722}" type="presOf" srcId="{F658DBB3-5E9F-4F3B-9829-22B224874DE2}" destId="{28B3DFC5-95AB-4D59-9F71-EAC423FC1275}" srcOrd="0" destOrd="0" presId="urn:microsoft.com/office/officeart/2005/8/layout/default"/>
    <dgm:cxn modelId="{48DE1EAF-BC24-4E5D-A299-A46B3F94AE54}" srcId="{68B590BA-4389-484A-98CA-664C25B78F02}" destId="{225832E5-79F8-4880-B5B8-CD983F9A9046}" srcOrd="4" destOrd="0" parTransId="{0471E140-46EB-4FEF-963A-F568E0585328}" sibTransId="{8CFE57A4-B7D3-489B-9C0A-0B7AF9F4B042}"/>
    <dgm:cxn modelId="{A2C8066E-3EB7-464D-85BC-01038B36C54A}" type="presOf" srcId="{DBD8873E-05E6-4552-8DA5-315FD90A5212}" destId="{8A25C7F5-2573-4735-91BD-B60B0E19D5C1}" srcOrd="0" destOrd="0" presId="urn:microsoft.com/office/officeart/2005/8/layout/default"/>
    <dgm:cxn modelId="{335EF1AE-EAD6-4C8A-B9C6-633125FD4088}" type="presOf" srcId="{D0613630-559D-424C-ADBA-5A63073F9DE1}" destId="{AF203753-98D5-4AE6-B937-79118D2E1A94}" srcOrd="0" destOrd="0" presId="urn:microsoft.com/office/officeart/2005/8/layout/default"/>
    <dgm:cxn modelId="{C1CBDEBE-4AC5-482C-8A38-5CE16ECC374D}" srcId="{68B590BA-4389-484A-98CA-664C25B78F02}" destId="{D0613630-559D-424C-ADBA-5A63073F9DE1}" srcOrd="3" destOrd="0" parTransId="{5A27B47F-2F62-4049-91B7-7A1939DD6888}" sibTransId="{259D10B8-539D-40A8-B0B3-F25C75AC876B}"/>
    <dgm:cxn modelId="{53F8CFB8-B593-44F1-9F2D-8EB4425501D3}" type="presOf" srcId="{6C21A4E0-CD4E-49C8-93A2-4A94A4C33B09}" destId="{754342DD-FD14-4E32-90E8-A52E884F5E93}" srcOrd="0" destOrd="0" presId="urn:microsoft.com/office/officeart/2005/8/layout/default"/>
    <dgm:cxn modelId="{84762A24-EFA5-458F-9B76-235EA2D41696}" srcId="{68B590BA-4389-484A-98CA-664C25B78F02}" destId="{DBD8873E-05E6-4552-8DA5-315FD90A5212}" srcOrd="7" destOrd="0" parTransId="{F3D413D2-3973-4694-A3D1-DB8322A067BE}" sibTransId="{4CC35B6E-278D-47B9-9205-160BEFF887EE}"/>
    <dgm:cxn modelId="{85EE942A-F829-4284-8FD4-4D7537C708C2}" type="presOf" srcId="{824B8931-1F14-4AC5-B931-C74A0B1E1C3C}" destId="{7C901CF6-8DDB-411B-AA8A-B254E8F0C9DE}" srcOrd="0" destOrd="0" presId="urn:microsoft.com/office/officeart/2005/8/layout/default"/>
    <dgm:cxn modelId="{754B95C3-A8EB-4891-931D-1E41F837BAD6}" srcId="{68B590BA-4389-484A-98CA-664C25B78F02}" destId="{F658DBB3-5E9F-4F3B-9829-22B224874DE2}" srcOrd="6" destOrd="0" parTransId="{0120D490-78D7-445A-8321-2517992B601B}" sibTransId="{F3CA32F5-011A-4B26-92A2-F6BCCB04324C}"/>
    <dgm:cxn modelId="{661A3CCA-8799-4997-8F9F-36B2C5824ABD}" srcId="{68B590BA-4389-484A-98CA-664C25B78F02}" destId="{F91E1C37-46C5-4190-B90F-BCD62EDC2BB8}" srcOrd="1" destOrd="0" parTransId="{9C4B6E99-E02D-42BB-8881-1FB497AA1400}" sibTransId="{44E477CB-E3D8-4FE4-ADB5-0E7239BC6EDD}"/>
    <dgm:cxn modelId="{7E3EC589-D797-4E53-9CBB-9F577BE7A4D9}" type="presOf" srcId="{C6EA86F6-5A47-49A3-895A-A644836B222D}" destId="{6C10A93B-1EB1-4037-B899-FB3FA4ADF7AB}" srcOrd="0" destOrd="0" presId="urn:microsoft.com/office/officeart/2005/8/layout/default"/>
    <dgm:cxn modelId="{439B3307-4A61-471F-8F4A-FC96E89EABA1}" type="presOf" srcId="{F91E1C37-46C5-4190-B90F-BCD62EDC2BB8}" destId="{0143318F-5C95-4858-A2F4-238EB42010F4}" srcOrd="0" destOrd="0" presId="urn:microsoft.com/office/officeart/2005/8/layout/default"/>
    <dgm:cxn modelId="{6A6A5E01-0DB4-4372-9B62-375D74491A73}" srcId="{68B590BA-4389-484A-98CA-664C25B78F02}" destId="{C6EA86F6-5A47-49A3-895A-A644836B222D}" srcOrd="2" destOrd="0" parTransId="{1A21C8C9-CFE8-48AE-8B54-48B3F452BB92}" sibTransId="{B302D917-BC55-4036-9C84-8D4292BA758F}"/>
    <dgm:cxn modelId="{0E57A121-BDFD-4723-B00D-016F7C799710}" type="presParOf" srcId="{8631BA49-96CA-4D28-BD7F-FD355CE77670}" destId="{7C901CF6-8DDB-411B-AA8A-B254E8F0C9DE}" srcOrd="0" destOrd="0" presId="urn:microsoft.com/office/officeart/2005/8/layout/default"/>
    <dgm:cxn modelId="{22931E66-641B-4EF8-9296-4D55B9769513}" type="presParOf" srcId="{8631BA49-96CA-4D28-BD7F-FD355CE77670}" destId="{293AB023-5871-458E-A295-FF8FCCBAC2C0}" srcOrd="1" destOrd="0" presId="urn:microsoft.com/office/officeart/2005/8/layout/default"/>
    <dgm:cxn modelId="{1C180400-339D-42B5-8D27-B9C784629DAC}" type="presParOf" srcId="{8631BA49-96CA-4D28-BD7F-FD355CE77670}" destId="{0143318F-5C95-4858-A2F4-238EB42010F4}" srcOrd="2" destOrd="0" presId="urn:microsoft.com/office/officeart/2005/8/layout/default"/>
    <dgm:cxn modelId="{D86AED19-FC6D-4266-AA8B-55113B89F5B6}" type="presParOf" srcId="{8631BA49-96CA-4D28-BD7F-FD355CE77670}" destId="{2D1071F1-B561-4A3C-84D5-C6F39FE789A5}" srcOrd="3" destOrd="0" presId="urn:microsoft.com/office/officeart/2005/8/layout/default"/>
    <dgm:cxn modelId="{26BEE1DE-D195-4301-8506-92704F62A41D}" type="presParOf" srcId="{8631BA49-96CA-4D28-BD7F-FD355CE77670}" destId="{6C10A93B-1EB1-4037-B899-FB3FA4ADF7AB}" srcOrd="4" destOrd="0" presId="urn:microsoft.com/office/officeart/2005/8/layout/default"/>
    <dgm:cxn modelId="{D2C8D7B4-0007-4E16-9290-A219B37DA55F}" type="presParOf" srcId="{8631BA49-96CA-4D28-BD7F-FD355CE77670}" destId="{79E737D0-50AD-4310-803F-336D45862D30}" srcOrd="5" destOrd="0" presId="urn:microsoft.com/office/officeart/2005/8/layout/default"/>
    <dgm:cxn modelId="{D25CDAA4-136D-468D-9844-8568A702F299}" type="presParOf" srcId="{8631BA49-96CA-4D28-BD7F-FD355CE77670}" destId="{AF203753-98D5-4AE6-B937-79118D2E1A94}" srcOrd="6" destOrd="0" presId="urn:microsoft.com/office/officeart/2005/8/layout/default"/>
    <dgm:cxn modelId="{B6420890-F6E0-46DF-A7F9-71C9DF1ED37E}" type="presParOf" srcId="{8631BA49-96CA-4D28-BD7F-FD355CE77670}" destId="{03A0CD24-B6AB-49EF-9D97-918E6B385D24}" srcOrd="7" destOrd="0" presId="urn:microsoft.com/office/officeart/2005/8/layout/default"/>
    <dgm:cxn modelId="{80A15181-DAA0-42EA-BCEB-C13CD7B1EAC9}" type="presParOf" srcId="{8631BA49-96CA-4D28-BD7F-FD355CE77670}" destId="{02FE95A6-7356-44D3-9F6A-887E4402129E}" srcOrd="8" destOrd="0" presId="urn:microsoft.com/office/officeart/2005/8/layout/default"/>
    <dgm:cxn modelId="{D3ADD55E-CAD7-4B39-93E9-64EDBE98D09F}" type="presParOf" srcId="{8631BA49-96CA-4D28-BD7F-FD355CE77670}" destId="{0606013F-40C0-4370-BDD6-9A8C646A13E2}" srcOrd="9" destOrd="0" presId="urn:microsoft.com/office/officeart/2005/8/layout/default"/>
    <dgm:cxn modelId="{9A6610BC-1CC9-401B-866A-B00711AC38A8}" type="presParOf" srcId="{8631BA49-96CA-4D28-BD7F-FD355CE77670}" destId="{754342DD-FD14-4E32-90E8-A52E884F5E93}" srcOrd="10" destOrd="0" presId="urn:microsoft.com/office/officeart/2005/8/layout/default"/>
    <dgm:cxn modelId="{11501C1E-D53D-4A4B-B441-3EBEB3D203FC}" type="presParOf" srcId="{8631BA49-96CA-4D28-BD7F-FD355CE77670}" destId="{B2A44189-BC75-4A68-9109-79C162BC1D62}" srcOrd="11" destOrd="0" presId="urn:microsoft.com/office/officeart/2005/8/layout/default"/>
    <dgm:cxn modelId="{D90D7FDC-A09D-44CD-91F2-666AFB6326F0}" type="presParOf" srcId="{8631BA49-96CA-4D28-BD7F-FD355CE77670}" destId="{28B3DFC5-95AB-4D59-9F71-EAC423FC1275}" srcOrd="12" destOrd="0" presId="urn:microsoft.com/office/officeart/2005/8/layout/default"/>
    <dgm:cxn modelId="{21C12235-F5F8-4777-8AC2-E93165BDB223}" type="presParOf" srcId="{8631BA49-96CA-4D28-BD7F-FD355CE77670}" destId="{E8B23900-12EE-44E8-978B-CC36897C2AC7}" srcOrd="13" destOrd="0" presId="urn:microsoft.com/office/officeart/2005/8/layout/default"/>
    <dgm:cxn modelId="{693B5F43-8BD4-40E7-A249-241B3AA01587}" type="presParOf" srcId="{8631BA49-96CA-4D28-BD7F-FD355CE77670}" destId="{8A25C7F5-2573-4735-91BD-B60B0E19D5C1}" srcOrd="14" destOrd="0" presId="urn:microsoft.com/office/officeart/2005/8/layout/default"/>
  </dgm:cxnLst>
  <dgm:bg/>
  <dgm:whole/>
</dgm:dataModel>
</file>

<file path=ppt/diagrams/data26.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96AF82A1-2590-4722-AE6E-CFD8C58E4B90}">
      <dgm:prSet phldrT="[Texto]" custT="1"/>
      <dgm:spPr/>
      <dgm:t>
        <a:bodyPr/>
        <a:lstStyle/>
        <a:p>
          <a:r>
            <a:rPr lang="es-ES" sz="2000" b="1" dirty="0" smtClean="0">
              <a:latin typeface="Calibri" pitchFamily="34" charset="0"/>
              <a:cs typeface="Calibri" pitchFamily="34" charset="0"/>
            </a:rPr>
            <a:t>Se observa un aumento en el espacio del ligamento </a:t>
          </a:r>
          <a:r>
            <a:rPr lang="es-ES" sz="2000" b="1" dirty="0" err="1" smtClean="0">
              <a:latin typeface="Calibri" pitchFamily="34" charset="0"/>
              <a:cs typeface="Calibri" pitchFamily="34" charset="0"/>
            </a:rPr>
            <a:t>periodontal</a:t>
          </a:r>
          <a:endParaRPr lang="es-VE" sz="2000" b="1" dirty="0">
            <a:latin typeface="Calibri" pitchFamily="34" charset="0"/>
            <a:cs typeface="Calibri" pitchFamily="34" charset="0"/>
          </a:endParaRP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3E1F41D6-3F4C-4B74-94AF-80E23D2F48FF}" type="pres">
      <dgm:prSet presAssocID="{96AF82A1-2590-4722-AE6E-CFD8C58E4B90}" presName="Name5" presStyleLbl="vennNode1" presStyleIdx="0" presStyleCnt="1" custScaleX="87319" custScaleY="61762">
        <dgm:presLayoutVars>
          <dgm:bulletEnabled val="1"/>
        </dgm:presLayoutVars>
      </dgm:prSet>
      <dgm:spPr/>
      <dgm:t>
        <a:bodyPr/>
        <a:lstStyle/>
        <a:p>
          <a:endParaRPr lang="es-VE"/>
        </a:p>
      </dgm:t>
    </dgm:pt>
  </dgm:ptLst>
  <dgm:cxnLst>
    <dgm:cxn modelId="{8D4B0F5E-B710-4FBA-BEA0-CD7EA7997445}" srcId="{E37DA1B6-06F6-4E47-B2D9-8894FC807C95}" destId="{96AF82A1-2590-4722-AE6E-CFD8C58E4B90}" srcOrd="0" destOrd="0" parTransId="{AA8CFEFA-4BA8-4C59-9DBD-C9DAA557DE36}" sibTransId="{BFDE492C-DDF5-4FFA-BB30-EB5453CBBB92}"/>
    <dgm:cxn modelId="{BCDB4A0E-6095-4ECC-A103-E74671F0DCAD}" type="presOf" srcId="{96AF82A1-2590-4722-AE6E-CFD8C58E4B90}" destId="{3E1F41D6-3F4C-4B74-94AF-80E23D2F48FF}" srcOrd="0" destOrd="0" presId="urn:microsoft.com/office/officeart/2005/8/layout/venn3"/>
    <dgm:cxn modelId="{7D70F767-16C5-42A1-A744-ED0694857E77}" type="presOf" srcId="{E37DA1B6-06F6-4E47-B2D9-8894FC807C95}" destId="{40DB9CA5-B80D-43D8-863B-92102B57825F}" srcOrd="0" destOrd="0" presId="urn:microsoft.com/office/officeart/2005/8/layout/venn3"/>
    <dgm:cxn modelId="{8166CAD4-5AD8-4E99-AF5E-EACC17C13E5E}" type="presParOf" srcId="{40DB9CA5-B80D-43D8-863B-92102B57825F}" destId="{3E1F41D6-3F4C-4B74-94AF-80E23D2F48FF}" srcOrd="0" destOrd="0" presId="urn:microsoft.com/office/officeart/2005/8/layout/venn3"/>
  </dgm:cxnLst>
  <dgm:bg/>
  <dgm:whole/>
</dgm:dataModel>
</file>

<file path=ppt/diagrams/data27.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631D3506-5581-4E58-BBC7-B1A89761E6F3}">
      <dgm:prSet custT="1"/>
      <dgm:spPr/>
      <dgm:t>
        <a:bodyPr/>
        <a:lstStyle/>
        <a:p>
          <a:r>
            <a:rPr lang="es-ES" sz="2000" b="1" dirty="0" smtClean="0">
              <a:solidFill>
                <a:schemeClr val="tx1"/>
              </a:solidFill>
              <a:latin typeface="Calibri" pitchFamily="34" charset="0"/>
              <a:cs typeface="Calibri" pitchFamily="34" charset="0"/>
            </a:rPr>
            <a:t>No interferencia </a:t>
          </a:r>
          <a:r>
            <a:rPr lang="es-ES" sz="2000" b="1" dirty="0" err="1" smtClean="0">
              <a:solidFill>
                <a:schemeClr val="tx1"/>
              </a:solidFill>
              <a:latin typeface="Calibri" pitchFamily="34" charset="0"/>
              <a:cs typeface="Calibri" pitchFamily="34" charset="0"/>
            </a:rPr>
            <a:t>Oclusal</a:t>
          </a:r>
          <a:r>
            <a:rPr lang="es-ES" sz="2000" b="1" dirty="0" smtClean="0">
              <a:solidFill>
                <a:schemeClr val="tx1"/>
              </a:solidFill>
              <a:latin typeface="Calibri" pitchFamily="34" charset="0"/>
              <a:cs typeface="Calibri" pitchFamily="34" charset="0"/>
            </a:rPr>
            <a:t>: Reposición espontánea del diente</a:t>
          </a:r>
          <a:endParaRPr lang="es-VE" sz="2000" b="1" dirty="0">
            <a:solidFill>
              <a:schemeClr val="tx1"/>
            </a:solidFill>
            <a:latin typeface="Calibri" pitchFamily="34" charset="0"/>
            <a:cs typeface="Calibri" pitchFamily="34" charset="0"/>
          </a:endParaRPr>
        </a:p>
      </dgm:t>
    </dgm:pt>
    <dgm:pt modelId="{0CFA7091-F25C-4E8B-9665-3B862726C740}" type="parTrans" cxnId="{BBB35243-0B3F-4835-AFD6-82FD30369C02}">
      <dgm:prSet/>
      <dgm:spPr/>
      <dgm:t>
        <a:bodyPr/>
        <a:lstStyle/>
        <a:p>
          <a:endParaRPr lang="es-VE"/>
        </a:p>
      </dgm:t>
    </dgm:pt>
    <dgm:pt modelId="{BD60E532-5E22-491E-8CCA-513380819C13}" type="sibTrans" cxnId="{BBB35243-0B3F-4835-AFD6-82FD30369C02}">
      <dgm:prSet/>
      <dgm:spPr/>
      <dgm:t>
        <a:bodyPr/>
        <a:lstStyle/>
        <a:p>
          <a:endParaRPr lang="es-VE"/>
        </a:p>
      </dgm:t>
    </dgm:pt>
    <dgm:pt modelId="{8CF2152A-093E-4384-BD5C-D0BC6ED84B44}">
      <dgm:prSet custT="1"/>
      <dgm:spPr/>
      <dgm:t>
        <a:bodyPr/>
        <a:lstStyle/>
        <a:p>
          <a:r>
            <a:rPr lang="es-ES" sz="2000" b="1" dirty="0" smtClean="0">
              <a:solidFill>
                <a:schemeClr val="tx1"/>
              </a:solidFill>
              <a:latin typeface="Calibri" pitchFamily="34" charset="0"/>
              <a:cs typeface="Calibri" pitchFamily="34" charset="0"/>
            </a:rPr>
            <a:t>Interferencia </a:t>
          </a:r>
          <a:r>
            <a:rPr lang="es-ES" sz="2000" b="1" dirty="0" err="1" smtClean="0">
              <a:solidFill>
                <a:schemeClr val="tx1"/>
              </a:solidFill>
              <a:latin typeface="Calibri" pitchFamily="34" charset="0"/>
              <a:cs typeface="Calibri" pitchFamily="34" charset="0"/>
            </a:rPr>
            <a:t>oclusal</a:t>
          </a:r>
          <a:r>
            <a:rPr lang="es-ES" sz="2000" b="1" dirty="0" smtClean="0">
              <a:solidFill>
                <a:schemeClr val="tx1"/>
              </a:solidFill>
              <a:latin typeface="Calibri" pitchFamily="34" charset="0"/>
              <a:cs typeface="Calibri" pitchFamily="34" charset="0"/>
            </a:rPr>
            <a:t>: </a:t>
          </a:r>
          <a:r>
            <a:rPr lang="es-ES" sz="2000" b="1" dirty="0" err="1" smtClean="0">
              <a:solidFill>
                <a:schemeClr val="tx1"/>
              </a:solidFill>
              <a:latin typeface="Calibri" pitchFamily="34" charset="0"/>
              <a:cs typeface="Calibri" pitchFamily="34" charset="0"/>
            </a:rPr>
            <a:t>reposicionar</a:t>
          </a:r>
          <a:r>
            <a:rPr lang="es-ES" sz="2000" b="1" dirty="0" smtClean="0">
              <a:solidFill>
                <a:schemeClr val="tx1"/>
              </a:solidFill>
              <a:latin typeface="Calibri" pitchFamily="34" charset="0"/>
              <a:cs typeface="Calibri" pitchFamily="34" charset="0"/>
            </a:rPr>
            <a:t> el diente de forma activa posteriormente, se </a:t>
          </a:r>
          <a:r>
            <a:rPr lang="es-ES" sz="2000" b="1" dirty="0" err="1" smtClean="0">
              <a:solidFill>
                <a:schemeClr val="tx1"/>
              </a:solidFill>
              <a:latin typeface="Calibri" pitchFamily="34" charset="0"/>
              <a:cs typeface="Calibri" pitchFamily="34" charset="0"/>
            </a:rPr>
            <a:t>feruliza</a:t>
          </a:r>
          <a:endParaRPr lang="es-VE" sz="2000" b="1" dirty="0">
            <a:solidFill>
              <a:schemeClr val="tx1"/>
            </a:solidFill>
            <a:latin typeface="Calibri" pitchFamily="34" charset="0"/>
            <a:cs typeface="Calibri" pitchFamily="34" charset="0"/>
          </a:endParaRPr>
        </a:p>
      </dgm:t>
    </dgm:pt>
    <dgm:pt modelId="{B9FEB447-80E9-4EF2-8672-15C4CC347DB8}" type="parTrans" cxnId="{3371B3DD-D947-4DBC-B13F-1610C2B29AA6}">
      <dgm:prSet/>
      <dgm:spPr/>
      <dgm:t>
        <a:bodyPr/>
        <a:lstStyle/>
        <a:p>
          <a:endParaRPr lang="es-VE"/>
        </a:p>
      </dgm:t>
    </dgm:pt>
    <dgm:pt modelId="{48094088-5B3C-4011-B893-CE4FF95170FB}" type="sibTrans" cxnId="{3371B3DD-D947-4DBC-B13F-1610C2B29AA6}">
      <dgm:prSet/>
      <dgm:spPr/>
      <dgm:t>
        <a:bodyPr/>
        <a:lstStyle/>
        <a:p>
          <a:endParaRPr lang="es-VE"/>
        </a:p>
      </dgm:t>
    </dgm:pt>
    <dgm:pt modelId="{1699E03B-D8AE-4612-B8CF-B2CF0301DD93}">
      <dgm:prSet custT="1"/>
      <dgm:spPr/>
      <dgm:t>
        <a:bodyPr/>
        <a:lstStyle/>
        <a:p>
          <a:r>
            <a:rPr lang="es-ES" sz="2000" b="1" dirty="0" smtClean="0">
              <a:solidFill>
                <a:schemeClr val="tx1"/>
              </a:solidFill>
              <a:latin typeface="Calibri" pitchFamily="34" charset="0"/>
              <a:cs typeface="Calibri" pitchFamily="34" charset="0"/>
            </a:rPr>
            <a:t>El tiempo de </a:t>
          </a:r>
          <a:r>
            <a:rPr lang="es-ES" sz="2000" b="1" dirty="0" err="1" smtClean="0">
              <a:solidFill>
                <a:schemeClr val="tx1"/>
              </a:solidFill>
              <a:latin typeface="Calibri" pitchFamily="34" charset="0"/>
              <a:cs typeface="Calibri" pitchFamily="34" charset="0"/>
            </a:rPr>
            <a:t>ferulización</a:t>
          </a:r>
          <a:r>
            <a:rPr lang="es-ES" sz="2000" b="1" dirty="0" smtClean="0">
              <a:solidFill>
                <a:schemeClr val="tx1"/>
              </a:solidFill>
              <a:latin typeface="Calibri" pitchFamily="34" charset="0"/>
              <a:cs typeface="Calibri" pitchFamily="34" charset="0"/>
            </a:rPr>
            <a:t> de 4 semanas (IADT-2007)</a:t>
          </a:r>
          <a:endParaRPr lang="es-VE" sz="2000" b="1" dirty="0">
            <a:solidFill>
              <a:schemeClr val="tx1"/>
            </a:solidFill>
            <a:latin typeface="Calibri" pitchFamily="34" charset="0"/>
            <a:cs typeface="Calibri" pitchFamily="34" charset="0"/>
          </a:endParaRPr>
        </a:p>
      </dgm:t>
    </dgm:pt>
    <dgm:pt modelId="{3B4EAB12-254C-4884-8D0B-B21BC98C7EAF}" type="parTrans" cxnId="{8D4559BC-F414-4E54-8C4B-0A09B98296A7}">
      <dgm:prSet/>
      <dgm:spPr/>
      <dgm:t>
        <a:bodyPr/>
        <a:lstStyle/>
        <a:p>
          <a:endParaRPr lang="es-VE"/>
        </a:p>
      </dgm:t>
    </dgm:pt>
    <dgm:pt modelId="{AC515E3B-E2BE-455C-BD29-DC1E9309260E}" type="sibTrans" cxnId="{8D4559BC-F414-4E54-8C4B-0A09B98296A7}">
      <dgm:prSet/>
      <dgm:spPr/>
      <dgm:t>
        <a:bodyPr/>
        <a:lstStyle/>
        <a:p>
          <a:endParaRPr lang="es-VE"/>
        </a:p>
      </dgm:t>
    </dgm:pt>
    <dgm:pt modelId="{37A8E3B6-4553-4D62-B086-AE7D5ADCAB79}">
      <dgm:prSet custT="1"/>
      <dgm:spPr/>
      <dgm:t>
        <a:bodyPr/>
        <a:lstStyle/>
        <a:p>
          <a:r>
            <a:rPr lang="es-ES" sz="2000" b="1" dirty="0" err="1" smtClean="0">
              <a:solidFill>
                <a:schemeClr val="tx1"/>
              </a:solidFill>
              <a:latin typeface="Calibri" pitchFamily="34" charset="0"/>
              <a:cs typeface="Calibri" pitchFamily="34" charset="0"/>
            </a:rPr>
            <a:t>Exodoncia</a:t>
          </a:r>
          <a:r>
            <a:rPr lang="es-ES" sz="2000" b="1" dirty="0" smtClean="0">
              <a:solidFill>
                <a:schemeClr val="tx1"/>
              </a:solidFill>
              <a:latin typeface="Calibri" pitchFamily="34" charset="0"/>
              <a:cs typeface="Calibri" pitchFamily="34" charset="0"/>
            </a:rPr>
            <a:t>: Desplazamiento severo en dirección labial, acompañado de fractura alveolar, laceración gingival y comportamiento inadecuado del paciente </a:t>
          </a:r>
          <a:r>
            <a:rPr lang="es-ES" sz="2000" b="1" baseline="30000" dirty="0" smtClean="0">
              <a:solidFill>
                <a:schemeClr val="tx1"/>
              </a:solidFill>
              <a:latin typeface="Calibri" pitchFamily="34" charset="0"/>
              <a:cs typeface="Calibri" pitchFamily="34" charset="0"/>
            </a:rPr>
            <a:t> </a:t>
          </a:r>
          <a:r>
            <a:rPr lang="es-ES" sz="2000" b="1" dirty="0" smtClean="0">
              <a:solidFill>
                <a:schemeClr val="tx1"/>
              </a:solidFill>
              <a:latin typeface="Calibri" pitchFamily="34" charset="0"/>
              <a:cs typeface="Calibri" pitchFamily="34" charset="0"/>
            </a:rPr>
            <a:t>o el diente está próximo a exfoliarse</a:t>
          </a:r>
          <a:endParaRPr lang="es-VE" sz="2000" b="1" dirty="0">
            <a:solidFill>
              <a:schemeClr val="tx1"/>
            </a:solidFill>
            <a:latin typeface="Calibri" pitchFamily="34" charset="0"/>
            <a:cs typeface="Calibri" pitchFamily="34" charset="0"/>
          </a:endParaRPr>
        </a:p>
      </dgm:t>
    </dgm:pt>
    <dgm:pt modelId="{07964C6E-C795-4D2C-BE4E-427CCA3F0103}" type="parTrans" cxnId="{761B66B3-AE87-4EBF-AFE3-BF424E37B17A}">
      <dgm:prSet/>
      <dgm:spPr/>
      <dgm:t>
        <a:bodyPr/>
        <a:lstStyle/>
        <a:p>
          <a:endParaRPr lang="es-VE"/>
        </a:p>
      </dgm:t>
    </dgm:pt>
    <dgm:pt modelId="{CE9758C0-9811-471E-9EFD-FE3BB9BC3F67}" type="sibTrans" cxnId="{761B66B3-AE87-4EBF-AFE3-BF424E37B17A}">
      <dgm:prSet/>
      <dgm:spPr/>
      <dgm:t>
        <a:bodyPr/>
        <a:lstStyle/>
        <a:p>
          <a:endParaRPr lang="es-VE"/>
        </a:p>
      </dgm:t>
    </dgm:pt>
    <dgm:pt modelId="{BDF51F5C-DB46-4FDA-8953-1B70CFCB009E}">
      <dgm:prSet custT="1"/>
      <dgm:spPr/>
      <dgm:t>
        <a:bodyPr/>
        <a:lstStyle/>
        <a:p>
          <a:r>
            <a:rPr lang="es-ES" sz="2000" b="1" dirty="0" smtClean="0">
              <a:solidFill>
                <a:schemeClr val="tx1"/>
              </a:solidFill>
              <a:latin typeface="Calibri" pitchFamily="34" charset="0"/>
              <a:cs typeface="Calibri" pitchFamily="34" charset="0"/>
            </a:rPr>
            <a:t>Interferencia </a:t>
          </a:r>
          <a:r>
            <a:rPr lang="es-ES" sz="2000" b="1" dirty="0" err="1" smtClean="0">
              <a:solidFill>
                <a:schemeClr val="tx1"/>
              </a:solidFill>
              <a:latin typeface="Calibri" pitchFamily="34" charset="0"/>
              <a:cs typeface="Calibri" pitchFamily="34" charset="0"/>
            </a:rPr>
            <a:t>oclusal</a:t>
          </a:r>
          <a:r>
            <a:rPr lang="es-ES" sz="2000" b="1" dirty="0" smtClean="0">
              <a:solidFill>
                <a:schemeClr val="tx1"/>
              </a:solidFill>
              <a:latin typeface="Calibri" pitchFamily="34" charset="0"/>
              <a:cs typeface="Calibri" pitchFamily="34" charset="0"/>
            </a:rPr>
            <a:t> mínima:  un ligero desgaste en los bordes </a:t>
          </a:r>
          <a:r>
            <a:rPr lang="es-ES" sz="2000" b="1" dirty="0" err="1" smtClean="0">
              <a:solidFill>
                <a:schemeClr val="tx1"/>
              </a:solidFill>
              <a:latin typeface="Calibri" pitchFamily="34" charset="0"/>
              <a:cs typeface="Calibri" pitchFamily="34" charset="0"/>
            </a:rPr>
            <a:t>incisales</a:t>
          </a:r>
          <a:r>
            <a:rPr lang="es-ES" sz="2000" b="1" dirty="0" smtClean="0">
              <a:solidFill>
                <a:schemeClr val="tx1"/>
              </a:solidFill>
              <a:latin typeface="Calibri" pitchFamily="34" charset="0"/>
              <a:cs typeface="Calibri" pitchFamily="34" charset="0"/>
            </a:rPr>
            <a:t> del antagonista. Uso temporal de pistas directas de resina sobre las superficies </a:t>
          </a:r>
          <a:r>
            <a:rPr lang="es-ES" sz="2000" b="1" dirty="0" err="1" smtClean="0">
              <a:solidFill>
                <a:schemeClr val="tx1"/>
              </a:solidFill>
              <a:latin typeface="Calibri" pitchFamily="34" charset="0"/>
              <a:cs typeface="Calibri" pitchFamily="34" charset="0"/>
            </a:rPr>
            <a:t>oclusales</a:t>
          </a:r>
          <a:r>
            <a:rPr lang="es-ES" sz="2000" b="1" dirty="0" smtClean="0">
              <a:solidFill>
                <a:schemeClr val="tx1"/>
              </a:solidFill>
              <a:latin typeface="Calibri" pitchFamily="34" charset="0"/>
              <a:cs typeface="Calibri" pitchFamily="34" charset="0"/>
            </a:rPr>
            <a:t> de los molares</a:t>
          </a:r>
          <a:endParaRPr lang="es-VE" sz="2000" b="1" dirty="0">
            <a:solidFill>
              <a:schemeClr val="tx1"/>
            </a:solidFill>
            <a:latin typeface="Calibri" pitchFamily="34" charset="0"/>
            <a:cs typeface="Calibri" pitchFamily="34" charset="0"/>
          </a:endParaRPr>
        </a:p>
      </dgm:t>
    </dgm:pt>
    <dgm:pt modelId="{047DFC2B-776C-49A3-BF00-46A15EA450E9}" type="parTrans" cxnId="{AA416313-E8D2-4F23-B465-3AA9662562D2}">
      <dgm:prSet/>
      <dgm:spPr/>
      <dgm:t>
        <a:bodyPr/>
        <a:lstStyle/>
        <a:p>
          <a:endParaRPr lang="es-VE"/>
        </a:p>
      </dgm:t>
    </dgm:pt>
    <dgm:pt modelId="{DD8F17E9-0673-45C1-B384-C8A3E947575A}" type="sibTrans" cxnId="{AA416313-E8D2-4F23-B465-3AA9662562D2}">
      <dgm:prSet/>
      <dgm:spPr/>
      <dgm:t>
        <a:bodyPr/>
        <a:lstStyle/>
        <a:p>
          <a:endParaRPr lang="es-VE"/>
        </a:p>
      </dgm:t>
    </dgm:pt>
    <dgm:pt modelId="{9DE2D233-AB3A-43CB-BB5A-BE6D80D7EFCC}">
      <dgm:prSet custT="1"/>
      <dgm:spPr/>
      <dgm:t>
        <a:bodyPr/>
        <a:lstStyle/>
        <a:p>
          <a:r>
            <a:rPr lang="es-ES" sz="2000" b="1" dirty="0" smtClean="0">
              <a:solidFill>
                <a:schemeClr val="tx1"/>
              </a:solidFill>
              <a:latin typeface="Calibri" pitchFamily="34" charset="0"/>
              <a:cs typeface="Calibri" pitchFamily="34" charset="0"/>
            </a:rPr>
            <a:t>Control después de 2-3 semanas. Posteriormente control clínico y radiográfico después de 6-8 semanas y luego al año</a:t>
          </a:r>
          <a:endParaRPr lang="es-VE" sz="2000" b="1" dirty="0">
            <a:solidFill>
              <a:schemeClr val="tx1"/>
            </a:solidFill>
            <a:latin typeface="Calibri" pitchFamily="34" charset="0"/>
            <a:cs typeface="Calibri" pitchFamily="34" charset="0"/>
          </a:endParaRPr>
        </a:p>
      </dgm:t>
    </dgm:pt>
    <dgm:pt modelId="{580177B2-43B9-4FCF-B3CD-A8B9A0CE4DBB}" type="parTrans" cxnId="{06CB0024-ABDA-4B06-98FF-75D1149827F7}">
      <dgm:prSet/>
      <dgm:spPr/>
      <dgm:t>
        <a:bodyPr/>
        <a:lstStyle/>
        <a:p>
          <a:endParaRPr lang="es-VE"/>
        </a:p>
      </dgm:t>
    </dgm:pt>
    <dgm:pt modelId="{C47775C7-623A-4566-864F-32F19781335C}" type="sibTrans" cxnId="{06CB0024-ABDA-4B06-98FF-75D1149827F7}">
      <dgm:prSet/>
      <dgm:spPr/>
      <dgm:t>
        <a:bodyPr/>
        <a:lstStyle/>
        <a:p>
          <a:endParaRPr lang="es-VE"/>
        </a:p>
      </dgm:t>
    </dgm:pt>
    <dgm:pt modelId="{1B6C55DD-DDA6-4B1E-B04A-D4FADF54CF1A}" type="pres">
      <dgm:prSet presAssocID="{68B590BA-4389-484A-98CA-664C25B78F02}" presName="diagram" presStyleCnt="0">
        <dgm:presLayoutVars>
          <dgm:dir/>
          <dgm:resizeHandles val="exact"/>
        </dgm:presLayoutVars>
      </dgm:prSet>
      <dgm:spPr/>
    </dgm:pt>
    <dgm:pt modelId="{C184C0E3-84EB-40C3-9420-BAB89E62C070}" type="pres">
      <dgm:prSet presAssocID="{631D3506-5581-4E58-BBC7-B1A89761E6F3}" presName="node" presStyleLbl="node1" presStyleIdx="0" presStyleCnt="6" custScaleY="146784" custLinFactNeighborX="-2019" custLinFactNeighborY="-24337">
        <dgm:presLayoutVars>
          <dgm:bulletEnabled val="1"/>
        </dgm:presLayoutVars>
      </dgm:prSet>
      <dgm:spPr/>
      <dgm:t>
        <a:bodyPr/>
        <a:lstStyle/>
        <a:p>
          <a:endParaRPr lang="es-VE"/>
        </a:p>
      </dgm:t>
    </dgm:pt>
    <dgm:pt modelId="{4B0A8823-0D71-4BCE-8680-8B7336673123}" type="pres">
      <dgm:prSet presAssocID="{BD60E532-5E22-491E-8CCA-513380819C13}" presName="sibTrans" presStyleCnt="0"/>
      <dgm:spPr/>
    </dgm:pt>
    <dgm:pt modelId="{A7B8313B-7C88-4A6D-8D9B-A9DF3719A3FB}" type="pres">
      <dgm:prSet presAssocID="{8CF2152A-093E-4384-BD5C-D0BC6ED84B44}" presName="node" presStyleLbl="node1" presStyleIdx="1" presStyleCnt="6" custScaleX="107925" custScaleY="195379" custLinFactX="46786" custLinFactNeighborX="100000" custLinFactNeighborY="0">
        <dgm:presLayoutVars>
          <dgm:bulletEnabled val="1"/>
        </dgm:presLayoutVars>
      </dgm:prSet>
      <dgm:spPr/>
      <dgm:t>
        <a:bodyPr/>
        <a:lstStyle/>
        <a:p>
          <a:endParaRPr lang="es-VE"/>
        </a:p>
      </dgm:t>
    </dgm:pt>
    <dgm:pt modelId="{3A3697D5-80C3-45A2-A060-25003BEC49A9}" type="pres">
      <dgm:prSet presAssocID="{48094088-5B3C-4011-B893-CE4FF95170FB}" presName="sibTrans" presStyleCnt="0"/>
      <dgm:spPr/>
    </dgm:pt>
    <dgm:pt modelId="{29B07179-42A3-47D7-ACD3-5DAD8246532A}" type="pres">
      <dgm:prSet presAssocID="{1699E03B-D8AE-4612-B8CF-B2CF0301DD93}" presName="node" presStyleLbl="node1" presStyleIdx="2" presStyleCnt="6" custScaleX="125621" custScaleY="170569" custLinFactX="-100000" custLinFactY="63211" custLinFactNeighborX="-160057" custLinFactNeighborY="100000">
        <dgm:presLayoutVars>
          <dgm:bulletEnabled val="1"/>
        </dgm:presLayoutVars>
      </dgm:prSet>
      <dgm:spPr/>
      <dgm:t>
        <a:bodyPr/>
        <a:lstStyle/>
        <a:p>
          <a:endParaRPr lang="es-VE"/>
        </a:p>
      </dgm:t>
    </dgm:pt>
    <dgm:pt modelId="{D3BDA0BA-7A68-48F6-B99F-90BFEDA54641}" type="pres">
      <dgm:prSet presAssocID="{AC515E3B-E2BE-455C-BD29-DC1E9309260E}" presName="sibTrans" presStyleCnt="0"/>
      <dgm:spPr/>
    </dgm:pt>
    <dgm:pt modelId="{333C6BF7-4B04-4835-8AC0-EA455435FE69}" type="pres">
      <dgm:prSet presAssocID="{37A8E3B6-4553-4D62-B086-AE7D5ADCAB79}" presName="node" presStyleLbl="node1" presStyleIdx="3" presStyleCnt="6" custScaleX="181603" custScaleY="183472" custLinFactX="33904" custLinFactNeighborX="100000" custLinFactNeighborY="35334">
        <dgm:presLayoutVars>
          <dgm:bulletEnabled val="1"/>
        </dgm:presLayoutVars>
      </dgm:prSet>
      <dgm:spPr/>
      <dgm:t>
        <a:bodyPr/>
        <a:lstStyle/>
        <a:p>
          <a:endParaRPr lang="es-VE"/>
        </a:p>
      </dgm:t>
    </dgm:pt>
    <dgm:pt modelId="{A56FDAC4-D331-4A25-8259-C4D046F78915}" type="pres">
      <dgm:prSet presAssocID="{CE9758C0-9811-471E-9EFD-FE3BB9BC3F67}" presName="sibTrans" presStyleCnt="0"/>
      <dgm:spPr/>
    </dgm:pt>
    <dgm:pt modelId="{C8A38588-EC43-4927-854E-CA55B7E0FE63}" type="pres">
      <dgm:prSet presAssocID="{BDF51F5C-DB46-4FDA-8953-1B70CFCB009E}" presName="node" presStyleLbl="node1" presStyleIdx="4" presStyleCnt="6" custScaleX="122297" custScaleY="271754" custLinFactY="-100000" custLinFactNeighborX="-43514" custLinFactNeighborY="-114809">
        <dgm:presLayoutVars>
          <dgm:bulletEnabled val="1"/>
        </dgm:presLayoutVars>
      </dgm:prSet>
      <dgm:spPr/>
      <dgm:t>
        <a:bodyPr/>
        <a:lstStyle/>
        <a:p>
          <a:endParaRPr lang="es-VE"/>
        </a:p>
      </dgm:t>
    </dgm:pt>
    <dgm:pt modelId="{F92CD514-79F4-4E2D-915C-0A5131B95392}" type="pres">
      <dgm:prSet presAssocID="{DD8F17E9-0673-45C1-B384-C8A3E947575A}" presName="sibTrans" presStyleCnt="0"/>
      <dgm:spPr/>
    </dgm:pt>
    <dgm:pt modelId="{3E8F97A1-FEFE-441D-8843-D51B6415E831}" type="pres">
      <dgm:prSet presAssocID="{9DE2D233-AB3A-43CB-BB5A-BE6D80D7EFCC}" presName="node" presStyleLbl="node1" presStyleIdx="5" presStyleCnt="6" custScaleX="96491" custScaleY="277202">
        <dgm:presLayoutVars>
          <dgm:bulletEnabled val="1"/>
        </dgm:presLayoutVars>
      </dgm:prSet>
      <dgm:spPr/>
      <dgm:t>
        <a:bodyPr/>
        <a:lstStyle/>
        <a:p>
          <a:endParaRPr lang="es-VE"/>
        </a:p>
      </dgm:t>
    </dgm:pt>
  </dgm:ptLst>
  <dgm:cxnLst>
    <dgm:cxn modelId="{06CB0024-ABDA-4B06-98FF-75D1149827F7}" srcId="{68B590BA-4389-484A-98CA-664C25B78F02}" destId="{9DE2D233-AB3A-43CB-BB5A-BE6D80D7EFCC}" srcOrd="5" destOrd="0" parTransId="{580177B2-43B9-4FCF-B3CD-A8B9A0CE4DBB}" sibTransId="{C47775C7-623A-4566-864F-32F19781335C}"/>
    <dgm:cxn modelId="{3371B3DD-D947-4DBC-B13F-1610C2B29AA6}" srcId="{68B590BA-4389-484A-98CA-664C25B78F02}" destId="{8CF2152A-093E-4384-BD5C-D0BC6ED84B44}" srcOrd="1" destOrd="0" parTransId="{B9FEB447-80E9-4EF2-8672-15C4CC347DB8}" sibTransId="{48094088-5B3C-4011-B893-CE4FF95170FB}"/>
    <dgm:cxn modelId="{BBB35243-0B3F-4835-AFD6-82FD30369C02}" srcId="{68B590BA-4389-484A-98CA-664C25B78F02}" destId="{631D3506-5581-4E58-BBC7-B1A89761E6F3}" srcOrd="0" destOrd="0" parTransId="{0CFA7091-F25C-4E8B-9665-3B862726C740}" sibTransId="{BD60E532-5E22-491E-8CCA-513380819C13}"/>
    <dgm:cxn modelId="{761B66B3-AE87-4EBF-AFE3-BF424E37B17A}" srcId="{68B590BA-4389-484A-98CA-664C25B78F02}" destId="{37A8E3B6-4553-4D62-B086-AE7D5ADCAB79}" srcOrd="3" destOrd="0" parTransId="{07964C6E-C795-4D2C-BE4E-427CCA3F0103}" sibTransId="{CE9758C0-9811-471E-9EFD-FE3BB9BC3F67}"/>
    <dgm:cxn modelId="{5C59232B-2430-4C02-AF5A-5282793C45C2}" type="presOf" srcId="{8CF2152A-093E-4384-BD5C-D0BC6ED84B44}" destId="{A7B8313B-7C88-4A6D-8D9B-A9DF3719A3FB}" srcOrd="0" destOrd="0" presId="urn:microsoft.com/office/officeart/2005/8/layout/default"/>
    <dgm:cxn modelId="{8D4559BC-F414-4E54-8C4B-0A09B98296A7}" srcId="{68B590BA-4389-484A-98CA-664C25B78F02}" destId="{1699E03B-D8AE-4612-B8CF-B2CF0301DD93}" srcOrd="2" destOrd="0" parTransId="{3B4EAB12-254C-4884-8D0B-B21BC98C7EAF}" sibTransId="{AC515E3B-E2BE-455C-BD29-DC1E9309260E}"/>
    <dgm:cxn modelId="{1117DF4C-F6E0-4BAD-803F-DEFED277AE26}" type="presOf" srcId="{37A8E3B6-4553-4D62-B086-AE7D5ADCAB79}" destId="{333C6BF7-4B04-4835-8AC0-EA455435FE69}" srcOrd="0" destOrd="0" presId="urn:microsoft.com/office/officeart/2005/8/layout/default"/>
    <dgm:cxn modelId="{FFE454CC-D36E-4CC7-A15C-6BB5F7F41059}" type="presOf" srcId="{BDF51F5C-DB46-4FDA-8953-1B70CFCB009E}" destId="{C8A38588-EC43-4927-854E-CA55B7E0FE63}" srcOrd="0" destOrd="0" presId="urn:microsoft.com/office/officeart/2005/8/layout/default"/>
    <dgm:cxn modelId="{D8B9C979-FE6C-4733-BC4D-C1FF344173BD}" type="presOf" srcId="{631D3506-5581-4E58-BBC7-B1A89761E6F3}" destId="{C184C0E3-84EB-40C3-9420-BAB89E62C070}" srcOrd="0" destOrd="0" presId="urn:microsoft.com/office/officeart/2005/8/layout/default"/>
    <dgm:cxn modelId="{AD594F0B-72BB-4703-81BF-1FE268B07DA2}" type="presOf" srcId="{1699E03B-D8AE-4612-B8CF-B2CF0301DD93}" destId="{29B07179-42A3-47D7-ACD3-5DAD8246532A}" srcOrd="0" destOrd="0" presId="urn:microsoft.com/office/officeart/2005/8/layout/default"/>
    <dgm:cxn modelId="{AA416313-E8D2-4F23-B465-3AA9662562D2}" srcId="{68B590BA-4389-484A-98CA-664C25B78F02}" destId="{BDF51F5C-DB46-4FDA-8953-1B70CFCB009E}" srcOrd="4" destOrd="0" parTransId="{047DFC2B-776C-49A3-BF00-46A15EA450E9}" sibTransId="{DD8F17E9-0673-45C1-B384-C8A3E947575A}"/>
    <dgm:cxn modelId="{19990C18-38F1-488C-B2B4-2E1032FF8BDE}" type="presOf" srcId="{68B590BA-4389-484A-98CA-664C25B78F02}" destId="{1B6C55DD-DDA6-4B1E-B04A-D4FADF54CF1A}" srcOrd="0" destOrd="0" presId="urn:microsoft.com/office/officeart/2005/8/layout/default"/>
    <dgm:cxn modelId="{359E8778-34D5-421B-AE7A-F6AD25E5FF09}" type="presOf" srcId="{9DE2D233-AB3A-43CB-BB5A-BE6D80D7EFCC}" destId="{3E8F97A1-FEFE-441D-8843-D51B6415E831}" srcOrd="0" destOrd="0" presId="urn:microsoft.com/office/officeart/2005/8/layout/default"/>
    <dgm:cxn modelId="{F5A324AA-DC08-4D4E-80C4-BEB62C00B75D}" type="presParOf" srcId="{1B6C55DD-DDA6-4B1E-B04A-D4FADF54CF1A}" destId="{C184C0E3-84EB-40C3-9420-BAB89E62C070}" srcOrd="0" destOrd="0" presId="urn:microsoft.com/office/officeart/2005/8/layout/default"/>
    <dgm:cxn modelId="{56BBD59A-B72E-44DC-8855-A089CCF3E18B}" type="presParOf" srcId="{1B6C55DD-DDA6-4B1E-B04A-D4FADF54CF1A}" destId="{4B0A8823-0D71-4BCE-8680-8B7336673123}" srcOrd="1" destOrd="0" presId="urn:microsoft.com/office/officeart/2005/8/layout/default"/>
    <dgm:cxn modelId="{9CF8F96D-3DF3-4959-8081-70F4C11A43E2}" type="presParOf" srcId="{1B6C55DD-DDA6-4B1E-B04A-D4FADF54CF1A}" destId="{A7B8313B-7C88-4A6D-8D9B-A9DF3719A3FB}" srcOrd="2" destOrd="0" presId="urn:microsoft.com/office/officeart/2005/8/layout/default"/>
    <dgm:cxn modelId="{B80C60E1-8DA5-4686-9715-9F8929B87A10}" type="presParOf" srcId="{1B6C55DD-DDA6-4B1E-B04A-D4FADF54CF1A}" destId="{3A3697D5-80C3-45A2-A060-25003BEC49A9}" srcOrd="3" destOrd="0" presId="urn:microsoft.com/office/officeart/2005/8/layout/default"/>
    <dgm:cxn modelId="{B62E4D31-FD32-4736-A879-12DF75A28CFB}" type="presParOf" srcId="{1B6C55DD-DDA6-4B1E-B04A-D4FADF54CF1A}" destId="{29B07179-42A3-47D7-ACD3-5DAD8246532A}" srcOrd="4" destOrd="0" presId="urn:microsoft.com/office/officeart/2005/8/layout/default"/>
    <dgm:cxn modelId="{604570D9-0A1D-4C1F-91B3-D17594F37AAA}" type="presParOf" srcId="{1B6C55DD-DDA6-4B1E-B04A-D4FADF54CF1A}" destId="{D3BDA0BA-7A68-48F6-B99F-90BFEDA54641}" srcOrd="5" destOrd="0" presId="urn:microsoft.com/office/officeart/2005/8/layout/default"/>
    <dgm:cxn modelId="{7150EBF9-EF91-4650-98D2-6584CCD3B4F2}" type="presParOf" srcId="{1B6C55DD-DDA6-4B1E-B04A-D4FADF54CF1A}" destId="{333C6BF7-4B04-4835-8AC0-EA455435FE69}" srcOrd="6" destOrd="0" presId="urn:microsoft.com/office/officeart/2005/8/layout/default"/>
    <dgm:cxn modelId="{146DC1F3-398B-4A1C-8DFE-52D4AC4577D6}" type="presParOf" srcId="{1B6C55DD-DDA6-4B1E-B04A-D4FADF54CF1A}" destId="{A56FDAC4-D331-4A25-8259-C4D046F78915}" srcOrd="7" destOrd="0" presId="urn:microsoft.com/office/officeart/2005/8/layout/default"/>
    <dgm:cxn modelId="{DB798F3F-43A7-47DD-A92B-3B7EE8C55485}" type="presParOf" srcId="{1B6C55DD-DDA6-4B1E-B04A-D4FADF54CF1A}" destId="{C8A38588-EC43-4927-854E-CA55B7E0FE63}" srcOrd="8" destOrd="0" presId="urn:microsoft.com/office/officeart/2005/8/layout/default"/>
    <dgm:cxn modelId="{9D7C8AE9-6FCF-46E8-B9B7-A624BCC377BB}" type="presParOf" srcId="{1B6C55DD-DDA6-4B1E-B04A-D4FADF54CF1A}" destId="{F92CD514-79F4-4E2D-915C-0A5131B95392}" srcOrd="9" destOrd="0" presId="urn:microsoft.com/office/officeart/2005/8/layout/default"/>
    <dgm:cxn modelId="{26CA18A2-4142-4E2C-BD01-8E9B6DF56407}" type="presParOf" srcId="{1B6C55DD-DDA6-4B1E-B04A-D4FADF54CF1A}" destId="{3E8F97A1-FEFE-441D-8843-D51B6415E831}" srcOrd="10" destOrd="0" presId="urn:microsoft.com/office/officeart/2005/8/layout/default"/>
  </dgm:cxnLst>
  <dgm:bg/>
  <dgm:whole/>
</dgm:dataModel>
</file>

<file path=ppt/diagrams/data28.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83668BA0-B31B-4F1F-ACAB-6237676D6DBD}">
      <dgm:prSet custT="1"/>
      <dgm:spPr/>
      <dgm:t>
        <a:bodyPr/>
        <a:lstStyle/>
        <a:p>
          <a:r>
            <a:rPr lang="es-ES" sz="1800" b="1" dirty="0" smtClean="0">
              <a:latin typeface="Calibri" pitchFamily="34" charset="0"/>
              <a:cs typeface="Calibri" pitchFamily="34" charset="0"/>
            </a:rPr>
            <a:t>Daño al ligamento </a:t>
          </a:r>
          <a:r>
            <a:rPr lang="es-ES" sz="1800" b="1" dirty="0" err="1" smtClean="0">
              <a:latin typeface="Calibri" pitchFamily="34" charset="0"/>
              <a:cs typeface="Calibri" pitchFamily="34" charset="0"/>
            </a:rPr>
            <a:t>periodontal</a:t>
          </a:r>
          <a:r>
            <a:rPr lang="es-ES" sz="1800" b="1" dirty="0" smtClean="0">
              <a:latin typeface="Calibri" pitchFamily="34" charset="0"/>
              <a:cs typeface="Calibri" pitchFamily="34" charset="0"/>
            </a:rPr>
            <a:t> y a la pulpa dental</a:t>
          </a:r>
          <a:endParaRPr lang="es-VE" sz="18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039E59EF-4BB3-472D-9F3A-9CC0B80B575C}">
      <dgm:prSet custT="1"/>
      <dgm:spPr/>
      <dgm:t>
        <a:bodyPr/>
        <a:lstStyle/>
        <a:p>
          <a:r>
            <a:rPr lang="es-ES" sz="1800" b="1" dirty="0" smtClean="0">
              <a:latin typeface="Calibri" pitchFamily="34" charset="0"/>
              <a:cs typeface="Calibri" pitchFamily="34" charset="0"/>
            </a:rPr>
            <a:t>Reducido de tamaño, fuera de la línea normal de oclusión. Desplazado </a:t>
          </a:r>
          <a:r>
            <a:rPr lang="es-ES" sz="1800" b="1" dirty="0" err="1" smtClean="0">
              <a:latin typeface="Calibri" pitchFamily="34" charset="0"/>
              <a:cs typeface="Calibri" pitchFamily="34" charset="0"/>
            </a:rPr>
            <a:t>vestibular</a:t>
          </a:r>
          <a:r>
            <a:rPr lang="es-ES" sz="1800" b="1" dirty="0" smtClean="0">
              <a:latin typeface="Calibri" pitchFamily="34" charset="0"/>
              <a:cs typeface="Calibri" pitchFamily="34" charset="0"/>
            </a:rPr>
            <a:t> a la lámina cortical o incluso a la cavidad nasal</a:t>
          </a:r>
          <a:endParaRPr lang="es-VE" sz="1800" b="1" dirty="0">
            <a:latin typeface="Calibri" pitchFamily="34" charset="0"/>
            <a:cs typeface="Calibri" pitchFamily="34" charset="0"/>
          </a:endParaRPr>
        </a:p>
      </dgm:t>
    </dgm:pt>
    <dgm:pt modelId="{F48200DD-0975-42FB-9FEC-10D57B348871}" type="parTrans" cxnId="{A8B8B1E6-F6A3-41DD-9D2D-8F5BA0D286EE}">
      <dgm:prSet/>
      <dgm:spPr/>
      <dgm:t>
        <a:bodyPr/>
        <a:lstStyle/>
        <a:p>
          <a:endParaRPr lang="es-VE"/>
        </a:p>
      </dgm:t>
    </dgm:pt>
    <dgm:pt modelId="{65BFCC9D-D003-40F0-B596-C0D1ACB036BE}" type="sibTrans" cxnId="{A8B8B1E6-F6A3-41DD-9D2D-8F5BA0D286EE}">
      <dgm:prSet/>
      <dgm:spPr/>
      <dgm:t>
        <a:bodyPr/>
        <a:lstStyle/>
        <a:p>
          <a:endParaRPr lang="es-VE"/>
        </a:p>
      </dgm:t>
    </dgm:pt>
    <dgm:pt modelId="{64AB7F8A-4AFD-4995-8FFF-B168C4AD3CC5}">
      <dgm:prSet custT="1"/>
      <dgm:spPr/>
      <dgm:t>
        <a:bodyPr/>
        <a:lstStyle/>
        <a:p>
          <a:r>
            <a:rPr lang="es-ES" sz="1800" b="1" dirty="0" smtClean="0">
              <a:latin typeface="Calibri" pitchFamily="34" charset="0"/>
              <a:cs typeface="Calibri" pitchFamily="34" charset="0"/>
            </a:rPr>
            <a:t>Palatino, invade el germen y aparece </a:t>
          </a:r>
          <a:r>
            <a:rPr lang="es-ES" sz="1800" b="1" dirty="0" err="1" smtClean="0">
              <a:latin typeface="Calibri" pitchFamily="34" charset="0"/>
              <a:cs typeface="Calibri" pitchFamily="34" charset="0"/>
            </a:rPr>
            <a:t>elongado</a:t>
          </a:r>
          <a:r>
            <a:rPr lang="es-ES" sz="1800" b="1" dirty="0" smtClean="0">
              <a:latin typeface="Calibri" pitchFamily="34" charset="0"/>
              <a:cs typeface="Calibri" pitchFamily="34" charset="0"/>
            </a:rPr>
            <a:t> en la radiografía. Por el contario, un incisivo primario </a:t>
          </a:r>
          <a:r>
            <a:rPr lang="es-ES" sz="1800" b="1" dirty="0" err="1" smtClean="0">
              <a:latin typeface="Calibri" pitchFamily="34" charset="0"/>
              <a:cs typeface="Calibri" pitchFamily="34" charset="0"/>
            </a:rPr>
            <a:t>intruido</a:t>
          </a:r>
          <a:r>
            <a:rPr lang="es-ES" sz="1800" b="1" dirty="0" smtClean="0">
              <a:latin typeface="Calibri" pitchFamily="34" charset="0"/>
              <a:cs typeface="Calibri" pitchFamily="34" charset="0"/>
            </a:rPr>
            <a:t> </a:t>
          </a:r>
          <a:r>
            <a:rPr lang="es-ES" sz="1800" b="1" dirty="0" err="1" smtClean="0">
              <a:latin typeface="Calibri" pitchFamily="34" charset="0"/>
              <a:cs typeface="Calibri" pitchFamily="34" charset="0"/>
            </a:rPr>
            <a:t>vestibularmente</a:t>
          </a:r>
          <a:r>
            <a:rPr lang="es-ES" sz="1800" b="1" dirty="0" smtClean="0">
              <a:latin typeface="Calibri" pitchFamily="34" charset="0"/>
              <a:cs typeface="Calibri" pitchFamily="34" charset="0"/>
            </a:rPr>
            <a:t> aparece acortado</a:t>
          </a:r>
          <a:r>
            <a:rPr lang="es-ES" sz="1600" b="1" dirty="0" smtClean="0">
              <a:latin typeface="Calibri" pitchFamily="34" charset="0"/>
              <a:cs typeface="Calibri" pitchFamily="34" charset="0"/>
            </a:rPr>
            <a:t>.</a:t>
          </a:r>
          <a:endParaRPr lang="es-VE" sz="1600" b="1" dirty="0">
            <a:latin typeface="Calibri" pitchFamily="34" charset="0"/>
            <a:cs typeface="Calibri" pitchFamily="34" charset="0"/>
          </a:endParaRPr>
        </a:p>
      </dgm:t>
    </dgm:pt>
    <dgm:pt modelId="{A4D4ECC3-8882-4AFB-9ADA-12A2817101D2}" type="parTrans" cxnId="{88004546-F0C5-4E3B-A9D2-52D723B15C9E}">
      <dgm:prSet/>
      <dgm:spPr/>
      <dgm:t>
        <a:bodyPr/>
        <a:lstStyle/>
        <a:p>
          <a:endParaRPr lang="es-VE"/>
        </a:p>
      </dgm:t>
    </dgm:pt>
    <dgm:pt modelId="{A3FB2BDE-58FB-47CC-BC20-4A1783353844}" type="sibTrans" cxnId="{88004546-F0C5-4E3B-A9D2-52D723B15C9E}">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0159CEBE-0886-4E62-B4D8-8EB93C199A99}" type="pres">
      <dgm:prSet presAssocID="{039E59EF-4BB3-472D-9F3A-9CC0B80B575C}" presName="Name5" presStyleLbl="vennNode1" presStyleIdx="0" presStyleCnt="3" custScaleX="242773" custScaleY="311270">
        <dgm:presLayoutVars>
          <dgm:bulletEnabled val="1"/>
        </dgm:presLayoutVars>
      </dgm:prSet>
      <dgm:spPr/>
      <dgm:t>
        <a:bodyPr/>
        <a:lstStyle/>
        <a:p>
          <a:endParaRPr lang="es-VE"/>
        </a:p>
      </dgm:t>
    </dgm:pt>
    <dgm:pt modelId="{6D9A6A1F-4D1B-457F-B23B-27DEEFED7056}" type="pres">
      <dgm:prSet presAssocID="{65BFCC9D-D003-40F0-B596-C0D1ACB036BE}" presName="space" presStyleCnt="0"/>
      <dgm:spPr/>
    </dgm:pt>
    <dgm:pt modelId="{8606A304-4517-41B5-8FBB-296B9891CD20}" type="pres">
      <dgm:prSet presAssocID="{83668BA0-B31B-4F1F-ACAB-6237676D6DBD}" presName="Name5" presStyleLbl="vennNode1" presStyleIdx="1" presStyleCnt="3" custScaleX="193069" custScaleY="238105">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44757CF2-8650-4E80-8C5C-8AC9FB6FF915}" type="pres">
      <dgm:prSet presAssocID="{64AB7F8A-4AFD-4995-8FFF-B168C4AD3CC5}" presName="Name5" presStyleLbl="vennNode1" presStyleIdx="2" presStyleCnt="3" custScaleX="279952" custScaleY="293355" custLinFactNeighborX="284" custLinFactNeighborY="4583">
        <dgm:presLayoutVars>
          <dgm:bulletEnabled val="1"/>
        </dgm:presLayoutVars>
      </dgm:prSet>
      <dgm:spPr/>
      <dgm:t>
        <a:bodyPr/>
        <a:lstStyle/>
        <a:p>
          <a:endParaRPr lang="es-VE"/>
        </a:p>
      </dgm:t>
    </dgm:pt>
  </dgm:ptLst>
  <dgm:cxnLst>
    <dgm:cxn modelId="{A746C9C5-FC5D-4C1F-944C-BAFB24D6E158}" srcId="{E37DA1B6-06F6-4E47-B2D9-8894FC807C95}" destId="{83668BA0-B31B-4F1F-ACAB-6237676D6DBD}" srcOrd="1" destOrd="0" parTransId="{FBABB403-1765-45C9-8DB6-C3A1A3D37DB7}" sibTransId="{17F963CD-691F-4F4A-A5A3-CFF52C75B88D}"/>
    <dgm:cxn modelId="{A8B8B1E6-F6A3-41DD-9D2D-8F5BA0D286EE}" srcId="{E37DA1B6-06F6-4E47-B2D9-8894FC807C95}" destId="{039E59EF-4BB3-472D-9F3A-9CC0B80B575C}" srcOrd="0" destOrd="0" parTransId="{F48200DD-0975-42FB-9FEC-10D57B348871}" sibTransId="{65BFCC9D-D003-40F0-B596-C0D1ACB036BE}"/>
    <dgm:cxn modelId="{160C0FF9-8CE5-4157-A642-8F9564778869}" type="presOf" srcId="{039E59EF-4BB3-472D-9F3A-9CC0B80B575C}" destId="{0159CEBE-0886-4E62-B4D8-8EB93C199A99}" srcOrd="0" destOrd="0" presId="urn:microsoft.com/office/officeart/2005/8/layout/venn3"/>
    <dgm:cxn modelId="{E2977D99-4DEC-479B-AEC3-6191CF88C1F6}" type="presOf" srcId="{E37DA1B6-06F6-4E47-B2D9-8894FC807C95}" destId="{40DB9CA5-B80D-43D8-863B-92102B57825F}" srcOrd="0" destOrd="0" presId="urn:microsoft.com/office/officeart/2005/8/layout/venn3"/>
    <dgm:cxn modelId="{454CD4A5-259A-4A03-9656-765A84CB7225}" type="presOf" srcId="{83668BA0-B31B-4F1F-ACAB-6237676D6DBD}" destId="{8606A304-4517-41B5-8FBB-296B9891CD20}" srcOrd="0" destOrd="0" presId="urn:microsoft.com/office/officeart/2005/8/layout/venn3"/>
    <dgm:cxn modelId="{1C4308F1-0E51-47B8-A7A9-1667D8E175E8}" type="presOf" srcId="{64AB7F8A-4AFD-4995-8FFF-B168C4AD3CC5}" destId="{44757CF2-8650-4E80-8C5C-8AC9FB6FF915}" srcOrd="0" destOrd="0" presId="urn:microsoft.com/office/officeart/2005/8/layout/venn3"/>
    <dgm:cxn modelId="{88004546-F0C5-4E3B-A9D2-52D723B15C9E}" srcId="{E37DA1B6-06F6-4E47-B2D9-8894FC807C95}" destId="{64AB7F8A-4AFD-4995-8FFF-B168C4AD3CC5}" srcOrd="2" destOrd="0" parTransId="{A4D4ECC3-8882-4AFB-9ADA-12A2817101D2}" sibTransId="{A3FB2BDE-58FB-47CC-BC20-4A1783353844}"/>
    <dgm:cxn modelId="{C46C7227-FAFC-47B7-8164-1C55F9BA5B0E}" type="presParOf" srcId="{40DB9CA5-B80D-43D8-863B-92102B57825F}" destId="{0159CEBE-0886-4E62-B4D8-8EB93C199A99}" srcOrd="0" destOrd="0" presId="urn:microsoft.com/office/officeart/2005/8/layout/venn3"/>
    <dgm:cxn modelId="{83B01006-02E6-481A-9127-752033FFEADE}" type="presParOf" srcId="{40DB9CA5-B80D-43D8-863B-92102B57825F}" destId="{6D9A6A1F-4D1B-457F-B23B-27DEEFED7056}" srcOrd="1" destOrd="0" presId="urn:microsoft.com/office/officeart/2005/8/layout/venn3"/>
    <dgm:cxn modelId="{826EEA0E-620E-4673-879C-E5FAE3E7AC59}" type="presParOf" srcId="{40DB9CA5-B80D-43D8-863B-92102B57825F}" destId="{8606A304-4517-41B5-8FBB-296B9891CD20}" srcOrd="2" destOrd="0" presId="urn:microsoft.com/office/officeart/2005/8/layout/venn3"/>
    <dgm:cxn modelId="{CEB77ACF-3D8D-4E3B-A858-90EF38152907}" type="presParOf" srcId="{40DB9CA5-B80D-43D8-863B-92102B57825F}" destId="{D3BFDF24-BA66-42CA-B08A-8D20067D898D}" srcOrd="3" destOrd="0" presId="urn:microsoft.com/office/officeart/2005/8/layout/venn3"/>
    <dgm:cxn modelId="{F3445723-E059-454D-83BF-E45A0747FAC8}" type="presParOf" srcId="{40DB9CA5-B80D-43D8-863B-92102B57825F}" destId="{44757CF2-8650-4E80-8C5C-8AC9FB6FF915}" srcOrd="4" destOrd="0" presId="urn:microsoft.com/office/officeart/2005/8/layout/venn3"/>
  </dgm:cxnLst>
  <dgm:bg/>
  <dgm:whole/>
</dgm:dataModel>
</file>

<file path=ppt/diagrams/data29.xml><?xml version="1.0" encoding="utf-8"?>
<dgm:dataModel xmlns:dgm="http://schemas.openxmlformats.org/drawingml/2006/diagram" xmlns:a="http://schemas.openxmlformats.org/drawingml/2006/main">
  <dgm:ptLst>
    <dgm:pt modelId="{68B590BA-4389-484A-98CA-664C25B78F02}" type="doc">
      <dgm:prSet loTypeId="urn:microsoft.com/office/officeart/2005/8/layout/default" loCatId="list" qsTypeId="urn:microsoft.com/office/officeart/2005/8/quickstyle/3d3" qsCatId="3D" csTypeId="urn:microsoft.com/office/officeart/2005/8/colors/colorful1" csCatId="colorful" phldr="1"/>
      <dgm:spPr/>
    </dgm:pt>
    <dgm:pt modelId="{6CC4FC92-3257-4312-9948-6504415CC797}">
      <dgm:prSet custT="1"/>
      <dgm:spPr/>
      <dgm:t>
        <a:bodyPr/>
        <a:lstStyle/>
        <a:p>
          <a:r>
            <a:rPr lang="es-ES" sz="2000" b="1" dirty="0" err="1" smtClean="0">
              <a:solidFill>
                <a:schemeClr val="tx1"/>
              </a:solidFill>
              <a:latin typeface="Calibri" pitchFamily="34" charset="0"/>
              <a:cs typeface="Calibri" pitchFamily="34" charset="0"/>
            </a:rPr>
            <a:t>Reerupción</a:t>
          </a:r>
          <a:r>
            <a:rPr lang="es-ES" sz="2000" b="1" dirty="0" smtClean="0">
              <a:solidFill>
                <a:schemeClr val="tx1"/>
              </a:solidFill>
              <a:latin typeface="Calibri" pitchFamily="34" charset="0"/>
              <a:cs typeface="Calibri" pitchFamily="34" charset="0"/>
            </a:rPr>
            <a:t> espontánea  (1-6 meses)</a:t>
          </a:r>
        </a:p>
      </dgm:t>
    </dgm:pt>
    <dgm:pt modelId="{AB0171B4-3EF9-4D66-8829-F0BCEA4EAA78}" type="parTrans" cxnId="{5A180D3B-C859-44A5-B5DB-2548CFEEAC04}">
      <dgm:prSet/>
      <dgm:spPr/>
      <dgm:t>
        <a:bodyPr/>
        <a:lstStyle/>
        <a:p>
          <a:endParaRPr lang="es-VE"/>
        </a:p>
      </dgm:t>
    </dgm:pt>
    <dgm:pt modelId="{0F62673F-68A2-4474-A80F-852A6DD9AB1B}" type="sibTrans" cxnId="{5A180D3B-C859-44A5-B5DB-2548CFEEAC04}">
      <dgm:prSet/>
      <dgm:spPr/>
      <dgm:t>
        <a:bodyPr/>
        <a:lstStyle/>
        <a:p>
          <a:endParaRPr lang="es-VE"/>
        </a:p>
      </dgm:t>
    </dgm:pt>
    <dgm:pt modelId="{AB58ACC8-E478-40AC-BE2F-461632693B43}">
      <dgm:prSet custT="1"/>
      <dgm:spPr/>
      <dgm:t>
        <a:bodyPr/>
        <a:lstStyle/>
        <a:p>
          <a:r>
            <a:rPr lang="es-ES" sz="2000" b="1" dirty="0" smtClean="0">
              <a:solidFill>
                <a:schemeClr val="tx1"/>
              </a:solidFill>
              <a:latin typeface="Calibri" pitchFamily="34" charset="0"/>
              <a:cs typeface="Calibri" pitchFamily="34" charset="0"/>
            </a:rPr>
            <a:t>1 semana, 6-8 semanas. Control clínico y radiográfico a las 3-4 meses, 6 meses y anual hasta que </a:t>
          </a:r>
          <a:r>
            <a:rPr lang="es-ES" sz="2000" b="1" dirty="0" err="1" smtClean="0">
              <a:solidFill>
                <a:schemeClr val="tx1"/>
              </a:solidFill>
              <a:latin typeface="Calibri" pitchFamily="34" charset="0"/>
              <a:cs typeface="Calibri" pitchFamily="34" charset="0"/>
            </a:rPr>
            <a:t>erupcionen</a:t>
          </a:r>
          <a:r>
            <a:rPr lang="es-ES" sz="2000" b="1" dirty="0" smtClean="0">
              <a:solidFill>
                <a:schemeClr val="tx1"/>
              </a:solidFill>
              <a:latin typeface="Calibri" pitchFamily="34" charset="0"/>
              <a:cs typeface="Calibri" pitchFamily="34" charset="0"/>
            </a:rPr>
            <a:t> los permanentes. Dieta blanda 10 a 14 días  e idealmente no se presenten hábitos </a:t>
          </a:r>
          <a:r>
            <a:rPr lang="es-ES" sz="2000" b="1" dirty="0" err="1" smtClean="0">
              <a:solidFill>
                <a:schemeClr val="tx1"/>
              </a:solidFill>
              <a:latin typeface="Calibri" pitchFamily="34" charset="0"/>
              <a:cs typeface="Calibri" pitchFamily="34" charset="0"/>
            </a:rPr>
            <a:t>orales,higiene</a:t>
          </a:r>
          <a:r>
            <a:rPr lang="es-ES" sz="2000" b="1" dirty="0" smtClean="0">
              <a:solidFill>
                <a:schemeClr val="tx1"/>
              </a:solidFill>
              <a:latin typeface="Calibri" pitchFamily="34" charset="0"/>
              <a:cs typeface="Calibri" pitchFamily="34" charset="0"/>
            </a:rPr>
            <a:t> bucal adecuada. Colutorios antisépticos.</a:t>
          </a:r>
          <a:r>
            <a:rPr lang="es-ES" sz="2000" b="1" baseline="30000" dirty="0" smtClean="0">
              <a:solidFill>
                <a:schemeClr val="tx1"/>
              </a:solidFill>
              <a:latin typeface="Calibri" pitchFamily="34" charset="0"/>
              <a:cs typeface="Calibri" pitchFamily="34" charset="0"/>
            </a:rPr>
            <a:t> </a:t>
          </a:r>
          <a:endParaRPr lang="es-VE" sz="2000" b="1" dirty="0">
            <a:solidFill>
              <a:schemeClr val="tx1"/>
            </a:solidFill>
            <a:latin typeface="Calibri" pitchFamily="34" charset="0"/>
            <a:cs typeface="Calibri" pitchFamily="34" charset="0"/>
          </a:endParaRPr>
        </a:p>
      </dgm:t>
    </dgm:pt>
    <dgm:pt modelId="{52732AF7-02B8-4206-9EC2-47F798CEB324}" type="parTrans" cxnId="{B9CF760A-7387-4796-8D15-8A1FE2BC5052}">
      <dgm:prSet/>
      <dgm:spPr/>
      <dgm:t>
        <a:bodyPr/>
        <a:lstStyle/>
        <a:p>
          <a:endParaRPr lang="es-VE"/>
        </a:p>
      </dgm:t>
    </dgm:pt>
    <dgm:pt modelId="{B0E801BA-2D4F-45BA-9482-02CED9F0CA85}" type="sibTrans" cxnId="{B9CF760A-7387-4796-8D15-8A1FE2BC5052}">
      <dgm:prSet/>
      <dgm:spPr/>
      <dgm:t>
        <a:bodyPr/>
        <a:lstStyle/>
        <a:p>
          <a:endParaRPr lang="es-VE"/>
        </a:p>
      </dgm:t>
    </dgm:pt>
    <dgm:pt modelId="{554905AF-3D18-49DC-9A6F-C78605C49232}">
      <dgm:prSet custT="1"/>
      <dgm:spPr/>
      <dgm:t>
        <a:bodyPr/>
        <a:lstStyle/>
        <a:p>
          <a:r>
            <a:rPr lang="es-ES" sz="2000" b="1" dirty="0" smtClean="0">
              <a:solidFill>
                <a:schemeClr val="tx1"/>
              </a:solidFill>
            </a:rPr>
            <a:t>Antibiótico</a:t>
          </a:r>
          <a:r>
            <a:rPr lang="es-ES" sz="2000" dirty="0" smtClean="0">
              <a:solidFill>
                <a:schemeClr val="tx1"/>
              </a:solidFill>
            </a:rPr>
            <a:t>  </a:t>
          </a:r>
          <a:endParaRPr lang="es-VE" sz="2000" dirty="0">
            <a:solidFill>
              <a:schemeClr val="tx1"/>
            </a:solidFill>
          </a:endParaRPr>
        </a:p>
      </dgm:t>
    </dgm:pt>
    <dgm:pt modelId="{5CD97BC2-03CC-48F2-8168-46EBFB877C54}" type="sibTrans" cxnId="{62CB7EDB-BF58-4331-A1FC-940DF8D0B25A}">
      <dgm:prSet/>
      <dgm:spPr/>
      <dgm:t>
        <a:bodyPr/>
        <a:lstStyle/>
        <a:p>
          <a:endParaRPr lang="es-VE"/>
        </a:p>
      </dgm:t>
    </dgm:pt>
    <dgm:pt modelId="{1DF0EAE9-B948-4E56-BB41-5F741C5D6AA5}" type="parTrans" cxnId="{62CB7EDB-BF58-4331-A1FC-940DF8D0B25A}">
      <dgm:prSet/>
      <dgm:spPr/>
      <dgm:t>
        <a:bodyPr/>
        <a:lstStyle/>
        <a:p>
          <a:endParaRPr lang="es-VE"/>
        </a:p>
      </dgm:t>
    </dgm:pt>
    <dgm:pt modelId="{80A7780E-17D7-48F1-AACD-B60E7C0F7954}">
      <dgm:prSet/>
      <dgm:spPr/>
      <dgm:t>
        <a:bodyPr/>
        <a:lstStyle/>
        <a:p>
          <a:r>
            <a:rPr lang="es-VE" b="1" dirty="0" err="1" smtClean="0">
              <a:solidFill>
                <a:schemeClr val="tx1"/>
              </a:solidFill>
              <a:latin typeface="Calibri" pitchFamily="34" charset="0"/>
              <a:cs typeface="Calibri" pitchFamily="34" charset="0"/>
            </a:rPr>
            <a:t>Exodoncia</a:t>
          </a:r>
          <a:r>
            <a:rPr lang="es-VE" b="1" dirty="0" smtClean="0">
              <a:solidFill>
                <a:schemeClr val="tx1"/>
              </a:solidFill>
              <a:latin typeface="Calibri" pitchFamily="34" charset="0"/>
              <a:cs typeface="Calibri" pitchFamily="34" charset="0"/>
            </a:rPr>
            <a:t>: Relación con el germen del permanente </a:t>
          </a:r>
          <a:endParaRPr lang="es-VE" b="1" dirty="0">
            <a:solidFill>
              <a:schemeClr val="tx1"/>
            </a:solidFill>
            <a:latin typeface="Calibri" pitchFamily="34" charset="0"/>
            <a:cs typeface="Calibri" pitchFamily="34" charset="0"/>
          </a:endParaRPr>
        </a:p>
      </dgm:t>
    </dgm:pt>
    <dgm:pt modelId="{05430271-94C2-464A-A149-8D294C81A529}" type="parTrans" cxnId="{BB11A049-811C-4113-982B-85D3ABB7628F}">
      <dgm:prSet/>
      <dgm:spPr/>
      <dgm:t>
        <a:bodyPr/>
        <a:lstStyle/>
        <a:p>
          <a:endParaRPr lang="es-VE"/>
        </a:p>
      </dgm:t>
    </dgm:pt>
    <dgm:pt modelId="{04611399-35F5-45B0-AC21-2D24931723B7}" type="sibTrans" cxnId="{BB11A049-811C-4113-982B-85D3ABB7628F}">
      <dgm:prSet/>
      <dgm:spPr/>
      <dgm:t>
        <a:bodyPr/>
        <a:lstStyle/>
        <a:p>
          <a:endParaRPr lang="es-VE"/>
        </a:p>
      </dgm:t>
    </dgm:pt>
    <dgm:pt modelId="{49938F91-92DF-47AC-94C6-A22EBE1DA011}" type="pres">
      <dgm:prSet presAssocID="{68B590BA-4389-484A-98CA-664C25B78F02}" presName="diagram" presStyleCnt="0">
        <dgm:presLayoutVars>
          <dgm:dir/>
          <dgm:resizeHandles val="exact"/>
        </dgm:presLayoutVars>
      </dgm:prSet>
      <dgm:spPr/>
    </dgm:pt>
    <dgm:pt modelId="{724428B0-F9E1-44AF-86EF-9D511E910E76}" type="pres">
      <dgm:prSet presAssocID="{6CC4FC92-3257-4312-9948-6504415CC797}" presName="node" presStyleLbl="node1" presStyleIdx="0" presStyleCnt="4" custScaleX="100568">
        <dgm:presLayoutVars>
          <dgm:bulletEnabled val="1"/>
        </dgm:presLayoutVars>
      </dgm:prSet>
      <dgm:spPr/>
      <dgm:t>
        <a:bodyPr/>
        <a:lstStyle/>
        <a:p>
          <a:endParaRPr lang="es-VE"/>
        </a:p>
      </dgm:t>
    </dgm:pt>
    <dgm:pt modelId="{3509DCC2-9490-4B64-B086-B0D779A370B1}" type="pres">
      <dgm:prSet presAssocID="{0F62673F-68A2-4474-A80F-852A6DD9AB1B}" presName="sibTrans" presStyleCnt="0"/>
      <dgm:spPr/>
    </dgm:pt>
    <dgm:pt modelId="{9AE2BDE3-21B1-4E80-ADCE-24EB46B271A1}" type="pres">
      <dgm:prSet presAssocID="{80A7780E-17D7-48F1-AACD-B60E7C0F7954}" presName="node" presStyleLbl="node1" presStyleIdx="1" presStyleCnt="4">
        <dgm:presLayoutVars>
          <dgm:bulletEnabled val="1"/>
        </dgm:presLayoutVars>
      </dgm:prSet>
      <dgm:spPr/>
      <dgm:t>
        <a:bodyPr/>
        <a:lstStyle/>
        <a:p>
          <a:endParaRPr lang="es-VE"/>
        </a:p>
      </dgm:t>
    </dgm:pt>
    <dgm:pt modelId="{472CC77E-1E6D-4B32-B9F2-205BA8F16D62}" type="pres">
      <dgm:prSet presAssocID="{04611399-35F5-45B0-AC21-2D24931723B7}" presName="sibTrans" presStyleCnt="0"/>
      <dgm:spPr/>
    </dgm:pt>
    <dgm:pt modelId="{A6D2A166-DA5F-41D6-A54E-65C93809C5FC}" type="pres">
      <dgm:prSet presAssocID="{554905AF-3D18-49DC-9A6F-C78605C49232}" presName="node" presStyleLbl="node1" presStyleIdx="2" presStyleCnt="4">
        <dgm:presLayoutVars>
          <dgm:bulletEnabled val="1"/>
        </dgm:presLayoutVars>
      </dgm:prSet>
      <dgm:spPr/>
      <dgm:t>
        <a:bodyPr/>
        <a:lstStyle/>
        <a:p>
          <a:endParaRPr lang="es-VE"/>
        </a:p>
      </dgm:t>
    </dgm:pt>
    <dgm:pt modelId="{D5F59D45-0E32-42E8-9A58-EEDAFBDB193C}" type="pres">
      <dgm:prSet presAssocID="{5CD97BC2-03CC-48F2-8168-46EBFB877C54}" presName="sibTrans" presStyleCnt="0"/>
      <dgm:spPr/>
    </dgm:pt>
    <dgm:pt modelId="{F1D6A89A-6A83-4B0E-A2B7-09120A4EBC1A}" type="pres">
      <dgm:prSet presAssocID="{AB58ACC8-E478-40AC-BE2F-461632693B43}" presName="node" presStyleLbl="node1" presStyleIdx="3" presStyleCnt="4" custScaleX="310774" custScaleY="196812">
        <dgm:presLayoutVars>
          <dgm:bulletEnabled val="1"/>
        </dgm:presLayoutVars>
      </dgm:prSet>
      <dgm:spPr/>
      <dgm:t>
        <a:bodyPr/>
        <a:lstStyle/>
        <a:p>
          <a:endParaRPr lang="es-VE"/>
        </a:p>
      </dgm:t>
    </dgm:pt>
  </dgm:ptLst>
  <dgm:cxnLst>
    <dgm:cxn modelId="{B9CF760A-7387-4796-8D15-8A1FE2BC5052}" srcId="{68B590BA-4389-484A-98CA-664C25B78F02}" destId="{AB58ACC8-E478-40AC-BE2F-461632693B43}" srcOrd="3" destOrd="0" parTransId="{52732AF7-02B8-4206-9EC2-47F798CEB324}" sibTransId="{B0E801BA-2D4F-45BA-9482-02CED9F0CA85}"/>
    <dgm:cxn modelId="{F27BEDD0-3B59-4091-9B0D-66B9069C56DC}" type="presOf" srcId="{68B590BA-4389-484A-98CA-664C25B78F02}" destId="{49938F91-92DF-47AC-94C6-A22EBE1DA011}" srcOrd="0" destOrd="0" presId="urn:microsoft.com/office/officeart/2005/8/layout/default"/>
    <dgm:cxn modelId="{BB11A049-811C-4113-982B-85D3ABB7628F}" srcId="{68B590BA-4389-484A-98CA-664C25B78F02}" destId="{80A7780E-17D7-48F1-AACD-B60E7C0F7954}" srcOrd="1" destOrd="0" parTransId="{05430271-94C2-464A-A149-8D294C81A529}" sibTransId="{04611399-35F5-45B0-AC21-2D24931723B7}"/>
    <dgm:cxn modelId="{5A180D3B-C859-44A5-B5DB-2548CFEEAC04}" srcId="{68B590BA-4389-484A-98CA-664C25B78F02}" destId="{6CC4FC92-3257-4312-9948-6504415CC797}" srcOrd="0" destOrd="0" parTransId="{AB0171B4-3EF9-4D66-8829-F0BCEA4EAA78}" sibTransId="{0F62673F-68A2-4474-A80F-852A6DD9AB1B}"/>
    <dgm:cxn modelId="{4105FF13-4F04-4FCD-8435-602B7A0F3D24}" type="presOf" srcId="{80A7780E-17D7-48F1-AACD-B60E7C0F7954}" destId="{9AE2BDE3-21B1-4E80-ADCE-24EB46B271A1}" srcOrd="0" destOrd="0" presId="urn:microsoft.com/office/officeart/2005/8/layout/default"/>
    <dgm:cxn modelId="{0B4A7D77-01CB-490B-AE10-90ED9D22D466}" type="presOf" srcId="{554905AF-3D18-49DC-9A6F-C78605C49232}" destId="{A6D2A166-DA5F-41D6-A54E-65C93809C5FC}" srcOrd="0" destOrd="0" presId="urn:microsoft.com/office/officeart/2005/8/layout/default"/>
    <dgm:cxn modelId="{62CB7EDB-BF58-4331-A1FC-940DF8D0B25A}" srcId="{68B590BA-4389-484A-98CA-664C25B78F02}" destId="{554905AF-3D18-49DC-9A6F-C78605C49232}" srcOrd="2" destOrd="0" parTransId="{1DF0EAE9-B948-4E56-BB41-5F741C5D6AA5}" sibTransId="{5CD97BC2-03CC-48F2-8168-46EBFB877C54}"/>
    <dgm:cxn modelId="{C9E0ED07-2C9A-415D-877C-9CA435F931C6}" type="presOf" srcId="{AB58ACC8-E478-40AC-BE2F-461632693B43}" destId="{F1D6A89A-6A83-4B0E-A2B7-09120A4EBC1A}" srcOrd="0" destOrd="0" presId="urn:microsoft.com/office/officeart/2005/8/layout/default"/>
    <dgm:cxn modelId="{BFB28F37-4A75-49CC-8ECB-847681B05788}" type="presOf" srcId="{6CC4FC92-3257-4312-9948-6504415CC797}" destId="{724428B0-F9E1-44AF-86EF-9D511E910E76}" srcOrd="0" destOrd="0" presId="urn:microsoft.com/office/officeart/2005/8/layout/default"/>
    <dgm:cxn modelId="{3DA8B3DA-7B86-4C53-8400-11E43473BAAC}" type="presParOf" srcId="{49938F91-92DF-47AC-94C6-A22EBE1DA011}" destId="{724428B0-F9E1-44AF-86EF-9D511E910E76}" srcOrd="0" destOrd="0" presId="urn:microsoft.com/office/officeart/2005/8/layout/default"/>
    <dgm:cxn modelId="{23D075A3-4E94-4969-ACDE-F5AAC29CD8B7}" type="presParOf" srcId="{49938F91-92DF-47AC-94C6-A22EBE1DA011}" destId="{3509DCC2-9490-4B64-B086-B0D779A370B1}" srcOrd="1" destOrd="0" presId="urn:microsoft.com/office/officeart/2005/8/layout/default"/>
    <dgm:cxn modelId="{EE4CC944-D767-4475-A8D4-97BC4D7DEAC2}" type="presParOf" srcId="{49938F91-92DF-47AC-94C6-A22EBE1DA011}" destId="{9AE2BDE3-21B1-4E80-ADCE-24EB46B271A1}" srcOrd="2" destOrd="0" presId="urn:microsoft.com/office/officeart/2005/8/layout/default"/>
    <dgm:cxn modelId="{9CE6FF97-7BA2-4692-AF2B-5AF806911CAA}" type="presParOf" srcId="{49938F91-92DF-47AC-94C6-A22EBE1DA011}" destId="{472CC77E-1E6D-4B32-B9F2-205BA8F16D62}" srcOrd="3" destOrd="0" presId="urn:microsoft.com/office/officeart/2005/8/layout/default"/>
    <dgm:cxn modelId="{F2B8848D-139E-47A5-AD07-D75660A13C53}" type="presParOf" srcId="{49938F91-92DF-47AC-94C6-A22EBE1DA011}" destId="{A6D2A166-DA5F-41D6-A54E-65C93809C5FC}" srcOrd="4" destOrd="0" presId="urn:microsoft.com/office/officeart/2005/8/layout/default"/>
    <dgm:cxn modelId="{FFC8517A-D17B-40EB-B4A3-EC6BC374919C}" type="presParOf" srcId="{49938F91-92DF-47AC-94C6-A22EBE1DA011}" destId="{D5F59D45-0E32-42E8-9A58-EEDAFBDB193C}" srcOrd="5" destOrd="0" presId="urn:microsoft.com/office/officeart/2005/8/layout/default"/>
    <dgm:cxn modelId="{E290DDB2-6098-4672-9FCE-15CCBB55DEA0}" type="presParOf" srcId="{49938F91-92DF-47AC-94C6-A22EBE1DA011}" destId="{F1D6A89A-6A83-4B0E-A2B7-09120A4EBC1A}" srcOrd="6" destOrd="0" presId="urn:microsoft.com/office/officeart/2005/8/layout/default"/>
  </dgm:cxnLst>
  <dgm:bg/>
  <dgm:whole/>
</dgm:dataModel>
</file>

<file path=ppt/diagrams/data3.xml><?xml version="1.0" encoding="utf-8"?>
<dgm:dataModel xmlns:dgm="http://schemas.openxmlformats.org/drawingml/2006/diagram" xmlns:a="http://schemas.openxmlformats.org/drawingml/2006/main">
  <dgm:ptLst>
    <dgm:pt modelId="{91752B86-2780-402C-ABE0-4B4BB937B9A5}" type="doc">
      <dgm:prSet loTypeId="urn:microsoft.com/office/officeart/2005/8/layout/gear1" loCatId="process" qsTypeId="urn:microsoft.com/office/officeart/2005/8/quickstyle/simple1" qsCatId="simple" csTypeId="urn:microsoft.com/office/officeart/2005/8/colors/colorful3" csCatId="colorful" phldr="1"/>
      <dgm:spPr/>
      <dgm:t>
        <a:bodyPr/>
        <a:lstStyle/>
        <a:p>
          <a:endParaRPr lang="es-VE"/>
        </a:p>
      </dgm:t>
    </dgm:pt>
    <dgm:pt modelId="{47F09DBB-115C-4711-8202-A278758D9180}">
      <dgm:prSet phldrT="[Texto]" custT="1"/>
      <dgm:spPr/>
      <dgm:t>
        <a:bodyPr/>
        <a:lstStyle/>
        <a:p>
          <a:pPr algn="ctr"/>
          <a:r>
            <a:rPr lang="es-VE" sz="2400" b="1" dirty="0" smtClean="0">
              <a:solidFill>
                <a:schemeClr val="tx1"/>
              </a:solidFill>
            </a:rPr>
            <a:t>Pruebas complementarias </a:t>
          </a:r>
          <a:endParaRPr lang="es-VE" sz="2400" b="1" dirty="0">
            <a:solidFill>
              <a:schemeClr val="tx1"/>
            </a:solidFill>
          </a:endParaRPr>
        </a:p>
      </dgm:t>
    </dgm:pt>
    <dgm:pt modelId="{8866F308-6604-4AE9-B212-EC44C9F3085D}" type="parTrans" cxnId="{60FDC4D2-0D81-4681-ADFE-49CBE5D25C92}">
      <dgm:prSet/>
      <dgm:spPr/>
      <dgm:t>
        <a:bodyPr/>
        <a:lstStyle/>
        <a:p>
          <a:endParaRPr lang="es-VE"/>
        </a:p>
      </dgm:t>
    </dgm:pt>
    <dgm:pt modelId="{08D6BF63-D2D2-4167-A8D5-03703EF3EBB2}" type="sibTrans" cxnId="{60FDC4D2-0D81-4681-ADFE-49CBE5D25C92}">
      <dgm:prSet/>
      <dgm:spPr/>
      <dgm:t>
        <a:bodyPr/>
        <a:lstStyle/>
        <a:p>
          <a:endParaRPr lang="es-VE"/>
        </a:p>
      </dgm:t>
    </dgm:pt>
    <dgm:pt modelId="{34F7CE35-5004-422A-89CD-AB2A1576C610}">
      <dgm:prSet phldrT="[Texto]" custT="1"/>
      <dgm:spPr/>
      <dgm:t>
        <a:bodyPr/>
        <a:lstStyle/>
        <a:p>
          <a:r>
            <a:rPr lang="es-VE" sz="2400" b="1" dirty="0" smtClean="0">
              <a:solidFill>
                <a:schemeClr val="tx1"/>
              </a:solidFill>
            </a:rPr>
            <a:t>Examen Clínico  completo (</a:t>
          </a:r>
          <a:r>
            <a:rPr lang="es-VE" sz="2400" b="1" dirty="0" err="1" smtClean="0">
              <a:solidFill>
                <a:schemeClr val="tx1"/>
              </a:solidFill>
            </a:rPr>
            <a:t>intraoral</a:t>
          </a:r>
          <a:r>
            <a:rPr lang="es-VE" sz="2400" b="1" dirty="0" smtClean="0">
              <a:solidFill>
                <a:schemeClr val="tx1"/>
              </a:solidFill>
            </a:rPr>
            <a:t> - </a:t>
          </a:r>
          <a:r>
            <a:rPr lang="es-VE" sz="2400" b="1" dirty="0" err="1" smtClean="0">
              <a:solidFill>
                <a:schemeClr val="tx1"/>
              </a:solidFill>
            </a:rPr>
            <a:t>extraoral</a:t>
          </a:r>
          <a:r>
            <a:rPr lang="es-VE" sz="2400" b="1" dirty="0" smtClean="0">
              <a:solidFill>
                <a:schemeClr val="tx1"/>
              </a:solidFill>
            </a:rPr>
            <a:t>)  y Radiográfico</a:t>
          </a:r>
          <a:endParaRPr lang="es-VE" sz="2400" b="1" dirty="0">
            <a:solidFill>
              <a:schemeClr val="tx1"/>
            </a:solidFill>
          </a:endParaRPr>
        </a:p>
      </dgm:t>
    </dgm:pt>
    <dgm:pt modelId="{CD7C7177-1127-4364-9EB4-BCE07BD9CAFA}" type="parTrans" cxnId="{D776A339-E2F6-48B0-9A91-0D5EA3174179}">
      <dgm:prSet/>
      <dgm:spPr/>
      <dgm:t>
        <a:bodyPr/>
        <a:lstStyle/>
        <a:p>
          <a:endParaRPr lang="es-VE"/>
        </a:p>
      </dgm:t>
    </dgm:pt>
    <dgm:pt modelId="{7EA3AEC2-481F-44B2-B014-B7E4FBD415E6}" type="sibTrans" cxnId="{D776A339-E2F6-48B0-9A91-0D5EA3174179}">
      <dgm:prSet/>
      <dgm:spPr/>
      <dgm:t>
        <a:bodyPr/>
        <a:lstStyle/>
        <a:p>
          <a:endParaRPr lang="es-VE"/>
        </a:p>
      </dgm:t>
    </dgm:pt>
    <dgm:pt modelId="{E0E99A5A-ECCB-49B9-A17D-8AE8DF1300C2}">
      <dgm:prSet phldrT="[Texto]" custT="1"/>
      <dgm:spPr/>
      <dgm:t>
        <a:bodyPr/>
        <a:lstStyle/>
        <a:p>
          <a:r>
            <a:rPr lang="es-VE" sz="2400" b="1" dirty="0" smtClean="0">
              <a:solidFill>
                <a:schemeClr val="tx1"/>
              </a:solidFill>
            </a:rPr>
            <a:t>Anamnesis</a:t>
          </a:r>
          <a:r>
            <a:rPr lang="es-VE" sz="2400" b="1" dirty="0" smtClean="0"/>
            <a:t> </a:t>
          </a:r>
          <a:endParaRPr lang="es-VE" sz="2400" b="1" dirty="0"/>
        </a:p>
      </dgm:t>
    </dgm:pt>
    <dgm:pt modelId="{10F204AB-7E34-43D4-BD1A-5CA136F96EB2}" type="parTrans" cxnId="{21F78E56-FC1F-4EF2-86FB-2462467878F6}">
      <dgm:prSet/>
      <dgm:spPr/>
      <dgm:t>
        <a:bodyPr/>
        <a:lstStyle/>
        <a:p>
          <a:endParaRPr lang="es-VE"/>
        </a:p>
      </dgm:t>
    </dgm:pt>
    <dgm:pt modelId="{2D7796D1-2BD3-4AF4-91BE-5E6AA4FD7500}" type="sibTrans" cxnId="{21F78E56-FC1F-4EF2-86FB-2462467878F6}">
      <dgm:prSet/>
      <dgm:spPr/>
      <dgm:t>
        <a:bodyPr/>
        <a:lstStyle/>
        <a:p>
          <a:endParaRPr lang="es-VE"/>
        </a:p>
      </dgm:t>
    </dgm:pt>
    <dgm:pt modelId="{FE917913-DE20-499A-9949-F44FD2CA4427}" type="pres">
      <dgm:prSet presAssocID="{91752B86-2780-402C-ABE0-4B4BB937B9A5}" presName="composite" presStyleCnt="0">
        <dgm:presLayoutVars>
          <dgm:chMax val="3"/>
          <dgm:animLvl val="lvl"/>
          <dgm:resizeHandles val="exact"/>
        </dgm:presLayoutVars>
      </dgm:prSet>
      <dgm:spPr/>
      <dgm:t>
        <a:bodyPr/>
        <a:lstStyle/>
        <a:p>
          <a:endParaRPr lang="es-VE"/>
        </a:p>
      </dgm:t>
    </dgm:pt>
    <dgm:pt modelId="{EAE9C47E-165C-4AAA-9860-F90FDB70FB91}" type="pres">
      <dgm:prSet presAssocID="{47F09DBB-115C-4711-8202-A278758D9180}" presName="gear1" presStyleLbl="node1" presStyleIdx="0" presStyleCnt="3" custScaleX="148476" custScaleY="155034">
        <dgm:presLayoutVars>
          <dgm:chMax val="1"/>
          <dgm:bulletEnabled val="1"/>
        </dgm:presLayoutVars>
      </dgm:prSet>
      <dgm:spPr/>
      <dgm:t>
        <a:bodyPr/>
        <a:lstStyle/>
        <a:p>
          <a:endParaRPr lang="es-VE"/>
        </a:p>
      </dgm:t>
    </dgm:pt>
    <dgm:pt modelId="{F56544ED-9B4A-450B-BFC4-F932ED996251}" type="pres">
      <dgm:prSet presAssocID="{47F09DBB-115C-4711-8202-A278758D9180}" presName="gear1srcNode" presStyleLbl="node1" presStyleIdx="0" presStyleCnt="3"/>
      <dgm:spPr/>
      <dgm:t>
        <a:bodyPr/>
        <a:lstStyle/>
        <a:p>
          <a:endParaRPr lang="es-VE"/>
        </a:p>
      </dgm:t>
    </dgm:pt>
    <dgm:pt modelId="{BD02D5B4-4E2F-44F7-B81F-32E83BFD2A98}" type="pres">
      <dgm:prSet presAssocID="{47F09DBB-115C-4711-8202-A278758D9180}" presName="gear1dstNode" presStyleLbl="node1" presStyleIdx="0" presStyleCnt="3"/>
      <dgm:spPr/>
      <dgm:t>
        <a:bodyPr/>
        <a:lstStyle/>
        <a:p>
          <a:endParaRPr lang="es-VE"/>
        </a:p>
      </dgm:t>
    </dgm:pt>
    <dgm:pt modelId="{3452270A-7892-48C2-B91F-CF0DFE296793}" type="pres">
      <dgm:prSet presAssocID="{34F7CE35-5004-422A-89CD-AB2A1576C610}" presName="gear2" presStyleLbl="node1" presStyleIdx="1" presStyleCnt="3" custScaleX="190427" custScaleY="146480" custLinFactNeighborX="-6357" custLinFactNeighborY="-7345">
        <dgm:presLayoutVars>
          <dgm:chMax val="1"/>
          <dgm:bulletEnabled val="1"/>
        </dgm:presLayoutVars>
      </dgm:prSet>
      <dgm:spPr/>
      <dgm:t>
        <a:bodyPr/>
        <a:lstStyle/>
        <a:p>
          <a:endParaRPr lang="es-VE"/>
        </a:p>
      </dgm:t>
    </dgm:pt>
    <dgm:pt modelId="{B01D208A-6B4A-4644-8205-E2F8D23050C4}" type="pres">
      <dgm:prSet presAssocID="{34F7CE35-5004-422A-89CD-AB2A1576C610}" presName="gear2srcNode" presStyleLbl="node1" presStyleIdx="1" presStyleCnt="3"/>
      <dgm:spPr/>
      <dgm:t>
        <a:bodyPr/>
        <a:lstStyle/>
        <a:p>
          <a:endParaRPr lang="es-VE"/>
        </a:p>
      </dgm:t>
    </dgm:pt>
    <dgm:pt modelId="{3E6A32B8-6F76-44FD-BDC9-D5D5EA0524F2}" type="pres">
      <dgm:prSet presAssocID="{34F7CE35-5004-422A-89CD-AB2A1576C610}" presName="gear2dstNode" presStyleLbl="node1" presStyleIdx="1" presStyleCnt="3"/>
      <dgm:spPr/>
      <dgm:t>
        <a:bodyPr/>
        <a:lstStyle/>
        <a:p>
          <a:endParaRPr lang="es-VE"/>
        </a:p>
      </dgm:t>
    </dgm:pt>
    <dgm:pt modelId="{6369941B-69F5-43DB-A945-C34652152D04}" type="pres">
      <dgm:prSet presAssocID="{E0E99A5A-ECCB-49B9-A17D-8AE8DF1300C2}" presName="gear3" presStyleLbl="node1" presStyleIdx="2" presStyleCnt="3" custScaleX="130927" custScaleY="128471" custLinFactNeighborX="41455" custLinFactNeighborY="14010"/>
      <dgm:spPr/>
      <dgm:t>
        <a:bodyPr/>
        <a:lstStyle/>
        <a:p>
          <a:endParaRPr lang="es-VE"/>
        </a:p>
      </dgm:t>
    </dgm:pt>
    <dgm:pt modelId="{E3F976C3-E830-4C01-BB10-B786029B0403}" type="pres">
      <dgm:prSet presAssocID="{E0E99A5A-ECCB-49B9-A17D-8AE8DF1300C2}" presName="gear3tx" presStyleLbl="node1" presStyleIdx="2" presStyleCnt="3">
        <dgm:presLayoutVars>
          <dgm:chMax val="1"/>
          <dgm:bulletEnabled val="1"/>
        </dgm:presLayoutVars>
      </dgm:prSet>
      <dgm:spPr/>
      <dgm:t>
        <a:bodyPr/>
        <a:lstStyle/>
        <a:p>
          <a:endParaRPr lang="es-VE"/>
        </a:p>
      </dgm:t>
    </dgm:pt>
    <dgm:pt modelId="{C0D0EB72-3822-4247-9F58-608323B01257}" type="pres">
      <dgm:prSet presAssocID="{E0E99A5A-ECCB-49B9-A17D-8AE8DF1300C2}" presName="gear3srcNode" presStyleLbl="node1" presStyleIdx="2" presStyleCnt="3"/>
      <dgm:spPr/>
      <dgm:t>
        <a:bodyPr/>
        <a:lstStyle/>
        <a:p>
          <a:endParaRPr lang="es-VE"/>
        </a:p>
      </dgm:t>
    </dgm:pt>
    <dgm:pt modelId="{F9E467E5-401C-4BF8-B9CC-D3FF0BF29ADE}" type="pres">
      <dgm:prSet presAssocID="{E0E99A5A-ECCB-49B9-A17D-8AE8DF1300C2}" presName="gear3dstNode" presStyleLbl="node1" presStyleIdx="2" presStyleCnt="3"/>
      <dgm:spPr/>
      <dgm:t>
        <a:bodyPr/>
        <a:lstStyle/>
        <a:p>
          <a:endParaRPr lang="es-VE"/>
        </a:p>
      </dgm:t>
    </dgm:pt>
    <dgm:pt modelId="{2172C657-3F60-4B41-8309-82CBC3088AA8}" type="pres">
      <dgm:prSet presAssocID="{08D6BF63-D2D2-4167-A8D5-03703EF3EBB2}" presName="connector1" presStyleLbl="sibTrans2D1" presStyleIdx="0" presStyleCnt="3"/>
      <dgm:spPr/>
      <dgm:t>
        <a:bodyPr/>
        <a:lstStyle/>
        <a:p>
          <a:endParaRPr lang="es-VE"/>
        </a:p>
      </dgm:t>
    </dgm:pt>
    <dgm:pt modelId="{D7790F34-D257-4737-A2F6-2634D3E7984B}" type="pres">
      <dgm:prSet presAssocID="{7EA3AEC2-481F-44B2-B014-B7E4FBD415E6}" presName="connector2" presStyleLbl="sibTrans2D1" presStyleIdx="1" presStyleCnt="3" custScaleX="114105" custScaleY="124052"/>
      <dgm:spPr/>
      <dgm:t>
        <a:bodyPr/>
        <a:lstStyle/>
        <a:p>
          <a:endParaRPr lang="es-VE"/>
        </a:p>
      </dgm:t>
    </dgm:pt>
    <dgm:pt modelId="{9E4F1BA9-FFB2-4B70-BBB3-EC10122F3E04}" type="pres">
      <dgm:prSet presAssocID="{2D7796D1-2BD3-4AF4-91BE-5E6AA4FD7500}" presName="connector3" presStyleLbl="sibTrans2D1" presStyleIdx="2" presStyleCnt="3" custFlipVert="1" custFlipHor="1" custScaleX="5148" custScaleY="7752" custLinFactX="100000" custLinFactNeighborX="150437" custLinFactNeighborY="2544"/>
      <dgm:spPr/>
      <dgm:t>
        <a:bodyPr/>
        <a:lstStyle/>
        <a:p>
          <a:endParaRPr lang="es-VE"/>
        </a:p>
      </dgm:t>
    </dgm:pt>
  </dgm:ptLst>
  <dgm:cxnLst>
    <dgm:cxn modelId="{F58CF182-3E65-4EB4-8BB6-33804F7E789A}" type="presOf" srcId="{47F09DBB-115C-4711-8202-A278758D9180}" destId="{F56544ED-9B4A-450B-BFC4-F932ED996251}" srcOrd="1" destOrd="0" presId="urn:microsoft.com/office/officeart/2005/8/layout/gear1"/>
    <dgm:cxn modelId="{21F78E56-FC1F-4EF2-86FB-2462467878F6}" srcId="{91752B86-2780-402C-ABE0-4B4BB937B9A5}" destId="{E0E99A5A-ECCB-49B9-A17D-8AE8DF1300C2}" srcOrd="2" destOrd="0" parTransId="{10F204AB-7E34-43D4-BD1A-5CA136F96EB2}" sibTransId="{2D7796D1-2BD3-4AF4-91BE-5E6AA4FD7500}"/>
    <dgm:cxn modelId="{A53469B7-C458-4A81-8CC5-5C2ADE50BA74}" type="presOf" srcId="{2D7796D1-2BD3-4AF4-91BE-5E6AA4FD7500}" destId="{9E4F1BA9-FFB2-4B70-BBB3-EC10122F3E04}" srcOrd="0" destOrd="0" presId="urn:microsoft.com/office/officeart/2005/8/layout/gear1"/>
    <dgm:cxn modelId="{52B83780-529F-4F11-8A1F-F1B190408E97}" type="presOf" srcId="{E0E99A5A-ECCB-49B9-A17D-8AE8DF1300C2}" destId="{F9E467E5-401C-4BF8-B9CC-D3FF0BF29ADE}" srcOrd="3" destOrd="0" presId="urn:microsoft.com/office/officeart/2005/8/layout/gear1"/>
    <dgm:cxn modelId="{1280B8AD-9F01-411E-86EB-C684B69D2DDE}" type="presOf" srcId="{91752B86-2780-402C-ABE0-4B4BB937B9A5}" destId="{FE917913-DE20-499A-9949-F44FD2CA4427}" srcOrd="0" destOrd="0" presId="urn:microsoft.com/office/officeart/2005/8/layout/gear1"/>
    <dgm:cxn modelId="{FA83BC11-C19C-43B5-9DE2-679ED5495B9D}" type="presOf" srcId="{47F09DBB-115C-4711-8202-A278758D9180}" destId="{EAE9C47E-165C-4AAA-9860-F90FDB70FB91}" srcOrd="0" destOrd="0" presId="urn:microsoft.com/office/officeart/2005/8/layout/gear1"/>
    <dgm:cxn modelId="{91DB4269-AD48-441C-851A-F0DEBA679665}" type="presOf" srcId="{34F7CE35-5004-422A-89CD-AB2A1576C610}" destId="{B01D208A-6B4A-4644-8205-E2F8D23050C4}" srcOrd="1" destOrd="0" presId="urn:microsoft.com/office/officeart/2005/8/layout/gear1"/>
    <dgm:cxn modelId="{60FDC4D2-0D81-4681-ADFE-49CBE5D25C92}" srcId="{91752B86-2780-402C-ABE0-4B4BB937B9A5}" destId="{47F09DBB-115C-4711-8202-A278758D9180}" srcOrd="0" destOrd="0" parTransId="{8866F308-6604-4AE9-B212-EC44C9F3085D}" sibTransId="{08D6BF63-D2D2-4167-A8D5-03703EF3EBB2}"/>
    <dgm:cxn modelId="{2ADF6305-5791-4EB3-A20B-9269E8AD15B8}" type="presOf" srcId="{34F7CE35-5004-422A-89CD-AB2A1576C610}" destId="{3452270A-7892-48C2-B91F-CF0DFE296793}" srcOrd="0" destOrd="0" presId="urn:microsoft.com/office/officeart/2005/8/layout/gear1"/>
    <dgm:cxn modelId="{06444DBF-034B-46F1-BF46-F54DC790E0C4}" type="presOf" srcId="{E0E99A5A-ECCB-49B9-A17D-8AE8DF1300C2}" destId="{6369941B-69F5-43DB-A945-C34652152D04}" srcOrd="0" destOrd="0" presId="urn:microsoft.com/office/officeart/2005/8/layout/gear1"/>
    <dgm:cxn modelId="{42CB5A21-F756-4845-93BD-1BE88FE16EDF}" type="presOf" srcId="{08D6BF63-D2D2-4167-A8D5-03703EF3EBB2}" destId="{2172C657-3F60-4B41-8309-82CBC3088AA8}" srcOrd="0" destOrd="0" presId="urn:microsoft.com/office/officeart/2005/8/layout/gear1"/>
    <dgm:cxn modelId="{C623999B-6925-4464-A08B-64C4CF5D5F61}" type="presOf" srcId="{34F7CE35-5004-422A-89CD-AB2A1576C610}" destId="{3E6A32B8-6F76-44FD-BDC9-D5D5EA0524F2}" srcOrd="2" destOrd="0" presId="urn:microsoft.com/office/officeart/2005/8/layout/gear1"/>
    <dgm:cxn modelId="{E793A2E5-0E9C-4F67-BCA7-20984694B166}" type="presOf" srcId="{47F09DBB-115C-4711-8202-A278758D9180}" destId="{BD02D5B4-4E2F-44F7-B81F-32E83BFD2A98}" srcOrd="2" destOrd="0" presId="urn:microsoft.com/office/officeart/2005/8/layout/gear1"/>
    <dgm:cxn modelId="{15BC9E3F-FAFB-41A4-B926-664E28D6DEE9}" type="presOf" srcId="{E0E99A5A-ECCB-49B9-A17D-8AE8DF1300C2}" destId="{C0D0EB72-3822-4247-9F58-608323B01257}" srcOrd="2" destOrd="0" presId="urn:microsoft.com/office/officeart/2005/8/layout/gear1"/>
    <dgm:cxn modelId="{D776A339-E2F6-48B0-9A91-0D5EA3174179}" srcId="{91752B86-2780-402C-ABE0-4B4BB937B9A5}" destId="{34F7CE35-5004-422A-89CD-AB2A1576C610}" srcOrd="1" destOrd="0" parTransId="{CD7C7177-1127-4364-9EB4-BCE07BD9CAFA}" sibTransId="{7EA3AEC2-481F-44B2-B014-B7E4FBD415E6}"/>
    <dgm:cxn modelId="{8C4BC7EC-CD16-4A64-8440-2F3DD724FA95}" type="presOf" srcId="{7EA3AEC2-481F-44B2-B014-B7E4FBD415E6}" destId="{D7790F34-D257-4737-A2F6-2634D3E7984B}" srcOrd="0" destOrd="0" presId="urn:microsoft.com/office/officeart/2005/8/layout/gear1"/>
    <dgm:cxn modelId="{D63637D8-1D49-49FA-9CE4-ABF76FEA6D2D}" type="presOf" srcId="{E0E99A5A-ECCB-49B9-A17D-8AE8DF1300C2}" destId="{E3F976C3-E830-4C01-BB10-B786029B0403}" srcOrd="1" destOrd="0" presId="urn:microsoft.com/office/officeart/2005/8/layout/gear1"/>
    <dgm:cxn modelId="{B8CE49C2-7168-4F34-B29F-34AB2D80CDB5}" type="presParOf" srcId="{FE917913-DE20-499A-9949-F44FD2CA4427}" destId="{EAE9C47E-165C-4AAA-9860-F90FDB70FB91}" srcOrd="0" destOrd="0" presId="urn:microsoft.com/office/officeart/2005/8/layout/gear1"/>
    <dgm:cxn modelId="{559A5D1E-2FC9-4512-B4B2-AA9A001B0E0C}" type="presParOf" srcId="{FE917913-DE20-499A-9949-F44FD2CA4427}" destId="{F56544ED-9B4A-450B-BFC4-F932ED996251}" srcOrd="1" destOrd="0" presId="urn:microsoft.com/office/officeart/2005/8/layout/gear1"/>
    <dgm:cxn modelId="{CB185629-DB98-4165-ADF3-F3A41A300C7F}" type="presParOf" srcId="{FE917913-DE20-499A-9949-F44FD2CA4427}" destId="{BD02D5B4-4E2F-44F7-B81F-32E83BFD2A98}" srcOrd="2" destOrd="0" presId="urn:microsoft.com/office/officeart/2005/8/layout/gear1"/>
    <dgm:cxn modelId="{1361CAC7-BBAF-4971-A541-CDA93AEEDA08}" type="presParOf" srcId="{FE917913-DE20-499A-9949-F44FD2CA4427}" destId="{3452270A-7892-48C2-B91F-CF0DFE296793}" srcOrd="3" destOrd="0" presId="urn:microsoft.com/office/officeart/2005/8/layout/gear1"/>
    <dgm:cxn modelId="{478A3B6D-7E85-466B-B3F1-24AEADA6B5A9}" type="presParOf" srcId="{FE917913-DE20-499A-9949-F44FD2CA4427}" destId="{B01D208A-6B4A-4644-8205-E2F8D23050C4}" srcOrd="4" destOrd="0" presId="urn:microsoft.com/office/officeart/2005/8/layout/gear1"/>
    <dgm:cxn modelId="{FB21F1AF-A6AD-4806-8E6A-B0EEAE1C3F32}" type="presParOf" srcId="{FE917913-DE20-499A-9949-F44FD2CA4427}" destId="{3E6A32B8-6F76-44FD-BDC9-D5D5EA0524F2}" srcOrd="5" destOrd="0" presId="urn:microsoft.com/office/officeart/2005/8/layout/gear1"/>
    <dgm:cxn modelId="{F6DBB68A-E522-4C1B-A3CC-C2C4BD5EC3E4}" type="presParOf" srcId="{FE917913-DE20-499A-9949-F44FD2CA4427}" destId="{6369941B-69F5-43DB-A945-C34652152D04}" srcOrd="6" destOrd="0" presId="urn:microsoft.com/office/officeart/2005/8/layout/gear1"/>
    <dgm:cxn modelId="{B9C1AAB4-DBA5-4317-828F-F71AE62F41F9}" type="presParOf" srcId="{FE917913-DE20-499A-9949-F44FD2CA4427}" destId="{E3F976C3-E830-4C01-BB10-B786029B0403}" srcOrd="7" destOrd="0" presId="urn:microsoft.com/office/officeart/2005/8/layout/gear1"/>
    <dgm:cxn modelId="{0B37DF02-7344-469E-98B9-37E6724182E2}" type="presParOf" srcId="{FE917913-DE20-499A-9949-F44FD2CA4427}" destId="{C0D0EB72-3822-4247-9F58-608323B01257}" srcOrd="8" destOrd="0" presId="urn:microsoft.com/office/officeart/2005/8/layout/gear1"/>
    <dgm:cxn modelId="{63992B90-8382-4AC2-AD8B-15AF62C25F92}" type="presParOf" srcId="{FE917913-DE20-499A-9949-F44FD2CA4427}" destId="{F9E467E5-401C-4BF8-B9CC-D3FF0BF29ADE}" srcOrd="9" destOrd="0" presId="urn:microsoft.com/office/officeart/2005/8/layout/gear1"/>
    <dgm:cxn modelId="{25D0BE63-1026-4F0C-981E-4FE5B024BCA0}" type="presParOf" srcId="{FE917913-DE20-499A-9949-F44FD2CA4427}" destId="{2172C657-3F60-4B41-8309-82CBC3088AA8}" srcOrd="10" destOrd="0" presId="urn:microsoft.com/office/officeart/2005/8/layout/gear1"/>
    <dgm:cxn modelId="{921DEF0B-BB82-408C-A6AE-14F4C037EB75}" type="presParOf" srcId="{FE917913-DE20-499A-9949-F44FD2CA4427}" destId="{D7790F34-D257-4737-A2F6-2634D3E7984B}" srcOrd="11" destOrd="0" presId="urn:microsoft.com/office/officeart/2005/8/layout/gear1"/>
    <dgm:cxn modelId="{58514C51-6089-4B3C-8458-F90701C75E52}" type="presParOf" srcId="{FE917913-DE20-499A-9949-F44FD2CA4427}" destId="{9E4F1BA9-FFB2-4B70-BBB3-EC10122F3E04}" srcOrd="12" destOrd="0" presId="urn:microsoft.com/office/officeart/2005/8/layout/gear1"/>
  </dgm:cxnLst>
  <dgm:bg/>
  <dgm:whole/>
</dgm:dataModel>
</file>

<file path=ppt/diagrams/data30.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CAA33883-0213-45C4-8B0D-7FB47C779BDF}">
      <dgm:prSet custT="1"/>
      <dgm:spPr/>
      <dgm:t>
        <a:bodyPr/>
        <a:lstStyle/>
        <a:p>
          <a:r>
            <a:rPr lang="es-ES" sz="1800" b="1" dirty="0" smtClean="0">
              <a:latin typeface="Calibri" pitchFamily="34" charset="0"/>
              <a:cs typeface="Calibri" pitchFamily="34" charset="0"/>
            </a:rPr>
            <a:t>Ligamento </a:t>
          </a:r>
          <a:r>
            <a:rPr lang="es-ES" sz="1800" b="1" dirty="0" err="1" smtClean="0">
              <a:latin typeface="Calibri" pitchFamily="34" charset="0"/>
              <a:cs typeface="Calibri" pitchFamily="34" charset="0"/>
            </a:rPr>
            <a:t>periodontal</a:t>
          </a:r>
          <a:r>
            <a:rPr lang="es-ES" sz="1800" b="1" dirty="0" smtClean="0">
              <a:latin typeface="Calibri" pitchFamily="34" charset="0"/>
              <a:cs typeface="Calibri" pitchFamily="34" charset="0"/>
            </a:rPr>
            <a:t> se secciona y puede ocurrir fractura ósea alveolar</a:t>
          </a:r>
          <a:endParaRPr lang="es-VE" sz="1800" b="1" dirty="0">
            <a:latin typeface="Calibri" pitchFamily="34" charset="0"/>
            <a:cs typeface="Calibri" pitchFamily="34" charset="0"/>
          </a:endParaRPr>
        </a:p>
      </dgm:t>
    </dgm:pt>
    <dgm:pt modelId="{8F844635-6F9D-4EE7-89E2-2AB9B66BCF0E}" type="parTrans" cxnId="{36914C24-E642-4C39-B124-768FFAE7B7AB}">
      <dgm:prSet/>
      <dgm:spPr/>
      <dgm:t>
        <a:bodyPr/>
        <a:lstStyle/>
        <a:p>
          <a:endParaRPr lang="es-VE"/>
        </a:p>
      </dgm:t>
    </dgm:pt>
    <dgm:pt modelId="{1B028654-CE66-4ED2-A64D-3D973EE231BA}" type="sibTrans" cxnId="{36914C24-E642-4C39-B124-768FFAE7B7AB}">
      <dgm:prSet/>
      <dgm:spPr/>
      <dgm:t>
        <a:bodyPr/>
        <a:lstStyle/>
        <a:p>
          <a:endParaRPr lang="es-VE"/>
        </a:p>
      </dgm:t>
    </dgm:pt>
    <dgm:pt modelId="{4BEAAB7D-A9F5-4C79-9643-73AB8267E2A6}">
      <dgm:prSet custT="1"/>
      <dgm:spPr/>
      <dgm:t>
        <a:bodyPr/>
        <a:lstStyle/>
        <a:p>
          <a:r>
            <a:rPr lang="es-ES" sz="1800" b="1" dirty="0" smtClean="0">
              <a:latin typeface="Calibri" pitchFamily="34" charset="0"/>
              <a:cs typeface="Calibri" pitchFamily="34" charset="0"/>
            </a:rPr>
            <a:t>Para asegurar que no existan fragmentos radiculares del diente, de igual forma, el diagnóstico debe ser confirmado con una radiografía</a:t>
          </a:r>
          <a:endParaRPr lang="es-VE" sz="1800" b="1" dirty="0">
            <a:latin typeface="Calibri" pitchFamily="34" charset="0"/>
            <a:cs typeface="Calibri" pitchFamily="34" charset="0"/>
          </a:endParaRPr>
        </a:p>
      </dgm:t>
    </dgm:pt>
    <dgm:pt modelId="{D308A381-75A0-49C9-8D20-C2B692C5BE9D}" type="sibTrans" cxnId="{B743C620-735A-4D46-9B67-D9D46953F1E9}">
      <dgm:prSet/>
      <dgm:spPr/>
      <dgm:t>
        <a:bodyPr/>
        <a:lstStyle/>
        <a:p>
          <a:endParaRPr lang="es-VE"/>
        </a:p>
      </dgm:t>
    </dgm:pt>
    <dgm:pt modelId="{F10C07F7-F91A-4615-82B0-1453320F2C73}" type="parTrans" cxnId="{B743C620-735A-4D46-9B67-D9D46953F1E9}">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3BFF2B51-E9F3-481A-9C5A-62A30D5FF722}" type="pres">
      <dgm:prSet presAssocID="{CAA33883-0213-45C4-8B0D-7FB47C779BDF}" presName="Name5" presStyleLbl="vennNode1" presStyleIdx="0" presStyleCnt="2" custScaleX="86758" custScaleY="100077" custLinFactNeighborX="12462" custLinFactNeighborY="-4">
        <dgm:presLayoutVars>
          <dgm:bulletEnabled val="1"/>
        </dgm:presLayoutVars>
      </dgm:prSet>
      <dgm:spPr/>
      <dgm:t>
        <a:bodyPr/>
        <a:lstStyle/>
        <a:p>
          <a:endParaRPr lang="es-VE"/>
        </a:p>
      </dgm:t>
    </dgm:pt>
    <dgm:pt modelId="{9CF378E9-BCD4-4848-9106-69DBFF914F1B}" type="pres">
      <dgm:prSet presAssocID="{1B028654-CE66-4ED2-A64D-3D973EE231BA}" presName="space" presStyleCnt="0"/>
      <dgm:spPr/>
    </dgm:pt>
    <dgm:pt modelId="{E0CBD251-0338-4FFE-A7A1-F0EC2F8DE237}" type="pres">
      <dgm:prSet presAssocID="{4BEAAB7D-A9F5-4C79-9643-73AB8267E2A6}" presName="Name5" presStyleLbl="vennNode1" presStyleIdx="1" presStyleCnt="2" custScaleX="108401" custScaleY="100107" custLinFactNeighborX="-14190" custLinFactNeighborY="-5618">
        <dgm:presLayoutVars>
          <dgm:bulletEnabled val="1"/>
        </dgm:presLayoutVars>
      </dgm:prSet>
      <dgm:spPr/>
      <dgm:t>
        <a:bodyPr/>
        <a:lstStyle/>
        <a:p>
          <a:endParaRPr lang="es-VE"/>
        </a:p>
      </dgm:t>
    </dgm:pt>
  </dgm:ptLst>
  <dgm:cxnLst>
    <dgm:cxn modelId="{411E6BBB-B62B-45FE-9C28-37904989D2A2}" type="presOf" srcId="{E37DA1B6-06F6-4E47-B2D9-8894FC807C95}" destId="{40DB9CA5-B80D-43D8-863B-92102B57825F}" srcOrd="0" destOrd="0" presId="urn:microsoft.com/office/officeart/2005/8/layout/venn3"/>
    <dgm:cxn modelId="{DDE71B13-94D7-456D-ADCE-88850D00EA03}" type="presOf" srcId="{CAA33883-0213-45C4-8B0D-7FB47C779BDF}" destId="{3BFF2B51-E9F3-481A-9C5A-62A30D5FF722}" srcOrd="0" destOrd="0" presId="urn:microsoft.com/office/officeart/2005/8/layout/venn3"/>
    <dgm:cxn modelId="{B743C620-735A-4D46-9B67-D9D46953F1E9}" srcId="{E37DA1B6-06F6-4E47-B2D9-8894FC807C95}" destId="{4BEAAB7D-A9F5-4C79-9643-73AB8267E2A6}" srcOrd="1" destOrd="0" parTransId="{F10C07F7-F91A-4615-82B0-1453320F2C73}" sibTransId="{D308A381-75A0-49C9-8D20-C2B692C5BE9D}"/>
    <dgm:cxn modelId="{6596E26D-5918-40AB-90D5-CB7A6C9C624E}" type="presOf" srcId="{4BEAAB7D-A9F5-4C79-9643-73AB8267E2A6}" destId="{E0CBD251-0338-4FFE-A7A1-F0EC2F8DE237}" srcOrd="0" destOrd="0" presId="urn:microsoft.com/office/officeart/2005/8/layout/venn3"/>
    <dgm:cxn modelId="{36914C24-E642-4C39-B124-768FFAE7B7AB}" srcId="{E37DA1B6-06F6-4E47-B2D9-8894FC807C95}" destId="{CAA33883-0213-45C4-8B0D-7FB47C779BDF}" srcOrd="0" destOrd="0" parTransId="{8F844635-6F9D-4EE7-89E2-2AB9B66BCF0E}" sibTransId="{1B028654-CE66-4ED2-A64D-3D973EE231BA}"/>
    <dgm:cxn modelId="{C6F02686-69E9-48F1-87A7-2B974C823E62}" type="presParOf" srcId="{40DB9CA5-B80D-43D8-863B-92102B57825F}" destId="{3BFF2B51-E9F3-481A-9C5A-62A30D5FF722}" srcOrd="0" destOrd="0" presId="urn:microsoft.com/office/officeart/2005/8/layout/venn3"/>
    <dgm:cxn modelId="{617FDEF4-CEEA-4CEE-92A8-F07CEF9711D6}" type="presParOf" srcId="{40DB9CA5-B80D-43D8-863B-92102B57825F}" destId="{9CF378E9-BCD4-4848-9106-69DBFF914F1B}" srcOrd="1" destOrd="0" presId="urn:microsoft.com/office/officeart/2005/8/layout/venn3"/>
    <dgm:cxn modelId="{47342DC7-95DA-4B19-9BF1-F21853BDBDC0}" type="presParOf" srcId="{40DB9CA5-B80D-43D8-863B-92102B57825F}" destId="{E0CBD251-0338-4FFE-A7A1-F0EC2F8DE237}" srcOrd="2" destOrd="0" presId="urn:microsoft.com/office/officeart/2005/8/layout/venn3"/>
  </dgm:cxnLst>
  <dgm:bg/>
  <dgm:whole/>
</dgm:dataModel>
</file>

<file path=ppt/diagrams/data31.xml><?xml version="1.0" encoding="utf-8"?>
<dgm:dataModel xmlns:dgm="http://schemas.openxmlformats.org/drawingml/2006/diagram" xmlns:a="http://schemas.openxmlformats.org/drawingml/2006/main">
  <dgm:ptLst>
    <dgm:pt modelId="{68B590BA-4389-484A-98CA-664C25B78F02}" type="doc">
      <dgm:prSet loTypeId="urn:microsoft.com/office/officeart/2005/8/layout/arrow3" loCatId="relationship" qsTypeId="urn:microsoft.com/office/officeart/2005/8/quickstyle/3d3" qsCatId="3D" csTypeId="urn:microsoft.com/office/officeart/2005/8/colors/colorful3" csCatId="colorful" phldr="1"/>
      <dgm:spPr/>
      <dgm:t>
        <a:bodyPr/>
        <a:lstStyle/>
        <a:p>
          <a:endParaRPr lang="es-VE"/>
        </a:p>
      </dgm:t>
    </dgm:pt>
    <dgm:pt modelId="{7E0B2356-30C4-4C9B-8B57-962E815B5790}">
      <dgm:prSet phldrT="[Texto]" custT="1"/>
      <dgm:spPr/>
      <dgm:t>
        <a:bodyPr/>
        <a:lstStyle/>
        <a:p>
          <a:r>
            <a:rPr lang="es-VE" sz="2400" b="1" dirty="0" smtClean="0">
              <a:latin typeface="Calibri" pitchFamily="34" charset="0"/>
              <a:cs typeface="Calibri" pitchFamily="34" charset="0"/>
            </a:rPr>
            <a:t>No reimplante de dientes primarios :</a:t>
          </a:r>
        </a:p>
        <a:p>
          <a:r>
            <a:rPr lang="es-ES" sz="2400" b="1" dirty="0" smtClean="0">
              <a:latin typeface="Calibri" pitchFamily="34" charset="0"/>
              <a:cs typeface="Calibri" pitchFamily="34" charset="0"/>
            </a:rPr>
            <a:t>Riesgo de aspiración, retención prolongada, resorción inflamatoria, abscesos  y daños al germen del permanente  además de  problemas de erupción</a:t>
          </a:r>
          <a:r>
            <a:rPr lang="es-VE" sz="2400" b="1" dirty="0" smtClean="0">
              <a:latin typeface="Calibri" pitchFamily="34" charset="0"/>
              <a:cs typeface="Calibri" pitchFamily="34" charset="0"/>
            </a:rPr>
            <a:t> </a:t>
          </a:r>
        </a:p>
        <a:p>
          <a:endParaRPr lang="es-VE" sz="2400" dirty="0"/>
        </a:p>
      </dgm:t>
    </dgm:pt>
    <dgm:pt modelId="{5ABFD517-A38F-4293-8134-A4A3944E48F5}" type="parTrans" cxnId="{ACC40D55-AD82-45C3-8BE1-8EF980101EF8}">
      <dgm:prSet/>
      <dgm:spPr/>
      <dgm:t>
        <a:bodyPr/>
        <a:lstStyle/>
        <a:p>
          <a:endParaRPr lang="es-VE"/>
        </a:p>
      </dgm:t>
    </dgm:pt>
    <dgm:pt modelId="{EA8A497B-11EF-4627-AD39-C0352496F5CA}" type="sibTrans" cxnId="{ACC40D55-AD82-45C3-8BE1-8EF980101EF8}">
      <dgm:prSet/>
      <dgm:spPr/>
      <dgm:t>
        <a:bodyPr/>
        <a:lstStyle/>
        <a:p>
          <a:endParaRPr lang="es-VE"/>
        </a:p>
      </dgm:t>
    </dgm:pt>
    <dgm:pt modelId="{6C21A4E0-CD4E-49C8-93A2-4A94A4C33B09}">
      <dgm:prSet phldrT="[Texto]" custT="1"/>
      <dgm:spPr/>
      <dgm:t>
        <a:bodyPr/>
        <a:lstStyle/>
        <a:p>
          <a:r>
            <a:rPr lang="es-VE" sz="2000" b="1" dirty="0" smtClean="0">
              <a:latin typeface="Calibri" pitchFamily="34" charset="0"/>
              <a:cs typeface="Calibri" pitchFamily="34" charset="0"/>
            </a:rPr>
            <a:t> </a:t>
          </a:r>
          <a:r>
            <a:rPr lang="es-VE" sz="2400" b="1" dirty="0" smtClean="0">
              <a:latin typeface="Calibri" pitchFamily="34" charset="0"/>
              <a:cs typeface="Calibri" pitchFamily="34" charset="0"/>
            </a:rPr>
            <a:t>Reimplante de dientes primarios :</a:t>
          </a:r>
        </a:p>
        <a:p>
          <a:r>
            <a:rPr lang="es-ES" sz="2400" b="1" dirty="0" smtClean="0">
              <a:latin typeface="Calibri" pitchFamily="34" charset="0"/>
              <a:cs typeface="Calibri" pitchFamily="34" charset="0"/>
            </a:rPr>
            <a:t>La estética, fonética, pérdida de espacio antes de la erupción de caninos e interposición lingual</a:t>
          </a:r>
          <a:r>
            <a:rPr lang="es-VE" sz="2400" b="1" dirty="0" smtClean="0">
              <a:latin typeface="Calibri" pitchFamily="34" charset="0"/>
              <a:cs typeface="Calibri" pitchFamily="34" charset="0"/>
            </a:rPr>
            <a:t> </a:t>
          </a:r>
          <a:endParaRPr lang="es-VE" sz="2400" b="1" dirty="0">
            <a:latin typeface="Calibri" pitchFamily="34" charset="0"/>
            <a:cs typeface="Calibri" pitchFamily="34" charset="0"/>
          </a:endParaRPr>
        </a:p>
      </dgm:t>
    </dgm:pt>
    <dgm:pt modelId="{621E6EBE-8B74-44FD-8E8A-DA28511949C4}" type="parTrans" cxnId="{026C97CD-A68A-4885-82E6-6B17C328CAFF}">
      <dgm:prSet/>
      <dgm:spPr/>
      <dgm:t>
        <a:bodyPr/>
        <a:lstStyle/>
        <a:p>
          <a:endParaRPr lang="es-VE"/>
        </a:p>
      </dgm:t>
    </dgm:pt>
    <dgm:pt modelId="{E90D3BB9-3BF2-4EE6-9703-7D09C30EB3CE}" type="sibTrans" cxnId="{026C97CD-A68A-4885-82E6-6B17C328CAFF}">
      <dgm:prSet/>
      <dgm:spPr/>
      <dgm:t>
        <a:bodyPr/>
        <a:lstStyle/>
        <a:p>
          <a:endParaRPr lang="es-VE"/>
        </a:p>
      </dgm:t>
    </dgm:pt>
    <dgm:pt modelId="{7624CC82-3024-4707-803E-9F8DD09518FA}" type="pres">
      <dgm:prSet presAssocID="{68B590BA-4389-484A-98CA-664C25B78F02}" presName="compositeShape" presStyleCnt="0">
        <dgm:presLayoutVars>
          <dgm:chMax val="2"/>
          <dgm:dir/>
          <dgm:resizeHandles val="exact"/>
        </dgm:presLayoutVars>
      </dgm:prSet>
      <dgm:spPr/>
      <dgm:t>
        <a:bodyPr/>
        <a:lstStyle/>
        <a:p>
          <a:endParaRPr lang="es-VE"/>
        </a:p>
      </dgm:t>
    </dgm:pt>
    <dgm:pt modelId="{335BC4C3-43F4-41C1-8094-7AEDEC70D420}" type="pres">
      <dgm:prSet presAssocID="{68B590BA-4389-484A-98CA-664C25B78F02}" presName="divider" presStyleLbl="fgShp" presStyleIdx="0" presStyleCnt="1"/>
      <dgm:spPr/>
    </dgm:pt>
    <dgm:pt modelId="{D96BD089-57C7-4B2F-A5A9-1E7D526C5697}" type="pres">
      <dgm:prSet presAssocID="{7E0B2356-30C4-4C9B-8B57-962E815B5790}" presName="downArrow" presStyleLbl="node1" presStyleIdx="0" presStyleCnt="2" custScaleX="110159" custScaleY="111111"/>
      <dgm:spPr/>
      <dgm:t>
        <a:bodyPr/>
        <a:lstStyle/>
        <a:p>
          <a:endParaRPr lang="es-VE"/>
        </a:p>
      </dgm:t>
    </dgm:pt>
    <dgm:pt modelId="{A0F9BDB4-6248-4DA3-9D5D-C7908F88E723}" type="pres">
      <dgm:prSet presAssocID="{7E0B2356-30C4-4C9B-8B57-962E815B5790}" presName="downArrowText" presStyleLbl="revTx" presStyleIdx="0" presStyleCnt="2" custScaleX="173052">
        <dgm:presLayoutVars>
          <dgm:bulletEnabled val="1"/>
        </dgm:presLayoutVars>
      </dgm:prSet>
      <dgm:spPr/>
      <dgm:t>
        <a:bodyPr/>
        <a:lstStyle/>
        <a:p>
          <a:endParaRPr lang="es-VE"/>
        </a:p>
      </dgm:t>
    </dgm:pt>
    <dgm:pt modelId="{F35A5B99-0565-4C0B-BB61-635012F92366}" type="pres">
      <dgm:prSet presAssocID="{6C21A4E0-CD4E-49C8-93A2-4A94A4C33B09}" presName="upArrow" presStyleLbl="node1" presStyleIdx="1" presStyleCnt="2" custScaleX="110159" custScaleY="111111" custLinFactNeighborX="2222" custLinFactNeighborY="0"/>
      <dgm:spPr/>
    </dgm:pt>
    <dgm:pt modelId="{D18094C4-8B7E-4B9E-BEB6-1C6E68BCD2B0}" type="pres">
      <dgm:prSet presAssocID="{6C21A4E0-CD4E-49C8-93A2-4A94A4C33B09}" presName="upArrowText" presStyleLbl="revTx" presStyleIdx="1" presStyleCnt="2" custScaleX="166897">
        <dgm:presLayoutVars>
          <dgm:bulletEnabled val="1"/>
        </dgm:presLayoutVars>
      </dgm:prSet>
      <dgm:spPr/>
      <dgm:t>
        <a:bodyPr/>
        <a:lstStyle/>
        <a:p>
          <a:endParaRPr lang="es-VE"/>
        </a:p>
      </dgm:t>
    </dgm:pt>
  </dgm:ptLst>
  <dgm:cxnLst>
    <dgm:cxn modelId="{ACC40D55-AD82-45C3-8BE1-8EF980101EF8}" srcId="{68B590BA-4389-484A-98CA-664C25B78F02}" destId="{7E0B2356-30C4-4C9B-8B57-962E815B5790}" srcOrd="0" destOrd="0" parTransId="{5ABFD517-A38F-4293-8134-A4A3944E48F5}" sibTransId="{EA8A497B-11EF-4627-AD39-C0352496F5CA}"/>
    <dgm:cxn modelId="{EAFCD151-7A81-4BC2-9D07-CB4E42900C6C}" type="presOf" srcId="{6C21A4E0-CD4E-49C8-93A2-4A94A4C33B09}" destId="{D18094C4-8B7E-4B9E-BEB6-1C6E68BCD2B0}" srcOrd="0" destOrd="0" presId="urn:microsoft.com/office/officeart/2005/8/layout/arrow3"/>
    <dgm:cxn modelId="{026C97CD-A68A-4885-82E6-6B17C328CAFF}" srcId="{68B590BA-4389-484A-98CA-664C25B78F02}" destId="{6C21A4E0-CD4E-49C8-93A2-4A94A4C33B09}" srcOrd="1" destOrd="0" parTransId="{621E6EBE-8B74-44FD-8E8A-DA28511949C4}" sibTransId="{E90D3BB9-3BF2-4EE6-9703-7D09C30EB3CE}"/>
    <dgm:cxn modelId="{2E3F0384-7BA0-4D21-A07A-EA09781C94D8}" type="presOf" srcId="{7E0B2356-30C4-4C9B-8B57-962E815B5790}" destId="{A0F9BDB4-6248-4DA3-9D5D-C7908F88E723}" srcOrd="0" destOrd="0" presId="urn:microsoft.com/office/officeart/2005/8/layout/arrow3"/>
    <dgm:cxn modelId="{075CB729-E5F8-449E-AA06-57ACD61FC0C0}" type="presOf" srcId="{68B590BA-4389-484A-98CA-664C25B78F02}" destId="{7624CC82-3024-4707-803E-9F8DD09518FA}" srcOrd="0" destOrd="0" presId="urn:microsoft.com/office/officeart/2005/8/layout/arrow3"/>
    <dgm:cxn modelId="{2A335145-1BE9-4EAC-B955-C33BC3969179}" type="presParOf" srcId="{7624CC82-3024-4707-803E-9F8DD09518FA}" destId="{335BC4C3-43F4-41C1-8094-7AEDEC70D420}" srcOrd="0" destOrd="0" presId="urn:microsoft.com/office/officeart/2005/8/layout/arrow3"/>
    <dgm:cxn modelId="{EFBE5329-9247-4F9D-ACCA-4737D6ADBFE5}" type="presParOf" srcId="{7624CC82-3024-4707-803E-9F8DD09518FA}" destId="{D96BD089-57C7-4B2F-A5A9-1E7D526C5697}" srcOrd="1" destOrd="0" presId="urn:microsoft.com/office/officeart/2005/8/layout/arrow3"/>
    <dgm:cxn modelId="{C7E4297E-7317-4CD2-B94A-7CEB427F050B}" type="presParOf" srcId="{7624CC82-3024-4707-803E-9F8DD09518FA}" destId="{A0F9BDB4-6248-4DA3-9D5D-C7908F88E723}" srcOrd="2" destOrd="0" presId="urn:microsoft.com/office/officeart/2005/8/layout/arrow3"/>
    <dgm:cxn modelId="{F334A898-54B7-4214-8DE6-5C1B32014EAA}" type="presParOf" srcId="{7624CC82-3024-4707-803E-9F8DD09518FA}" destId="{F35A5B99-0565-4C0B-BB61-635012F92366}" srcOrd="3" destOrd="0" presId="urn:microsoft.com/office/officeart/2005/8/layout/arrow3"/>
    <dgm:cxn modelId="{3C92CE73-F42D-4EA4-9FE8-DCA725423CDD}" type="presParOf" srcId="{7624CC82-3024-4707-803E-9F8DD09518FA}" destId="{D18094C4-8B7E-4B9E-BEB6-1C6E68BCD2B0}" srcOrd="4" destOrd="0" presId="urn:microsoft.com/office/officeart/2005/8/layout/arrow3"/>
  </dgm:cxnLst>
  <dgm:bg/>
  <dgm:whole/>
</dgm:dataModel>
</file>

<file path=ppt/diagrams/data32.xml><?xml version="1.0" encoding="utf-8"?>
<dgm:dataModel xmlns:dgm="http://schemas.openxmlformats.org/drawingml/2006/diagram" xmlns:a="http://schemas.openxmlformats.org/drawingml/2006/main">
  <dgm:ptLst>
    <dgm:pt modelId="{113B3B5B-3570-4472-91F8-287C04A5EB31}"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VE"/>
        </a:p>
      </dgm:t>
    </dgm:pt>
    <dgm:pt modelId="{10052BB0-424A-4599-8D7D-51EC0F1CCA85}">
      <dgm:prSet phldrT="[Texto]" custT="1"/>
      <dgm:spPr/>
      <dgm:t>
        <a:bodyPr/>
        <a:lstStyle/>
        <a:p>
          <a:r>
            <a:rPr lang="es-VE" sz="2000" dirty="0" smtClean="0"/>
            <a:t>Suavizar los bordes </a:t>
          </a:r>
          <a:endParaRPr lang="es-VE" sz="2000" dirty="0"/>
        </a:p>
      </dgm:t>
    </dgm:pt>
    <dgm:pt modelId="{3AEB3542-1196-4327-84E1-A39644555AC7}" type="parTrans" cxnId="{F8E3137C-9385-48EE-8506-F2807948249A}">
      <dgm:prSet/>
      <dgm:spPr/>
      <dgm:t>
        <a:bodyPr/>
        <a:lstStyle/>
        <a:p>
          <a:endParaRPr lang="es-VE"/>
        </a:p>
      </dgm:t>
    </dgm:pt>
    <dgm:pt modelId="{68B21B21-263A-40B4-9573-174B1B90CC7F}" type="sibTrans" cxnId="{F8E3137C-9385-48EE-8506-F2807948249A}">
      <dgm:prSet/>
      <dgm:spPr/>
      <dgm:t>
        <a:bodyPr/>
        <a:lstStyle/>
        <a:p>
          <a:endParaRPr lang="es-VE"/>
        </a:p>
      </dgm:t>
    </dgm:pt>
    <dgm:pt modelId="{C47B3073-D3B3-4AA7-BAE6-7FF0BB171200}">
      <dgm:prSet phldrT="[Texto]" custT="1"/>
      <dgm:spPr/>
      <dgm:t>
        <a:bodyPr/>
        <a:lstStyle/>
        <a:p>
          <a:endParaRPr lang="es-VE" sz="2000" dirty="0" smtClean="0"/>
        </a:p>
        <a:p>
          <a:r>
            <a:rPr lang="es-VE" sz="2000" dirty="0" smtClean="0"/>
            <a:t>IADT</a:t>
          </a:r>
        </a:p>
        <a:p>
          <a:r>
            <a:rPr lang="es-VE" sz="2000" dirty="0" smtClean="0"/>
            <a:t>AADP</a:t>
          </a:r>
        </a:p>
        <a:p>
          <a:r>
            <a:rPr lang="es-VE" sz="2000" dirty="0" err="1" smtClean="0"/>
            <a:t>Andreasen</a:t>
          </a:r>
          <a:r>
            <a:rPr lang="es-VE" sz="2000" dirty="0" smtClean="0"/>
            <a:t>  y </a:t>
          </a:r>
          <a:r>
            <a:rPr lang="es-VE" sz="2000" dirty="0" err="1" smtClean="0"/>
            <a:t>cols</a:t>
          </a:r>
          <a:endParaRPr lang="es-VE" sz="2000" dirty="0" smtClean="0"/>
        </a:p>
        <a:p>
          <a:r>
            <a:rPr lang="es-VE" sz="2000" dirty="0" smtClean="0"/>
            <a:t>García-Ballesta</a:t>
          </a:r>
        </a:p>
        <a:p>
          <a:r>
            <a:rPr lang="es-VE" sz="2000" dirty="0" smtClean="0"/>
            <a:t>Flores </a:t>
          </a:r>
        </a:p>
        <a:p>
          <a:r>
            <a:rPr lang="es-VE" sz="2000" dirty="0" err="1" smtClean="0"/>
            <a:t>Turkistani</a:t>
          </a:r>
          <a:r>
            <a:rPr lang="es-VE" sz="2000" dirty="0" smtClean="0"/>
            <a:t> y </a:t>
          </a:r>
          <a:r>
            <a:rPr lang="es-VE" sz="2000" dirty="0" err="1" smtClean="0"/>
            <a:t>Hanno</a:t>
          </a:r>
          <a:endParaRPr lang="es-VE" sz="2000" dirty="0" smtClean="0"/>
        </a:p>
        <a:p>
          <a:r>
            <a:rPr lang="es-ES" sz="2000" dirty="0" err="1" smtClean="0"/>
            <a:t>Needleman</a:t>
          </a:r>
          <a:endParaRPr lang="es-VE" sz="2000" dirty="0" smtClean="0"/>
        </a:p>
        <a:p>
          <a:r>
            <a:rPr lang="es-ES" sz="2000" dirty="0" err="1" smtClean="0"/>
            <a:t>Dummett</a:t>
          </a:r>
          <a:endParaRPr lang="es-VE" sz="2000" dirty="0" smtClean="0"/>
        </a:p>
        <a:p>
          <a:r>
            <a:rPr lang="es-VE" sz="2000" dirty="0" err="1" smtClean="0"/>
            <a:t>McTigue</a:t>
          </a:r>
          <a:endParaRPr lang="es-VE" sz="2000" dirty="0" smtClean="0"/>
        </a:p>
        <a:p>
          <a:r>
            <a:rPr lang="es-VE" sz="2000" dirty="0" smtClean="0"/>
            <a:t>UCV</a:t>
          </a:r>
        </a:p>
        <a:p>
          <a:endParaRPr lang="es-VE" sz="1200" dirty="0"/>
        </a:p>
      </dgm:t>
    </dgm:pt>
    <dgm:pt modelId="{8DD83D75-5FB0-43C9-BD0C-5968F77920AB}" type="parTrans" cxnId="{1F45F430-EB6D-4C50-A0C5-BEE5C557965F}">
      <dgm:prSet/>
      <dgm:spPr/>
      <dgm:t>
        <a:bodyPr/>
        <a:lstStyle/>
        <a:p>
          <a:endParaRPr lang="es-VE"/>
        </a:p>
      </dgm:t>
    </dgm:pt>
    <dgm:pt modelId="{9B068FA5-603F-4725-AF69-4954BC0BFD66}" type="sibTrans" cxnId="{1F45F430-EB6D-4C50-A0C5-BEE5C557965F}">
      <dgm:prSet/>
      <dgm:spPr/>
      <dgm:t>
        <a:bodyPr/>
        <a:lstStyle/>
        <a:p>
          <a:endParaRPr lang="es-VE"/>
        </a:p>
      </dgm:t>
    </dgm:pt>
    <dgm:pt modelId="{9A6D848F-9ECE-4EA4-B876-039EC22D3782}">
      <dgm:prSet phldrT="[Texto]" custT="1"/>
      <dgm:spPr/>
      <dgm:t>
        <a:bodyPr/>
        <a:lstStyle/>
        <a:p>
          <a:r>
            <a:rPr lang="es-VE" sz="2000" dirty="0" smtClean="0"/>
            <a:t>Resina ó Vidrio ionómerico</a:t>
          </a:r>
          <a:endParaRPr lang="es-VE" sz="2000" dirty="0"/>
        </a:p>
      </dgm:t>
    </dgm:pt>
    <dgm:pt modelId="{A7D42C68-8C19-4918-BD58-9352949C7974}" type="parTrans" cxnId="{63AB8E25-6E5F-4534-8487-60E2FEE279D5}">
      <dgm:prSet/>
      <dgm:spPr/>
      <dgm:t>
        <a:bodyPr/>
        <a:lstStyle/>
        <a:p>
          <a:endParaRPr lang="es-VE"/>
        </a:p>
      </dgm:t>
    </dgm:pt>
    <dgm:pt modelId="{72A5AC16-5D02-4BFB-A11A-030A45BBE36B}" type="sibTrans" cxnId="{63AB8E25-6E5F-4534-8487-60E2FEE279D5}">
      <dgm:prSet/>
      <dgm:spPr/>
      <dgm:t>
        <a:bodyPr/>
        <a:lstStyle/>
        <a:p>
          <a:endParaRPr lang="es-VE"/>
        </a:p>
      </dgm:t>
    </dgm:pt>
    <dgm:pt modelId="{D2E5BE35-494A-4404-BE09-DCD45A616B81}">
      <dgm:prSet phldrT="[Texto]" custT="1"/>
      <dgm:spPr/>
      <dgm:t>
        <a:bodyPr/>
        <a:lstStyle/>
        <a:p>
          <a:r>
            <a:rPr lang="es-VE" sz="2000" dirty="0" smtClean="0"/>
            <a:t>IADT</a:t>
          </a:r>
        </a:p>
        <a:p>
          <a:r>
            <a:rPr lang="es-VE" sz="2000" dirty="0" err="1" smtClean="0"/>
            <a:t>Needlman</a:t>
          </a:r>
          <a:endParaRPr lang="es-VE" sz="2000" dirty="0" smtClean="0"/>
        </a:p>
        <a:p>
          <a:r>
            <a:rPr lang="es-VE" sz="2000" dirty="0" smtClean="0"/>
            <a:t>UCV</a:t>
          </a:r>
          <a:endParaRPr lang="es-VE" sz="2000" dirty="0"/>
        </a:p>
      </dgm:t>
    </dgm:pt>
    <dgm:pt modelId="{8F2D4567-BC9B-431F-9D49-8FDDDF8865D4}" type="parTrans" cxnId="{B14AA699-6E65-4EAC-932A-152310A4708D}">
      <dgm:prSet/>
      <dgm:spPr/>
      <dgm:t>
        <a:bodyPr/>
        <a:lstStyle/>
        <a:p>
          <a:endParaRPr lang="es-VE"/>
        </a:p>
      </dgm:t>
    </dgm:pt>
    <dgm:pt modelId="{133D13C3-A24D-4D5A-9B19-245D587CDCC7}" type="sibTrans" cxnId="{B14AA699-6E65-4EAC-932A-152310A4708D}">
      <dgm:prSet/>
      <dgm:spPr/>
      <dgm:t>
        <a:bodyPr/>
        <a:lstStyle/>
        <a:p>
          <a:endParaRPr lang="es-VE"/>
        </a:p>
      </dgm:t>
    </dgm:pt>
    <dgm:pt modelId="{45E7E53F-E52C-460D-8DB1-82A33B8DD3C0}">
      <dgm:prSet phldrT="[Texto]" custT="1"/>
      <dgm:spPr/>
      <dgm:t>
        <a:bodyPr/>
        <a:lstStyle/>
        <a:p>
          <a:r>
            <a:rPr lang="es-VE" sz="2000" dirty="0" smtClean="0"/>
            <a:t>Resina</a:t>
          </a:r>
          <a:r>
            <a:rPr lang="es-VE" sz="2000" baseline="0" dirty="0" smtClean="0"/>
            <a:t> </a:t>
          </a:r>
          <a:endParaRPr lang="es-VE" sz="2000" dirty="0"/>
        </a:p>
      </dgm:t>
    </dgm:pt>
    <dgm:pt modelId="{C1CC88D3-84C8-43C0-9B5D-75FB7E37FF23}" type="sibTrans" cxnId="{E85A7023-C25B-42C2-933D-AB48A7840A0F}">
      <dgm:prSet/>
      <dgm:spPr/>
      <dgm:t>
        <a:bodyPr/>
        <a:lstStyle/>
        <a:p>
          <a:endParaRPr lang="es-VE"/>
        </a:p>
      </dgm:t>
    </dgm:pt>
    <dgm:pt modelId="{2CF01B77-F918-4D94-9FFF-19E3E42A02E8}" type="parTrans" cxnId="{E85A7023-C25B-42C2-933D-AB48A7840A0F}">
      <dgm:prSet/>
      <dgm:spPr/>
      <dgm:t>
        <a:bodyPr/>
        <a:lstStyle/>
        <a:p>
          <a:endParaRPr lang="es-VE"/>
        </a:p>
      </dgm:t>
    </dgm:pt>
    <dgm:pt modelId="{CC2D0276-23C6-4753-AE08-101536EF6B82}">
      <dgm:prSet phldrT="[Texto]" custT="1"/>
      <dgm:spPr/>
      <dgm:t>
        <a:bodyPr/>
        <a:lstStyle/>
        <a:p>
          <a:r>
            <a:rPr lang="es-ES" sz="2000" dirty="0" smtClean="0"/>
            <a:t>García-Ballesta </a:t>
          </a:r>
          <a:endParaRPr lang="es-VE" sz="2000" dirty="0" smtClean="0"/>
        </a:p>
        <a:p>
          <a:r>
            <a:rPr lang="en-US" sz="2000" dirty="0" err="1" smtClean="0"/>
            <a:t>Dummett</a:t>
          </a:r>
          <a:endParaRPr lang="es-VE" sz="2000" dirty="0" smtClean="0"/>
        </a:p>
        <a:p>
          <a:r>
            <a:rPr lang="en-US" sz="2000" dirty="0" err="1" smtClean="0"/>
            <a:t>McTigue</a:t>
          </a:r>
          <a:endParaRPr lang="es-VE" sz="2000" dirty="0" smtClean="0"/>
        </a:p>
        <a:p>
          <a:r>
            <a:rPr lang="en-US" sz="2000" dirty="0" err="1" smtClean="0"/>
            <a:t>Andreasen</a:t>
          </a:r>
          <a:r>
            <a:rPr lang="en-US" sz="2000" dirty="0" smtClean="0"/>
            <a:t> y cols</a:t>
          </a:r>
          <a:endParaRPr lang="es-VE" sz="2000" dirty="0" smtClean="0"/>
        </a:p>
        <a:p>
          <a:r>
            <a:rPr lang="en-US" sz="2000" dirty="0" smtClean="0"/>
            <a:t>AADP</a:t>
          </a:r>
          <a:endParaRPr lang="es-VE" sz="2000" dirty="0" smtClean="0"/>
        </a:p>
        <a:p>
          <a:r>
            <a:rPr lang="en-US" sz="2000" dirty="0" smtClean="0"/>
            <a:t>Needleman</a:t>
          </a:r>
          <a:endParaRPr lang="es-VE" sz="2000" dirty="0"/>
        </a:p>
      </dgm:t>
    </dgm:pt>
    <dgm:pt modelId="{378C92F8-0E2D-45CB-A586-59A8E01F70D9}" type="sibTrans" cxnId="{92101545-60EA-4527-AD9D-42C43608A4C5}">
      <dgm:prSet/>
      <dgm:spPr/>
      <dgm:t>
        <a:bodyPr/>
        <a:lstStyle/>
        <a:p>
          <a:endParaRPr lang="es-VE"/>
        </a:p>
      </dgm:t>
    </dgm:pt>
    <dgm:pt modelId="{6FF9CA01-0E8B-429B-A841-B5F00F8F3A9E}" type="parTrans" cxnId="{92101545-60EA-4527-AD9D-42C43608A4C5}">
      <dgm:prSet/>
      <dgm:spPr/>
      <dgm:t>
        <a:bodyPr/>
        <a:lstStyle/>
        <a:p>
          <a:endParaRPr lang="es-VE"/>
        </a:p>
      </dgm:t>
    </dgm:pt>
    <dgm:pt modelId="{042EDA57-C019-4511-B3E5-072CBD22B1F7}" type="pres">
      <dgm:prSet presAssocID="{113B3B5B-3570-4472-91F8-287C04A5EB31}" presName="list" presStyleCnt="0">
        <dgm:presLayoutVars>
          <dgm:dir/>
          <dgm:animLvl val="lvl"/>
        </dgm:presLayoutVars>
      </dgm:prSet>
      <dgm:spPr/>
      <dgm:t>
        <a:bodyPr/>
        <a:lstStyle/>
        <a:p>
          <a:endParaRPr lang="es-VE"/>
        </a:p>
      </dgm:t>
    </dgm:pt>
    <dgm:pt modelId="{9F7D7F6A-1C12-40D5-8257-7BB76000E58C}" type="pres">
      <dgm:prSet presAssocID="{10052BB0-424A-4599-8D7D-51EC0F1CCA85}" presName="posSpace" presStyleCnt="0"/>
      <dgm:spPr/>
    </dgm:pt>
    <dgm:pt modelId="{716C0AFE-470D-40A4-A00B-DBE4D6C01021}" type="pres">
      <dgm:prSet presAssocID="{10052BB0-424A-4599-8D7D-51EC0F1CCA85}" presName="vertFlow" presStyleCnt="0"/>
      <dgm:spPr/>
    </dgm:pt>
    <dgm:pt modelId="{FA0566A2-240A-4306-B306-A34B4F5F0C87}" type="pres">
      <dgm:prSet presAssocID="{10052BB0-424A-4599-8D7D-51EC0F1CCA85}" presName="topSpace" presStyleCnt="0"/>
      <dgm:spPr/>
    </dgm:pt>
    <dgm:pt modelId="{F6AE96A9-E06E-4A4C-8F05-4629BD4373A6}" type="pres">
      <dgm:prSet presAssocID="{10052BB0-424A-4599-8D7D-51EC0F1CCA85}" presName="firstComp" presStyleCnt="0"/>
      <dgm:spPr/>
    </dgm:pt>
    <dgm:pt modelId="{6E649C9A-065C-49FF-AB2E-04AC14DE3FA6}" type="pres">
      <dgm:prSet presAssocID="{10052BB0-424A-4599-8D7D-51EC0F1CCA85}" presName="firstChild" presStyleLbl="bgAccFollowNode1" presStyleIdx="0" presStyleCnt="3" custScaleX="119524" custScaleY="522361" custLinFactNeighborX="58903" custLinFactNeighborY="8040"/>
      <dgm:spPr/>
      <dgm:t>
        <a:bodyPr/>
        <a:lstStyle/>
        <a:p>
          <a:endParaRPr lang="es-VE"/>
        </a:p>
      </dgm:t>
    </dgm:pt>
    <dgm:pt modelId="{25772C68-814D-4C6E-A928-7C7DD013A50F}" type="pres">
      <dgm:prSet presAssocID="{10052BB0-424A-4599-8D7D-51EC0F1CCA85}" presName="firstChildTx" presStyleLbl="bgAccFollowNode1" presStyleIdx="0" presStyleCnt="3">
        <dgm:presLayoutVars>
          <dgm:bulletEnabled val="1"/>
        </dgm:presLayoutVars>
      </dgm:prSet>
      <dgm:spPr/>
      <dgm:t>
        <a:bodyPr/>
        <a:lstStyle/>
        <a:p>
          <a:endParaRPr lang="es-VE"/>
        </a:p>
      </dgm:t>
    </dgm:pt>
    <dgm:pt modelId="{CB5187A5-1EA4-418E-BC76-26E3777F1C05}" type="pres">
      <dgm:prSet presAssocID="{10052BB0-424A-4599-8D7D-51EC0F1CCA85}" presName="negSpace" presStyleCnt="0"/>
      <dgm:spPr/>
    </dgm:pt>
    <dgm:pt modelId="{CF3D5451-D8D7-4171-9A69-B35A783D8FAD}" type="pres">
      <dgm:prSet presAssocID="{10052BB0-424A-4599-8D7D-51EC0F1CCA85}" presName="circle" presStyleLbl="node1" presStyleIdx="0" presStyleCnt="3" custScaleX="150086" custScaleY="147593" custLinFactNeighborX="-37819" custLinFactNeighborY="-22153"/>
      <dgm:spPr/>
      <dgm:t>
        <a:bodyPr/>
        <a:lstStyle/>
        <a:p>
          <a:endParaRPr lang="es-VE"/>
        </a:p>
      </dgm:t>
    </dgm:pt>
    <dgm:pt modelId="{1B7C5943-D1CE-44AE-AC4A-BE37917F9E8D}" type="pres">
      <dgm:prSet presAssocID="{68B21B21-263A-40B4-9573-174B1B90CC7F}" presName="transSpace" presStyleCnt="0"/>
      <dgm:spPr/>
    </dgm:pt>
    <dgm:pt modelId="{C80491C3-B421-49A4-A296-46963FE27FC2}" type="pres">
      <dgm:prSet presAssocID="{9A6D848F-9ECE-4EA4-B876-039EC22D3782}" presName="posSpace" presStyleCnt="0"/>
      <dgm:spPr/>
    </dgm:pt>
    <dgm:pt modelId="{9CFCD03A-044C-41E6-B99F-9BEBB6E1F4BF}" type="pres">
      <dgm:prSet presAssocID="{9A6D848F-9ECE-4EA4-B876-039EC22D3782}" presName="vertFlow" presStyleCnt="0"/>
      <dgm:spPr/>
    </dgm:pt>
    <dgm:pt modelId="{B3D55EE0-8A94-464E-95E6-095D38DF46B7}" type="pres">
      <dgm:prSet presAssocID="{9A6D848F-9ECE-4EA4-B876-039EC22D3782}" presName="topSpace" presStyleCnt="0"/>
      <dgm:spPr/>
    </dgm:pt>
    <dgm:pt modelId="{B43AAA94-36B3-41A5-8663-2DA5508153F7}" type="pres">
      <dgm:prSet presAssocID="{9A6D848F-9ECE-4EA4-B876-039EC22D3782}" presName="firstComp" presStyleCnt="0"/>
      <dgm:spPr/>
    </dgm:pt>
    <dgm:pt modelId="{02CBB63A-14BA-4ED4-B3D8-7219EAD15C8F}" type="pres">
      <dgm:prSet presAssocID="{9A6D848F-9ECE-4EA4-B876-039EC22D3782}" presName="firstChild" presStyleLbl="bgAccFollowNode1" presStyleIdx="1" presStyleCnt="3" custScaleX="120628" custScaleY="150367" custLinFactNeighborX="70862" custLinFactNeighborY="85892"/>
      <dgm:spPr/>
      <dgm:t>
        <a:bodyPr/>
        <a:lstStyle/>
        <a:p>
          <a:endParaRPr lang="es-VE"/>
        </a:p>
      </dgm:t>
    </dgm:pt>
    <dgm:pt modelId="{F2754FD2-8EE5-4FC5-90C0-ADF557FB3555}" type="pres">
      <dgm:prSet presAssocID="{9A6D848F-9ECE-4EA4-B876-039EC22D3782}" presName="firstChildTx" presStyleLbl="bgAccFollowNode1" presStyleIdx="1" presStyleCnt="3">
        <dgm:presLayoutVars>
          <dgm:bulletEnabled val="1"/>
        </dgm:presLayoutVars>
      </dgm:prSet>
      <dgm:spPr/>
      <dgm:t>
        <a:bodyPr/>
        <a:lstStyle/>
        <a:p>
          <a:endParaRPr lang="es-VE"/>
        </a:p>
      </dgm:t>
    </dgm:pt>
    <dgm:pt modelId="{9700CED3-34FF-4EC5-9D8B-70DBE7D5CECD}" type="pres">
      <dgm:prSet presAssocID="{9A6D848F-9ECE-4EA4-B876-039EC22D3782}" presName="negSpace" presStyleCnt="0"/>
      <dgm:spPr/>
    </dgm:pt>
    <dgm:pt modelId="{ACEE9493-0B13-48DC-96D3-D86DF67BD875}" type="pres">
      <dgm:prSet presAssocID="{9A6D848F-9ECE-4EA4-B876-039EC22D3782}" presName="circle" presStyleLbl="node1" presStyleIdx="1" presStyleCnt="3" custScaleX="214988" custScaleY="170901" custLinFactNeighborX="-18682" custLinFactNeighborY="8353"/>
      <dgm:spPr/>
      <dgm:t>
        <a:bodyPr/>
        <a:lstStyle/>
        <a:p>
          <a:endParaRPr lang="es-VE"/>
        </a:p>
      </dgm:t>
    </dgm:pt>
    <dgm:pt modelId="{8C4F8591-B402-4135-8E2B-47FEF3718B0D}" type="pres">
      <dgm:prSet presAssocID="{72A5AC16-5D02-4BFB-A11A-030A45BBE36B}" presName="transSpace" presStyleCnt="0"/>
      <dgm:spPr/>
    </dgm:pt>
    <dgm:pt modelId="{1E0AC028-7367-412B-85DD-CAEC5FE7B34B}" type="pres">
      <dgm:prSet presAssocID="{45E7E53F-E52C-460D-8DB1-82A33B8DD3C0}" presName="posSpace" presStyleCnt="0"/>
      <dgm:spPr/>
    </dgm:pt>
    <dgm:pt modelId="{6F8B15B6-7C9B-4A32-B0E6-385E6FC2A519}" type="pres">
      <dgm:prSet presAssocID="{45E7E53F-E52C-460D-8DB1-82A33B8DD3C0}" presName="vertFlow" presStyleCnt="0"/>
      <dgm:spPr/>
    </dgm:pt>
    <dgm:pt modelId="{6E950076-44A0-40BF-A791-CB1B7EACA8E1}" type="pres">
      <dgm:prSet presAssocID="{45E7E53F-E52C-460D-8DB1-82A33B8DD3C0}" presName="topSpace" presStyleCnt="0"/>
      <dgm:spPr/>
    </dgm:pt>
    <dgm:pt modelId="{37600B10-FC53-4D31-85B2-4B76EF9640E1}" type="pres">
      <dgm:prSet presAssocID="{45E7E53F-E52C-460D-8DB1-82A33B8DD3C0}" presName="firstComp" presStyleCnt="0"/>
      <dgm:spPr/>
    </dgm:pt>
    <dgm:pt modelId="{2192F0B1-2D5B-4E21-B253-7D300FD69CB4}" type="pres">
      <dgm:prSet presAssocID="{45E7E53F-E52C-460D-8DB1-82A33B8DD3C0}" presName="firstChild" presStyleLbl="bgAccFollowNode1" presStyleIdx="2" presStyleCnt="3" custScaleX="122627" custScaleY="410764" custLinFactNeighborX="-22010" custLinFactNeighborY="24119"/>
      <dgm:spPr/>
      <dgm:t>
        <a:bodyPr/>
        <a:lstStyle/>
        <a:p>
          <a:endParaRPr lang="es-VE"/>
        </a:p>
      </dgm:t>
    </dgm:pt>
    <dgm:pt modelId="{A0AB0672-1DD8-4217-BA54-3D10EA0572B9}" type="pres">
      <dgm:prSet presAssocID="{45E7E53F-E52C-460D-8DB1-82A33B8DD3C0}" presName="firstChildTx" presStyleLbl="bgAccFollowNode1" presStyleIdx="2" presStyleCnt="3">
        <dgm:presLayoutVars>
          <dgm:bulletEnabled val="1"/>
        </dgm:presLayoutVars>
      </dgm:prSet>
      <dgm:spPr/>
      <dgm:t>
        <a:bodyPr/>
        <a:lstStyle/>
        <a:p>
          <a:endParaRPr lang="es-VE"/>
        </a:p>
      </dgm:t>
    </dgm:pt>
    <dgm:pt modelId="{3E5E5449-B90A-45B9-AB7B-080823F03C8A}" type="pres">
      <dgm:prSet presAssocID="{45E7E53F-E52C-460D-8DB1-82A33B8DD3C0}" presName="negSpace" presStyleCnt="0"/>
      <dgm:spPr/>
    </dgm:pt>
    <dgm:pt modelId="{A979435B-379D-450F-A373-42142C9E3590}" type="pres">
      <dgm:prSet presAssocID="{45E7E53F-E52C-460D-8DB1-82A33B8DD3C0}" presName="circle" presStyleLbl="node1" presStyleIdx="2" presStyleCnt="3" custScaleX="161675" custLinFactNeighborX="-43650" custLinFactNeighborY="7825"/>
      <dgm:spPr/>
      <dgm:t>
        <a:bodyPr/>
        <a:lstStyle/>
        <a:p>
          <a:endParaRPr lang="es-VE"/>
        </a:p>
      </dgm:t>
    </dgm:pt>
  </dgm:ptLst>
  <dgm:cxnLst>
    <dgm:cxn modelId="{1F45F430-EB6D-4C50-A0C5-BEE5C557965F}" srcId="{10052BB0-424A-4599-8D7D-51EC0F1CCA85}" destId="{C47B3073-D3B3-4AA7-BAE6-7FF0BB171200}" srcOrd="0" destOrd="0" parTransId="{8DD83D75-5FB0-43C9-BD0C-5968F77920AB}" sibTransId="{9B068FA5-603F-4725-AF69-4954BC0BFD66}"/>
    <dgm:cxn modelId="{76017E76-4253-462C-95FD-21BDFFB31702}" type="presOf" srcId="{D2E5BE35-494A-4404-BE09-DCD45A616B81}" destId="{02CBB63A-14BA-4ED4-B3D8-7219EAD15C8F}" srcOrd="0" destOrd="0" presId="urn:microsoft.com/office/officeart/2005/8/layout/hList9"/>
    <dgm:cxn modelId="{F8E3137C-9385-48EE-8506-F2807948249A}" srcId="{113B3B5B-3570-4472-91F8-287C04A5EB31}" destId="{10052BB0-424A-4599-8D7D-51EC0F1CCA85}" srcOrd="0" destOrd="0" parTransId="{3AEB3542-1196-4327-84E1-A39644555AC7}" sibTransId="{68B21B21-263A-40B4-9573-174B1B90CC7F}"/>
    <dgm:cxn modelId="{E85A7023-C25B-42C2-933D-AB48A7840A0F}" srcId="{113B3B5B-3570-4472-91F8-287C04A5EB31}" destId="{45E7E53F-E52C-460D-8DB1-82A33B8DD3C0}" srcOrd="2" destOrd="0" parTransId="{2CF01B77-F918-4D94-9FFF-19E3E42A02E8}" sibTransId="{C1CC88D3-84C8-43C0-9B5D-75FB7E37FF23}"/>
    <dgm:cxn modelId="{63AB8E25-6E5F-4534-8487-60E2FEE279D5}" srcId="{113B3B5B-3570-4472-91F8-287C04A5EB31}" destId="{9A6D848F-9ECE-4EA4-B876-039EC22D3782}" srcOrd="1" destOrd="0" parTransId="{A7D42C68-8C19-4918-BD58-9352949C7974}" sibTransId="{72A5AC16-5D02-4BFB-A11A-030A45BBE36B}"/>
    <dgm:cxn modelId="{CAB7439E-C6C2-43CD-8622-0523C6AEEC2C}" type="presOf" srcId="{113B3B5B-3570-4472-91F8-287C04A5EB31}" destId="{042EDA57-C019-4511-B3E5-072CBD22B1F7}" srcOrd="0" destOrd="0" presId="urn:microsoft.com/office/officeart/2005/8/layout/hList9"/>
    <dgm:cxn modelId="{621DE7CF-0972-4626-8C2D-771AD872BCF5}" type="presOf" srcId="{9A6D848F-9ECE-4EA4-B876-039EC22D3782}" destId="{ACEE9493-0B13-48DC-96D3-D86DF67BD875}" srcOrd="0" destOrd="0" presId="urn:microsoft.com/office/officeart/2005/8/layout/hList9"/>
    <dgm:cxn modelId="{E581003C-836C-45F0-836A-498A018C52EA}" type="presOf" srcId="{10052BB0-424A-4599-8D7D-51EC0F1CCA85}" destId="{CF3D5451-D8D7-4171-9A69-B35A783D8FAD}" srcOrd="0" destOrd="0" presId="urn:microsoft.com/office/officeart/2005/8/layout/hList9"/>
    <dgm:cxn modelId="{FDEF884A-BA11-4A71-8480-1C538FDB64E8}" type="presOf" srcId="{CC2D0276-23C6-4753-AE08-101536EF6B82}" destId="{2192F0B1-2D5B-4E21-B253-7D300FD69CB4}" srcOrd="0" destOrd="0" presId="urn:microsoft.com/office/officeart/2005/8/layout/hList9"/>
    <dgm:cxn modelId="{FD49BB61-6022-4B91-8451-42066A1D53A8}" type="presOf" srcId="{C47B3073-D3B3-4AA7-BAE6-7FF0BB171200}" destId="{25772C68-814D-4C6E-A928-7C7DD013A50F}" srcOrd="1" destOrd="0" presId="urn:microsoft.com/office/officeart/2005/8/layout/hList9"/>
    <dgm:cxn modelId="{734132AA-62B4-443F-A0DB-27EB00884EB4}" type="presOf" srcId="{C47B3073-D3B3-4AA7-BAE6-7FF0BB171200}" destId="{6E649C9A-065C-49FF-AB2E-04AC14DE3FA6}" srcOrd="0" destOrd="0" presId="urn:microsoft.com/office/officeart/2005/8/layout/hList9"/>
    <dgm:cxn modelId="{B14AA699-6E65-4EAC-932A-152310A4708D}" srcId="{9A6D848F-9ECE-4EA4-B876-039EC22D3782}" destId="{D2E5BE35-494A-4404-BE09-DCD45A616B81}" srcOrd="0" destOrd="0" parTransId="{8F2D4567-BC9B-431F-9D49-8FDDDF8865D4}" sibTransId="{133D13C3-A24D-4D5A-9B19-245D587CDCC7}"/>
    <dgm:cxn modelId="{92101545-60EA-4527-AD9D-42C43608A4C5}" srcId="{45E7E53F-E52C-460D-8DB1-82A33B8DD3C0}" destId="{CC2D0276-23C6-4753-AE08-101536EF6B82}" srcOrd="0" destOrd="0" parTransId="{6FF9CA01-0E8B-429B-A841-B5F00F8F3A9E}" sibTransId="{378C92F8-0E2D-45CB-A586-59A8E01F70D9}"/>
    <dgm:cxn modelId="{A38F456D-3C88-43E1-BE96-EB91A1C66DE5}" type="presOf" srcId="{CC2D0276-23C6-4753-AE08-101536EF6B82}" destId="{A0AB0672-1DD8-4217-BA54-3D10EA0572B9}" srcOrd="1" destOrd="0" presId="urn:microsoft.com/office/officeart/2005/8/layout/hList9"/>
    <dgm:cxn modelId="{0283C519-0FF1-4BFA-9F7A-4462AF1C1E53}" type="presOf" srcId="{D2E5BE35-494A-4404-BE09-DCD45A616B81}" destId="{F2754FD2-8EE5-4FC5-90C0-ADF557FB3555}" srcOrd="1" destOrd="0" presId="urn:microsoft.com/office/officeart/2005/8/layout/hList9"/>
    <dgm:cxn modelId="{173FF704-5921-4122-83AD-44D8AF7396D7}" type="presOf" srcId="{45E7E53F-E52C-460D-8DB1-82A33B8DD3C0}" destId="{A979435B-379D-450F-A373-42142C9E3590}" srcOrd="0" destOrd="0" presId="urn:microsoft.com/office/officeart/2005/8/layout/hList9"/>
    <dgm:cxn modelId="{37D30622-3E87-4DF4-8B01-FC467BAB77ED}" type="presParOf" srcId="{042EDA57-C019-4511-B3E5-072CBD22B1F7}" destId="{9F7D7F6A-1C12-40D5-8257-7BB76000E58C}" srcOrd="0" destOrd="0" presId="urn:microsoft.com/office/officeart/2005/8/layout/hList9"/>
    <dgm:cxn modelId="{B807F9EC-57FD-4763-8803-30D310B3849E}" type="presParOf" srcId="{042EDA57-C019-4511-B3E5-072CBD22B1F7}" destId="{716C0AFE-470D-40A4-A00B-DBE4D6C01021}" srcOrd="1" destOrd="0" presId="urn:microsoft.com/office/officeart/2005/8/layout/hList9"/>
    <dgm:cxn modelId="{79A51E6F-9E3F-4269-96AE-3C04FD2B6EB9}" type="presParOf" srcId="{716C0AFE-470D-40A4-A00B-DBE4D6C01021}" destId="{FA0566A2-240A-4306-B306-A34B4F5F0C87}" srcOrd="0" destOrd="0" presId="urn:microsoft.com/office/officeart/2005/8/layout/hList9"/>
    <dgm:cxn modelId="{9D5A7550-FF07-4B8E-97A2-5344418067E8}" type="presParOf" srcId="{716C0AFE-470D-40A4-A00B-DBE4D6C01021}" destId="{F6AE96A9-E06E-4A4C-8F05-4629BD4373A6}" srcOrd="1" destOrd="0" presId="urn:microsoft.com/office/officeart/2005/8/layout/hList9"/>
    <dgm:cxn modelId="{193E6533-3328-4ED8-A4DC-6A25F32F4F30}" type="presParOf" srcId="{F6AE96A9-E06E-4A4C-8F05-4629BD4373A6}" destId="{6E649C9A-065C-49FF-AB2E-04AC14DE3FA6}" srcOrd="0" destOrd="0" presId="urn:microsoft.com/office/officeart/2005/8/layout/hList9"/>
    <dgm:cxn modelId="{A6C92242-AFBF-4E16-B4AB-57125357F386}" type="presParOf" srcId="{F6AE96A9-E06E-4A4C-8F05-4629BD4373A6}" destId="{25772C68-814D-4C6E-A928-7C7DD013A50F}" srcOrd="1" destOrd="0" presId="urn:microsoft.com/office/officeart/2005/8/layout/hList9"/>
    <dgm:cxn modelId="{AD5895F9-F646-471C-87E4-3BC9CDC4A15D}" type="presParOf" srcId="{042EDA57-C019-4511-B3E5-072CBD22B1F7}" destId="{CB5187A5-1EA4-418E-BC76-26E3777F1C05}" srcOrd="2" destOrd="0" presId="urn:microsoft.com/office/officeart/2005/8/layout/hList9"/>
    <dgm:cxn modelId="{298A7BE7-B38A-42AB-B7F7-846D2BD93DE6}" type="presParOf" srcId="{042EDA57-C019-4511-B3E5-072CBD22B1F7}" destId="{CF3D5451-D8D7-4171-9A69-B35A783D8FAD}" srcOrd="3" destOrd="0" presId="urn:microsoft.com/office/officeart/2005/8/layout/hList9"/>
    <dgm:cxn modelId="{E28630FA-5B23-4CB6-8913-37AAA047854F}" type="presParOf" srcId="{042EDA57-C019-4511-B3E5-072CBD22B1F7}" destId="{1B7C5943-D1CE-44AE-AC4A-BE37917F9E8D}" srcOrd="4" destOrd="0" presId="urn:microsoft.com/office/officeart/2005/8/layout/hList9"/>
    <dgm:cxn modelId="{E06CC739-4790-43F7-8098-B38FCE4797B2}" type="presParOf" srcId="{042EDA57-C019-4511-B3E5-072CBD22B1F7}" destId="{C80491C3-B421-49A4-A296-46963FE27FC2}" srcOrd="5" destOrd="0" presId="urn:microsoft.com/office/officeart/2005/8/layout/hList9"/>
    <dgm:cxn modelId="{C48E41CB-ECD6-4873-B663-A4D262FF9B65}" type="presParOf" srcId="{042EDA57-C019-4511-B3E5-072CBD22B1F7}" destId="{9CFCD03A-044C-41E6-B99F-9BEBB6E1F4BF}" srcOrd="6" destOrd="0" presId="urn:microsoft.com/office/officeart/2005/8/layout/hList9"/>
    <dgm:cxn modelId="{00081E6A-DC1E-4ED0-81A3-779999055B6E}" type="presParOf" srcId="{9CFCD03A-044C-41E6-B99F-9BEBB6E1F4BF}" destId="{B3D55EE0-8A94-464E-95E6-095D38DF46B7}" srcOrd="0" destOrd="0" presId="urn:microsoft.com/office/officeart/2005/8/layout/hList9"/>
    <dgm:cxn modelId="{2C1EEB23-C533-442B-8D96-332470D80C6F}" type="presParOf" srcId="{9CFCD03A-044C-41E6-B99F-9BEBB6E1F4BF}" destId="{B43AAA94-36B3-41A5-8663-2DA5508153F7}" srcOrd="1" destOrd="0" presId="urn:microsoft.com/office/officeart/2005/8/layout/hList9"/>
    <dgm:cxn modelId="{30CBE036-A8F6-4831-B492-9FAFB65DAB99}" type="presParOf" srcId="{B43AAA94-36B3-41A5-8663-2DA5508153F7}" destId="{02CBB63A-14BA-4ED4-B3D8-7219EAD15C8F}" srcOrd="0" destOrd="0" presId="urn:microsoft.com/office/officeart/2005/8/layout/hList9"/>
    <dgm:cxn modelId="{B0D845CA-4E23-4D01-87DA-F4336CADA566}" type="presParOf" srcId="{B43AAA94-36B3-41A5-8663-2DA5508153F7}" destId="{F2754FD2-8EE5-4FC5-90C0-ADF557FB3555}" srcOrd="1" destOrd="0" presId="urn:microsoft.com/office/officeart/2005/8/layout/hList9"/>
    <dgm:cxn modelId="{8367F36E-4D3E-4A44-A740-59EF49EC4EFE}" type="presParOf" srcId="{042EDA57-C019-4511-B3E5-072CBD22B1F7}" destId="{9700CED3-34FF-4EC5-9D8B-70DBE7D5CECD}" srcOrd="7" destOrd="0" presId="urn:microsoft.com/office/officeart/2005/8/layout/hList9"/>
    <dgm:cxn modelId="{2671952E-BBC9-443E-AE01-EDDED532B7C5}" type="presParOf" srcId="{042EDA57-C019-4511-B3E5-072CBD22B1F7}" destId="{ACEE9493-0B13-48DC-96D3-D86DF67BD875}" srcOrd="8" destOrd="0" presId="urn:microsoft.com/office/officeart/2005/8/layout/hList9"/>
    <dgm:cxn modelId="{4CA6A313-62F1-46D2-A402-5C221C9662CE}" type="presParOf" srcId="{042EDA57-C019-4511-B3E5-072CBD22B1F7}" destId="{8C4F8591-B402-4135-8E2B-47FEF3718B0D}" srcOrd="9" destOrd="0" presId="urn:microsoft.com/office/officeart/2005/8/layout/hList9"/>
    <dgm:cxn modelId="{F6383AE9-71BF-4819-8771-5B6453F309E7}" type="presParOf" srcId="{042EDA57-C019-4511-B3E5-072CBD22B1F7}" destId="{1E0AC028-7367-412B-85DD-CAEC5FE7B34B}" srcOrd="10" destOrd="0" presId="urn:microsoft.com/office/officeart/2005/8/layout/hList9"/>
    <dgm:cxn modelId="{5892B773-17E1-4B21-9B43-482EC01AEC04}" type="presParOf" srcId="{042EDA57-C019-4511-B3E5-072CBD22B1F7}" destId="{6F8B15B6-7C9B-4A32-B0E6-385E6FC2A519}" srcOrd="11" destOrd="0" presId="urn:microsoft.com/office/officeart/2005/8/layout/hList9"/>
    <dgm:cxn modelId="{FEF836C4-9989-4620-8E80-8E881F85C59C}" type="presParOf" srcId="{6F8B15B6-7C9B-4A32-B0E6-385E6FC2A519}" destId="{6E950076-44A0-40BF-A791-CB1B7EACA8E1}" srcOrd="0" destOrd="0" presId="urn:microsoft.com/office/officeart/2005/8/layout/hList9"/>
    <dgm:cxn modelId="{A272BEDA-C43D-48CC-8147-8CEA3D4A6E2C}" type="presParOf" srcId="{6F8B15B6-7C9B-4A32-B0E6-385E6FC2A519}" destId="{37600B10-FC53-4D31-85B2-4B76EF9640E1}" srcOrd="1" destOrd="0" presId="urn:microsoft.com/office/officeart/2005/8/layout/hList9"/>
    <dgm:cxn modelId="{1E091665-F01D-4270-99D3-4786B7D33CE4}" type="presParOf" srcId="{37600B10-FC53-4D31-85B2-4B76EF9640E1}" destId="{2192F0B1-2D5B-4E21-B253-7D300FD69CB4}" srcOrd="0" destOrd="0" presId="urn:microsoft.com/office/officeart/2005/8/layout/hList9"/>
    <dgm:cxn modelId="{9C6332EC-97C3-4D75-B1F0-F5F624FD458F}" type="presParOf" srcId="{37600B10-FC53-4D31-85B2-4B76EF9640E1}" destId="{A0AB0672-1DD8-4217-BA54-3D10EA0572B9}" srcOrd="1" destOrd="0" presId="urn:microsoft.com/office/officeart/2005/8/layout/hList9"/>
    <dgm:cxn modelId="{DB99EA7E-7D03-47F4-ACFA-E12B7F548CFD}" type="presParOf" srcId="{042EDA57-C019-4511-B3E5-072CBD22B1F7}" destId="{3E5E5449-B90A-45B9-AB7B-080823F03C8A}" srcOrd="12" destOrd="0" presId="urn:microsoft.com/office/officeart/2005/8/layout/hList9"/>
    <dgm:cxn modelId="{AB79E8B5-700D-498F-BB99-3079381236EC}" type="presParOf" srcId="{042EDA57-C019-4511-B3E5-072CBD22B1F7}" destId="{A979435B-379D-450F-A373-42142C9E3590}" srcOrd="13" destOrd="0" presId="urn:microsoft.com/office/officeart/2005/8/layout/hList9"/>
  </dgm:cxnLst>
  <dgm:bg/>
  <dgm:whole/>
</dgm:dataModel>
</file>

<file path=ppt/diagrams/data33.xml><?xml version="1.0" encoding="utf-8"?>
<dgm:dataModel xmlns:dgm="http://schemas.openxmlformats.org/drawingml/2006/diagram" xmlns:a="http://schemas.openxmlformats.org/drawingml/2006/main">
  <dgm:ptLst>
    <dgm:pt modelId="{113B3B5B-3570-4472-91F8-287C04A5EB31}"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VE"/>
        </a:p>
      </dgm:t>
    </dgm:pt>
    <dgm:pt modelId="{10052BB0-424A-4599-8D7D-51EC0F1CCA85}">
      <dgm:prSet phldrT="[Texto]" custT="1"/>
      <dgm:spPr/>
      <dgm:t>
        <a:bodyPr/>
        <a:lstStyle/>
        <a:p>
          <a:r>
            <a:rPr lang="es-VE" sz="2000" dirty="0" smtClean="0"/>
            <a:t>Vidrio</a:t>
          </a:r>
          <a:r>
            <a:rPr lang="es-VE" sz="2000" baseline="0" dirty="0" smtClean="0"/>
            <a:t> </a:t>
          </a:r>
          <a:r>
            <a:rPr lang="es-VE" sz="2000" baseline="0" dirty="0" err="1" smtClean="0"/>
            <a:t>ionónerico</a:t>
          </a:r>
          <a:r>
            <a:rPr lang="es-VE" sz="2000" baseline="0" dirty="0" smtClean="0"/>
            <a:t> u resina </a:t>
          </a:r>
          <a:endParaRPr lang="es-VE" sz="2000" dirty="0"/>
        </a:p>
      </dgm:t>
    </dgm:pt>
    <dgm:pt modelId="{3AEB3542-1196-4327-84E1-A39644555AC7}" type="parTrans" cxnId="{F8E3137C-9385-48EE-8506-F2807948249A}">
      <dgm:prSet/>
      <dgm:spPr/>
      <dgm:t>
        <a:bodyPr/>
        <a:lstStyle/>
        <a:p>
          <a:endParaRPr lang="es-VE"/>
        </a:p>
      </dgm:t>
    </dgm:pt>
    <dgm:pt modelId="{68B21B21-263A-40B4-9573-174B1B90CC7F}" type="sibTrans" cxnId="{F8E3137C-9385-48EE-8506-F2807948249A}">
      <dgm:prSet/>
      <dgm:spPr/>
      <dgm:t>
        <a:bodyPr/>
        <a:lstStyle/>
        <a:p>
          <a:endParaRPr lang="es-VE"/>
        </a:p>
      </dgm:t>
    </dgm:pt>
    <dgm:pt modelId="{C47B3073-D3B3-4AA7-BAE6-7FF0BB171200}">
      <dgm:prSet phldrT="[Texto]" custT="1"/>
      <dgm:spPr/>
      <dgm:t>
        <a:bodyPr/>
        <a:lstStyle/>
        <a:p>
          <a:endParaRPr lang="es-VE" sz="2000" dirty="0" smtClean="0"/>
        </a:p>
        <a:p>
          <a:r>
            <a:rPr lang="es-ES" sz="2000" dirty="0" smtClean="0"/>
            <a:t>Flores</a:t>
          </a:r>
          <a:endParaRPr lang="es-VE" sz="2000" dirty="0" smtClean="0"/>
        </a:p>
        <a:p>
          <a:r>
            <a:rPr lang="es-ES" sz="2000" dirty="0" smtClean="0"/>
            <a:t>IADT</a:t>
          </a:r>
          <a:endParaRPr lang="es-VE" sz="2000" dirty="0" smtClean="0"/>
        </a:p>
        <a:p>
          <a:r>
            <a:rPr lang="es-ES" sz="2000" dirty="0" err="1" smtClean="0"/>
            <a:t>Dummett</a:t>
          </a:r>
          <a:endParaRPr lang="es-VE" sz="2000" dirty="0" smtClean="0"/>
        </a:p>
        <a:p>
          <a:r>
            <a:rPr lang="es-ES" sz="2000" dirty="0" err="1" smtClean="0"/>
            <a:t>Needleman</a:t>
          </a:r>
          <a:endParaRPr lang="es-VE" sz="1200" dirty="0"/>
        </a:p>
      </dgm:t>
    </dgm:pt>
    <dgm:pt modelId="{8DD83D75-5FB0-43C9-BD0C-5968F77920AB}" type="parTrans" cxnId="{1F45F430-EB6D-4C50-A0C5-BEE5C557965F}">
      <dgm:prSet/>
      <dgm:spPr/>
      <dgm:t>
        <a:bodyPr/>
        <a:lstStyle/>
        <a:p>
          <a:endParaRPr lang="es-VE"/>
        </a:p>
      </dgm:t>
    </dgm:pt>
    <dgm:pt modelId="{9B068FA5-603F-4725-AF69-4954BC0BFD66}" type="sibTrans" cxnId="{1F45F430-EB6D-4C50-A0C5-BEE5C557965F}">
      <dgm:prSet/>
      <dgm:spPr/>
      <dgm:t>
        <a:bodyPr/>
        <a:lstStyle/>
        <a:p>
          <a:endParaRPr lang="es-VE"/>
        </a:p>
      </dgm:t>
    </dgm:pt>
    <dgm:pt modelId="{9A6D848F-9ECE-4EA4-B876-039EC22D3782}">
      <dgm:prSet phldrT="[Texto]" custT="1"/>
      <dgm:spPr/>
      <dgm:t>
        <a:bodyPr/>
        <a:lstStyle/>
        <a:p>
          <a:r>
            <a:rPr lang="es-VE" sz="2000" dirty="0" smtClean="0"/>
            <a:t>Resina</a:t>
          </a:r>
          <a:endParaRPr lang="es-VE" sz="2000" dirty="0"/>
        </a:p>
      </dgm:t>
    </dgm:pt>
    <dgm:pt modelId="{A7D42C68-8C19-4918-BD58-9352949C7974}" type="parTrans" cxnId="{63AB8E25-6E5F-4534-8487-60E2FEE279D5}">
      <dgm:prSet/>
      <dgm:spPr/>
      <dgm:t>
        <a:bodyPr/>
        <a:lstStyle/>
        <a:p>
          <a:endParaRPr lang="es-VE"/>
        </a:p>
      </dgm:t>
    </dgm:pt>
    <dgm:pt modelId="{72A5AC16-5D02-4BFB-A11A-030A45BBE36B}" type="sibTrans" cxnId="{63AB8E25-6E5F-4534-8487-60E2FEE279D5}">
      <dgm:prSet/>
      <dgm:spPr/>
      <dgm:t>
        <a:bodyPr/>
        <a:lstStyle/>
        <a:p>
          <a:endParaRPr lang="es-VE"/>
        </a:p>
      </dgm:t>
    </dgm:pt>
    <dgm:pt modelId="{D2E5BE35-494A-4404-BE09-DCD45A616B81}">
      <dgm:prSet phldrT="[Texto]" custT="1"/>
      <dgm:spPr/>
      <dgm:t>
        <a:bodyPr/>
        <a:lstStyle/>
        <a:p>
          <a:r>
            <a:rPr lang="es-ES" sz="2000" dirty="0" smtClean="0"/>
            <a:t>García-Ballesta </a:t>
          </a:r>
          <a:endParaRPr lang="es-VE" sz="2000" dirty="0" smtClean="0"/>
        </a:p>
        <a:p>
          <a:r>
            <a:rPr lang="en-US" sz="2000" dirty="0" err="1" smtClean="0"/>
            <a:t>Andreasen</a:t>
          </a:r>
          <a:r>
            <a:rPr lang="en-US" sz="2000" dirty="0" smtClean="0"/>
            <a:t> y cols</a:t>
          </a:r>
          <a:endParaRPr lang="es-VE" sz="2000" dirty="0" smtClean="0"/>
        </a:p>
        <a:p>
          <a:r>
            <a:rPr lang="en-US" sz="2000" dirty="0" smtClean="0"/>
            <a:t>AADP</a:t>
          </a:r>
          <a:endParaRPr lang="es-VE" sz="2000" dirty="0" smtClean="0"/>
        </a:p>
        <a:p>
          <a:r>
            <a:rPr lang="en-US" sz="2000" dirty="0" smtClean="0"/>
            <a:t>Needleman</a:t>
          </a:r>
          <a:endParaRPr lang="es-VE" sz="2000" dirty="0"/>
        </a:p>
      </dgm:t>
    </dgm:pt>
    <dgm:pt modelId="{8F2D4567-BC9B-431F-9D49-8FDDDF8865D4}" type="parTrans" cxnId="{B14AA699-6E65-4EAC-932A-152310A4708D}">
      <dgm:prSet/>
      <dgm:spPr/>
      <dgm:t>
        <a:bodyPr/>
        <a:lstStyle/>
        <a:p>
          <a:endParaRPr lang="es-VE"/>
        </a:p>
      </dgm:t>
    </dgm:pt>
    <dgm:pt modelId="{133D13C3-A24D-4D5A-9B19-245D587CDCC7}" type="sibTrans" cxnId="{B14AA699-6E65-4EAC-932A-152310A4708D}">
      <dgm:prSet/>
      <dgm:spPr/>
      <dgm:t>
        <a:bodyPr/>
        <a:lstStyle/>
        <a:p>
          <a:endParaRPr lang="es-VE"/>
        </a:p>
      </dgm:t>
    </dgm:pt>
    <dgm:pt modelId="{45E7E53F-E52C-460D-8DB1-82A33B8DD3C0}">
      <dgm:prSet phldrT="[Texto]" custT="1"/>
      <dgm:spPr/>
      <dgm:t>
        <a:bodyPr/>
        <a:lstStyle/>
        <a:p>
          <a:r>
            <a:rPr lang="es-VE" sz="2000" baseline="0" dirty="0" smtClean="0"/>
            <a:t>Coronas de resina o coronas preformadas  </a:t>
          </a:r>
          <a:endParaRPr lang="es-VE" sz="2000" dirty="0"/>
        </a:p>
      </dgm:t>
    </dgm:pt>
    <dgm:pt modelId="{C1CC88D3-84C8-43C0-9B5D-75FB7E37FF23}" type="sibTrans" cxnId="{E85A7023-C25B-42C2-933D-AB48A7840A0F}">
      <dgm:prSet/>
      <dgm:spPr/>
      <dgm:t>
        <a:bodyPr/>
        <a:lstStyle/>
        <a:p>
          <a:endParaRPr lang="es-VE"/>
        </a:p>
      </dgm:t>
    </dgm:pt>
    <dgm:pt modelId="{2CF01B77-F918-4D94-9FFF-19E3E42A02E8}" type="parTrans" cxnId="{E85A7023-C25B-42C2-933D-AB48A7840A0F}">
      <dgm:prSet/>
      <dgm:spPr/>
      <dgm:t>
        <a:bodyPr/>
        <a:lstStyle/>
        <a:p>
          <a:endParaRPr lang="es-VE"/>
        </a:p>
      </dgm:t>
    </dgm:pt>
    <dgm:pt modelId="{CC2D0276-23C6-4753-AE08-101536EF6B82}">
      <dgm:prSet phldrT="[Texto]" custT="1"/>
      <dgm:spPr/>
      <dgm:t>
        <a:bodyPr/>
        <a:lstStyle/>
        <a:p>
          <a:r>
            <a:rPr lang="es-VE" sz="2000" dirty="0" smtClean="0"/>
            <a:t>García-Ballesta</a:t>
          </a:r>
        </a:p>
        <a:p>
          <a:r>
            <a:rPr lang="es-VE" sz="2000" dirty="0" err="1" smtClean="0"/>
            <a:t>Dummett</a:t>
          </a:r>
          <a:endParaRPr lang="es-VE" sz="2000" dirty="0" smtClean="0"/>
        </a:p>
        <a:p>
          <a:r>
            <a:rPr lang="es-VE" sz="2000" dirty="0" err="1" smtClean="0"/>
            <a:t>McTigue</a:t>
          </a:r>
          <a:r>
            <a:rPr lang="es-VE" sz="2000" dirty="0" smtClean="0"/>
            <a:t> </a:t>
          </a:r>
          <a:endParaRPr lang="es-VE" sz="2000" dirty="0"/>
        </a:p>
      </dgm:t>
    </dgm:pt>
    <dgm:pt modelId="{378C92F8-0E2D-45CB-A586-59A8E01F70D9}" type="sibTrans" cxnId="{92101545-60EA-4527-AD9D-42C43608A4C5}">
      <dgm:prSet/>
      <dgm:spPr/>
      <dgm:t>
        <a:bodyPr/>
        <a:lstStyle/>
        <a:p>
          <a:endParaRPr lang="es-VE"/>
        </a:p>
      </dgm:t>
    </dgm:pt>
    <dgm:pt modelId="{6FF9CA01-0E8B-429B-A841-B5F00F8F3A9E}" type="parTrans" cxnId="{92101545-60EA-4527-AD9D-42C43608A4C5}">
      <dgm:prSet/>
      <dgm:spPr/>
      <dgm:t>
        <a:bodyPr/>
        <a:lstStyle/>
        <a:p>
          <a:endParaRPr lang="es-VE"/>
        </a:p>
      </dgm:t>
    </dgm:pt>
    <dgm:pt modelId="{042EDA57-C019-4511-B3E5-072CBD22B1F7}" type="pres">
      <dgm:prSet presAssocID="{113B3B5B-3570-4472-91F8-287C04A5EB31}" presName="list" presStyleCnt="0">
        <dgm:presLayoutVars>
          <dgm:dir/>
          <dgm:animLvl val="lvl"/>
        </dgm:presLayoutVars>
      </dgm:prSet>
      <dgm:spPr/>
      <dgm:t>
        <a:bodyPr/>
        <a:lstStyle/>
        <a:p>
          <a:endParaRPr lang="es-VE"/>
        </a:p>
      </dgm:t>
    </dgm:pt>
    <dgm:pt modelId="{9F7D7F6A-1C12-40D5-8257-7BB76000E58C}" type="pres">
      <dgm:prSet presAssocID="{10052BB0-424A-4599-8D7D-51EC0F1CCA85}" presName="posSpace" presStyleCnt="0"/>
      <dgm:spPr/>
    </dgm:pt>
    <dgm:pt modelId="{716C0AFE-470D-40A4-A00B-DBE4D6C01021}" type="pres">
      <dgm:prSet presAssocID="{10052BB0-424A-4599-8D7D-51EC0F1CCA85}" presName="vertFlow" presStyleCnt="0"/>
      <dgm:spPr/>
    </dgm:pt>
    <dgm:pt modelId="{FA0566A2-240A-4306-B306-A34B4F5F0C87}" type="pres">
      <dgm:prSet presAssocID="{10052BB0-424A-4599-8D7D-51EC0F1CCA85}" presName="topSpace" presStyleCnt="0"/>
      <dgm:spPr/>
    </dgm:pt>
    <dgm:pt modelId="{F6AE96A9-E06E-4A4C-8F05-4629BD4373A6}" type="pres">
      <dgm:prSet presAssocID="{10052BB0-424A-4599-8D7D-51EC0F1CCA85}" presName="firstComp" presStyleCnt="0"/>
      <dgm:spPr/>
    </dgm:pt>
    <dgm:pt modelId="{6E649C9A-065C-49FF-AB2E-04AC14DE3FA6}" type="pres">
      <dgm:prSet presAssocID="{10052BB0-424A-4599-8D7D-51EC0F1CCA85}" presName="firstChild" presStyleLbl="bgAccFollowNode1" presStyleIdx="0" presStyleCnt="3" custScaleX="119524" custScaleY="232933" custLinFactNeighborX="58903" custLinFactNeighborY="8040"/>
      <dgm:spPr/>
      <dgm:t>
        <a:bodyPr/>
        <a:lstStyle/>
        <a:p>
          <a:endParaRPr lang="es-VE"/>
        </a:p>
      </dgm:t>
    </dgm:pt>
    <dgm:pt modelId="{25772C68-814D-4C6E-A928-7C7DD013A50F}" type="pres">
      <dgm:prSet presAssocID="{10052BB0-424A-4599-8D7D-51EC0F1CCA85}" presName="firstChildTx" presStyleLbl="bgAccFollowNode1" presStyleIdx="0" presStyleCnt="3">
        <dgm:presLayoutVars>
          <dgm:bulletEnabled val="1"/>
        </dgm:presLayoutVars>
      </dgm:prSet>
      <dgm:spPr/>
      <dgm:t>
        <a:bodyPr/>
        <a:lstStyle/>
        <a:p>
          <a:endParaRPr lang="es-VE"/>
        </a:p>
      </dgm:t>
    </dgm:pt>
    <dgm:pt modelId="{CB5187A5-1EA4-418E-BC76-26E3777F1C05}" type="pres">
      <dgm:prSet presAssocID="{10052BB0-424A-4599-8D7D-51EC0F1CCA85}" presName="negSpace" presStyleCnt="0"/>
      <dgm:spPr/>
    </dgm:pt>
    <dgm:pt modelId="{CF3D5451-D8D7-4171-9A69-B35A783D8FAD}" type="pres">
      <dgm:prSet presAssocID="{10052BB0-424A-4599-8D7D-51EC0F1CCA85}" presName="circle" presStyleLbl="node1" presStyleIdx="0" presStyleCnt="3" custScaleX="187742" custScaleY="147593" custLinFactNeighborX="-37819" custLinFactNeighborY="-22153"/>
      <dgm:spPr/>
      <dgm:t>
        <a:bodyPr/>
        <a:lstStyle/>
        <a:p>
          <a:endParaRPr lang="es-VE"/>
        </a:p>
      </dgm:t>
    </dgm:pt>
    <dgm:pt modelId="{1B7C5943-D1CE-44AE-AC4A-BE37917F9E8D}" type="pres">
      <dgm:prSet presAssocID="{68B21B21-263A-40B4-9573-174B1B90CC7F}" presName="transSpace" presStyleCnt="0"/>
      <dgm:spPr/>
    </dgm:pt>
    <dgm:pt modelId="{C80491C3-B421-49A4-A296-46963FE27FC2}" type="pres">
      <dgm:prSet presAssocID="{9A6D848F-9ECE-4EA4-B876-039EC22D3782}" presName="posSpace" presStyleCnt="0"/>
      <dgm:spPr/>
    </dgm:pt>
    <dgm:pt modelId="{9CFCD03A-044C-41E6-B99F-9BEBB6E1F4BF}" type="pres">
      <dgm:prSet presAssocID="{9A6D848F-9ECE-4EA4-B876-039EC22D3782}" presName="vertFlow" presStyleCnt="0"/>
      <dgm:spPr/>
    </dgm:pt>
    <dgm:pt modelId="{B3D55EE0-8A94-464E-95E6-095D38DF46B7}" type="pres">
      <dgm:prSet presAssocID="{9A6D848F-9ECE-4EA4-B876-039EC22D3782}" presName="topSpace" presStyleCnt="0"/>
      <dgm:spPr/>
    </dgm:pt>
    <dgm:pt modelId="{B43AAA94-36B3-41A5-8663-2DA5508153F7}" type="pres">
      <dgm:prSet presAssocID="{9A6D848F-9ECE-4EA4-B876-039EC22D3782}" presName="firstComp" presStyleCnt="0"/>
      <dgm:spPr/>
    </dgm:pt>
    <dgm:pt modelId="{02CBB63A-14BA-4ED4-B3D8-7219EAD15C8F}" type="pres">
      <dgm:prSet presAssocID="{9A6D848F-9ECE-4EA4-B876-039EC22D3782}" presName="firstChild" presStyleLbl="bgAccFollowNode1" presStyleIdx="1" presStyleCnt="3" custScaleX="120721" custScaleY="231586" custLinFactNeighborX="33462" custLinFactNeighborY="55818"/>
      <dgm:spPr/>
      <dgm:t>
        <a:bodyPr/>
        <a:lstStyle/>
        <a:p>
          <a:endParaRPr lang="es-VE"/>
        </a:p>
      </dgm:t>
    </dgm:pt>
    <dgm:pt modelId="{F2754FD2-8EE5-4FC5-90C0-ADF557FB3555}" type="pres">
      <dgm:prSet presAssocID="{9A6D848F-9ECE-4EA4-B876-039EC22D3782}" presName="firstChildTx" presStyleLbl="bgAccFollowNode1" presStyleIdx="1" presStyleCnt="3">
        <dgm:presLayoutVars>
          <dgm:bulletEnabled val="1"/>
        </dgm:presLayoutVars>
      </dgm:prSet>
      <dgm:spPr/>
      <dgm:t>
        <a:bodyPr/>
        <a:lstStyle/>
        <a:p>
          <a:endParaRPr lang="es-VE"/>
        </a:p>
      </dgm:t>
    </dgm:pt>
    <dgm:pt modelId="{9700CED3-34FF-4EC5-9D8B-70DBE7D5CECD}" type="pres">
      <dgm:prSet presAssocID="{9A6D848F-9ECE-4EA4-B876-039EC22D3782}" presName="negSpace" presStyleCnt="0"/>
      <dgm:spPr/>
    </dgm:pt>
    <dgm:pt modelId="{ACEE9493-0B13-48DC-96D3-D86DF67BD875}" type="pres">
      <dgm:prSet presAssocID="{9A6D848F-9ECE-4EA4-B876-039EC22D3782}" presName="circle" presStyleLbl="node1" presStyleIdx="1" presStyleCnt="3" custScaleX="183366" custScaleY="154466" custLinFactNeighborX="-43834" custLinFactNeighborY="-9485"/>
      <dgm:spPr/>
      <dgm:t>
        <a:bodyPr/>
        <a:lstStyle/>
        <a:p>
          <a:endParaRPr lang="es-VE"/>
        </a:p>
      </dgm:t>
    </dgm:pt>
    <dgm:pt modelId="{8C4F8591-B402-4135-8E2B-47FEF3718B0D}" type="pres">
      <dgm:prSet presAssocID="{72A5AC16-5D02-4BFB-A11A-030A45BBE36B}" presName="transSpace" presStyleCnt="0"/>
      <dgm:spPr/>
    </dgm:pt>
    <dgm:pt modelId="{1E0AC028-7367-412B-85DD-CAEC5FE7B34B}" type="pres">
      <dgm:prSet presAssocID="{45E7E53F-E52C-460D-8DB1-82A33B8DD3C0}" presName="posSpace" presStyleCnt="0"/>
      <dgm:spPr/>
    </dgm:pt>
    <dgm:pt modelId="{6F8B15B6-7C9B-4A32-B0E6-385E6FC2A519}" type="pres">
      <dgm:prSet presAssocID="{45E7E53F-E52C-460D-8DB1-82A33B8DD3C0}" presName="vertFlow" presStyleCnt="0"/>
      <dgm:spPr/>
    </dgm:pt>
    <dgm:pt modelId="{6E950076-44A0-40BF-A791-CB1B7EACA8E1}" type="pres">
      <dgm:prSet presAssocID="{45E7E53F-E52C-460D-8DB1-82A33B8DD3C0}" presName="topSpace" presStyleCnt="0"/>
      <dgm:spPr/>
    </dgm:pt>
    <dgm:pt modelId="{37600B10-FC53-4D31-85B2-4B76EF9640E1}" type="pres">
      <dgm:prSet presAssocID="{45E7E53F-E52C-460D-8DB1-82A33B8DD3C0}" presName="firstComp" presStyleCnt="0"/>
      <dgm:spPr/>
    </dgm:pt>
    <dgm:pt modelId="{2192F0B1-2D5B-4E21-B253-7D300FD69CB4}" type="pres">
      <dgm:prSet presAssocID="{45E7E53F-E52C-460D-8DB1-82A33B8DD3C0}" presName="firstChild" presStyleLbl="bgAccFollowNode1" presStyleIdx="2" presStyleCnt="3" custScaleX="120400" custScaleY="204712" custLinFactNeighborX="-8685" custLinFactNeighborY="31523"/>
      <dgm:spPr/>
      <dgm:t>
        <a:bodyPr/>
        <a:lstStyle/>
        <a:p>
          <a:endParaRPr lang="es-VE"/>
        </a:p>
      </dgm:t>
    </dgm:pt>
    <dgm:pt modelId="{A0AB0672-1DD8-4217-BA54-3D10EA0572B9}" type="pres">
      <dgm:prSet presAssocID="{45E7E53F-E52C-460D-8DB1-82A33B8DD3C0}" presName="firstChildTx" presStyleLbl="bgAccFollowNode1" presStyleIdx="2" presStyleCnt="3">
        <dgm:presLayoutVars>
          <dgm:bulletEnabled val="1"/>
        </dgm:presLayoutVars>
      </dgm:prSet>
      <dgm:spPr/>
      <dgm:t>
        <a:bodyPr/>
        <a:lstStyle/>
        <a:p>
          <a:endParaRPr lang="es-VE"/>
        </a:p>
      </dgm:t>
    </dgm:pt>
    <dgm:pt modelId="{3E5E5449-B90A-45B9-AB7B-080823F03C8A}" type="pres">
      <dgm:prSet presAssocID="{45E7E53F-E52C-460D-8DB1-82A33B8DD3C0}" presName="negSpace" presStyleCnt="0"/>
      <dgm:spPr/>
    </dgm:pt>
    <dgm:pt modelId="{A979435B-379D-450F-A373-42142C9E3590}" type="pres">
      <dgm:prSet presAssocID="{45E7E53F-E52C-460D-8DB1-82A33B8DD3C0}" presName="circle" presStyleLbl="node1" presStyleIdx="2" presStyleCnt="3" custScaleX="224099" custScaleY="167030" custLinFactNeighborX="-63980" custLinFactNeighborY="-57226"/>
      <dgm:spPr/>
      <dgm:t>
        <a:bodyPr/>
        <a:lstStyle/>
        <a:p>
          <a:endParaRPr lang="es-VE"/>
        </a:p>
      </dgm:t>
    </dgm:pt>
  </dgm:ptLst>
  <dgm:cxnLst>
    <dgm:cxn modelId="{1F45F430-EB6D-4C50-A0C5-BEE5C557965F}" srcId="{10052BB0-424A-4599-8D7D-51EC0F1CCA85}" destId="{C47B3073-D3B3-4AA7-BAE6-7FF0BB171200}" srcOrd="0" destOrd="0" parTransId="{8DD83D75-5FB0-43C9-BD0C-5968F77920AB}" sibTransId="{9B068FA5-603F-4725-AF69-4954BC0BFD66}"/>
    <dgm:cxn modelId="{82BBF8ED-2F02-4A90-8A0C-3BACC7AF3610}" type="presOf" srcId="{CC2D0276-23C6-4753-AE08-101536EF6B82}" destId="{2192F0B1-2D5B-4E21-B253-7D300FD69CB4}" srcOrd="0" destOrd="0" presId="urn:microsoft.com/office/officeart/2005/8/layout/hList9"/>
    <dgm:cxn modelId="{F8E3137C-9385-48EE-8506-F2807948249A}" srcId="{113B3B5B-3570-4472-91F8-287C04A5EB31}" destId="{10052BB0-424A-4599-8D7D-51EC0F1CCA85}" srcOrd="0" destOrd="0" parTransId="{3AEB3542-1196-4327-84E1-A39644555AC7}" sibTransId="{68B21B21-263A-40B4-9573-174B1B90CC7F}"/>
    <dgm:cxn modelId="{DFE1BDFF-6313-4048-8041-24D4CB7E0189}" type="presOf" srcId="{C47B3073-D3B3-4AA7-BAE6-7FF0BB171200}" destId="{25772C68-814D-4C6E-A928-7C7DD013A50F}" srcOrd="1" destOrd="0" presId="urn:microsoft.com/office/officeart/2005/8/layout/hList9"/>
    <dgm:cxn modelId="{743FBCDE-DE23-434B-BEEE-BB947D3683D3}" type="presOf" srcId="{10052BB0-424A-4599-8D7D-51EC0F1CCA85}" destId="{CF3D5451-D8D7-4171-9A69-B35A783D8FAD}" srcOrd="0" destOrd="0" presId="urn:microsoft.com/office/officeart/2005/8/layout/hList9"/>
    <dgm:cxn modelId="{E85A7023-C25B-42C2-933D-AB48A7840A0F}" srcId="{113B3B5B-3570-4472-91F8-287C04A5EB31}" destId="{45E7E53F-E52C-460D-8DB1-82A33B8DD3C0}" srcOrd="2" destOrd="0" parTransId="{2CF01B77-F918-4D94-9FFF-19E3E42A02E8}" sibTransId="{C1CC88D3-84C8-43C0-9B5D-75FB7E37FF23}"/>
    <dgm:cxn modelId="{63AB8E25-6E5F-4534-8487-60E2FEE279D5}" srcId="{113B3B5B-3570-4472-91F8-287C04A5EB31}" destId="{9A6D848F-9ECE-4EA4-B876-039EC22D3782}" srcOrd="1" destOrd="0" parTransId="{A7D42C68-8C19-4918-BD58-9352949C7974}" sibTransId="{72A5AC16-5D02-4BFB-A11A-030A45BBE36B}"/>
    <dgm:cxn modelId="{FB63FF9B-0A2C-43C7-A5F1-6DBC046E5E20}" type="presOf" srcId="{CC2D0276-23C6-4753-AE08-101536EF6B82}" destId="{A0AB0672-1DD8-4217-BA54-3D10EA0572B9}" srcOrd="1" destOrd="0" presId="urn:microsoft.com/office/officeart/2005/8/layout/hList9"/>
    <dgm:cxn modelId="{9D035AA0-45D0-4BB6-89E1-2F48C3ABAD99}" type="presOf" srcId="{D2E5BE35-494A-4404-BE09-DCD45A616B81}" destId="{02CBB63A-14BA-4ED4-B3D8-7219EAD15C8F}" srcOrd="0" destOrd="0" presId="urn:microsoft.com/office/officeart/2005/8/layout/hList9"/>
    <dgm:cxn modelId="{D064B2D5-1700-4AA8-A980-4FBD5785C307}" type="presOf" srcId="{113B3B5B-3570-4472-91F8-287C04A5EB31}" destId="{042EDA57-C019-4511-B3E5-072CBD22B1F7}" srcOrd="0" destOrd="0" presId="urn:microsoft.com/office/officeart/2005/8/layout/hList9"/>
    <dgm:cxn modelId="{C7C505DC-1847-4991-A99D-836A30803F57}" type="presOf" srcId="{9A6D848F-9ECE-4EA4-B876-039EC22D3782}" destId="{ACEE9493-0B13-48DC-96D3-D86DF67BD875}" srcOrd="0" destOrd="0" presId="urn:microsoft.com/office/officeart/2005/8/layout/hList9"/>
    <dgm:cxn modelId="{B14AA699-6E65-4EAC-932A-152310A4708D}" srcId="{9A6D848F-9ECE-4EA4-B876-039EC22D3782}" destId="{D2E5BE35-494A-4404-BE09-DCD45A616B81}" srcOrd="0" destOrd="0" parTransId="{8F2D4567-BC9B-431F-9D49-8FDDDF8865D4}" sibTransId="{133D13C3-A24D-4D5A-9B19-245D587CDCC7}"/>
    <dgm:cxn modelId="{E6CF6E0D-69BF-4AD0-A133-5B2D16443EF7}" type="presOf" srcId="{C47B3073-D3B3-4AA7-BAE6-7FF0BB171200}" destId="{6E649C9A-065C-49FF-AB2E-04AC14DE3FA6}" srcOrd="0" destOrd="0" presId="urn:microsoft.com/office/officeart/2005/8/layout/hList9"/>
    <dgm:cxn modelId="{92101545-60EA-4527-AD9D-42C43608A4C5}" srcId="{45E7E53F-E52C-460D-8DB1-82A33B8DD3C0}" destId="{CC2D0276-23C6-4753-AE08-101536EF6B82}" srcOrd="0" destOrd="0" parTransId="{6FF9CA01-0E8B-429B-A841-B5F00F8F3A9E}" sibTransId="{378C92F8-0E2D-45CB-A586-59A8E01F70D9}"/>
    <dgm:cxn modelId="{7289CF9B-2D72-42C9-892F-21F2991DABC2}" type="presOf" srcId="{45E7E53F-E52C-460D-8DB1-82A33B8DD3C0}" destId="{A979435B-379D-450F-A373-42142C9E3590}" srcOrd="0" destOrd="0" presId="urn:microsoft.com/office/officeart/2005/8/layout/hList9"/>
    <dgm:cxn modelId="{812B5DCF-241F-444B-838A-67C70662E3BF}" type="presOf" srcId="{D2E5BE35-494A-4404-BE09-DCD45A616B81}" destId="{F2754FD2-8EE5-4FC5-90C0-ADF557FB3555}" srcOrd="1" destOrd="0" presId="urn:microsoft.com/office/officeart/2005/8/layout/hList9"/>
    <dgm:cxn modelId="{10395A49-BF17-4930-9DDE-F248F0A8CBCC}" type="presParOf" srcId="{042EDA57-C019-4511-B3E5-072CBD22B1F7}" destId="{9F7D7F6A-1C12-40D5-8257-7BB76000E58C}" srcOrd="0" destOrd="0" presId="urn:microsoft.com/office/officeart/2005/8/layout/hList9"/>
    <dgm:cxn modelId="{2E1AB935-637C-4E79-97E5-B048F7BC4439}" type="presParOf" srcId="{042EDA57-C019-4511-B3E5-072CBD22B1F7}" destId="{716C0AFE-470D-40A4-A00B-DBE4D6C01021}" srcOrd="1" destOrd="0" presId="urn:microsoft.com/office/officeart/2005/8/layout/hList9"/>
    <dgm:cxn modelId="{A86C111B-8263-43C8-96C0-EF8168B24CF9}" type="presParOf" srcId="{716C0AFE-470D-40A4-A00B-DBE4D6C01021}" destId="{FA0566A2-240A-4306-B306-A34B4F5F0C87}" srcOrd="0" destOrd="0" presId="urn:microsoft.com/office/officeart/2005/8/layout/hList9"/>
    <dgm:cxn modelId="{FAEE81BE-0E1C-44B0-9BC2-E59D02E45C3A}" type="presParOf" srcId="{716C0AFE-470D-40A4-A00B-DBE4D6C01021}" destId="{F6AE96A9-E06E-4A4C-8F05-4629BD4373A6}" srcOrd="1" destOrd="0" presId="urn:microsoft.com/office/officeart/2005/8/layout/hList9"/>
    <dgm:cxn modelId="{4BD7DB55-7C83-4DE6-80AF-69D05ECBA701}" type="presParOf" srcId="{F6AE96A9-E06E-4A4C-8F05-4629BD4373A6}" destId="{6E649C9A-065C-49FF-AB2E-04AC14DE3FA6}" srcOrd="0" destOrd="0" presId="urn:microsoft.com/office/officeart/2005/8/layout/hList9"/>
    <dgm:cxn modelId="{37BA9EFE-1076-4253-A3FB-B5639E19DF33}" type="presParOf" srcId="{F6AE96A9-E06E-4A4C-8F05-4629BD4373A6}" destId="{25772C68-814D-4C6E-A928-7C7DD013A50F}" srcOrd="1" destOrd="0" presId="urn:microsoft.com/office/officeart/2005/8/layout/hList9"/>
    <dgm:cxn modelId="{CAFBBC16-00B5-47C4-B008-7AE7E945475A}" type="presParOf" srcId="{042EDA57-C019-4511-B3E5-072CBD22B1F7}" destId="{CB5187A5-1EA4-418E-BC76-26E3777F1C05}" srcOrd="2" destOrd="0" presId="urn:microsoft.com/office/officeart/2005/8/layout/hList9"/>
    <dgm:cxn modelId="{5141820B-C9F0-49FE-8B25-E08655A7B0D3}" type="presParOf" srcId="{042EDA57-C019-4511-B3E5-072CBD22B1F7}" destId="{CF3D5451-D8D7-4171-9A69-B35A783D8FAD}" srcOrd="3" destOrd="0" presId="urn:microsoft.com/office/officeart/2005/8/layout/hList9"/>
    <dgm:cxn modelId="{0B34CC62-B6A6-4738-BBFD-53C85E42E4E9}" type="presParOf" srcId="{042EDA57-C019-4511-B3E5-072CBD22B1F7}" destId="{1B7C5943-D1CE-44AE-AC4A-BE37917F9E8D}" srcOrd="4" destOrd="0" presId="urn:microsoft.com/office/officeart/2005/8/layout/hList9"/>
    <dgm:cxn modelId="{42E2B4F1-44F3-44EC-9BA8-8EE6980C2937}" type="presParOf" srcId="{042EDA57-C019-4511-B3E5-072CBD22B1F7}" destId="{C80491C3-B421-49A4-A296-46963FE27FC2}" srcOrd="5" destOrd="0" presId="urn:microsoft.com/office/officeart/2005/8/layout/hList9"/>
    <dgm:cxn modelId="{8D2359C5-CD71-46F5-B53C-DADD8E360F24}" type="presParOf" srcId="{042EDA57-C019-4511-B3E5-072CBD22B1F7}" destId="{9CFCD03A-044C-41E6-B99F-9BEBB6E1F4BF}" srcOrd="6" destOrd="0" presId="urn:microsoft.com/office/officeart/2005/8/layout/hList9"/>
    <dgm:cxn modelId="{F2B05979-11E5-42F4-A2DB-D28B812886F2}" type="presParOf" srcId="{9CFCD03A-044C-41E6-B99F-9BEBB6E1F4BF}" destId="{B3D55EE0-8A94-464E-95E6-095D38DF46B7}" srcOrd="0" destOrd="0" presId="urn:microsoft.com/office/officeart/2005/8/layout/hList9"/>
    <dgm:cxn modelId="{D11C1701-A4F3-4EB3-B5BC-08BABD60F326}" type="presParOf" srcId="{9CFCD03A-044C-41E6-B99F-9BEBB6E1F4BF}" destId="{B43AAA94-36B3-41A5-8663-2DA5508153F7}" srcOrd="1" destOrd="0" presId="urn:microsoft.com/office/officeart/2005/8/layout/hList9"/>
    <dgm:cxn modelId="{66300B11-8E85-48AE-9906-9675E336F87C}" type="presParOf" srcId="{B43AAA94-36B3-41A5-8663-2DA5508153F7}" destId="{02CBB63A-14BA-4ED4-B3D8-7219EAD15C8F}" srcOrd="0" destOrd="0" presId="urn:microsoft.com/office/officeart/2005/8/layout/hList9"/>
    <dgm:cxn modelId="{A24E8C08-7711-42E2-9101-96DE9A297DA0}" type="presParOf" srcId="{B43AAA94-36B3-41A5-8663-2DA5508153F7}" destId="{F2754FD2-8EE5-4FC5-90C0-ADF557FB3555}" srcOrd="1" destOrd="0" presId="urn:microsoft.com/office/officeart/2005/8/layout/hList9"/>
    <dgm:cxn modelId="{CD2844DB-8C0A-48A6-9C57-3E03F8F90308}" type="presParOf" srcId="{042EDA57-C019-4511-B3E5-072CBD22B1F7}" destId="{9700CED3-34FF-4EC5-9D8B-70DBE7D5CECD}" srcOrd="7" destOrd="0" presId="urn:microsoft.com/office/officeart/2005/8/layout/hList9"/>
    <dgm:cxn modelId="{DFB04DEA-03BD-44B1-991F-D74F0F510DA3}" type="presParOf" srcId="{042EDA57-C019-4511-B3E5-072CBD22B1F7}" destId="{ACEE9493-0B13-48DC-96D3-D86DF67BD875}" srcOrd="8" destOrd="0" presId="urn:microsoft.com/office/officeart/2005/8/layout/hList9"/>
    <dgm:cxn modelId="{6C6449C1-57B2-40D5-9114-45EC6EC7A41B}" type="presParOf" srcId="{042EDA57-C019-4511-B3E5-072CBD22B1F7}" destId="{8C4F8591-B402-4135-8E2B-47FEF3718B0D}" srcOrd="9" destOrd="0" presId="urn:microsoft.com/office/officeart/2005/8/layout/hList9"/>
    <dgm:cxn modelId="{196C2FEF-FEF2-4DD3-90A6-EA7A9C87EC51}" type="presParOf" srcId="{042EDA57-C019-4511-B3E5-072CBD22B1F7}" destId="{1E0AC028-7367-412B-85DD-CAEC5FE7B34B}" srcOrd="10" destOrd="0" presId="urn:microsoft.com/office/officeart/2005/8/layout/hList9"/>
    <dgm:cxn modelId="{9BA6EED8-9EF6-4623-9A09-D38946B3D3B9}" type="presParOf" srcId="{042EDA57-C019-4511-B3E5-072CBD22B1F7}" destId="{6F8B15B6-7C9B-4A32-B0E6-385E6FC2A519}" srcOrd="11" destOrd="0" presId="urn:microsoft.com/office/officeart/2005/8/layout/hList9"/>
    <dgm:cxn modelId="{172C63D2-2CA0-40A7-918C-254CDB90CAA8}" type="presParOf" srcId="{6F8B15B6-7C9B-4A32-B0E6-385E6FC2A519}" destId="{6E950076-44A0-40BF-A791-CB1B7EACA8E1}" srcOrd="0" destOrd="0" presId="urn:microsoft.com/office/officeart/2005/8/layout/hList9"/>
    <dgm:cxn modelId="{BC1E5C52-CD84-4F73-A6E0-F3AA90522120}" type="presParOf" srcId="{6F8B15B6-7C9B-4A32-B0E6-385E6FC2A519}" destId="{37600B10-FC53-4D31-85B2-4B76EF9640E1}" srcOrd="1" destOrd="0" presId="urn:microsoft.com/office/officeart/2005/8/layout/hList9"/>
    <dgm:cxn modelId="{7CB133FC-9E23-4278-AB1E-94F632606D26}" type="presParOf" srcId="{37600B10-FC53-4D31-85B2-4B76EF9640E1}" destId="{2192F0B1-2D5B-4E21-B253-7D300FD69CB4}" srcOrd="0" destOrd="0" presId="urn:microsoft.com/office/officeart/2005/8/layout/hList9"/>
    <dgm:cxn modelId="{676E89BF-2F74-4E13-861C-62621530624B}" type="presParOf" srcId="{37600B10-FC53-4D31-85B2-4B76EF9640E1}" destId="{A0AB0672-1DD8-4217-BA54-3D10EA0572B9}" srcOrd="1" destOrd="0" presId="urn:microsoft.com/office/officeart/2005/8/layout/hList9"/>
    <dgm:cxn modelId="{7B7DD771-ED8C-4F10-926D-9F3D2F44C673}" type="presParOf" srcId="{042EDA57-C019-4511-B3E5-072CBD22B1F7}" destId="{3E5E5449-B90A-45B9-AB7B-080823F03C8A}" srcOrd="12" destOrd="0" presId="urn:microsoft.com/office/officeart/2005/8/layout/hList9"/>
    <dgm:cxn modelId="{99E2C389-8FAD-4D04-9904-4133ED79A4FB}" type="presParOf" srcId="{042EDA57-C019-4511-B3E5-072CBD22B1F7}" destId="{A979435B-379D-450F-A373-42142C9E3590}" srcOrd="13" destOrd="0" presId="urn:microsoft.com/office/officeart/2005/8/layout/hList9"/>
  </dgm:cxnLst>
  <dgm:bg/>
  <dgm:whole/>
</dgm:dataModel>
</file>

<file path=ppt/diagrams/data4.xml><?xml version="1.0" encoding="utf-8"?>
<dgm:dataModel xmlns:dgm="http://schemas.openxmlformats.org/drawingml/2006/diagram" xmlns:a="http://schemas.openxmlformats.org/drawingml/2006/main">
  <dgm:ptLst>
    <dgm:pt modelId="{60C745AF-B940-4A70-96A4-AFCF5393CBC3}" type="doc">
      <dgm:prSet loTypeId="urn:microsoft.com/office/officeart/2005/8/layout/hierarchy3" loCatId="hierarchy" qsTypeId="urn:microsoft.com/office/officeart/2005/8/quickstyle/3d3" qsCatId="3D" csTypeId="urn:microsoft.com/office/officeart/2005/8/colors/colorful3" csCatId="colorful" phldr="1"/>
      <dgm:spPr/>
      <dgm:t>
        <a:bodyPr/>
        <a:lstStyle/>
        <a:p>
          <a:endParaRPr lang="es-ES"/>
        </a:p>
      </dgm:t>
    </dgm:pt>
    <dgm:pt modelId="{D4E3B59F-E838-41F3-B211-DECFBC283B8B}">
      <dgm:prSet phldrT="[Texto]" custT="1"/>
      <dgm:spPr/>
      <dgm:t>
        <a:bodyPr/>
        <a:lstStyle/>
        <a:p>
          <a:pPr algn="ctr"/>
          <a:r>
            <a:rPr lang="es-ES" sz="1600" b="1" dirty="0" smtClean="0">
              <a:solidFill>
                <a:schemeClr val="tx1"/>
              </a:solidFill>
              <a:latin typeface="Arial" pitchFamily="34" charset="0"/>
              <a:cs typeface="Arial" pitchFamily="34" charset="0"/>
            </a:rPr>
            <a:t>Lesiones a los tejidos duros del diente y la pulpa</a:t>
          </a:r>
          <a:endParaRPr lang="es-ES" sz="1600" b="1" dirty="0">
            <a:solidFill>
              <a:schemeClr val="tx1"/>
            </a:solidFill>
            <a:latin typeface="Arial" pitchFamily="34" charset="0"/>
            <a:cs typeface="Arial" pitchFamily="34" charset="0"/>
          </a:endParaRPr>
        </a:p>
      </dgm:t>
    </dgm:pt>
    <dgm:pt modelId="{D79619A1-E55C-41AF-9045-9540D77806BA}" type="parTrans" cxnId="{4AF5A8E4-8FB7-4677-B5A5-3219E1185C38}">
      <dgm:prSet/>
      <dgm:spPr/>
      <dgm:t>
        <a:bodyPr/>
        <a:lstStyle/>
        <a:p>
          <a:pPr algn="ctr"/>
          <a:endParaRPr lang="es-ES" sz="900">
            <a:latin typeface="Arial" pitchFamily="34" charset="0"/>
            <a:cs typeface="Arial" pitchFamily="34" charset="0"/>
          </a:endParaRPr>
        </a:p>
      </dgm:t>
    </dgm:pt>
    <dgm:pt modelId="{19A2F17F-A61E-454C-9E5A-754D7F263D14}" type="sibTrans" cxnId="{4AF5A8E4-8FB7-4677-B5A5-3219E1185C38}">
      <dgm:prSet/>
      <dgm:spPr/>
      <dgm:t>
        <a:bodyPr/>
        <a:lstStyle/>
        <a:p>
          <a:pPr algn="ctr"/>
          <a:endParaRPr lang="es-ES" sz="900">
            <a:latin typeface="Arial" pitchFamily="34" charset="0"/>
            <a:cs typeface="Arial" pitchFamily="34" charset="0"/>
          </a:endParaRPr>
        </a:p>
      </dgm:t>
    </dgm:pt>
    <dgm:pt modelId="{E91CCA15-8C6D-4E96-8161-1CC0DAC2F967}">
      <dgm:prSet phldrT="[Texto]" custT="1"/>
      <dgm:spPr/>
      <dgm:t>
        <a:bodyPr/>
        <a:lstStyle/>
        <a:p>
          <a:pPr algn="l"/>
          <a:r>
            <a:rPr lang="es-ES" sz="1400" b="1" dirty="0">
              <a:latin typeface="Arial" pitchFamily="34" charset="0"/>
              <a:cs typeface="Arial" pitchFamily="34" charset="0"/>
            </a:rPr>
            <a:t>Fractura de esmalte</a:t>
          </a:r>
        </a:p>
      </dgm:t>
    </dgm:pt>
    <dgm:pt modelId="{101AF659-E0DB-4333-8E9C-BA896EC59A73}" type="parTrans" cxnId="{FF0F3D50-1FDC-4CF8-AEAA-28AE57E4CB1F}">
      <dgm:prSet/>
      <dgm:spPr/>
      <dgm:t>
        <a:bodyPr/>
        <a:lstStyle/>
        <a:p>
          <a:pPr algn="ctr"/>
          <a:endParaRPr lang="es-ES" sz="900">
            <a:latin typeface="Arial" pitchFamily="34" charset="0"/>
            <a:cs typeface="Arial" pitchFamily="34" charset="0"/>
          </a:endParaRPr>
        </a:p>
      </dgm:t>
    </dgm:pt>
    <dgm:pt modelId="{9535283F-EBD1-46B8-9510-C37F092C3FEE}" type="sibTrans" cxnId="{FF0F3D50-1FDC-4CF8-AEAA-28AE57E4CB1F}">
      <dgm:prSet/>
      <dgm:spPr/>
      <dgm:t>
        <a:bodyPr/>
        <a:lstStyle/>
        <a:p>
          <a:pPr algn="ctr"/>
          <a:endParaRPr lang="es-ES" sz="900">
            <a:latin typeface="Arial" pitchFamily="34" charset="0"/>
            <a:cs typeface="Arial" pitchFamily="34" charset="0"/>
          </a:endParaRPr>
        </a:p>
      </dgm:t>
    </dgm:pt>
    <dgm:pt modelId="{DD6E4F25-3D5E-4077-AE71-59C77E5CD7D5}">
      <dgm:prSet phldrT="[Texto]" custT="1"/>
      <dgm:spPr/>
      <dgm:t>
        <a:bodyPr/>
        <a:lstStyle/>
        <a:p>
          <a:pPr algn="l"/>
          <a:r>
            <a:rPr lang="es-ES" sz="1400" b="1" dirty="0">
              <a:latin typeface="Arial" pitchFamily="34" charset="0"/>
              <a:cs typeface="Arial" pitchFamily="34" charset="0"/>
            </a:rPr>
            <a:t>Fractura de esmalte-dentina</a:t>
          </a:r>
        </a:p>
      </dgm:t>
    </dgm:pt>
    <dgm:pt modelId="{B13E3637-92BB-4064-9113-AFA50A0F2908}" type="parTrans" cxnId="{6D369599-3778-4DA7-AE7B-6B2BA79C6EDE}">
      <dgm:prSet/>
      <dgm:spPr/>
      <dgm:t>
        <a:bodyPr/>
        <a:lstStyle/>
        <a:p>
          <a:pPr algn="ctr"/>
          <a:endParaRPr lang="es-ES" sz="900">
            <a:latin typeface="Arial" pitchFamily="34" charset="0"/>
            <a:cs typeface="Arial" pitchFamily="34" charset="0"/>
          </a:endParaRPr>
        </a:p>
      </dgm:t>
    </dgm:pt>
    <dgm:pt modelId="{AD1C30E7-5F22-4BAC-B631-4E3446A851AD}" type="sibTrans" cxnId="{6D369599-3778-4DA7-AE7B-6B2BA79C6EDE}">
      <dgm:prSet/>
      <dgm:spPr/>
      <dgm:t>
        <a:bodyPr/>
        <a:lstStyle/>
        <a:p>
          <a:pPr algn="ctr"/>
          <a:endParaRPr lang="es-ES" sz="900">
            <a:latin typeface="Arial" pitchFamily="34" charset="0"/>
            <a:cs typeface="Arial" pitchFamily="34" charset="0"/>
          </a:endParaRPr>
        </a:p>
      </dgm:t>
    </dgm:pt>
    <dgm:pt modelId="{F5441905-5124-4919-8585-A5B81519889D}">
      <dgm:prSet phldrT="[Texto]" custT="1"/>
      <dgm:spPr/>
      <dgm:t>
        <a:bodyPr/>
        <a:lstStyle/>
        <a:p>
          <a:pPr algn="ctr"/>
          <a:r>
            <a:rPr lang="es-ES" sz="1600" b="1" dirty="0" smtClean="0">
              <a:solidFill>
                <a:schemeClr val="tx1"/>
              </a:solidFill>
              <a:latin typeface="Arial" pitchFamily="34" charset="0"/>
              <a:cs typeface="Arial" pitchFamily="34" charset="0"/>
            </a:rPr>
            <a:t>Lesiones</a:t>
          </a:r>
          <a:r>
            <a:rPr lang="es-ES" sz="1600" b="1" baseline="0" dirty="0" smtClean="0">
              <a:solidFill>
                <a:schemeClr val="tx1"/>
              </a:solidFill>
              <a:latin typeface="Arial" pitchFamily="34" charset="0"/>
              <a:cs typeface="Arial" pitchFamily="34" charset="0"/>
            </a:rPr>
            <a:t> al hueso de soporte</a:t>
          </a:r>
          <a:endParaRPr lang="es-ES" sz="1600" b="1" dirty="0">
            <a:solidFill>
              <a:schemeClr val="tx1"/>
            </a:solidFill>
            <a:latin typeface="Arial" pitchFamily="34" charset="0"/>
            <a:cs typeface="Arial" pitchFamily="34" charset="0"/>
          </a:endParaRPr>
        </a:p>
      </dgm:t>
    </dgm:pt>
    <dgm:pt modelId="{6E1DDB70-27FE-4C26-A2A1-77E7D9241F0C}" type="parTrans" cxnId="{58422D7B-4453-45CC-97F8-929B8DC35B34}">
      <dgm:prSet/>
      <dgm:spPr/>
      <dgm:t>
        <a:bodyPr/>
        <a:lstStyle/>
        <a:p>
          <a:pPr algn="ctr"/>
          <a:endParaRPr lang="es-ES" sz="900">
            <a:latin typeface="Arial" pitchFamily="34" charset="0"/>
            <a:cs typeface="Arial" pitchFamily="34" charset="0"/>
          </a:endParaRPr>
        </a:p>
      </dgm:t>
    </dgm:pt>
    <dgm:pt modelId="{660E55B5-3EE4-4004-86A1-8F572DDD5287}" type="sibTrans" cxnId="{58422D7B-4453-45CC-97F8-929B8DC35B34}">
      <dgm:prSet/>
      <dgm:spPr/>
      <dgm:t>
        <a:bodyPr/>
        <a:lstStyle/>
        <a:p>
          <a:pPr algn="ctr"/>
          <a:endParaRPr lang="es-ES" sz="900">
            <a:latin typeface="Arial" pitchFamily="34" charset="0"/>
            <a:cs typeface="Arial" pitchFamily="34" charset="0"/>
          </a:endParaRPr>
        </a:p>
      </dgm:t>
    </dgm:pt>
    <dgm:pt modelId="{C73A4D3F-D3A1-4C67-A158-B7707F4BCC40}">
      <dgm:prSet phldrT="[Texto]" custT="1"/>
      <dgm:spPr/>
      <dgm:t>
        <a:bodyPr/>
        <a:lstStyle/>
        <a:p>
          <a:pPr algn="l"/>
          <a:r>
            <a:rPr lang="es-ES" sz="1400" b="1" dirty="0" err="1">
              <a:latin typeface="Arial" pitchFamily="34" charset="0"/>
              <a:cs typeface="Arial" pitchFamily="34" charset="0"/>
            </a:rPr>
            <a:t>Conminución</a:t>
          </a:r>
          <a:r>
            <a:rPr lang="es-ES" sz="1400" b="1" baseline="0" dirty="0">
              <a:latin typeface="Arial" pitchFamily="34" charset="0"/>
              <a:cs typeface="Arial" pitchFamily="34" charset="0"/>
            </a:rPr>
            <a:t> del alvéolo</a:t>
          </a:r>
          <a:endParaRPr lang="es-ES" sz="1400" b="1" dirty="0">
            <a:latin typeface="Arial" pitchFamily="34" charset="0"/>
            <a:cs typeface="Arial" pitchFamily="34" charset="0"/>
          </a:endParaRPr>
        </a:p>
      </dgm:t>
    </dgm:pt>
    <dgm:pt modelId="{DD7316B4-2DD4-4B60-B692-906164ED3471}" type="parTrans" cxnId="{90931879-417C-4AF1-83B3-B43390A37315}">
      <dgm:prSet/>
      <dgm:spPr/>
      <dgm:t>
        <a:bodyPr/>
        <a:lstStyle/>
        <a:p>
          <a:pPr algn="ctr"/>
          <a:endParaRPr lang="es-ES" sz="900">
            <a:latin typeface="Arial" pitchFamily="34" charset="0"/>
            <a:cs typeface="Arial" pitchFamily="34" charset="0"/>
          </a:endParaRPr>
        </a:p>
      </dgm:t>
    </dgm:pt>
    <dgm:pt modelId="{8408B9C5-7029-4770-AF67-FE9D8BB02D69}" type="sibTrans" cxnId="{90931879-417C-4AF1-83B3-B43390A37315}">
      <dgm:prSet/>
      <dgm:spPr/>
      <dgm:t>
        <a:bodyPr/>
        <a:lstStyle/>
        <a:p>
          <a:pPr algn="ctr"/>
          <a:endParaRPr lang="es-ES" sz="900">
            <a:latin typeface="Arial" pitchFamily="34" charset="0"/>
            <a:cs typeface="Arial" pitchFamily="34" charset="0"/>
          </a:endParaRPr>
        </a:p>
      </dgm:t>
    </dgm:pt>
    <dgm:pt modelId="{BEB1D36D-E49D-430F-954F-43E8A4A85C46}">
      <dgm:prSet phldrT="[Texto]" custT="1"/>
      <dgm:spPr/>
      <dgm:t>
        <a:bodyPr/>
        <a:lstStyle/>
        <a:p>
          <a:pPr algn="l"/>
          <a:r>
            <a:rPr lang="es-ES" sz="1400" b="1" dirty="0">
              <a:latin typeface="Arial" pitchFamily="34" charset="0"/>
              <a:cs typeface="Arial" pitchFamily="34" charset="0"/>
            </a:rPr>
            <a:t>Fractura</a:t>
          </a:r>
          <a:r>
            <a:rPr lang="es-ES" sz="1400" b="1" baseline="0" dirty="0">
              <a:latin typeface="Arial" pitchFamily="34" charset="0"/>
              <a:cs typeface="Arial" pitchFamily="34" charset="0"/>
            </a:rPr>
            <a:t> del </a:t>
          </a:r>
          <a:r>
            <a:rPr lang="es-ES" sz="1400" b="1" baseline="0" dirty="0" smtClean="0">
              <a:latin typeface="Arial" pitchFamily="34" charset="0"/>
              <a:cs typeface="Arial" pitchFamily="34" charset="0"/>
            </a:rPr>
            <a:t>alvéolo</a:t>
          </a:r>
          <a:endParaRPr lang="es-ES" sz="1400" b="1" dirty="0">
            <a:latin typeface="Arial" pitchFamily="34" charset="0"/>
            <a:cs typeface="Arial" pitchFamily="34" charset="0"/>
          </a:endParaRPr>
        </a:p>
      </dgm:t>
    </dgm:pt>
    <dgm:pt modelId="{50A60695-CC50-4D51-92EC-94DBA4A06F9E}" type="parTrans" cxnId="{342EB294-BA83-4F37-8A1A-D5ADF74D37A5}">
      <dgm:prSet/>
      <dgm:spPr/>
      <dgm:t>
        <a:bodyPr/>
        <a:lstStyle/>
        <a:p>
          <a:pPr algn="ctr"/>
          <a:endParaRPr lang="es-ES" sz="900">
            <a:latin typeface="Arial" pitchFamily="34" charset="0"/>
            <a:cs typeface="Arial" pitchFamily="34" charset="0"/>
          </a:endParaRPr>
        </a:p>
      </dgm:t>
    </dgm:pt>
    <dgm:pt modelId="{3FE35042-C777-4B8C-9B78-36D06D4BED82}" type="sibTrans" cxnId="{342EB294-BA83-4F37-8A1A-D5ADF74D37A5}">
      <dgm:prSet/>
      <dgm:spPr/>
      <dgm:t>
        <a:bodyPr/>
        <a:lstStyle/>
        <a:p>
          <a:pPr algn="ctr"/>
          <a:endParaRPr lang="es-ES" sz="900">
            <a:latin typeface="Arial" pitchFamily="34" charset="0"/>
            <a:cs typeface="Arial" pitchFamily="34" charset="0"/>
          </a:endParaRPr>
        </a:p>
      </dgm:t>
    </dgm:pt>
    <dgm:pt modelId="{3A0C6129-C359-4F47-8A5B-BC59CED7EEBD}">
      <dgm:prSet custT="1"/>
      <dgm:spPr/>
      <dgm:t>
        <a:bodyPr/>
        <a:lstStyle/>
        <a:p>
          <a:pPr algn="l"/>
          <a:r>
            <a:rPr lang="es-ES" sz="1400" b="1" dirty="0">
              <a:latin typeface="Arial" pitchFamily="34" charset="0"/>
              <a:cs typeface="Arial" pitchFamily="34" charset="0"/>
            </a:rPr>
            <a:t>Fractura  esmalte-dentina complicada</a:t>
          </a:r>
        </a:p>
      </dgm:t>
    </dgm:pt>
    <dgm:pt modelId="{7D603E6B-8784-4A99-8F0F-A10731D3C19F}" type="parTrans" cxnId="{BFF1F4CD-FDB2-48A8-B679-8D0469D5E404}">
      <dgm:prSet/>
      <dgm:spPr/>
      <dgm:t>
        <a:bodyPr/>
        <a:lstStyle/>
        <a:p>
          <a:pPr algn="ctr"/>
          <a:endParaRPr lang="es-ES" sz="900">
            <a:latin typeface="Arial" pitchFamily="34" charset="0"/>
            <a:cs typeface="Arial" pitchFamily="34" charset="0"/>
          </a:endParaRPr>
        </a:p>
      </dgm:t>
    </dgm:pt>
    <dgm:pt modelId="{2B55F628-8976-4C3D-9B97-12D20DF02928}" type="sibTrans" cxnId="{BFF1F4CD-FDB2-48A8-B679-8D0469D5E404}">
      <dgm:prSet/>
      <dgm:spPr/>
      <dgm:t>
        <a:bodyPr/>
        <a:lstStyle/>
        <a:p>
          <a:pPr algn="ctr"/>
          <a:endParaRPr lang="es-ES" sz="900">
            <a:latin typeface="Arial" pitchFamily="34" charset="0"/>
            <a:cs typeface="Arial" pitchFamily="34" charset="0"/>
          </a:endParaRPr>
        </a:p>
      </dgm:t>
    </dgm:pt>
    <dgm:pt modelId="{0AAC7D9C-7908-4F00-A237-519B2A97BF6D}">
      <dgm:prSet custT="1"/>
      <dgm:spPr/>
      <dgm:t>
        <a:bodyPr/>
        <a:lstStyle/>
        <a:p>
          <a:pPr algn="l"/>
          <a:r>
            <a:rPr lang="es-ES" sz="1400" b="1" dirty="0">
              <a:latin typeface="Arial" pitchFamily="34" charset="0"/>
              <a:cs typeface="Arial" pitchFamily="34" charset="0"/>
            </a:rPr>
            <a:t>Fractura del proceso alveolar</a:t>
          </a:r>
        </a:p>
      </dgm:t>
    </dgm:pt>
    <dgm:pt modelId="{11F65357-7EEA-4F05-A0D2-34CD0B20ED60}" type="parTrans" cxnId="{05E39460-28D4-4931-A4AF-D9D7F821AE0F}">
      <dgm:prSet/>
      <dgm:spPr/>
      <dgm:t>
        <a:bodyPr/>
        <a:lstStyle/>
        <a:p>
          <a:pPr algn="ctr"/>
          <a:endParaRPr lang="es-ES" sz="900">
            <a:latin typeface="Arial" pitchFamily="34" charset="0"/>
            <a:cs typeface="Arial" pitchFamily="34" charset="0"/>
          </a:endParaRPr>
        </a:p>
      </dgm:t>
    </dgm:pt>
    <dgm:pt modelId="{12C932B9-3F48-4C28-8060-D8226F377244}" type="sibTrans" cxnId="{05E39460-28D4-4931-A4AF-D9D7F821AE0F}">
      <dgm:prSet/>
      <dgm:spPr/>
      <dgm:t>
        <a:bodyPr/>
        <a:lstStyle/>
        <a:p>
          <a:pPr algn="ctr"/>
          <a:endParaRPr lang="es-ES" sz="900">
            <a:latin typeface="Arial" pitchFamily="34" charset="0"/>
            <a:cs typeface="Arial" pitchFamily="34" charset="0"/>
          </a:endParaRPr>
        </a:p>
      </dgm:t>
    </dgm:pt>
    <dgm:pt modelId="{F1FBAF8B-B910-418E-BC59-D1C311DEC054}">
      <dgm:prSet custT="1"/>
      <dgm:spPr/>
      <dgm:t>
        <a:bodyPr/>
        <a:lstStyle/>
        <a:p>
          <a:pPr algn="ctr"/>
          <a:r>
            <a:rPr lang="es-ES" sz="1600" b="1" dirty="0" smtClean="0">
              <a:solidFill>
                <a:schemeClr val="tx1"/>
              </a:solidFill>
              <a:latin typeface="Arial" pitchFamily="34" charset="0"/>
              <a:cs typeface="Arial" pitchFamily="34" charset="0"/>
            </a:rPr>
            <a:t>Lesiones</a:t>
          </a:r>
          <a:r>
            <a:rPr lang="es-ES" sz="1600" b="1" baseline="0" dirty="0" smtClean="0">
              <a:solidFill>
                <a:schemeClr val="tx1"/>
              </a:solidFill>
              <a:latin typeface="Arial" pitchFamily="34" charset="0"/>
              <a:cs typeface="Arial" pitchFamily="34" charset="0"/>
            </a:rPr>
            <a:t> a los tejidos </a:t>
          </a:r>
          <a:r>
            <a:rPr lang="es-ES" sz="1600" b="1" baseline="0" dirty="0" err="1" smtClean="0">
              <a:solidFill>
                <a:schemeClr val="tx1"/>
              </a:solidFill>
              <a:latin typeface="Arial" pitchFamily="34" charset="0"/>
              <a:cs typeface="Arial" pitchFamily="34" charset="0"/>
            </a:rPr>
            <a:t>periodontales</a:t>
          </a:r>
          <a:endParaRPr lang="es-ES" sz="1600" b="1" dirty="0">
            <a:solidFill>
              <a:schemeClr val="tx1"/>
            </a:solidFill>
            <a:latin typeface="Arial" pitchFamily="34" charset="0"/>
            <a:cs typeface="Arial" pitchFamily="34" charset="0"/>
          </a:endParaRPr>
        </a:p>
      </dgm:t>
    </dgm:pt>
    <dgm:pt modelId="{941672AC-53B4-494F-9414-BF0BCEF15CA9}" type="parTrans" cxnId="{8E70387C-0634-4F77-A157-260BF1019BA4}">
      <dgm:prSet/>
      <dgm:spPr/>
      <dgm:t>
        <a:bodyPr/>
        <a:lstStyle/>
        <a:p>
          <a:pPr algn="ctr"/>
          <a:endParaRPr lang="es-ES" sz="900">
            <a:latin typeface="Arial" pitchFamily="34" charset="0"/>
            <a:cs typeface="Arial" pitchFamily="34" charset="0"/>
          </a:endParaRPr>
        </a:p>
      </dgm:t>
    </dgm:pt>
    <dgm:pt modelId="{720E4828-4F41-4591-94D2-23DC660D2A00}" type="sibTrans" cxnId="{8E70387C-0634-4F77-A157-260BF1019BA4}">
      <dgm:prSet/>
      <dgm:spPr/>
      <dgm:t>
        <a:bodyPr/>
        <a:lstStyle/>
        <a:p>
          <a:pPr algn="ctr"/>
          <a:endParaRPr lang="es-ES" sz="900">
            <a:latin typeface="Arial" pitchFamily="34" charset="0"/>
            <a:cs typeface="Arial" pitchFamily="34" charset="0"/>
          </a:endParaRPr>
        </a:p>
      </dgm:t>
    </dgm:pt>
    <dgm:pt modelId="{D95F615C-BBCD-48DD-9A8D-94EB779EA47D}">
      <dgm:prSet custT="1"/>
      <dgm:spPr/>
      <dgm:t>
        <a:bodyPr/>
        <a:lstStyle/>
        <a:p>
          <a:pPr algn="l"/>
          <a:r>
            <a:rPr lang="es-ES" sz="1400" b="1" dirty="0">
              <a:latin typeface="Arial" pitchFamily="34" charset="0"/>
              <a:cs typeface="Arial" pitchFamily="34" charset="0"/>
            </a:rPr>
            <a:t>Concusión</a:t>
          </a:r>
        </a:p>
      </dgm:t>
    </dgm:pt>
    <dgm:pt modelId="{F0299286-451F-44C9-8F3B-C8983E4518DF}" type="parTrans" cxnId="{08D63FDC-3265-4D3A-9A79-B573369E09C9}">
      <dgm:prSet/>
      <dgm:spPr/>
      <dgm:t>
        <a:bodyPr/>
        <a:lstStyle/>
        <a:p>
          <a:pPr algn="l"/>
          <a:endParaRPr lang="es-ES" sz="900">
            <a:latin typeface="Arial" pitchFamily="34" charset="0"/>
            <a:cs typeface="Arial" pitchFamily="34" charset="0"/>
          </a:endParaRPr>
        </a:p>
      </dgm:t>
    </dgm:pt>
    <dgm:pt modelId="{ACAD486B-1B43-4BB4-B126-23CBE4D9969C}" type="sibTrans" cxnId="{08D63FDC-3265-4D3A-9A79-B573369E09C9}">
      <dgm:prSet/>
      <dgm:spPr/>
      <dgm:t>
        <a:bodyPr/>
        <a:lstStyle/>
        <a:p>
          <a:pPr algn="ctr"/>
          <a:endParaRPr lang="es-ES" sz="900">
            <a:latin typeface="Arial" pitchFamily="34" charset="0"/>
            <a:cs typeface="Arial" pitchFamily="34" charset="0"/>
          </a:endParaRPr>
        </a:p>
      </dgm:t>
    </dgm:pt>
    <dgm:pt modelId="{04AD71FA-BCEB-4440-B572-ECFF9E2EA4BF}">
      <dgm:prSet custT="1"/>
      <dgm:spPr/>
      <dgm:t>
        <a:bodyPr/>
        <a:lstStyle/>
        <a:p>
          <a:pPr algn="l"/>
          <a:r>
            <a:rPr lang="es-ES" sz="1400" b="1" dirty="0">
              <a:latin typeface="Arial" pitchFamily="34" charset="0"/>
              <a:cs typeface="Arial" pitchFamily="34" charset="0"/>
            </a:rPr>
            <a:t>Subluxación</a:t>
          </a:r>
        </a:p>
      </dgm:t>
    </dgm:pt>
    <dgm:pt modelId="{84558469-1ADC-428B-B00F-8755B40B688C}" type="parTrans" cxnId="{3A089AAE-4419-49DD-8CCE-7110C64493F7}">
      <dgm:prSet/>
      <dgm:spPr/>
      <dgm:t>
        <a:bodyPr/>
        <a:lstStyle/>
        <a:p>
          <a:pPr algn="l"/>
          <a:endParaRPr lang="es-ES" sz="900">
            <a:latin typeface="Arial" pitchFamily="34" charset="0"/>
            <a:cs typeface="Arial" pitchFamily="34" charset="0"/>
          </a:endParaRPr>
        </a:p>
      </dgm:t>
    </dgm:pt>
    <dgm:pt modelId="{50592D6F-5100-4CE0-9ABE-1D94ED1E3AD0}" type="sibTrans" cxnId="{3A089AAE-4419-49DD-8CCE-7110C64493F7}">
      <dgm:prSet/>
      <dgm:spPr/>
      <dgm:t>
        <a:bodyPr/>
        <a:lstStyle/>
        <a:p>
          <a:pPr algn="ctr"/>
          <a:endParaRPr lang="es-ES" sz="900">
            <a:latin typeface="Arial" pitchFamily="34" charset="0"/>
            <a:cs typeface="Arial" pitchFamily="34" charset="0"/>
          </a:endParaRPr>
        </a:p>
      </dgm:t>
    </dgm:pt>
    <dgm:pt modelId="{F6C4B3E7-DF41-4486-9F85-90E9B7870B20}">
      <dgm:prSet custT="1"/>
      <dgm:spPr/>
      <dgm:t>
        <a:bodyPr/>
        <a:lstStyle/>
        <a:p>
          <a:pPr algn="l"/>
          <a:r>
            <a:rPr lang="es-ES" sz="1400" b="1" dirty="0">
              <a:latin typeface="Arial" pitchFamily="34" charset="0"/>
              <a:cs typeface="Arial" pitchFamily="34" charset="0"/>
            </a:rPr>
            <a:t>Luxación </a:t>
          </a:r>
          <a:r>
            <a:rPr lang="es-ES" sz="1400" b="1" dirty="0" err="1">
              <a:latin typeface="Arial" pitchFamily="34" charset="0"/>
              <a:cs typeface="Arial" pitchFamily="34" charset="0"/>
            </a:rPr>
            <a:t>Extrusiva</a:t>
          </a:r>
          <a:r>
            <a:rPr lang="es-ES" sz="1400" b="1" dirty="0">
              <a:latin typeface="Arial" pitchFamily="34" charset="0"/>
              <a:cs typeface="Arial" pitchFamily="34" charset="0"/>
            </a:rPr>
            <a:t> </a:t>
          </a:r>
        </a:p>
      </dgm:t>
    </dgm:pt>
    <dgm:pt modelId="{FAEC5CF9-A3F7-4F0B-8007-49CEC0AE2144}" type="parTrans" cxnId="{C4333E60-742B-4F22-BFDA-CC7C7C0E03CF}">
      <dgm:prSet/>
      <dgm:spPr/>
      <dgm:t>
        <a:bodyPr/>
        <a:lstStyle/>
        <a:p>
          <a:pPr algn="l"/>
          <a:endParaRPr lang="es-ES" sz="900">
            <a:latin typeface="Arial" pitchFamily="34" charset="0"/>
            <a:cs typeface="Arial" pitchFamily="34" charset="0"/>
          </a:endParaRPr>
        </a:p>
      </dgm:t>
    </dgm:pt>
    <dgm:pt modelId="{0C411CB6-E52F-482B-8672-3E610C1814BE}" type="sibTrans" cxnId="{C4333E60-742B-4F22-BFDA-CC7C7C0E03CF}">
      <dgm:prSet/>
      <dgm:spPr/>
      <dgm:t>
        <a:bodyPr/>
        <a:lstStyle/>
        <a:p>
          <a:pPr algn="ctr"/>
          <a:endParaRPr lang="es-ES" sz="900">
            <a:latin typeface="Arial" pitchFamily="34" charset="0"/>
            <a:cs typeface="Arial" pitchFamily="34" charset="0"/>
          </a:endParaRPr>
        </a:p>
      </dgm:t>
    </dgm:pt>
    <dgm:pt modelId="{2045B9DF-1B2F-43C1-9FE7-D898C07906CB}">
      <dgm:prSet custT="1"/>
      <dgm:spPr/>
      <dgm:t>
        <a:bodyPr/>
        <a:lstStyle/>
        <a:p>
          <a:r>
            <a:rPr lang="es-ES" sz="1600" b="1" dirty="0" smtClean="0">
              <a:solidFill>
                <a:schemeClr val="tx1"/>
              </a:solidFill>
              <a:latin typeface="Arial" pitchFamily="34" charset="0"/>
              <a:cs typeface="Arial" pitchFamily="34" charset="0"/>
            </a:rPr>
            <a:t>Lesiones a la mucosa bucal</a:t>
          </a:r>
          <a:endParaRPr lang="es-ES" sz="1600" b="1" dirty="0">
            <a:solidFill>
              <a:schemeClr val="tx1"/>
            </a:solidFill>
            <a:latin typeface="Arial" pitchFamily="34" charset="0"/>
            <a:cs typeface="Arial" pitchFamily="34" charset="0"/>
          </a:endParaRPr>
        </a:p>
      </dgm:t>
    </dgm:pt>
    <dgm:pt modelId="{9DAA5BED-2ADD-4A80-BD07-024CADC0965C}" type="parTrans" cxnId="{3B7FC37A-7F67-412F-9179-F782EF394497}">
      <dgm:prSet/>
      <dgm:spPr/>
      <dgm:t>
        <a:bodyPr/>
        <a:lstStyle/>
        <a:p>
          <a:endParaRPr lang="es-ES" sz="900">
            <a:latin typeface="Arial" pitchFamily="34" charset="0"/>
            <a:cs typeface="Arial" pitchFamily="34" charset="0"/>
          </a:endParaRPr>
        </a:p>
      </dgm:t>
    </dgm:pt>
    <dgm:pt modelId="{0F6A34C0-EB2A-4295-88D2-8B1EE5FE1A83}" type="sibTrans" cxnId="{3B7FC37A-7F67-412F-9179-F782EF394497}">
      <dgm:prSet/>
      <dgm:spPr/>
      <dgm:t>
        <a:bodyPr/>
        <a:lstStyle/>
        <a:p>
          <a:endParaRPr lang="es-ES" sz="900">
            <a:latin typeface="Arial" pitchFamily="34" charset="0"/>
            <a:cs typeface="Arial" pitchFamily="34" charset="0"/>
          </a:endParaRPr>
        </a:p>
      </dgm:t>
    </dgm:pt>
    <dgm:pt modelId="{C87089C4-0590-449B-B6D4-199B13FCD4BB}">
      <dgm:prSet custT="1"/>
      <dgm:spPr/>
      <dgm:t>
        <a:bodyPr/>
        <a:lstStyle/>
        <a:p>
          <a:pPr algn="l"/>
          <a:r>
            <a:rPr lang="es-ES" sz="1400" b="1" dirty="0">
              <a:latin typeface="Arial" pitchFamily="34" charset="0"/>
              <a:cs typeface="Arial" pitchFamily="34" charset="0"/>
            </a:rPr>
            <a:t>Laceración</a:t>
          </a:r>
        </a:p>
      </dgm:t>
    </dgm:pt>
    <dgm:pt modelId="{C0BA8C2E-1B95-4376-936E-6583CD7FAC17}" type="parTrans" cxnId="{6F2A70AB-FF6B-46FC-9811-EB9A9E25C994}">
      <dgm:prSet/>
      <dgm:spPr/>
      <dgm:t>
        <a:bodyPr/>
        <a:lstStyle/>
        <a:p>
          <a:endParaRPr lang="es-ES" sz="900">
            <a:latin typeface="Arial" pitchFamily="34" charset="0"/>
            <a:cs typeface="Arial" pitchFamily="34" charset="0"/>
          </a:endParaRPr>
        </a:p>
      </dgm:t>
    </dgm:pt>
    <dgm:pt modelId="{A7AA45A8-F1D5-45D9-91CC-7031ED5892E0}" type="sibTrans" cxnId="{6F2A70AB-FF6B-46FC-9811-EB9A9E25C994}">
      <dgm:prSet/>
      <dgm:spPr/>
      <dgm:t>
        <a:bodyPr/>
        <a:lstStyle/>
        <a:p>
          <a:endParaRPr lang="es-ES" sz="900">
            <a:latin typeface="Arial" pitchFamily="34" charset="0"/>
            <a:cs typeface="Arial" pitchFamily="34" charset="0"/>
          </a:endParaRPr>
        </a:p>
      </dgm:t>
    </dgm:pt>
    <dgm:pt modelId="{EC9B2A07-9894-4977-99BF-B9BD4E3C9DAA}">
      <dgm:prSet custT="1"/>
      <dgm:spPr/>
      <dgm:t>
        <a:bodyPr/>
        <a:lstStyle/>
        <a:p>
          <a:pPr algn="l"/>
          <a:r>
            <a:rPr lang="es-ES" sz="1400" b="1" dirty="0">
              <a:latin typeface="Arial" pitchFamily="34" charset="0"/>
              <a:cs typeface="Arial" pitchFamily="34" charset="0"/>
            </a:rPr>
            <a:t>Contusión</a:t>
          </a:r>
        </a:p>
      </dgm:t>
    </dgm:pt>
    <dgm:pt modelId="{973E9791-409A-42AA-B500-02B6582D9C69}" type="parTrans" cxnId="{7D4283AE-A8D4-4D5D-B5F0-A6B6BF5C8F51}">
      <dgm:prSet/>
      <dgm:spPr/>
      <dgm:t>
        <a:bodyPr/>
        <a:lstStyle/>
        <a:p>
          <a:endParaRPr lang="es-ES" sz="900">
            <a:latin typeface="Arial" pitchFamily="34" charset="0"/>
            <a:cs typeface="Arial" pitchFamily="34" charset="0"/>
          </a:endParaRPr>
        </a:p>
      </dgm:t>
    </dgm:pt>
    <dgm:pt modelId="{3D3F64EE-D4C9-4AE6-BE26-E57BBB4A8B38}" type="sibTrans" cxnId="{7D4283AE-A8D4-4D5D-B5F0-A6B6BF5C8F51}">
      <dgm:prSet/>
      <dgm:spPr/>
      <dgm:t>
        <a:bodyPr/>
        <a:lstStyle/>
        <a:p>
          <a:endParaRPr lang="es-ES" sz="900">
            <a:latin typeface="Arial" pitchFamily="34" charset="0"/>
            <a:cs typeface="Arial" pitchFamily="34" charset="0"/>
          </a:endParaRPr>
        </a:p>
      </dgm:t>
    </dgm:pt>
    <dgm:pt modelId="{B000974A-CFBF-40EB-830D-D834DBCA1C1C}">
      <dgm:prSet custT="1"/>
      <dgm:spPr/>
      <dgm:t>
        <a:bodyPr/>
        <a:lstStyle/>
        <a:p>
          <a:pPr algn="l"/>
          <a:r>
            <a:rPr lang="es-ES" sz="1400" b="1" dirty="0">
              <a:latin typeface="Arial" pitchFamily="34" charset="0"/>
              <a:cs typeface="Arial" pitchFamily="34" charset="0"/>
            </a:rPr>
            <a:t>Abrasión</a:t>
          </a:r>
        </a:p>
      </dgm:t>
    </dgm:pt>
    <dgm:pt modelId="{6A2F8C9A-608D-4FD7-BD89-54CDE2179D8F}" type="parTrans" cxnId="{612F11FB-DA3B-421A-A2CD-F069DBFC4F1E}">
      <dgm:prSet/>
      <dgm:spPr/>
      <dgm:t>
        <a:bodyPr/>
        <a:lstStyle/>
        <a:p>
          <a:endParaRPr lang="es-ES" sz="900">
            <a:latin typeface="Arial" pitchFamily="34" charset="0"/>
            <a:cs typeface="Arial" pitchFamily="34" charset="0"/>
          </a:endParaRPr>
        </a:p>
      </dgm:t>
    </dgm:pt>
    <dgm:pt modelId="{00E3C799-1673-4FE0-A14F-D12AB509A63A}" type="sibTrans" cxnId="{612F11FB-DA3B-421A-A2CD-F069DBFC4F1E}">
      <dgm:prSet/>
      <dgm:spPr/>
      <dgm:t>
        <a:bodyPr/>
        <a:lstStyle/>
        <a:p>
          <a:endParaRPr lang="es-ES" sz="900">
            <a:latin typeface="Arial" pitchFamily="34" charset="0"/>
            <a:cs typeface="Arial" pitchFamily="34" charset="0"/>
          </a:endParaRPr>
        </a:p>
      </dgm:t>
    </dgm:pt>
    <dgm:pt modelId="{78C95AAA-18A1-4534-9DCA-A211BA2ADA2E}">
      <dgm:prSet custT="1"/>
      <dgm:spPr/>
      <dgm:t>
        <a:bodyPr/>
        <a:lstStyle/>
        <a:p>
          <a:pPr algn="l"/>
          <a:r>
            <a:rPr lang="es-VE" sz="1400" b="1" dirty="0">
              <a:latin typeface="Arial" pitchFamily="34" charset="0"/>
              <a:cs typeface="Arial" pitchFamily="34" charset="0"/>
            </a:rPr>
            <a:t>Fractura corono-radicular no complicada</a:t>
          </a:r>
        </a:p>
      </dgm:t>
    </dgm:pt>
    <dgm:pt modelId="{FA6358D0-29A7-4835-A5C5-C85D51EB6CE3}" type="parTrans" cxnId="{4AF01A1D-8611-4A74-917A-4FF5DA31B70F}">
      <dgm:prSet/>
      <dgm:spPr/>
      <dgm:t>
        <a:bodyPr/>
        <a:lstStyle/>
        <a:p>
          <a:endParaRPr lang="es-VE" sz="900">
            <a:latin typeface="Arial" pitchFamily="34" charset="0"/>
            <a:cs typeface="Arial" pitchFamily="34" charset="0"/>
          </a:endParaRPr>
        </a:p>
      </dgm:t>
    </dgm:pt>
    <dgm:pt modelId="{CDF64DD4-1116-4A1F-BE79-4A98B0F93044}" type="sibTrans" cxnId="{4AF01A1D-8611-4A74-917A-4FF5DA31B70F}">
      <dgm:prSet/>
      <dgm:spPr/>
      <dgm:t>
        <a:bodyPr/>
        <a:lstStyle/>
        <a:p>
          <a:endParaRPr lang="es-VE" sz="900">
            <a:latin typeface="Arial" pitchFamily="34" charset="0"/>
            <a:cs typeface="Arial" pitchFamily="34" charset="0"/>
          </a:endParaRPr>
        </a:p>
      </dgm:t>
    </dgm:pt>
    <dgm:pt modelId="{AE79D28A-73F0-4D3A-B260-CFDCCCA6EB3E}">
      <dgm:prSet custT="1"/>
      <dgm:spPr/>
      <dgm:t>
        <a:bodyPr/>
        <a:lstStyle/>
        <a:p>
          <a:pPr algn="l"/>
          <a:r>
            <a:rPr lang="es-VE" sz="1400" b="1" dirty="0">
              <a:latin typeface="Arial" pitchFamily="34" charset="0"/>
              <a:cs typeface="Arial" pitchFamily="34" charset="0"/>
            </a:rPr>
            <a:t>Fractura corono-radicular complicada</a:t>
          </a:r>
        </a:p>
      </dgm:t>
    </dgm:pt>
    <dgm:pt modelId="{4F757B10-86F7-45A9-BFF2-028AFC1A6EB9}" type="parTrans" cxnId="{1E111A21-1F48-44E1-B42F-C13BD451F941}">
      <dgm:prSet/>
      <dgm:spPr/>
      <dgm:t>
        <a:bodyPr/>
        <a:lstStyle/>
        <a:p>
          <a:endParaRPr lang="es-VE" sz="900">
            <a:latin typeface="Arial" pitchFamily="34" charset="0"/>
            <a:cs typeface="Arial" pitchFamily="34" charset="0"/>
          </a:endParaRPr>
        </a:p>
      </dgm:t>
    </dgm:pt>
    <dgm:pt modelId="{DDD54822-EF6A-49AD-884D-6693F345C663}" type="sibTrans" cxnId="{1E111A21-1F48-44E1-B42F-C13BD451F941}">
      <dgm:prSet/>
      <dgm:spPr/>
      <dgm:t>
        <a:bodyPr/>
        <a:lstStyle/>
        <a:p>
          <a:endParaRPr lang="es-VE" sz="900">
            <a:latin typeface="Arial" pitchFamily="34" charset="0"/>
            <a:cs typeface="Arial" pitchFamily="34" charset="0"/>
          </a:endParaRPr>
        </a:p>
      </dgm:t>
    </dgm:pt>
    <dgm:pt modelId="{F273424C-2300-4A2F-9069-41AB72C6175C}">
      <dgm:prSet custT="1"/>
      <dgm:spPr/>
      <dgm:t>
        <a:bodyPr/>
        <a:lstStyle/>
        <a:p>
          <a:pPr algn="l"/>
          <a:r>
            <a:rPr lang="es-VE" sz="1400" b="1" dirty="0">
              <a:latin typeface="Arial" pitchFamily="34" charset="0"/>
              <a:cs typeface="Arial" pitchFamily="34" charset="0"/>
            </a:rPr>
            <a:t>Fractura Radicular</a:t>
          </a:r>
        </a:p>
      </dgm:t>
    </dgm:pt>
    <dgm:pt modelId="{91BE2179-062A-4BA3-9C3B-12B6E3F46763}" type="parTrans" cxnId="{38E8EBAE-6E11-4B32-9EC4-57D4A498A4CD}">
      <dgm:prSet/>
      <dgm:spPr/>
      <dgm:t>
        <a:bodyPr/>
        <a:lstStyle/>
        <a:p>
          <a:endParaRPr lang="es-VE" sz="900">
            <a:latin typeface="Arial" pitchFamily="34" charset="0"/>
            <a:cs typeface="Arial" pitchFamily="34" charset="0"/>
          </a:endParaRPr>
        </a:p>
      </dgm:t>
    </dgm:pt>
    <dgm:pt modelId="{E366F935-4B5E-4F7C-A20E-C825F556E408}" type="sibTrans" cxnId="{38E8EBAE-6E11-4B32-9EC4-57D4A498A4CD}">
      <dgm:prSet/>
      <dgm:spPr/>
      <dgm:t>
        <a:bodyPr/>
        <a:lstStyle/>
        <a:p>
          <a:endParaRPr lang="es-VE" sz="900">
            <a:latin typeface="Arial" pitchFamily="34" charset="0"/>
            <a:cs typeface="Arial" pitchFamily="34" charset="0"/>
          </a:endParaRPr>
        </a:p>
      </dgm:t>
    </dgm:pt>
    <dgm:pt modelId="{C8129BEE-89EB-41C8-B582-8151E2ED8B34}">
      <dgm:prSet custT="1"/>
      <dgm:spPr/>
      <dgm:t>
        <a:bodyPr/>
        <a:lstStyle/>
        <a:p>
          <a:pPr algn="l"/>
          <a:r>
            <a:rPr lang="es-VE" sz="1400" b="1" dirty="0">
              <a:latin typeface="Arial" pitchFamily="34" charset="0"/>
              <a:cs typeface="Arial" pitchFamily="34" charset="0"/>
            </a:rPr>
            <a:t>Fractura  maxilar o mandibular</a:t>
          </a:r>
        </a:p>
      </dgm:t>
    </dgm:pt>
    <dgm:pt modelId="{DE8910EA-C7A2-4E9F-9070-91A3050F19B2}" type="parTrans" cxnId="{EA1AD94D-C82E-4C31-82BA-8B3C230F1ECD}">
      <dgm:prSet/>
      <dgm:spPr/>
      <dgm:t>
        <a:bodyPr/>
        <a:lstStyle/>
        <a:p>
          <a:endParaRPr lang="es-VE">
            <a:latin typeface="Arial" pitchFamily="34" charset="0"/>
            <a:cs typeface="Arial" pitchFamily="34" charset="0"/>
          </a:endParaRPr>
        </a:p>
      </dgm:t>
    </dgm:pt>
    <dgm:pt modelId="{99E3D932-2725-4BA7-8122-27DBE919B8B7}" type="sibTrans" cxnId="{EA1AD94D-C82E-4C31-82BA-8B3C230F1ECD}">
      <dgm:prSet/>
      <dgm:spPr/>
      <dgm:t>
        <a:bodyPr/>
        <a:lstStyle/>
        <a:p>
          <a:endParaRPr lang="es-VE">
            <a:latin typeface="Arial" pitchFamily="34" charset="0"/>
            <a:cs typeface="Arial" pitchFamily="34" charset="0"/>
          </a:endParaRPr>
        </a:p>
      </dgm:t>
    </dgm:pt>
    <dgm:pt modelId="{9F3CA443-345C-4725-853B-FBE8057F89C4}">
      <dgm:prSet custT="1"/>
      <dgm:spPr/>
      <dgm:t>
        <a:bodyPr/>
        <a:lstStyle/>
        <a:p>
          <a:pPr algn="l"/>
          <a:r>
            <a:rPr lang="es-VE" sz="1400" b="1" dirty="0">
              <a:latin typeface="Arial" pitchFamily="34" charset="0"/>
              <a:cs typeface="Arial" pitchFamily="34" charset="0"/>
            </a:rPr>
            <a:t>Luxación Lateral </a:t>
          </a:r>
        </a:p>
      </dgm:t>
    </dgm:pt>
    <dgm:pt modelId="{387CECD2-6A69-4A46-8222-5B9A3F86EEAF}" type="parTrans" cxnId="{78025284-B66E-4996-9F58-24C3532270FF}">
      <dgm:prSet/>
      <dgm:spPr/>
      <dgm:t>
        <a:bodyPr/>
        <a:lstStyle/>
        <a:p>
          <a:pPr algn="l"/>
          <a:endParaRPr lang="es-VE">
            <a:latin typeface="Arial" pitchFamily="34" charset="0"/>
            <a:cs typeface="Arial" pitchFamily="34" charset="0"/>
          </a:endParaRPr>
        </a:p>
      </dgm:t>
    </dgm:pt>
    <dgm:pt modelId="{1F34ADF1-5F66-4E66-BADF-2F2D5CCBBE77}" type="sibTrans" cxnId="{78025284-B66E-4996-9F58-24C3532270FF}">
      <dgm:prSet/>
      <dgm:spPr/>
      <dgm:t>
        <a:bodyPr/>
        <a:lstStyle/>
        <a:p>
          <a:endParaRPr lang="es-VE">
            <a:latin typeface="Arial" pitchFamily="34" charset="0"/>
            <a:cs typeface="Arial" pitchFamily="34" charset="0"/>
          </a:endParaRPr>
        </a:p>
      </dgm:t>
    </dgm:pt>
    <dgm:pt modelId="{9EA55A4F-BD6D-47E7-BB21-AC4858D2B61E}">
      <dgm:prSet custT="1"/>
      <dgm:spPr/>
      <dgm:t>
        <a:bodyPr/>
        <a:lstStyle/>
        <a:p>
          <a:pPr algn="l"/>
          <a:r>
            <a:rPr lang="es-VE" sz="1400" b="1" dirty="0">
              <a:latin typeface="Arial" pitchFamily="34" charset="0"/>
              <a:cs typeface="Arial" pitchFamily="34" charset="0"/>
            </a:rPr>
            <a:t>Luxación</a:t>
          </a:r>
        </a:p>
        <a:p>
          <a:pPr algn="l"/>
          <a:r>
            <a:rPr lang="es-VE" sz="1400" b="1" dirty="0">
              <a:latin typeface="Arial" pitchFamily="34" charset="0"/>
              <a:cs typeface="Arial" pitchFamily="34" charset="0"/>
            </a:rPr>
            <a:t>Intrusiva </a:t>
          </a:r>
        </a:p>
      </dgm:t>
    </dgm:pt>
    <dgm:pt modelId="{46133C20-0DF1-4FFC-8B99-54B6B04C24E3}" type="parTrans" cxnId="{FCB5A4AE-C946-4CFB-AABC-E7208A961DB9}">
      <dgm:prSet/>
      <dgm:spPr/>
      <dgm:t>
        <a:bodyPr/>
        <a:lstStyle/>
        <a:p>
          <a:pPr algn="l"/>
          <a:endParaRPr lang="es-VE">
            <a:latin typeface="Arial" pitchFamily="34" charset="0"/>
            <a:cs typeface="Arial" pitchFamily="34" charset="0"/>
          </a:endParaRPr>
        </a:p>
      </dgm:t>
    </dgm:pt>
    <dgm:pt modelId="{FD0BDDC6-5521-436E-83A2-EF1265008E91}" type="sibTrans" cxnId="{FCB5A4AE-C946-4CFB-AABC-E7208A961DB9}">
      <dgm:prSet/>
      <dgm:spPr/>
      <dgm:t>
        <a:bodyPr/>
        <a:lstStyle/>
        <a:p>
          <a:endParaRPr lang="es-VE">
            <a:latin typeface="Arial" pitchFamily="34" charset="0"/>
            <a:cs typeface="Arial" pitchFamily="34" charset="0"/>
          </a:endParaRPr>
        </a:p>
      </dgm:t>
    </dgm:pt>
    <dgm:pt modelId="{A5CDE470-B658-4D82-AB49-1F91E6C0898C}">
      <dgm:prSet custT="1"/>
      <dgm:spPr/>
      <dgm:t>
        <a:bodyPr/>
        <a:lstStyle/>
        <a:p>
          <a:pPr algn="l"/>
          <a:r>
            <a:rPr lang="es-VE" sz="1400" b="1" dirty="0">
              <a:latin typeface="Arial" pitchFamily="34" charset="0"/>
              <a:cs typeface="Arial" pitchFamily="34" charset="0"/>
            </a:rPr>
            <a:t>Avulsión</a:t>
          </a:r>
        </a:p>
      </dgm:t>
    </dgm:pt>
    <dgm:pt modelId="{D3DD715B-A632-4B5A-9A2F-260CBF676549}" type="parTrans" cxnId="{9EFF4090-4D7E-4350-8D17-968279C68AF6}">
      <dgm:prSet/>
      <dgm:spPr/>
      <dgm:t>
        <a:bodyPr/>
        <a:lstStyle/>
        <a:p>
          <a:pPr algn="l"/>
          <a:endParaRPr lang="es-VE">
            <a:latin typeface="Arial" pitchFamily="34" charset="0"/>
            <a:cs typeface="Arial" pitchFamily="34" charset="0"/>
          </a:endParaRPr>
        </a:p>
      </dgm:t>
    </dgm:pt>
    <dgm:pt modelId="{EAAF2071-1F31-495E-9EA5-E7E6DC56A685}" type="sibTrans" cxnId="{9EFF4090-4D7E-4350-8D17-968279C68AF6}">
      <dgm:prSet/>
      <dgm:spPr/>
      <dgm:t>
        <a:bodyPr/>
        <a:lstStyle/>
        <a:p>
          <a:endParaRPr lang="es-VE">
            <a:latin typeface="Arial" pitchFamily="34" charset="0"/>
            <a:cs typeface="Arial" pitchFamily="34" charset="0"/>
          </a:endParaRPr>
        </a:p>
      </dgm:t>
    </dgm:pt>
    <dgm:pt modelId="{82C71BA1-48F6-47A2-A186-7BD642F75F77}">
      <dgm:prSet custT="1"/>
      <dgm:spPr/>
      <dgm:t>
        <a:bodyPr/>
        <a:lstStyle/>
        <a:p>
          <a:pPr algn="l"/>
          <a:r>
            <a:rPr lang="es-VE" sz="1400" b="1" dirty="0">
              <a:latin typeface="Arial" pitchFamily="34" charset="0"/>
              <a:cs typeface="Arial" pitchFamily="34" charset="0"/>
            </a:rPr>
            <a:t>Avulsión</a:t>
          </a:r>
        </a:p>
      </dgm:t>
    </dgm:pt>
    <dgm:pt modelId="{28466A26-7228-496E-90FB-C84988213A1B}" type="parTrans" cxnId="{12CA896A-0D3E-4E59-B4A1-847247B4C05D}">
      <dgm:prSet/>
      <dgm:spPr/>
      <dgm:t>
        <a:bodyPr/>
        <a:lstStyle/>
        <a:p>
          <a:endParaRPr lang="es-VE">
            <a:latin typeface="Arial" pitchFamily="34" charset="0"/>
            <a:cs typeface="Arial" pitchFamily="34" charset="0"/>
          </a:endParaRPr>
        </a:p>
      </dgm:t>
    </dgm:pt>
    <dgm:pt modelId="{66775E72-DAA4-4B44-864E-27E526C55543}" type="sibTrans" cxnId="{12CA896A-0D3E-4E59-B4A1-847247B4C05D}">
      <dgm:prSet/>
      <dgm:spPr/>
      <dgm:t>
        <a:bodyPr/>
        <a:lstStyle/>
        <a:p>
          <a:endParaRPr lang="es-VE">
            <a:latin typeface="Arial" pitchFamily="34" charset="0"/>
            <a:cs typeface="Arial" pitchFamily="34" charset="0"/>
          </a:endParaRPr>
        </a:p>
      </dgm:t>
    </dgm:pt>
    <dgm:pt modelId="{DBB16D0D-2F05-40BD-8B95-93FE947A979D}">
      <dgm:prSet custT="1"/>
      <dgm:spPr/>
      <dgm:t>
        <a:bodyPr/>
        <a:lstStyle/>
        <a:p>
          <a:pPr algn="l"/>
          <a:r>
            <a:rPr lang="es-VE" sz="1400" b="1" dirty="0">
              <a:latin typeface="Arial" pitchFamily="34" charset="0"/>
              <a:cs typeface="Arial" pitchFamily="34" charset="0"/>
            </a:rPr>
            <a:t>Infracción de esmalte</a:t>
          </a:r>
        </a:p>
      </dgm:t>
    </dgm:pt>
    <dgm:pt modelId="{9247CA05-D019-4146-8396-B4006DC8F099}" type="parTrans" cxnId="{57DC9FA7-0EEE-4565-B1F2-3428AD42879D}">
      <dgm:prSet/>
      <dgm:spPr/>
      <dgm:t>
        <a:bodyPr/>
        <a:lstStyle/>
        <a:p>
          <a:endParaRPr lang="es-VE"/>
        </a:p>
      </dgm:t>
    </dgm:pt>
    <dgm:pt modelId="{E98949D3-59FD-4B4B-859B-ACA3A9F351FE}" type="sibTrans" cxnId="{57DC9FA7-0EEE-4565-B1F2-3428AD42879D}">
      <dgm:prSet/>
      <dgm:spPr/>
      <dgm:t>
        <a:bodyPr/>
        <a:lstStyle/>
        <a:p>
          <a:endParaRPr lang="es-VE"/>
        </a:p>
      </dgm:t>
    </dgm:pt>
    <dgm:pt modelId="{811F646C-F307-411F-B0CF-E58B1CA8A853}" type="pres">
      <dgm:prSet presAssocID="{60C745AF-B940-4A70-96A4-AFCF5393CBC3}" presName="diagram" presStyleCnt="0">
        <dgm:presLayoutVars>
          <dgm:chPref val="1"/>
          <dgm:dir/>
          <dgm:animOne val="branch"/>
          <dgm:animLvl val="lvl"/>
          <dgm:resizeHandles/>
        </dgm:presLayoutVars>
      </dgm:prSet>
      <dgm:spPr/>
      <dgm:t>
        <a:bodyPr/>
        <a:lstStyle/>
        <a:p>
          <a:endParaRPr lang="es-ES"/>
        </a:p>
      </dgm:t>
    </dgm:pt>
    <dgm:pt modelId="{DDD98EEE-81BE-4D7B-B650-0D108E027EE8}" type="pres">
      <dgm:prSet presAssocID="{D4E3B59F-E838-41F3-B211-DECFBC283B8B}" presName="root" presStyleCnt="0"/>
      <dgm:spPr/>
      <dgm:t>
        <a:bodyPr/>
        <a:lstStyle/>
        <a:p>
          <a:endParaRPr lang="es-VE"/>
        </a:p>
      </dgm:t>
    </dgm:pt>
    <dgm:pt modelId="{7859589E-6B3D-4934-9174-A7825839B5DE}" type="pres">
      <dgm:prSet presAssocID="{D4E3B59F-E838-41F3-B211-DECFBC283B8B}" presName="rootComposite" presStyleCnt="0"/>
      <dgm:spPr/>
      <dgm:t>
        <a:bodyPr/>
        <a:lstStyle/>
        <a:p>
          <a:endParaRPr lang="es-VE"/>
        </a:p>
      </dgm:t>
    </dgm:pt>
    <dgm:pt modelId="{1CB5A280-88F4-4C29-8E68-95C7F4943481}" type="pres">
      <dgm:prSet presAssocID="{D4E3B59F-E838-41F3-B211-DECFBC283B8B}" presName="rootText" presStyleLbl="node1" presStyleIdx="0" presStyleCnt="4" custScaleX="160454" custScaleY="126410" custLinFactNeighborX="-33779" custLinFactNeighborY="-525"/>
      <dgm:spPr/>
      <dgm:t>
        <a:bodyPr/>
        <a:lstStyle/>
        <a:p>
          <a:endParaRPr lang="es-ES"/>
        </a:p>
      </dgm:t>
    </dgm:pt>
    <dgm:pt modelId="{BEB9170E-7E75-4D05-AC11-C4A58282FFD8}" type="pres">
      <dgm:prSet presAssocID="{D4E3B59F-E838-41F3-B211-DECFBC283B8B}" presName="rootConnector" presStyleLbl="node1" presStyleIdx="0" presStyleCnt="4"/>
      <dgm:spPr/>
      <dgm:t>
        <a:bodyPr/>
        <a:lstStyle/>
        <a:p>
          <a:endParaRPr lang="es-ES"/>
        </a:p>
      </dgm:t>
    </dgm:pt>
    <dgm:pt modelId="{977C2043-C566-48BE-8ED5-13221041F256}" type="pres">
      <dgm:prSet presAssocID="{D4E3B59F-E838-41F3-B211-DECFBC283B8B}" presName="childShape" presStyleCnt="0"/>
      <dgm:spPr/>
      <dgm:t>
        <a:bodyPr/>
        <a:lstStyle/>
        <a:p>
          <a:endParaRPr lang="es-VE"/>
        </a:p>
      </dgm:t>
    </dgm:pt>
    <dgm:pt modelId="{30C7063C-9C3F-4E27-B857-4A5CED362C2D}" type="pres">
      <dgm:prSet presAssocID="{9247CA05-D019-4146-8396-B4006DC8F099}" presName="Name13" presStyleLbl="parChTrans1D2" presStyleIdx="0" presStyleCnt="21"/>
      <dgm:spPr/>
      <dgm:t>
        <a:bodyPr/>
        <a:lstStyle/>
        <a:p>
          <a:endParaRPr lang="es-VE"/>
        </a:p>
      </dgm:t>
    </dgm:pt>
    <dgm:pt modelId="{A0E0A885-9BD3-46CF-847E-5BA544FFCEC7}" type="pres">
      <dgm:prSet presAssocID="{DBB16D0D-2F05-40BD-8B95-93FE947A979D}" presName="childText" presStyleLbl="bgAcc1" presStyleIdx="0" presStyleCnt="21" custScaleX="139448" custLinFactNeighborX="-42223" custLinFactNeighborY="-525">
        <dgm:presLayoutVars>
          <dgm:bulletEnabled val="1"/>
        </dgm:presLayoutVars>
      </dgm:prSet>
      <dgm:spPr/>
      <dgm:t>
        <a:bodyPr/>
        <a:lstStyle/>
        <a:p>
          <a:endParaRPr lang="es-VE"/>
        </a:p>
      </dgm:t>
    </dgm:pt>
    <dgm:pt modelId="{A74C8DEB-106A-410A-8E87-49EDDC6B7FCA}" type="pres">
      <dgm:prSet presAssocID="{101AF659-E0DB-4333-8E9C-BA896EC59A73}" presName="Name13" presStyleLbl="parChTrans1D2" presStyleIdx="1" presStyleCnt="21"/>
      <dgm:spPr/>
      <dgm:t>
        <a:bodyPr/>
        <a:lstStyle/>
        <a:p>
          <a:endParaRPr lang="es-ES"/>
        </a:p>
      </dgm:t>
    </dgm:pt>
    <dgm:pt modelId="{2A6A1141-9199-4FFE-9080-14D34DA16CDC}" type="pres">
      <dgm:prSet presAssocID="{E91CCA15-8C6D-4E96-8161-1CC0DAC2F967}" presName="childText" presStyleLbl="bgAcc1" presStyleIdx="1" presStyleCnt="21" custScaleX="170455" custLinFactNeighborX="-42223" custLinFactNeighborY="-525">
        <dgm:presLayoutVars>
          <dgm:bulletEnabled val="1"/>
        </dgm:presLayoutVars>
      </dgm:prSet>
      <dgm:spPr/>
      <dgm:t>
        <a:bodyPr/>
        <a:lstStyle/>
        <a:p>
          <a:endParaRPr lang="es-ES"/>
        </a:p>
      </dgm:t>
    </dgm:pt>
    <dgm:pt modelId="{5AC3AC5A-42D9-4393-AD12-2B3082E3DED7}" type="pres">
      <dgm:prSet presAssocID="{B13E3637-92BB-4064-9113-AFA50A0F2908}" presName="Name13" presStyleLbl="parChTrans1D2" presStyleIdx="2" presStyleCnt="21"/>
      <dgm:spPr/>
      <dgm:t>
        <a:bodyPr/>
        <a:lstStyle/>
        <a:p>
          <a:endParaRPr lang="es-ES"/>
        </a:p>
      </dgm:t>
    </dgm:pt>
    <dgm:pt modelId="{CE3D7D26-374F-4BB1-9ACE-86DE30A02186}" type="pres">
      <dgm:prSet presAssocID="{DD6E4F25-3D5E-4077-AE71-59C77E5CD7D5}" presName="childText" presStyleLbl="bgAcc1" presStyleIdx="2" presStyleCnt="21" custScaleX="143306" custLinFactNeighborX="-42223" custLinFactNeighborY="-525">
        <dgm:presLayoutVars>
          <dgm:bulletEnabled val="1"/>
        </dgm:presLayoutVars>
      </dgm:prSet>
      <dgm:spPr/>
      <dgm:t>
        <a:bodyPr/>
        <a:lstStyle/>
        <a:p>
          <a:endParaRPr lang="es-ES"/>
        </a:p>
      </dgm:t>
    </dgm:pt>
    <dgm:pt modelId="{6AFB1DBC-8A5B-437D-B078-ABDAFE150F04}" type="pres">
      <dgm:prSet presAssocID="{7D603E6B-8784-4A99-8F0F-A10731D3C19F}" presName="Name13" presStyleLbl="parChTrans1D2" presStyleIdx="3" presStyleCnt="21"/>
      <dgm:spPr/>
      <dgm:t>
        <a:bodyPr/>
        <a:lstStyle/>
        <a:p>
          <a:endParaRPr lang="es-ES"/>
        </a:p>
      </dgm:t>
    </dgm:pt>
    <dgm:pt modelId="{5158AFF9-389E-4433-B54D-04B27112B8C7}" type="pres">
      <dgm:prSet presAssocID="{3A0C6129-C359-4F47-8A5B-BC59CED7EEBD}" presName="childText" presStyleLbl="bgAcc1" presStyleIdx="3" presStyleCnt="21" custScaleX="157877" custLinFactNeighborX="-42223" custLinFactNeighborY="-525">
        <dgm:presLayoutVars>
          <dgm:bulletEnabled val="1"/>
        </dgm:presLayoutVars>
      </dgm:prSet>
      <dgm:spPr/>
      <dgm:t>
        <a:bodyPr/>
        <a:lstStyle/>
        <a:p>
          <a:endParaRPr lang="es-ES"/>
        </a:p>
      </dgm:t>
    </dgm:pt>
    <dgm:pt modelId="{DCD3E7CB-9C2D-46E8-837E-17AA017A1948}" type="pres">
      <dgm:prSet presAssocID="{FA6358D0-29A7-4835-A5C5-C85D51EB6CE3}" presName="Name13" presStyleLbl="parChTrans1D2" presStyleIdx="4" presStyleCnt="21"/>
      <dgm:spPr/>
      <dgm:t>
        <a:bodyPr/>
        <a:lstStyle/>
        <a:p>
          <a:endParaRPr lang="es-VE"/>
        </a:p>
      </dgm:t>
    </dgm:pt>
    <dgm:pt modelId="{2DA8C94B-2FDA-4BFA-A8F3-F6EF615A3EA6}" type="pres">
      <dgm:prSet presAssocID="{78C95AAA-18A1-4534-9DCA-A211BA2ADA2E}" presName="childText" presStyleLbl="bgAcc1" presStyleIdx="4" presStyleCnt="21" custScaleX="169875" custLinFactNeighborX="-42223" custLinFactNeighborY="-525">
        <dgm:presLayoutVars>
          <dgm:bulletEnabled val="1"/>
        </dgm:presLayoutVars>
      </dgm:prSet>
      <dgm:spPr/>
      <dgm:t>
        <a:bodyPr/>
        <a:lstStyle/>
        <a:p>
          <a:endParaRPr lang="es-VE"/>
        </a:p>
      </dgm:t>
    </dgm:pt>
    <dgm:pt modelId="{98F209D9-03AA-4109-853E-79CA67DB11EB}" type="pres">
      <dgm:prSet presAssocID="{4F757B10-86F7-45A9-BFF2-028AFC1A6EB9}" presName="Name13" presStyleLbl="parChTrans1D2" presStyleIdx="5" presStyleCnt="21"/>
      <dgm:spPr/>
      <dgm:t>
        <a:bodyPr/>
        <a:lstStyle/>
        <a:p>
          <a:endParaRPr lang="es-VE"/>
        </a:p>
      </dgm:t>
    </dgm:pt>
    <dgm:pt modelId="{8C250C75-258E-4945-B90F-FB0EB063DCCD}" type="pres">
      <dgm:prSet presAssocID="{AE79D28A-73F0-4D3A-B260-CFDCCCA6EB3E}" presName="childText" presStyleLbl="bgAcc1" presStyleIdx="5" presStyleCnt="21" custScaleX="188080" custLinFactNeighborX="-42223" custLinFactNeighborY="-525">
        <dgm:presLayoutVars>
          <dgm:bulletEnabled val="1"/>
        </dgm:presLayoutVars>
      </dgm:prSet>
      <dgm:spPr/>
      <dgm:t>
        <a:bodyPr/>
        <a:lstStyle/>
        <a:p>
          <a:endParaRPr lang="es-VE"/>
        </a:p>
      </dgm:t>
    </dgm:pt>
    <dgm:pt modelId="{2393A85D-E845-4A46-AE58-2F6FF016AA70}" type="pres">
      <dgm:prSet presAssocID="{91BE2179-062A-4BA3-9C3B-12B6E3F46763}" presName="Name13" presStyleLbl="parChTrans1D2" presStyleIdx="6" presStyleCnt="21"/>
      <dgm:spPr/>
      <dgm:t>
        <a:bodyPr/>
        <a:lstStyle/>
        <a:p>
          <a:endParaRPr lang="es-VE"/>
        </a:p>
      </dgm:t>
    </dgm:pt>
    <dgm:pt modelId="{C635E4F4-AE66-406B-8845-037813CE1537}" type="pres">
      <dgm:prSet presAssocID="{F273424C-2300-4A2F-9069-41AB72C6175C}" presName="childText" presStyleLbl="bgAcc1" presStyleIdx="6" presStyleCnt="21" custLinFactNeighborX="-42223" custLinFactNeighborY="-525">
        <dgm:presLayoutVars>
          <dgm:bulletEnabled val="1"/>
        </dgm:presLayoutVars>
      </dgm:prSet>
      <dgm:spPr/>
      <dgm:t>
        <a:bodyPr/>
        <a:lstStyle/>
        <a:p>
          <a:endParaRPr lang="es-VE"/>
        </a:p>
      </dgm:t>
    </dgm:pt>
    <dgm:pt modelId="{046D9296-B013-43C6-AA6D-718267C345AA}" type="pres">
      <dgm:prSet presAssocID="{F5441905-5124-4919-8585-A5B81519889D}" presName="root" presStyleCnt="0"/>
      <dgm:spPr/>
      <dgm:t>
        <a:bodyPr/>
        <a:lstStyle/>
        <a:p>
          <a:endParaRPr lang="es-VE"/>
        </a:p>
      </dgm:t>
    </dgm:pt>
    <dgm:pt modelId="{FCC63AEA-5808-41D4-A84A-6F6455D47C16}" type="pres">
      <dgm:prSet presAssocID="{F5441905-5124-4919-8585-A5B81519889D}" presName="rootComposite" presStyleCnt="0"/>
      <dgm:spPr/>
      <dgm:t>
        <a:bodyPr/>
        <a:lstStyle/>
        <a:p>
          <a:endParaRPr lang="es-VE"/>
        </a:p>
      </dgm:t>
    </dgm:pt>
    <dgm:pt modelId="{8C183A4F-5200-4127-AE17-FFA7BF594380}" type="pres">
      <dgm:prSet presAssocID="{F5441905-5124-4919-8585-A5B81519889D}" presName="rootText" presStyleLbl="node1" presStyleIdx="1" presStyleCnt="4" custScaleX="123820" custScaleY="120672" custLinFactX="24636" custLinFactNeighborX="100000" custLinFactNeighborY="-525"/>
      <dgm:spPr/>
      <dgm:t>
        <a:bodyPr/>
        <a:lstStyle/>
        <a:p>
          <a:endParaRPr lang="es-ES"/>
        </a:p>
      </dgm:t>
    </dgm:pt>
    <dgm:pt modelId="{37853E36-090C-4551-AFE1-1A0979FF5574}" type="pres">
      <dgm:prSet presAssocID="{F5441905-5124-4919-8585-A5B81519889D}" presName="rootConnector" presStyleLbl="node1" presStyleIdx="1" presStyleCnt="4"/>
      <dgm:spPr/>
      <dgm:t>
        <a:bodyPr/>
        <a:lstStyle/>
        <a:p>
          <a:endParaRPr lang="es-ES"/>
        </a:p>
      </dgm:t>
    </dgm:pt>
    <dgm:pt modelId="{7A8AB549-C197-408D-ACDA-B2B65DB6F1A6}" type="pres">
      <dgm:prSet presAssocID="{F5441905-5124-4919-8585-A5B81519889D}" presName="childShape" presStyleCnt="0"/>
      <dgm:spPr/>
      <dgm:t>
        <a:bodyPr/>
        <a:lstStyle/>
        <a:p>
          <a:endParaRPr lang="es-VE"/>
        </a:p>
      </dgm:t>
    </dgm:pt>
    <dgm:pt modelId="{FF9AFA27-5BE3-4793-89B8-CCAAABD850EA}" type="pres">
      <dgm:prSet presAssocID="{DD7316B4-2DD4-4B60-B692-906164ED3471}" presName="Name13" presStyleLbl="parChTrans1D2" presStyleIdx="7" presStyleCnt="21"/>
      <dgm:spPr/>
      <dgm:t>
        <a:bodyPr/>
        <a:lstStyle/>
        <a:p>
          <a:endParaRPr lang="es-ES"/>
        </a:p>
      </dgm:t>
    </dgm:pt>
    <dgm:pt modelId="{CAE49FFA-37FD-4C27-A76E-8F2914EEA95E}" type="pres">
      <dgm:prSet presAssocID="{C73A4D3F-D3A1-4C67-A158-B7707F4BCC40}" presName="childText" presStyleLbl="bgAcc1" presStyleIdx="7" presStyleCnt="21" custScaleX="140041" custLinFactX="55796" custLinFactNeighborX="100000" custLinFactNeighborY="-525">
        <dgm:presLayoutVars>
          <dgm:bulletEnabled val="1"/>
        </dgm:presLayoutVars>
      </dgm:prSet>
      <dgm:spPr/>
      <dgm:t>
        <a:bodyPr/>
        <a:lstStyle/>
        <a:p>
          <a:endParaRPr lang="es-ES"/>
        </a:p>
      </dgm:t>
    </dgm:pt>
    <dgm:pt modelId="{D730E78F-09FB-4A16-8A6B-97927AA6AB35}" type="pres">
      <dgm:prSet presAssocID="{50A60695-CC50-4D51-92EC-94DBA4A06F9E}" presName="Name13" presStyleLbl="parChTrans1D2" presStyleIdx="8" presStyleCnt="21"/>
      <dgm:spPr/>
      <dgm:t>
        <a:bodyPr/>
        <a:lstStyle/>
        <a:p>
          <a:endParaRPr lang="es-ES"/>
        </a:p>
      </dgm:t>
    </dgm:pt>
    <dgm:pt modelId="{5FD0BCDB-06C7-4381-99C4-B44544206259}" type="pres">
      <dgm:prSet presAssocID="{BEB1D36D-E49D-430F-954F-43E8A4A85C46}" presName="childText" presStyleLbl="bgAcc1" presStyleIdx="8" presStyleCnt="21" custLinFactX="55796" custLinFactNeighborX="100000" custLinFactNeighborY="-525">
        <dgm:presLayoutVars>
          <dgm:bulletEnabled val="1"/>
        </dgm:presLayoutVars>
      </dgm:prSet>
      <dgm:spPr/>
      <dgm:t>
        <a:bodyPr/>
        <a:lstStyle/>
        <a:p>
          <a:endParaRPr lang="es-ES"/>
        </a:p>
      </dgm:t>
    </dgm:pt>
    <dgm:pt modelId="{85350E80-7636-45B6-A959-FA5C0F04DF7F}" type="pres">
      <dgm:prSet presAssocID="{11F65357-7EEA-4F05-A0D2-34CD0B20ED60}" presName="Name13" presStyleLbl="parChTrans1D2" presStyleIdx="9" presStyleCnt="21"/>
      <dgm:spPr/>
      <dgm:t>
        <a:bodyPr/>
        <a:lstStyle/>
        <a:p>
          <a:endParaRPr lang="es-ES"/>
        </a:p>
      </dgm:t>
    </dgm:pt>
    <dgm:pt modelId="{162DE6AD-9F40-438B-BD0F-EEB147F5ECE7}" type="pres">
      <dgm:prSet presAssocID="{0AAC7D9C-7908-4F00-A237-519B2A97BF6D}" presName="childText" presStyleLbl="bgAcc1" presStyleIdx="9" presStyleCnt="21" custScaleX="140041" custLinFactX="55796" custLinFactNeighborX="100000" custLinFactNeighborY="-525">
        <dgm:presLayoutVars>
          <dgm:bulletEnabled val="1"/>
        </dgm:presLayoutVars>
      </dgm:prSet>
      <dgm:spPr/>
      <dgm:t>
        <a:bodyPr/>
        <a:lstStyle/>
        <a:p>
          <a:endParaRPr lang="es-ES"/>
        </a:p>
      </dgm:t>
    </dgm:pt>
    <dgm:pt modelId="{413E350C-B007-4887-8A9A-4B512CDD53FF}" type="pres">
      <dgm:prSet presAssocID="{DE8910EA-C7A2-4E9F-9070-91A3050F19B2}" presName="Name13" presStyleLbl="parChTrans1D2" presStyleIdx="10" presStyleCnt="21"/>
      <dgm:spPr/>
      <dgm:t>
        <a:bodyPr/>
        <a:lstStyle/>
        <a:p>
          <a:endParaRPr lang="es-VE"/>
        </a:p>
      </dgm:t>
    </dgm:pt>
    <dgm:pt modelId="{1D0FF7F3-9C73-45C6-827F-604C7A77C878}" type="pres">
      <dgm:prSet presAssocID="{C8129BEE-89EB-41C8-B582-8151E2ED8B34}" presName="childText" presStyleLbl="bgAcc1" presStyleIdx="10" presStyleCnt="21" custScaleX="158643" custLinFactX="55796" custLinFactNeighborX="100000" custLinFactNeighborY="-525">
        <dgm:presLayoutVars>
          <dgm:bulletEnabled val="1"/>
        </dgm:presLayoutVars>
      </dgm:prSet>
      <dgm:spPr/>
      <dgm:t>
        <a:bodyPr/>
        <a:lstStyle/>
        <a:p>
          <a:endParaRPr lang="es-VE"/>
        </a:p>
      </dgm:t>
    </dgm:pt>
    <dgm:pt modelId="{E09E1F6B-22E3-4280-BEDB-C15B14B15908}" type="pres">
      <dgm:prSet presAssocID="{2045B9DF-1B2F-43C1-9FE7-D898C07906CB}" presName="root" presStyleCnt="0"/>
      <dgm:spPr/>
      <dgm:t>
        <a:bodyPr/>
        <a:lstStyle/>
        <a:p>
          <a:endParaRPr lang="es-VE"/>
        </a:p>
      </dgm:t>
    </dgm:pt>
    <dgm:pt modelId="{403B23B8-C006-420C-BF15-F27EC0DC8A6D}" type="pres">
      <dgm:prSet presAssocID="{2045B9DF-1B2F-43C1-9FE7-D898C07906CB}" presName="rootComposite" presStyleCnt="0"/>
      <dgm:spPr/>
      <dgm:t>
        <a:bodyPr/>
        <a:lstStyle/>
        <a:p>
          <a:endParaRPr lang="es-VE"/>
        </a:p>
      </dgm:t>
    </dgm:pt>
    <dgm:pt modelId="{0C46CC36-6683-4921-BF4E-61980E99FF30}" type="pres">
      <dgm:prSet presAssocID="{2045B9DF-1B2F-43C1-9FE7-D898C07906CB}" presName="rootText" presStyleLbl="node1" presStyleIdx="2" presStyleCnt="4" custScaleX="120526" custScaleY="124482" custLinFactX="20074" custLinFactNeighborX="100000" custLinFactNeighborY="-180"/>
      <dgm:spPr/>
      <dgm:t>
        <a:bodyPr/>
        <a:lstStyle/>
        <a:p>
          <a:endParaRPr lang="es-ES"/>
        </a:p>
      </dgm:t>
    </dgm:pt>
    <dgm:pt modelId="{631C6111-C74B-4C05-AFF9-B6560535846D}" type="pres">
      <dgm:prSet presAssocID="{2045B9DF-1B2F-43C1-9FE7-D898C07906CB}" presName="rootConnector" presStyleLbl="node1" presStyleIdx="2" presStyleCnt="4"/>
      <dgm:spPr/>
      <dgm:t>
        <a:bodyPr/>
        <a:lstStyle/>
        <a:p>
          <a:endParaRPr lang="es-ES"/>
        </a:p>
      </dgm:t>
    </dgm:pt>
    <dgm:pt modelId="{177820D9-3ECD-4649-8894-20EFC0D72E28}" type="pres">
      <dgm:prSet presAssocID="{2045B9DF-1B2F-43C1-9FE7-D898C07906CB}" presName="childShape" presStyleCnt="0"/>
      <dgm:spPr/>
      <dgm:t>
        <a:bodyPr/>
        <a:lstStyle/>
        <a:p>
          <a:endParaRPr lang="es-VE"/>
        </a:p>
      </dgm:t>
    </dgm:pt>
    <dgm:pt modelId="{B0CDF5C4-22D8-4D77-81B4-D19FA9D1D958}" type="pres">
      <dgm:prSet presAssocID="{C0BA8C2E-1B95-4376-936E-6583CD7FAC17}" presName="Name13" presStyleLbl="parChTrans1D2" presStyleIdx="11" presStyleCnt="21"/>
      <dgm:spPr/>
      <dgm:t>
        <a:bodyPr/>
        <a:lstStyle/>
        <a:p>
          <a:endParaRPr lang="es-ES"/>
        </a:p>
      </dgm:t>
    </dgm:pt>
    <dgm:pt modelId="{C7B9C315-9E70-4C0B-81B7-49DBAE2F1578}" type="pres">
      <dgm:prSet presAssocID="{C87089C4-0590-449B-B6D4-199B13FCD4BB}" presName="childText" presStyleLbl="bgAcc1" presStyleIdx="11" presStyleCnt="21" custScaleX="132367" custLinFactX="48950" custLinFactNeighborX="100000" custLinFactNeighborY="-3835">
        <dgm:presLayoutVars>
          <dgm:bulletEnabled val="1"/>
        </dgm:presLayoutVars>
      </dgm:prSet>
      <dgm:spPr/>
      <dgm:t>
        <a:bodyPr/>
        <a:lstStyle/>
        <a:p>
          <a:endParaRPr lang="es-ES"/>
        </a:p>
      </dgm:t>
    </dgm:pt>
    <dgm:pt modelId="{809E7341-1C1B-4D59-AB50-1E2022A7D976}" type="pres">
      <dgm:prSet presAssocID="{973E9791-409A-42AA-B500-02B6582D9C69}" presName="Name13" presStyleLbl="parChTrans1D2" presStyleIdx="12" presStyleCnt="21"/>
      <dgm:spPr/>
      <dgm:t>
        <a:bodyPr/>
        <a:lstStyle/>
        <a:p>
          <a:endParaRPr lang="es-ES"/>
        </a:p>
      </dgm:t>
    </dgm:pt>
    <dgm:pt modelId="{86D5828A-B6DA-464A-BF9A-F6B509A3CCA2}" type="pres">
      <dgm:prSet presAssocID="{EC9B2A07-9894-4977-99BF-B9BD4E3C9DAA}" presName="childText" presStyleLbl="bgAcc1" presStyleIdx="12" presStyleCnt="21" custScaleX="111678" custLinFactX="50093" custLinFactY="8146" custLinFactNeighborX="100000" custLinFactNeighborY="100000">
        <dgm:presLayoutVars>
          <dgm:bulletEnabled val="1"/>
        </dgm:presLayoutVars>
      </dgm:prSet>
      <dgm:spPr/>
      <dgm:t>
        <a:bodyPr/>
        <a:lstStyle/>
        <a:p>
          <a:endParaRPr lang="es-ES"/>
        </a:p>
      </dgm:t>
    </dgm:pt>
    <dgm:pt modelId="{9CF0FA76-9E7A-43CF-A55F-3C6561EC2BDD}" type="pres">
      <dgm:prSet presAssocID="{6A2F8C9A-608D-4FD7-BD89-54CDE2179D8F}" presName="Name13" presStyleLbl="parChTrans1D2" presStyleIdx="13" presStyleCnt="21"/>
      <dgm:spPr/>
      <dgm:t>
        <a:bodyPr/>
        <a:lstStyle/>
        <a:p>
          <a:endParaRPr lang="es-ES"/>
        </a:p>
      </dgm:t>
    </dgm:pt>
    <dgm:pt modelId="{B3ABC1E5-18CD-4F9A-9D60-C4EB73FFC814}" type="pres">
      <dgm:prSet presAssocID="{B000974A-CFBF-40EB-830D-D834DBCA1C1C}" presName="childText" presStyleLbl="bgAcc1" presStyleIdx="13" presStyleCnt="21" custLinFactX="50092" custLinFactY="-31906" custLinFactNeighborX="100000" custLinFactNeighborY="-100000">
        <dgm:presLayoutVars>
          <dgm:bulletEnabled val="1"/>
        </dgm:presLayoutVars>
      </dgm:prSet>
      <dgm:spPr/>
      <dgm:t>
        <a:bodyPr/>
        <a:lstStyle/>
        <a:p>
          <a:endParaRPr lang="es-ES"/>
        </a:p>
      </dgm:t>
    </dgm:pt>
    <dgm:pt modelId="{7D36D6EE-685C-440E-BE49-43E1050A5282}" type="pres">
      <dgm:prSet presAssocID="{28466A26-7228-496E-90FB-C84988213A1B}" presName="Name13" presStyleLbl="parChTrans1D2" presStyleIdx="14" presStyleCnt="21"/>
      <dgm:spPr/>
      <dgm:t>
        <a:bodyPr/>
        <a:lstStyle/>
        <a:p>
          <a:endParaRPr lang="es-VE"/>
        </a:p>
      </dgm:t>
    </dgm:pt>
    <dgm:pt modelId="{B6B50499-85FA-4059-AAB4-45C57F11BE3C}" type="pres">
      <dgm:prSet presAssocID="{82C71BA1-48F6-47A2-A186-7BD642F75F77}" presName="childText" presStyleLbl="bgAcc1" presStyleIdx="14" presStyleCnt="21" custLinFactX="48568" custLinFactNeighborX="100000" custLinFactNeighborY="-23775">
        <dgm:presLayoutVars>
          <dgm:bulletEnabled val="1"/>
        </dgm:presLayoutVars>
      </dgm:prSet>
      <dgm:spPr/>
      <dgm:t>
        <a:bodyPr/>
        <a:lstStyle/>
        <a:p>
          <a:endParaRPr lang="es-VE"/>
        </a:p>
      </dgm:t>
    </dgm:pt>
    <dgm:pt modelId="{3E89DA7C-D8E1-46AB-A746-44F4B53E9651}" type="pres">
      <dgm:prSet presAssocID="{F1FBAF8B-B910-418E-BC59-D1C311DEC054}" presName="root" presStyleCnt="0"/>
      <dgm:spPr/>
      <dgm:t>
        <a:bodyPr/>
        <a:lstStyle/>
        <a:p>
          <a:endParaRPr lang="es-VE"/>
        </a:p>
      </dgm:t>
    </dgm:pt>
    <dgm:pt modelId="{3B0BF7AC-9422-45A6-B51F-DE64EB1FC866}" type="pres">
      <dgm:prSet presAssocID="{F1FBAF8B-B910-418E-BC59-D1C311DEC054}" presName="rootComposite" presStyleCnt="0"/>
      <dgm:spPr/>
      <dgm:t>
        <a:bodyPr/>
        <a:lstStyle/>
        <a:p>
          <a:endParaRPr lang="es-VE"/>
        </a:p>
      </dgm:t>
    </dgm:pt>
    <dgm:pt modelId="{B597185F-5B59-4BB5-BDC9-ED82AA65C1DE}" type="pres">
      <dgm:prSet presAssocID="{F1FBAF8B-B910-418E-BC59-D1C311DEC054}" presName="rootText" presStyleLbl="node1" presStyleIdx="3" presStyleCnt="4" custScaleX="146208" custScaleY="130481" custLinFactX="-132902" custLinFactNeighborX="-200000" custLinFactNeighborY="-525"/>
      <dgm:spPr/>
      <dgm:t>
        <a:bodyPr/>
        <a:lstStyle/>
        <a:p>
          <a:endParaRPr lang="es-ES"/>
        </a:p>
      </dgm:t>
    </dgm:pt>
    <dgm:pt modelId="{73F5EC19-F039-4EF7-BDC7-A94674DD248D}" type="pres">
      <dgm:prSet presAssocID="{F1FBAF8B-B910-418E-BC59-D1C311DEC054}" presName="rootConnector" presStyleLbl="node1" presStyleIdx="3" presStyleCnt="4"/>
      <dgm:spPr/>
      <dgm:t>
        <a:bodyPr/>
        <a:lstStyle/>
        <a:p>
          <a:endParaRPr lang="es-ES"/>
        </a:p>
      </dgm:t>
    </dgm:pt>
    <dgm:pt modelId="{98D83E29-2A9A-42C1-9A7D-67103F1B7D5B}" type="pres">
      <dgm:prSet presAssocID="{F1FBAF8B-B910-418E-BC59-D1C311DEC054}" presName="childShape" presStyleCnt="0"/>
      <dgm:spPr/>
      <dgm:t>
        <a:bodyPr/>
        <a:lstStyle/>
        <a:p>
          <a:endParaRPr lang="es-VE"/>
        </a:p>
      </dgm:t>
    </dgm:pt>
    <dgm:pt modelId="{3A18FC82-9479-45E4-B56C-8341055AEB14}" type="pres">
      <dgm:prSet presAssocID="{F0299286-451F-44C9-8F3B-C8983E4518DF}" presName="Name13" presStyleLbl="parChTrans1D2" presStyleIdx="15" presStyleCnt="21"/>
      <dgm:spPr/>
      <dgm:t>
        <a:bodyPr/>
        <a:lstStyle/>
        <a:p>
          <a:endParaRPr lang="es-ES"/>
        </a:p>
      </dgm:t>
    </dgm:pt>
    <dgm:pt modelId="{F42A6E4C-89A4-4AA9-B06C-58ED6FACC6A0}" type="pres">
      <dgm:prSet presAssocID="{D95F615C-BBCD-48DD-9A8D-94EB779EA47D}" presName="childText" presStyleLbl="bgAcc1" presStyleIdx="15" presStyleCnt="21" custScaleX="123353" custLinFactX="-200000" custLinFactNeighborX="-218649" custLinFactNeighborY="-762">
        <dgm:presLayoutVars>
          <dgm:bulletEnabled val="1"/>
        </dgm:presLayoutVars>
      </dgm:prSet>
      <dgm:spPr/>
      <dgm:t>
        <a:bodyPr/>
        <a:lstStyle/>
        <a:p>
          <a:endParaRPr lang="es-ES"/>
        </a:p>
      </dgm:t>
    </dgm:pt>
    <dgm:pt modelId="{04E112F3-C746-4B18-98D4-989E05606E91}" type="pres">
      <dgm:prSet presAssocID="{84558469-1ADC-428B-B00F-8755B40B688C}" presName="Name13" presStyleLbl="parChTrans1D2" presStyleIdx="16" presStyleCnt="21"/>
      <dgm:spPr/>
      <dgm:t>
        <a:bodyPr/>
        <a:lstStyle/>
        <a:p>
          <a:endParaRPr lang="es-ES"/>
        </a:p>
      </dgm:t>
    </dgm:pt>
    <dgm:pt modelId="{EC8A778A-FED9-4587-A3CA-5634E821AB68}" type="pres">
      <dgm:prSet presAssocID="{04AD71FA-BCEB-4440-B572-ECFF9E2EA4BF}" presName="childText" presStyleLbl="bgAcc1" presStyleIdx="16" presStyleCnt="21" custScaleX="124605" custLinFactX="-200000" custLinFactNeighborX="-218649" custLinFactNeighborY="-762">
        <dgm:presLayoutVars>
          <dgm:bulletEnabled val="1"/>
        </dgm:presLayoutVars>
      </dgm:prSet>
      <dgm:spPr/>
      <dgm:t>
        <a:bodyPr/>
        <a:lstStyle/>
        <a:p>
          <a:endParaRPr lang="es-ES"/>
        </a:p>
      </dgm:t>
    </dgm:pt>
    <dgm:pt modelId="{23BBBC65-3DB1-45A2-BA4E-48F98FDE7A81}" type="pres">
      <dgm:prSet presAssocID="{FAEC5CF9-A3F7-4F0B-8007-49CEC0AE2144}" presName="Name13" presStyleLbl="parChTrans1D2" presStyleIdx="17" presStyleCnt="21"/>
      <dgm:spPr/>
      <dgm:t>
        <a:bodyPr/>
        <a:lstStyle/>
        <a:p>
          <a:endParaRPr lang="es-ES"/>
        </a:p>
      </dgm:t>
    </dgm:pt>
    <dgm:pt modelId="{011A5C48-1DD6-4603-A68A-BCED72CC5842}" type="pres">
      <dgm:prSet presAssocID="{F6C4B3E7-DF41-4486-9F85-90E9B7870B20}" presName="childText" presStyleLbl="bgAcc1" presStyleIdx="17" presStyleCnt="21" custLinFactX="-200000" custLinFactNeighborX="-216167" custLinFactNeighborY="1261">
        <dgm:presLayoutVars>
          <dgm:bulletEnabled val="1"/>
        </dgm:presLayoutVars>
      </dgm:prSet>
      <dgm:spPr/>
      <dgm:t>
        <a:bodyPr/>
        <a:lstStyle/>
        <a:p>
          <a:endParaRPr lang="es-ES"/>
        </a:p>
      </dgm:t>
    </dgm:pt>
    <dgm:pt modelId="{2EA92B0C-058D-4B45-AA8C-33AD45CD0C78}" type="pres">
      <dgm:prSet presAssocID="{387CECD2-6A69-4A46-8222-5B9A3F86EEAF}" presName="Name13" presStyleLbl="parChTrans1D2" presStyleIdx="18" presStyleCnt="21"/>
      <dgm:spPr/>
      <dgm:t>
        <a:bodyPr/>
        <a:lstStyle/>
        <a:p>
          <a:endParaRPr lang="es-VE"/>
        </a:p>
      </dgm:t>
    </dgm:pt>
    <dgm:pt modelId="{EE944C40-B1C6-4D09-B422-81763D10784A}" type="pres">
      <dgm:prSet presAssocID="{9F3CA443-345C-4725-853B-FBE8057F89C4}" presName="childText" presStyleLbl="bgAcc1" presStyleIdx="18" presStyleCnt="21" custLinFactX="-200000" custLinFactNeighborX="-218649" custLinFactNeighborY="-762">
        <dgm:presLayoutVars>
          <dgm:bulletEnabled val="1"/>
        </dgm:presLayoutVars>
      </dgm:prSet>
      <dgm:spPr/>
      <dgm:t>
        <a:bodyPr/>
        <a:lstStyle/>
        <a:p>
          <a:endParaRPr lang="es-VE"/>
        </a:p>
      </dgm:t>
    </dgm:pt>
    <dgm:pt modelId="{4434017B-8E77-4CDA-B774-3BCFB540684D}" type="pres">
      <dgm:prSet presAssocID="{46133C20-0DF1-4FFC-8B99-54B6B04C24E3}" presName="Name13" presStyleLbl="parChTrans1D2" presStyleIdx="19" presStyleCnt="21"/>
      <dgm:spPr/>
      <dgm:t>
        <a:bodyPr/>
        <a:lstStyle/>
        <a:p>
          <a:endParaRPr lang="es-VE"/>
        </a:p>
      </dgm:t>
    </dgm:pt>
    <dgm:pt modelId="{69B33E66-9034-436E-925A-78EFD982AC83}" type="pres">
      <dgm:prSet presAssocID="{9EA55A4F-BD6D-47E7-BB21-AC4858D2B61E}" presName="childText" presStyleLbl="bgAcc1" presStyleIdx="19" presStyleCnt="21" custLinFactX="-200000" custLinFactNeighborX="-217541" custLinFactNeighborY="-762">
        <dgm:presLayoutVars>
          <dgm:bulletEnabled val="1"/>
        </dgm:presLayoutVars>
      </dgm:prSet>
      <dgm:spPr/>
      <dgm:t>
        <a:bodyPr/>
        <a:lstStyle/>
        <a:p>
          <a:endParaRPr lang="es-VE"/>
        </a:p>
      </dgm:t>
    </dgm:pt>
    <dgm:pt modelId="{D9760A78-8167-438C-B9E4-D591F90F7AED}" type="pres">
      <dgm:prSet presAssocID="{D3DD715B-A632-4B5A-9A2F-260CBF676549}" presName="Name13" presStyleLbl="parChTrans1D2" presStyleIdx="20" presStyleCnt="21"/>
      <dgm:spPr/>
      <dgm:t>
        <a:bodyPr/>
        <a:lstStyle/>
        <a:p>
          <a:endParaRPr lang="es-VE"/>
        </a:p>
      </dgm:t>
    </dgm:pt>
    <dgm:pt modelId="{E6560C4F-9984-4598-AF0D-FB0AAA216AD8}" type="pres">
      <dgm:prSet presAssocID="{A5CDE470-B658-4D82-AB49-1F91E6C0898C}" presName="childText" presStyleLbl="bgAcc1" presStyleIdx="20" presStyleCnt="21" custLinFactX="-200000" custLinFactNeighborX="-218649" custLinFactNeighborY="-762">
        <dgm:presLayoutVars>
          <dgm:bulletEnabled val="1"/>
        </dgm:presLayoutVars>
      </dgm:prSet>
      <dgm:spPr/>
      <dgm:t>
        <a:bodyPr/>
        <a:lstStyle/>
        <a:p>
          <a:endParaRPr lang="es-VE"/>
        </a:p>
      </dgm:t>
    </dgm:pt>
  </dgm:ptLst>
  <dgm:cxnLst>
    <dgm:cxn modelId="{85D9D110-D5E8-431A-8B5F-EEB536B7A0AB}" type="presOf" srcId="{50A60695-CC50-4D51-92EC-94DBA4A06F9E}" destId="{D730E78F-09FB-4A16-8A6B-97927AA6AB35}" srcOrd="0" destOrd="0" presId="urn:microsoft.com/office/officeart/2005/8/layout/hierarchy3"/>
    <dgm:cxn modelId="{5CB4526C-F363-4145-8852-AD818FA3742D}" type="presOf" srcId="{91BE2179-062A-4BA3-9C3B-12B6E3F46763}" destId="{2393A85D-E845-4A46-AE58-2F6FF016AA70}" srcOrd="0" destOrd="0" presId="urn:microsoft.com/office/officeart/2005/8/layout/hierarchy3"/>
    <dgm:cxn modelId="{FF0F3D50-1FDC-4CF8-AEAA-28AE57E4CB1F}" srcId="{D4E3B59F-E838-41F3-B211-DECFBC283B8B}" destId="{E91CCA15-8C6D-4E96-8161-1CC0DAC2F967}" srcOrd="1" destOrd="0" parTransId="{101AF659-E0DB-4333-8E9C-BA896EC59A73}" sibTransId="{9535283F-EBD1-46B8-9510-C37F092C3FEE}"/>
    <dgm:cxn modelId="{811C37CB-A74B-413A-8B14-B0F45D4D4A71}" type="presOf" srcId="{2045B9DF-1B2F-43C1-9FE7-D898C07906CB}" destId="{0C46CC36-6683-4921-BF4E-61980E99FF30}" srcOrd="0" destOrd="0" presId="urn:microsoft.com/office/officeart/2005/8/layout/hierarchy3"/>
    <dgm:cxn modelId="{9B26E482-B34A-42A4-91FA-3FCB9CA8C3C0}" type="presOf" srcId="{F0299286-451F-44C9-8F3B-C8983E4518DF}" destId="{3A18FC82-9479-45E4-B56C-8341055AEB14}" srcOrd="0" destOrd="0" presId="urn:microsoft.com/office/officeart/2005/8/layout/hierarchy3"/>
    <dgm:cxn modelId="{29D36E68-F4EA-4F2E-B9F4-D5B1D5B1941D}" type="presOf" srcId="{101AF659-E0DB-4333-8E9C-BA896EC59A73}" destId="{A74C8DEB-106A-410A-8E87-49EDDC6B7FCA}" srcOrd="0" destOrd="0" presId="urn:microsoft.com/office/officeart/2005/8/layout/hierarchy3"/>
    <dgm:cxn modelId="{EB74DEE6-8179-44A4-9E52-16CE0741AF82}" type="presOf" srcId="{C73A4D3F-D3A1-4C67-A158-B7707F4BCC40}" destId="{CAE49FFA-37FD-4C27-A76E-8F2914EEA95E}" srcOrd="0" destOrd="0" presId="urn:microsoft.com/office/officeart/2005/8/layout/hierarchy3"/>
    <dgm:cxn modelId="{F679C998-6ADC-4B20-AD8F-259503BBBC79}" type="presOf" srcId="{C0BA8C2E-1B95-4376-936E-6583CD7FAC17}" destId="{B0CDF5C4-22D8-4D77-81B4-D19FA9D1D958}" srcOrd="0" destOrd="0" presId="urn:microsoft.com/office/officeart/2005/8/layout/hierarchy3"/>
    <dgm:cxn modelId="{093CE2EB-EEEF-4236-8657-157337D24F6F}" type="presOf" srcId="{F1FBAF8B-B910-418E-BC59-D1C311DEC054}" destId="{B597185F-5B59-4BB5-BDC9-ED82AA65C1DE}" srcOrd="0" destOrd="0" presId="urn:microsoft.com/office/officeart/2005/8/layout/hierarchy3"/>
    <dgm:cxn modelId="{C3DFF047-3540-4ECC-87B7-F7C2739CDC9B}" type="presOf" srcId="{9247CA05-D019-4146-8396-B4006DC8F099}" destId="{30C7063C-9C3F-4E27-B857-4A5CED362C2D}" srcOrd="0" destOrd="0" presId="urn:microsoft.com/office/officeart/2005/8/layout/hierarchy3"/>
    <dgm:cxn modelId="{B8AD0C55-63FA-4B6A-BEC0-C89449DA4868}" type="presOf" srcId="{D4E3B59F-E838-41F3-B211-DECFBC283B8B}" destId="{BEB9170E-7E75-4D05-AC11-C4A58282FFD8}" srcOrd="1" destOrd="0" presId="urn:microsoft.com/office/officeart/2005/8/layout/hierarchy3"/>
    <dgm:cxn modelId="{1E111A21-1F48-44E1-B42F-C13BD451F941}" srcId="{D4E3B59F-E838-41F3-B211-DECFBC283B8B}" destId="{AE79D28A-73F0-4D3A-B260-CFDCCCA6EB3E}" srcOrd="5" destOrd="0" parTransId="{4F757B10-86F7-45A9-BFF2-028AFC1A6EB9}" sibTransId="{DDD54822-EF6A-49AD-884D-6693F345C663}"/>
    <dgm:cxn modelId="{CE53A78D-0739-4AB9-95CF-C0E579C33ED4}" type="presOf" srcId="{A5CDE470-B658-4D82-AB49-1F91E6C0898C}" destId="{E6560C4F-9984-4598-AF0D-FB0AAA216AD8}" srcOrd="0" destOrd="0" presId="urn:microsoft.com/office/officeart/2005/8/layout/hierarchy3"/>
    <dgm:cxn modelId="{80F28561-EB0D-4C50-B8A4-F887552E06DC}" type="presOf" srcId="{BEB1D36D-E49D-430F-954F-43E8A4A85C46}" destId="{5FD0BCDB-06C7-4381-99C4-B44544206259}" srcOrd="0" destOrd="0" presId="urn:microsoft.com/office/officeart/2005/8/layout/hierarchy3"/>
    <dgm:cxn modelId="{EAF73451-D5D7-4ADB-8BCA-29559FB3AB5B}" type="presOf" srcId="{0AAC7D9C-7908-4F00-A237-519B2A97BF6D}" destId="{162DE6AD-9F40-438B-BD0F-EEB147F5ECE7}" srcOrd="0" destOrd="0" presId="urn:microsoft.com/office/officeart/2005/8/layout/hierarchy3"/>
    <dgm:cxn modelId="{DF37F4AF-3044-4F56-AF01-5D850AC85BF0}" type="presOf" srcId="{E91CCA15-8C6D-4E96-8161-1CC0DAC2F967}" destId="{2A6A1141-9199-4FFE-9080-14D34DA16CDC}" srcOrd="0" destOrd="0" presId="urn:microsoft.com/office/officeart/2005/8/layout/hierarchy3"/>
    <dgm:cxn modelId="{FCF57039-7472-4BCA-906C-E0CA3E4596A9}" type="presOf" srcId="{DBB16D0D-2F05-40BD-8B95-93FE947A979D}" destId="{A0E0A885-9BD3-46CF-847E-5BA544FFCEC7}" srcOrd="0" destOrd="0" presId="urn:microsoft.com/office/officeart/2005/8/layout/hierarchy3"/>
    <dgm:cxn modelId="{03FAAFDC-AA23-4991-81BE-7F419B68AA7E}" type="presOf" srcId="{3A0C6129-C359-4F47-8A5B-BC59CED7EEBD}" destId="{5158AFF9-389E-4433-B54D-04B27112B8C7}" srcOrd="0" destOrd="0" presId="urn:microsoft.com/office/officeart/2005/8/layout/hierarchy3"/>
    <dgm:cxn modelId="{05E39460-28D4-4931-A4AF-D9D7F821AE0F}" srcId="{F5441905-5124-4919-8585-A5B81519889D}" destId="{0AAC7D9C-7908-4F00-A237-519B2A97BF6D}" srcOrd="2" destOrd="0" parTransId="{11F65357-7EEA-4F05-A0D2-34CD0B20ED60}" sibTransId="{12C932B9-3F48-4C28-8060-D8226F377244}"/>
    <dgm:cxn modelId="{EA1AD94D-C82E-4C31-82BA-8B3C230F1ECD}" srcId="{F5441905-5124-4919-8585-A5B81519889D}" destId="{C8129BEE-89EB-41C8-B582-8151E2ED8B34}" srcOrd="3" destOrd="0" parTransId="{DE8910EA-C7A2-4E9F-9070-91A3050F19B2}" sibTransId="{99E3D932-2725-4BA7-8122-27DBE919B8B7}"/>
    <dgm:cxn modelId="{342EB294-BA83-4F37-8A1A-D5ADF74D37A5}" srcId="{F5441905-5124-4919-8585-A5B81519889D}" destId="{BEB1D36D-E49D-430F-954F-43E8A4A85C46}" srcOrd="1" destOrd="0" parTransId="{50A60695-CC50-4D51-92EC-94DBA4A06F9E}" sibTransId="{3FE35042-C777-4B8C-9B78-36D06D4BED82}"/>
    <dgm:cxn modelId="{7D4283AE-A8D4-4D5D-B5F0-A6B6BF5C8F51}" srcId="{2045B9DF-1B2F-43C1-9FE7-D898C07906CB}" destId="{EC9B2A07-9894-4977-99BF-B9BD4E3C9DAA}" srcOrd="1" destOrd="0" parTransId="{973E9791-409A-42AA-B500-02B6582D9C69}" sibTransId="{3D3F64EE-D4C9-4AE6-BE26-E57BBB4A8B38}"/>
    <dgm:cxn modelId="{C9147028-9467-4F77-B91F-7BDF5094B0C4}" type="presOf" srcId="{82C71BA1-48F6-47A2-A186-7BD642F75F77}" destId="{B6B50499-85FA-4059-AAB4-45C57F11BE3C}" srcOrd="0" destOrd="0" presId="urn:microsoft.com/office/officeart/2005/8/layout/hierarchy3"/>
    <dgm:cxn modelId="{78025284-B66E-4996-9F58-24C3532270FF}" srcId="{F1FBAF8B-B910-418E-BC59-D1C311DEC054}" destId="{9F3CA443-345C-4725-853B-FBE8057F89C4}" srcOrd="3" destOrd="0" parTransId="{387CECD2-6A69-4A46-8222-5B9A3F86EEAF}" sibTransId="{1F34ADF1-5F66-4E66-BADF-2F2D5CCBBE77}"/>
    <dgm:cxn modelId="{F88AAC23-F7AE-431C-B9D2-40412BB6AD49}" type="presOf" srcId="{DD6E4F25-3D5E-4077-AE71-59C77E5CD7D5}" destId="{CE3D7D26-374F-4BB1-9ACE-86DE30A02186}" srcOrd="0" destOrd="0" presId="urn:microsoft.com/office/officeart/2005/8/layout/hierarchy3"/>
    <dgm:cxn modelId="{761B13FD-0285-4026-85F3-4BE0AC4E70D7}" type="presOf" srcId="{AE79D28A-73F0-4D3A-B260-CFDCCCA6EB3E}" destId="{8C250C75-258E-4945-B90F-FB0EB063DCCD}" srcOrd="0" destOrd="0" presId="urn:microsoft.com/office/officeart/2005/8/layout/hierarchy3"/>
    <dgm:cxn modelId="{BFBA19B0-802E-40B1-888D-3D7BF7B79343}" type="presOf" srcId="{2045B9DF-1B2F-43C1-9FE7-D898C07906CB}" destId="{631C6111-C74B-4C05-AFF9-B6560535846D}" srcOrd="1" destOrd="0" presId="urn:microsoft.com/office/officeart/2005/8/layout/hierarchy3"/>
    <dgm:cxn modelId="{12CA896A-0D3E-4E59-B4A1-847247B4C05D}" srcId="{2045B9DF-1B2F-43C1-9FE7-D898C07906CB}" destId="{82C71BA1-48F6-47A2-A186-7BD642F75F77}" srcOrd="3" destOrd="0" parTransId="{28466A26-7228-496E-90FB-C84988213A1B}" sibTransId="{66775E72-DAA4-4B44-864E-27E526C55543}"/>
    <dgm:cxn modelId="{4AF5A8E4-8FB7-4677-B5A5-3219E1185C38}" srcId="{60C745AF-B940-4A70-96A4-AFCF5393CBC3}" destId="{D4E3B59F-E838-41F3-B211-DECFBC283B8B}" srcOrd="0" destOrd="0" parTransId="{D79619A1-E55C-41AF-9045-9540D77806BA}" sibTransId="{19A2F17F-A61E-454C-9E5A-754D7F263D14}"/>
    <dgm:cxn modelId="{55D5AA52-D01E-4CDE-BE63-BDD5D71F601C}" type="presOf" srcId="{D3DD715B-A632-4B5A-9A2F-260CBF676549}" destId="{D9760A78-8167-438C-B9E4-D591F90F7AED}" srcOrd="0" destOrd="0" presId="urn:microsoft.com/office/officeart/2005/8/layout/hierarchy3"/>
    <dgm:cxn modelId="{BD464B1B-C74A-460F-A87C-D7145E7A769D}" type="presOf" srcId="{28466A26-7228-496E-90FB-C84988213A1B}" destId="{7D36D6EE-685C-440E-BE49-43E1050A5282}" srcOrd="0" destOrd="0" presId="urn:microsoft.com/office/officeart/2005/8/layout/hierarchy3"/>
    <dgm:cxn modelId="{08D63FDC-3265-4D3A-9A79-B573369E09C9}" srcId="{F1FBAF8B-B910-418E-BC59-D1C311DEC054}" destId="{D95F615C-BBCD-48DD-9A8D-94EB779EA47D}" srcOrd="0" destOrd="0" parTransId="{F0299286-451F-44C9-8F3B-C8983E4518DF}" sibTransId="{ACAD486B-1B43-4BB4-B126-23CBE4D9969C}"/>
    <dgm:cxn modelId="{1544202B-5EC1-47F6-A24B-6F3BD5DEC6D8}" type="presOf" srcId="{DE8910EA-C7A2-4E9F-9070-91A3050F19B2}" destId="{413E350C-B007-4887-8A9A-4B512CDD53FF}" srcOrd="0" destOrd="0" presId="urn:microsoft.com/office/officeart/2005/8/layout/hierarchy3"/>
    <dgm:cxn modelId="{F4608AA1-9408-4B08-B29E-C0BBBE09522A}" type="presOf" srcId="{387CECD2-6A69-4A46-8222-5B9A3F86EEAF}" destId="{2EA92B0C-058D-4B45-AA8C-33AD45CD0C78}" srcOrd="0" destOrd="0" presId="urn:microsoft.com/office/officeart/2005/8/layout/hierarchy3"/>
    <dgm:cxn modelId="{38E8EBAE-6E11-4B32-9EC4-57D4A498A4CD}" srcId="{D4E3B59F-E838-41F3-B211-DECFBC283B8B}" destId="{F273424C-2300-4A2F-9069-41AB72C6175C}" srcOrd="6" destOrd="0" parTransId="{91BE2179-062A-4BA3-9C3B-12B6E3F46763}" sibTransId="{E366F935-4B5E-4F7C-A20E-C825F556E408}"/>
    <dgm:cxn modelId="{57DC9FA7-0EEE-4565-B1F2-3428AD42879D}" srcId="{D4E3B59F-E838-41F3-B211-DECFBC283B8B}" destId="{DBB16D0D-2F05-40BD-8B95-93FE947A979D}" srcOrd="0" destOrd="0" parTransId="{9247CA05-D019-4146-8396-B4006DC8F099}" sibTransId="{E98949D3-59FD-4B4B-859B-ACA3A9F351FE}"/>
    <dgm:cxn modelId="{EF6EFB9D-DF18-498A-82F8-DB724484A650}" type="presOf" srcId="{DD7316B4-2DD4-4B60-B692-906164ED3471}" destId="{FF9AFA27-5BE3-4793-89B8-CCAAABD850EA}" srcOrd="0" destOrd="0" presId="urn:microsoft.com/office/officeart/2005/8/layout/hierarchy3"/>
    <dgm:cxn modelId="{E9FC3F54-8933-447C-8787-14729FD33B60}" type="presOf" srcId="{F5441905-5124-4919-8585-A5B81519889D}" destId="{37853E36-090C-4551-AFE1-1A0979FF5574}" srcOrd="1" destOrd="0" presId="urn:microsoft.com/office/officeart/2005/8/layout/hierarchy3"/>
    <dgm:cxn modelId="{9C948C48-55A3-4101-B349-946FE8782FD0}" type="presOf" srcId="{F1FBAF8B-B910-418E-BC59-D1C311DEC054}" destId="{73F5EC19-F039-4EF7-BDC7-A94674DD248D}" srcOrd="1" destOrd="0" presId="urn:microsoft.com/office/officeart/2005/8/layout/hierarchy3"/>
    <dgm:cxn modelId="{612F11FB-DA3B-421A-A2CD-F069DBFC4F1E}" srcId="{2045B9DF-1B2F-43C1-9FE7-D898C07906CB}" destId="{B000974A-CFBF-40EB-830D-D834DBCA1C1C}" srcOrd="2" destOrd="0" parTransId="{6A2F8C9A-608D-4FD7-BD89-54CDE2179D8F}" sibTransId="{00E3C799-1673-4FE0-A14F-D12AB509A63A}"/>
    <dgm:cxn modelId="{3B7FC37A-7F67-412F-9179-F782EF394497}" srcId="{60C745AF-B940-4A70-96A4-AFCF5393CBC3}" destId="{2045B9DF-1B2F-43C1-9FE7-D898C07906CB}" srcOrd="2" destOrd="0" parTransId="{9DAA5BED-2ADD-4A80-BD07-024CADC0965C}" sibTransId="{0F6A34C0-EB2A-4295-88D2-8B1EE5FE1A83}"/>
    <dgm:cxn modelId="{90931879-417C-4AF1-83B3-B43390A37315}" srcId="{F5441905-5124-4919-8585-A5B81519889D}" destId="{C73A4D3F-D3A1-4C67-A158-B7707F4BCC40}" srcOrd="0" destOrd="0" parTransId="{DD7316B4-2DD4-4B60-B692-906164ED3471}" sibTransId="{8408B9C5-7029-4770-AF67-FE9D8BB02D69}"/>
    <dgm:cxn modelId="{F32E8C4F-9D01-4584-B60B-C3655F56028A}" type="presOf" srcId="{6A2F8C9A-608D-4FD7-BD89-54CDE2179D8F}" destId="{9CF0FA76-9E7A-43CF-A55F-3C6561EC2BDD}" srcOrd="0" destOrd="0" presId="urn:microsoft.com/office/officeart/2005/8/layout/hierarchy3"/>
    <dgm:cxn modelId="{DFA610B5-F761-4A76-BBC7-25C6A3EDBA67}" type="presOf" srcId="{C8129BEE-89EB-41C8-B582-8151E2ED8B34}" destId="{1D0FF7F3-9C73-45C6-827F-604C7A77C878}" srcOrd="0" destOrd="0" presId="urn:microsoft.com/office/officeart/2005/8/layout/hierarchy3"/>
    <dgm:cxn modelId="{FCB5A4AE-C946-4CFB-AABC-E7208A961DB9}" srcId="{F1FBAF8B-B910-418E-BC59-D1C311DEC054}" destId="{9EA55A4F-BD6D-47E7-BB21-AC4858D2B61E}" srcOrd="4" destOrd="0" parTransId="{46133C20-0DF1-4FFC-8B99-54B6B04C24E3}" sibTransId="{FD0BDDC6-5521-436E-83A2-EF1265008E91}"/>
    <dgm:cxn modelId="{2A55D932-159E-4C96-B95B-E34BA5A724D1}" type="presOf" srcId="{78C95AAA-18A1-4534-9DCA-A211BA2ADA2E}" destId="{2DA8C94B-2FDA-4BFA-A8F3-F6EF615A3EA6}" srcOrd="0" destOrd="0" presId="urn:microsoft.com/office/officeart/2005/8/layout/hierarchy3"/>
    <dgm:cxn modelId="{CEF06C12-FE13-43D6-99E9-6A6D15190EC4}" type="presOf" srcId="{973E9791-409A-42AA-B500-02B6582D9C69}" destId="{809E7341-1C1B-4D59-AB50-1E2022A7D976}" srcOrd="0" destOrd="0" presId="urn:microsoft.com/office/officeart/2005/8/layout/hierarchy3"/>
    <dgm:cxn modelId="{32208918-8FC9-4D19-A715-F7091BF58A73}" type="presOf" srcId="{4F757B10-86F7-45A9-BFF2-028AFC1A6EB9}" destId="{98F209D9-03AA-4109-853E-79CA67DB11EB}" srcOrd="0" destOrd="0" presId="urn:microsoft.com/office/officeart/2005/8/layout/hierarchy3"/>
    <dgm:cxn modelId="{8E70387C-0634-4F77-A157-260BF1019BA4}" srcId="{60C745AF-B940-4A70-96A4-AFCF5393CBC3}" destId="{F1FBAF8B-B910-418E-BC59-D1C311DEC054}" srcOrd="3" destOrd="0" parTransId="{941672AC-53B4-494F-9414-BF0BCEF15CA9}" sibTransId="{720E4828-4F41-4591-94D2-23DC660D2A00}"/>
    <dgm:cxn modelId="{E7690113-6E0C-43B3-A927-5E8485D29A3F}" type="presOf" srcId="{C87089C4-0590-449B-B6D4-199B13FCD4BB}" destId="{C7B9C315-9E70-4C0B-81B7-49DBAE2F1578}" srcOrd="0" destOrd="0" presId="urn:microsoft.com/office/officeart/2005/8/layout/hierarchy3"/>
    <dgm:cxn modelId="{D1B13E70-A997-409D-AD24-F696A7EC3714}" type="presOf" srcId="{F6C4B3E7-DF41-4486-9F85-90E9B7870B20}" destId="{011A5C48-1DD6-4603-A68A-BCED72CC5842}" srcOrd="0" destOrd="0" presId="urn:microsoft.com/office/officeart/2005/8/layout/hierarchy3"/>
    <dgm:cxn modelId="{4A16D277-98B9-4E93-8A47-58C935F548D9}" type="presOf" srcId="{04AD71FA-BCEB-4440-B572-ECFF9E2EA4BF}" destId="{EC8A778A-FED9-4587-A3CA-5634E821AB68}" srcOrd="0" destOrd="0" presId="urn:microsoft.com/office/officeart/2005/8/layout/hierarchy3"/>
    <dgm:cxn modelId="{1E1C4155-30F1-4D6A-BC51-C9AE2DDB8CA2}" type="presOf" srcId="{7D603E6B-8784-4A99-8F0F-A10731D3C19F}" destId="{6AFB1DBC-8A5B-437D-B078-ABDAFE150F04}" srcOrd="0" destOrd="0" presId="urn:microsoft.com/office/officeart/2005/8/layout/hierarchy3"/>
    <dgm:cxn modelId="{32F8298D-6F99-4D96-8379-CCF639F761F2}" type="presOf" srcId="{9F3CA443-345C-4725-853B-FBE8057F89C4}" destId="{EE944C40-B1C6-4D09-B422-81763D10784A}" srcOrd="0" destOrd="0" presId="urn:microsoft.com/office/officeart/2005/8/layout/hierarchy3"/>
    <dgm:cxn modelId="{2AF6001D-5C64-4B32-A934-421F4B3D8CB2}" type="presOf" srcId="{60C745AF-B940-4A70-96A4-AFCF5393CBC3}" destId="{811F646C-F307-411F-B0CF-E58B1CA8A853}" srcOrd="0" destOrd="0" presId="urn:microsoft.com/office/officeart/2005/8/layout/hierarchy3"/>
    <dgm:cxn modelId="{89C5DF48-2C5F-4D14-8ACC-02016DDC337A}" type="presOf" srcId="{B13E3637-92BB-4064-9113-AFA50A0F2908}" destId="{5AC3AC5A-42D9-4393-AD12-2B3082E3DED7}" srcOrd="0" destOrd="0" presId="urn:microsoft.com/office/officeart/2005/8/layout/hierarchy3"/>
    <dgm:cxn modelId="{6D369599-3778-4DA7-AE7B-6B2BA79C6EDE}" srcId="{D4E3B59F-E838-41F3-B211-DECFBC283B8B}" destId="{DD6E4F25-3D5E-4077-AE71-59C77E5CD7D5}" srcOrd="2" destOrd="0" parTransId="{B13E3637-92BB-4064-9113-AFA50A0F2908}" sibTransId="{AD1C30E7-5F22-4BAC-B631-4E3446A851AD}"/>
    <dgm:cxn modelId="{658FC756-67E6-43BE-8D47-B5EC1F559CF8}" type="presOf" srcId="{D4E3B59F-E838-41F3-B211-DECFBC283B8B}" destId="{1CB5A280-88F4-4C29-8E68-95C7F4943481}" srcOrd="0" destOrd="0" presId="urn:microsoft.com/office/officeart/2005/8/layout/hierarchy3"/>
    <dgm:cxn modelId="{9EFF4090-4D7E-4350-8D17-968279C68AF6}" srcId="{F1FBAF8B-B910-418E-BC59-D1C311DEC054}" destId="{A5CDE470-B658-4D82-AB49-1F91E6C0898C}" srcOrd="5" destOrd="0" parTransId="{D3DD715B-A632-4B5A-9A2F-260CBF676549}" sibTransId="{EAAF2071-1F31-495E-9EA5-E7E6DC56A685}"/>
    <dgm:cxn modelId="{6F2A70AB-FF6B-46FC-9811-EB9A9E25C994}" srcId="{2045B9DF-1B2F-43C1-9FE7-D898C07906CB}" destId="{C87089C4-0590-449B-B6D4-199B13FCD4BB}" srcOrd="0" destOrd="0" parTransId="{C0BA8C2E-1B95-4376-936E-6583CD7FAC17}" sibTransId="{A7AA45A8-F1D5-45D9-91CC-7031ED5892E0}"/>
    <dgm:cxn modelId="{D79FB743-FA90-4F86-B4C9-7F83153A4837}" type="presOf" srcId="{9EA55A4F-BD6D-47E7-BB21-AC4858D2B61E}" destId="{69B33E66-9034-436E-925A-78EFD982AC83}" srcOrd="0" destOrd="0" presId="urn:microsoft.com/office/officeart/2005/8/layout/hierarchy3"/>
    <dgm:cxn modelId="{639B5DB1-13F0-4365-A1D4-E74B5CFA49A8}" type="presOf" srcId="{11F65357-7EEA-4F05-A0D2-34CD0B20ED60}" destId="{85350E80-7636-45B6-A959-FA5C0F04DF7F}" srcOrd="0" destOrd="0" presId="urn:microsoft.com/office/officeart/2005/8/layout/hierarchy3"/>
    <dgm:cxn modelId="{1317D6C0-528C-46B0-A295-CFAC98082132}" type="presOf" srcId="{EC9B2A07-9894-4977-99BF-B9BD4E3C9DAA}" destId="{86D5828A-B6DA-464A-BF9A-F6B509A3CCA2}" srcOrd="0" destOrd="0" presId="urn:microsoft.com/office/officeart/2005/8/layout/hierarchy3"/>
    <dgm:cxn modelId="{4AF01A1D-8611-4A74-917A-4FF5DA31B70F}" srcId="{D4E3B59F-E838-41F3-B211-DECFBC283B8B}" destId="{78C95AAA-18A1-4534-9DCA-A211BA2ADA2E}" srcOrd="4" destOrd="0" parTransId="{FA6358D0-29A7-4835-A5C5-C85D51EB6CE3}" sibTransId="{CDF64DD4-1116-4A1F-BE79-4A98B0F93044}"/>
    <dgm:cxn modelId="{58422D7B-4453-45CC-97F8-929B8DC35B34}" srcId="{60C745AF-B940-4A70-96A4-AFCF5393CBC3}" destId="{F5441905-5124-4919-8585-A5B81519889D}" srcOrd="1" destOrd="0" parTransId="{6E1DDB70-27FE-4C26-A2A1-77E7D9241F0C}" sibTransId="{660E55B5-3EE4-4004-86A1-8F572DDD5287}"/>
    <dgm:cxn modelId="{B73265C9-E343-404F-A961-40FE6175D50D}" type="presOf" srcId="{46133C20-0DF1-4FFC-8B99-54B6B04C24E3}" destId="{4434017B-8E77-4CDA-B774-3BCFB540684D}" srcOrd="0" destOrd="0" presId="urn:microsoft.com/office/officeart/2005/8/layout/hierarchy3"/>
    <dgm:cxn modelId="{BB607F9A-E2F5-4E28-AE14-5DA950C04952}" type="presOf" srcId="{84558469-1ADC-428B-B00F-8755B40B688C}" destId="{04E112F3-C746-4B18-98D4-989E05606E91}" srcOrd="0" destOrd="0" presId="urn:microsoft.com/office/officeart/2005/8/layout/hierarchy3"/>
    <dgm:cxn modelId="{3A089AAE-4419-49DD-8CCE-7110C64493F7}" srcId="{F1FBAF8B-B910-418E-BC59-D1C311DEC054}" destId="{04AD71FA-BCEB-4440-B572-ECFF9E2EA4BF}" srcOrd="1" destOrd="0" parTransId="{84558469-1ADC-428B-B00F-8755B40B688C}" sibTransId="{50592D6F-5100-4CE0-9ABE-1D94ED1E3AD0}"/>
    <dgm:cxn modelId="{1B22196D-96F0-4205-9DA3-B72CBD030754}" type="presOf" srcId="{F273424C-2300-4A2F-9069-41AB72C6175C}" destId="{C635E4F4-AE66-406B-8845-037813CE1537}" srcOrd="0" destOrd="0" presId="urn:microsoft.com/office/officeart/2005/8/layout/hierarchy3"/>
    <dgm:cxn modelId="{C37E3DB0-8761-4B47-950F-71679DF483FB}" type="presOf" srcId="{B000974A-CFBF-40EB-830D-D834DBCA1C1C}" destId="{B3ABC1E5-18CD-4F9A-9D60-C4EB73FFC814}" srcOrd="0" destOrd="0" presId="urn:microsoft.com/office/officeart/2005/8/layout/hierarchy3"/>
    <dgm:cxn modelId="{7DEA0E87-E7D5-48FC-BC87-0DBC01656A3A}" type="presOf" srcId="{FA6358D0-29A7-4835-A5C5-C85D51EB6CE3}" destId="{DCD3E7CB-9C2D-46E8-837E-17AA017A1948}" srcOrd="0" destOrd="0" presId="urn:microsoft.com/office/officeart/2005/8/layout/hierarchy3"/>
    <dgm:cxn modelId="{BFF1F4CD-FDB2-48A8-B679-8D0469D5E404}" srcId="{D4E3B59F-E838-41F3-B211-DECFBC283B8B}" destId="{3A0C6129-C359-4F47-8A5B-BC59CED7EEBD}" srcOrd="3" destOrd="0" parTransId="{7D603E6B-8784-4A99-8F0F-A10731D3C19F}" sibTransId="{2B55F628-8976-4C3D-9B97-12D20DF02928}"/>
    <dgm:cxn modelId="{C4333E60-742B-4F22-BFDA-CC7C7C0E03CF}" srcId="{F1FBAF8B-B910-418E-BC59-D1C311DEC054}" destId="{F6C4B3E7-DF41-4486-9F85-90E9B7870B20}" srcOrd="2" destOrd="0" parTransId="{FAEC5CF9-A3F7-4F0B-8007-49CEC0AE2144}" sibTransId="{0C411CB6-E52F-482B-8672-3E610C1814BE}"/>
    <dgm:cxn modelId="{4F7410FC-17BF-4A00-B97D-1ED87511ABE0}" type="presOf" srcId="{FAEC5CF9-A3F7-4F0B-8007-49CEC0AE2144}" destId="{23BBBC65-3DB1-45A2-BA4E-48F98FDE7A81}" srcOrd="0" destOrd="0" presId="urn:microsoft.com/office/officeart/2005/8/layout/hierarchy3"/>
    <dgm:cxn modelId="{1ADA47B3-3D46-4A32-ACC9-B99555FE3603}" type="presOf" srcId="{D95F615C-BBCD-48DD-9A8D-94EB779EA47D}" destId="{F42A6E4C-89A4-4AA9-B06C-58ED6FACC6A0}" srcOrd="0" destOrd="0" presId="urn:microsoft.com/office/officeart/2005/8/layout/hierarchy3"/>
    <dgm:cxn modelId="{F0EABD30-0A3A-4E64-AF78-B0E3753009A7}" type="presOf" srcId="{F5441905-5124-4919-8585-A5B81519889D}" destId="{8C183A4F-5200-4127-AE17-FFA7BF594380}" srcOrd="0" destOrd="0" presId="urn:microsoft.com/office/officeart/2005/8/layout/hierarchy3"/>
    <dgm:cxn modelId="{F63A956D-0C89-44E9-AE03-BFCD6E2720A5}" type="presParOf" srcId="{811F646C-F307-411F-B0CF-E58B1CA8A853}" destId="{DDD98EEE-81BE-4D7B-B650-0D108E027EE8}" srcOrd="0" destOrd="0" presId="urn:microsoft.com/office/officeart/2005/8/layout/hierarchy3"/>
    <dgm:cxn modelId="{834332FD-4A16-4B0A-A9D7-732A56F0DAEC}" type="presParOf" srcId="{DDD98EEE-81BE-4D7B-B650-0D108E027EE8}" destId="{7859589E-6B3D-4934-9174-A7825839B5DE}" srcOrd="0" destOrd="0" presId="urn:microsoft.com/office/officeart/2005/8/layout/hierarchy3"/>
    <dgm:cxn modelId="{396294A1-38F6-42BD-A2A3-3098E7687E76}" type="presParOf" srcId="{7859589E-6B3D-4934-9174-A7825839B5DE}" destId="{1CB5A280-88F4-4C29-8E68-95C7F4943481}" srcOrd="0" destOrd="0" presId="urn:microsoft.com/office/officeart/2005/8/layout/hierarchy3"/>
    <dgm:cxn modelId="{5EF78C03-1D93-4511-9D3A-6699B7C76D9D}" type="presParOf" srcId="{7859589E-6B3D-4934-9174-A7825839B5DE}" destId="{BEB9170E-7E75-4D05-AC11-C4A58282FFD8}" srcOrd="1" destOrd="0" presId="urn:microsoft.com/office/officeart/2005/8/layout/hierarchy3"/>
    <dgm:cxn modelId="{62E811A1-BC8D-468E-A811-2669CEAD9EEA}" type="presParOf" srcId="{DDD98EEE-81BE-4D7B-B650-0D108E027EE8}" destId="{977C2043-C566-48BE-8ED5-13221041F256}" srcOrd="1" destOrd="0" presId="urn:microsoft.com/office/officeart/2005/8/layout/hierarchy3"/>
    <dgm:cxn modelId="{DBC251C4-9B60-4F82-B379-30ED51251529}" type="presParOf" srcId="{977C2043-C566-48BE-8ED5-13221041F256}" destId="{30C7063C-9C3F-4E27-B857-4A5CED362C2D}" srcOrd="0" destOrd="0" presId="urn:microsoft.com/office/officeart/2005/8/layout/hierarchy3"/>
    <dgm:cxn modelId="{BF59BC49-D55E-403A-9E8A-A66D51614919}" type="presParOf" srcId="{977C2043-C566-48BE-8ED5-13221041F256}" destId="{A0E0A885-9BD3-46CF-847E-5BA544FFCEC7}" srcOrd="1" destOrd="0" presId="urn:microsoft.com/office/officeart/2005/8/layout/hierarchy3"/>
    <dgm:cxn modelId="{A326B067-24B5-4454-B2C5-743DB412FE6C}" type="presParOf" srcId="{977C2043-C566-48BE-8ED5-13221041F256}" destId="{A74C8DEB-106A-410A-8E87-49EDDC6B7FCA}" srcOrd="2" destOrd="0" presId="urn:microsoft.com/office/officeart/2005/8/layout/hierarchy3"/>
    <dgm:cxn modelId="{647A3111-2E1B-439A-B89C-8441E3FBD106}" type="presParOf" srcId="{977C2043-C566-48BE-8ED5-13221041F256}" destId="{2A6A1141-9199-4FFE-9080-14D34DA16CDC}" srcOrd="3" destOrd="0" presId="urn:microsoft.com/office/officeart/2005/8/layout/hierarchy3"/>
    <dgm:cxn modelId="{B0213B97-3CF4-4B61-A694-F9E8C531CD68}" type="presParOf" srcId="{977C2043-C566-48BE-8ED5-13221041F256}" destId="{5AC3AC5A-42D9-4393-AD12-2B3082E3DED7}" srcOrd="4" destOrd="0" presId="urn:microsoft.com/office/officeart/2005/8/layout/hierarchy3"/>
    <dgm:cxn modelId="{A7A140E6-EEB4-4ED8-80E2-EF90899625E0}" type="presParOf" srcId="{977C2043-C566-48BE-8ED5-13221041F256}" destId="{CE3D7D26-374F-4BB1-9ACE-86DE30A02186}" srcOrd="5" destOrd="0" presId="urn:microsoft.com/office/officeart/2005/8/layout/hierarchy3"/>
    <dgm:cxn modelId="{45100345-DF94-458F-856F-F81287B159A7}" type="presParOf" srcId="{977C2043-C566-48BE-8ED5-13221041F256}" destId="{6AFB1DBC-8A5B-437D-B078-ABDAFE150F04}" srcOrd="6" destOrd="0" presId="urn:microsoft.com/office/officeart/2005/8/layout/hierarchy3"/>
    <dgm:cxn modelId="{55A5091E-C708-471B-A6B1-28E9349CE048}" type="presParOf" srcId="{977C2043-C566-48BE-8ED5-13221041F256}" destId="{5158AFF9-389E-4433-B54D-04B27112B8C7}" srcOrd="7" destOrd="0" presId="urn:microsoft.com/office/officeart/2005/8/layout/hierarchy3"/>
    <dgm:cxn modelId="{052EC01D-DE23-4C1C-AD66-02E7BDA81D2F}" type="presParOf" srcId="{977C2043-C566-48BE-8ED5-13221041F256}" destId="{DCD3E7CB-9C2D-46E8-837E-17AA017A1948}" srcOrd="8" destOrd="0" presId="urn:microsoft.com/office/officeart/2005/8/layout/hierarchy3"/>
    <dgm:cxn modelId="{4258DB40-22C0-4A41-B2B7-F4ED77952D80}" type="presParOf" srcId="{977C2043-C566-48BE-8ED5-13221041F256}" destId="{2DA8C94B-2FDA-4BFA-A8F3-F6EF615A3EA6}" srcOrd="9" destOrd="0" presId="urn:microsoft.com/office/officeart/2005/8/layout/hierarchy3"/>
    <dgm:cxn modelId="{86DF0AB9-25B3-4A10-9BED-57A6E9D3918B}" type="presParOf" srcId="{977C2043-C566-48BE-8ED5-13221041F256}" destId="{98F209D9-03AA-4109-853E-79CA67DB11EB}" srcOrd="10" destOrd="0" presId="urn:microsoft.com/office/officeart/2005/8/layout/hierarchy3"/>
    <dgm:cxn modelId="{8DF8B436-D822-4DC7-A1BC-2DCF9D9B3C18}" type="presParOf" srcId="{977C2043-C566-48BE-8ED5-13221041F256}" destId="{8C250C75-258E-4945-B90F-FB0EB063DCCD}" srcOrd="11" destOrd="0" presId="urn:microsoft.com/office/officeart/2005/8/layout/hierarchy3"/>
    <dgm:cxn modelId="{2D07C438-8826-465A-B009-BF0447D63AC2}" type="presParOf" srcId="{977C2043-C566-48BE-8ED5-13221041F256}" destId="{2393A85D-E845-4A46-AE58-2F6FF016AA70}" srcOrd="12" destOrd="0" presId="urn:microsoft.com/office/officeart/2005/8/layout/hierarchy3"/>
    <dgm:cxn modelId="{9B2ECD85-781C-4970-B398-3C7B02D3454A}" type="presParOf" srcId="{977C2043-C566-48BE-8ED5-13221041F256}" destId="{C635E4F4-AE66-406B-8845-037813CE1537}" srcOrd="13" destOrd="0" presId="urn:microsoft.com/office/officeart/2005/8/layout/hierarchy3"/>
    <dgm:cxn modelId="{7C989369-C96E-456D-B1B9-40C0B00D01B7}" type="presParOf" srcId="{811F646C-F307-411F-B0CF-E58B1CA8A853}" destId="{046D9296-B013-43C6-AA6D-718267C345AA}" srcOrd="1" destOrd="0" presId="urn:microsoft.com/office/officeart/2005/8/layout/hierarchy3"/>
    <dgm:cxn modelId="{F13F0AB3-DD52-42C3-A258-DAAFA9F646C8}" type="presParOf" srcId="{046D9296-B013-43C6-AA6D-718267C345AA}" destId="{FCC63AEA-5808-41D4-A84A-6F6455D47C16}" srcOrd="0" destOrd="0" presId="urn:microsoft.com/office/officeart/2005/8/layout/hierarchy3"/>
    <dgm:cxn modelId="{7149BE23-D19F-41AA-AF18-1FA1B0FD0786}" type="presParOf" srcId="{FCC63AEA-5808-41D4-A84A-6F6455D47C16}" destId="{8C183A4F-5200-4127-AE17-FFA7BF594380}" srcOrd="0" destOrd="0" presId="urn:microsoft.com/office/officeart/2005/8/layout/hierarchy3"/>
    <dgm:cxn modelId="{1C448526-BDF7-4F32-8B1C-FA488477C412}" type="presParOf" srcId="{FCC63AEA-5808-41D4-A84A-6F6455D47C16}" destId="{37853E36-090C-4551-AFE1-1A0979FF5574}" srcOrd="1" destOrd="0" presId="urn:microsoft.com/office/officeart/2005/8/layout/hierarchy3"/>
    <dgm:cxn modelId="{2FF2F9E7-6936-4D21-A785-31BABE897B7B}" type="presParOf" srcId="{046D9296-B013-43C6-AA6D-718267C345AA}" destId="{7A8AB549-C197-408D-ACDA-B2B65DB6F1A6}" srcOrd="1" destOrd="0" presId="urn:microsoft.com/office/officeart/2005/8/layout/hierarchy3"/>
    <dgm:cxn modelId="{7828FCA6-8893-448D-AF91-3103ECB3E798}" type="presParOf" srcId="{7A8AB549-C197-408D-ACDA-B2B65DB6F1A6}" destId="{FF9AFA27-5BE3-4793-89B8-CCAAABD850EA}" srcOrd="0" destOrd="0" presId="urn:microsoft.com/office/officeart/2005/8/layout/hierarchy3"/>
    <dgm:cxn modelId="{3C778649-2BB4-452F-B0B4-E9E0BBE787C5}" type="presParOf" srcId="{7A8AB549-C197-408D-ACDA-B2B65DB6F1A6}" destId="{CAE49FFA-37FD-4C27-A76E-8F2914EEA95E}" srcOrd="1" destOrd="0" presId="urn:microsoft.com/office/officeart/2005/8/layout/hierarchy3"/>
    <dgm:cxn modelId="{8C6BAE96-FB93-483C-B08E-4F2C8DE6DA32}" type="presParOf" srcId="{7A8AB549-C197-408D-ACDA-B2B65DB6F1A6}" destId="{D730E78F-09FB-4A16-8A6B-97927AA6AB35}" srcOrd="2" destOrd="0" presId="urn:microsoft.com/office/officeart/2005/8/layout/hierarchy3"/>
    <dgm:cxn modelId="{23239684-3FAF-4167-9A1C-5F233ECE2091}" type="presParOf" srcId="{7A8AB549-C197-408D-ACDA-B2B65DB6F1A6}" destId="{5FD0BCDB-06C7-4381-99C4-B44544206259}" srcOrd="3" destOrd="0" presId="urn:microsoft.com/office/officeart/2005/8/layout/hierarchy3"/>
    <dgm:cxn modelId="{D558AC7B-B7E9-4769-96E8-36F9C76A1A5A}" type="presParOf" srcId="{7A8AB549-C197-408D-ACDA-B2B65DB6F1A6}" destId="{85350E80-7636-45B6-A959-FA5C0F04DF7F}" srcOrd="4" destOrd="0" presId="urn:microsoft.com/office/officeart/2005/8/layout/hierarchy3"/>
    <dgm:cxn modelId="{E5C4193C-BEFD-4EB7-AEBE-E27A98540AB7}" type="presParOf" srcId="{7A8AB549-C197-408D-ACDA-B2B65DB6F1A6}" destId="{162DE6AD-9F40-438B-BD0F-EEB147F5ECE7}" srcOrd="5" destOrd="0" presId="urn:microsoft.com/office/officeart/2005/8/layout/hierarchy3"/>
    <dgm:cxn modelId="{1C1AF48A-B565-4811-9B06-C9791DC1CA09}" type="presParOf" srcId="{7A8AB549-C197-408D-ACDA-B2B65DB6F1A6}" destId="{413E350C-B007-4887-8A9A-4B512CDD53FF}" srcOrd="6" destOrd="0" presId="urn:microsoft.com/office/officeart/2005/8/layout/hierarchy3"/>
    <dgm:cxn modelId="{0C3D64FC-8C06-416F-8BDC-4786552B271E}" type="presParOf" srcId="{7A8AB549-C197-408D-ACDA-B2B65DB6F1A6}" destId="{1D0FF7F3-9C73-45C6-827F-604C7A77C878}" srcOrd="7" destOrd="0" presId="urn:microsoft.com/office/officeart/2005/8/layout/hierarchy3"/>
    <dgm:cxn modelId="{62E3A892-DC81-4C52-89E9-19FD07846516}" type="presParOf" srcId="{811F646C-F307-411F-B0CF-E58B1CA8A853}" destId="{E09E1F6B-22E3-4280-BEDB-C15B14B15908}" srcOrd="2" destOrd="0" presId="urn:microsoft.com/office/officeart/2005/8/layout/hierarchy3"/>
    <dgm:cxn modelId="{ABFA1169-29AD-4ADC-888A-DFBEB9AF53CD}" type="presParOf" srcId="{E09E1F6B-22E3-4280-BEDB-C15B14B15908}" destId="{403B23B8-C006-420C-BF15-F27EC0DC8A6D}" srcOrd="0" destOrd="0" presId="urn:microsoft.com/office/officeart/2005/8/layout/hierarchy3"/>
    <dgm:cxn modelId="{C00E2DDF-F380-480D-A59D-01F6119FB6A8}" type="presParOf" srcId="{403B23B8-C006-420C-BF15-F27EC0DC8A6D}" destId="{0C46CC36-6683-4921-BF4E-61980E99FF30}" srcOrd="0" destOrd="0" presId="urn:microsoft.com/office/officeart/2005/8/layout/hierarchy3"/>
    <dgm:cxn modelId="{6FCDEDE0-2A60-4341-AD46-1CC20CA9EE92}" type="presParOf" srcId="{403B23B8-C006-420C-BF15-F27EC0DC8A6D}" destId="{631C6111-C74B-4C05-AFF9-B6560535846D}" srcOrd="1" destOrd="0" presId="urn:microsoft.com/office/officeart/2005/8/layout/hierarchy3"/>
    <dgm:cxn modelId="{B9FF4258-9AC8-4E40-BE6F-C79748421BEE}" type="presParOf" srcId="{E09E1F6B-22E3-4280-BEDB-C15B14B15908}" destId="{177820D9-3ECD-4649-8894-20EFC0D72E28}" srcOrd="1" destOrd="0" presId="urn:microsoft.com/office/officeart/2005/8/layout/hierarchy3"/>
    <dgm:cxn modelId="{9D13F460-ADFE-4698-98CF-37DB1B0C3517}" type="presParOf" srcId="{177820D9-3ECD-4649-8894-20EFC0D72E28}" destId="{B0CDF5C4-22D8-4D77-81B4-D19FA9D1D958}" srcOrd="0" destOrd="0" presId="urn:microsoft.com/office/officeart/2005/8/layout/hierarchy3"/>
    <dgm:cxn modelId="{C1F1A550-1BD7-40A6-8919-E2D11214AF2B}" type="presParOf" srcId="{177820D9-3ECD-4649-8894-20EFC0D72E28}" destId="{C7B9C315-9E70-4C0B-81B7-49DBAE2F1578}" srcOrd="1" destOrd="0" presId="urn:microsoft.com/office/officeart/2005/8/layout/hierarchy3"/>
    <dgm:cxn modelId="{74C4F8D2-24FC-4A9A-A7D1-AD51FDA56FA7}" type="presParOf" srcId="{177820D9-3ECD-4649-8894-20EFC0D72E28}" destId="{809E7341-1C1B-4D59-AB50-1E2022A7D976}" srcOrd="2" destOrd="0" presId="urn:microsoft.com/office/officeart/2005/8/layout/hierarchy3"/>
    <dgm:cxn modelId="{78A71267-ABD8-4354-AAD9-BB618E549707}" type="presParOf" srcId="{177820D9-3ECD-4649-8894-20EFC0D72E28}" destId="{86D5828A-B6DA-464A-BF9A-F6B509A3CCA2}" srcOrd="3" destOrd="0" presId="urn:microsoft.com/office/officeart/2005/8/layout/hierarchy3"/>
    <dgm:cxn modelId="{6EBA57CC-75F0-4202-A89B-F0134E819354}" type="presParOf" srcId="{177820D9-3ECD-4649-8894-20EFC0D72E28}" destId="{9CF0FA76-9E7A-43CF-A55F-3C6561EC2BDD}" srcOrd="4" destOrd="0" presId="urn:microsoft.com/office/officeart/2005/8/layout/hierarchy3"/>
    <dgm:cxn modelId="{C1BC55A5-B0EF-41DD-9976-AC96DE905C05}" type="presParOf" srcId="{177820D9-3ECD-4649-8894-20EFC0D72E28}" destId="{B3ABC1E5-18CD-4F9A-9D60-C4EB73FFC814}" srcOrd="5" destOrd="0" presId="urn:microsoft.com/office/officeart/2005/8/layout/hierarchy3"/>
    <dgm:cxn modelId="{F6716463-A011-4330-9668-508CB82A2F4F}" type="presParOf" srcId="{177820D9-3ECD-4649-8894-20EFC0D72E28}" destId="{7D36D6EE-685C-440E-BE49-43E1050A5282}" srcOrd="6" destOrd="0" presId="urn:microsoft.com/office/officeart/2005/8/layout/hierarchy3"/>
    <dgm:cxn modelId="{134E312D-5B7E-4735-8F9F-4ABF621D6928}" type="presParOf" srcId="{177820D9-3ECD-4649-8894-20EFC0D72E28}" destId="{B6B50499-85FA-4059-AAB4-45C57F11BE3C}" srcOrd="7" destOrd="0" presId="urn:microsoft.com/office/officeart/2005/8/layout/hierarchy3"/>
    <dgm:cxn modelId="{A402AD17-E4BF-47E0-8C4C-6B7E9BD37426}" type="presParOf" srcId="{811F646C-F307-411F-B0CF-E58B1CA8A853}" destId="{3E89DA7C-D8E1-46AB-A746-44F4B53E9651}" srcOrd="3" destOrd="0" presId="urn:microsoft.com/office/officeart/2005/8/layout/hierarchy3"/>
    <dgm:cxn modelId="{ECE1E220-D63C-4398-BD36-AA68E731E3B8}" type="presParOf" srcId="{3E89DA7C-D8E1-46AB-A746-44F4B53E9651}" destId="{3B0BF7AC-9422-45A6-B51F-DE64EB1FC866}" srcOrd="0" destOrd="0" presId="urn:microsoft.com/office/officeart/2005/8/layout/hierarchy3"/>
    <dgm:cxn modelId="{3939F82A-808C-4D9D-AEDB-681BB2A809A0}" type="presParOf" srcId="{3B0BF7AC-9422-45A6-B51F-DE64EB1FC866}" destId="{B597185F-5B59-4BB5-BDC9-ED82AA65C1DE}" srcOrd="0" destOrd="0" presId="urn:microsoft.com/office/officeart/2005/8/layout/hierarchy3"/>
    <dgm:cxn modelId="{B465A7F1-F991-405F-8AC5-9B173E0330DD}" type="presParOf" srcId="{3B0BF7AC-9422-45A6-B51F-DE64EB1FC866}" destId="{73F5EC19-F039-4EF7-BDC7-A94674DD248D}" srcOrd="1" destOrd="0" presId="urn:microsoft.com/office/officeart/2005/8/layout/hierarchy3"/>
    <dgm:cxn modelId="{45570985-5D21-4770-BC03-60D4AC0C0557}" type="presParOf" srcId="{3E89DA7C-D8E1-46AB-A746-44F4B53E9651}" destId="{98D83E29-2A9A-42C1-9A7D-67103F1B7D5B}" srcOrd="1" destOrd="0" presId="urn:microsoft.com/office/officeart/2005/8/layout/hierarchy3"/>
    <dgm:cxn modelId="{2BFBFC65-6985-44CB-836D-E05C96C6BE18}" type="presParOf" srcId="{98D83E29-2A9A-42C1-9A7D-67103F1B7D5B}" destId="{3A18FC82-9479-45E4-B56C-8341055AEB14}" srcOrd="0" destOrd="0" presId="urn:microsoft.com/office/officeart/2005/8/layout/hierarchy3"/>
    <dgm:cxn modelId="{25E6FC67-A8FF-4C68-98BE-962C212FF382}" type="presParOf" srcId="{98D83E29-2A9A-42C1-9A7D-67103F1B7D5B}" destId="{F42A6E4C-89A4-4AA9-B06C-58ED6FACC6A0}" srcOrd="1" destOrd="0" presId="urn:microsoft.com/office/officeart/2005/8/layout/hierarchy3"/>
    <dgm:cxn modelId="{679E4419-68EA-42EA-8A54-DFC42A00C3C2}" type="presParOf" srcId="{98D83E29-2A9A-42C1-9A7D-67103F1B7D5B}" destId="{04E112F3-C746-4B18-98D4-989E05606E91}" srcOrd="2" destOrd="0" presId="urn:microsoft.com/office/officeart/2005/8/layout/hierarchy3"/>
    <dgm:cxn modelId="{ED59487E-A99D-4B3F-BBAE-7ED52D9DA7AB}" type="presParOf" srcId="{98D83E29-2A9A-42C1-9A7D-67103F1B7D5B}" destId="{EC8A778A-FED9-4587-A3CA-5634E821AB68}" srcOrd="3" destOrd="0" presId="urn:microsoft.com/office/officeart/2005/8/layout/hierarchy3"/>
    <dgm:cxn modelId="{9ADAA290-406D-4A50-BF09-1E3B9DE2B4C8}" type="presParOf" srcId="{98D83E29-2A9A-42C1-9A7D-67103F1B7D5B}" destId="{23BBBC65-3DB1-45A2-BA4E-48F98FDE7A81}" srcOrd="4" destOrd="0" presId="urn:microsoft.com/office/officeart/2005/8/layout/hierarchy3"/>
    <dgm:cxn modelId="{16D170C5-E878-4211-BEE3-4C217CC9ADD3}" type="presParOf" srcId="{98D83E29-2A9A-42C1-9A7D-67103F1B7D5B}" destId="{011A5C48-1DD6-4603-A68A-BCED72CC5842}" srcOrd="5" destOrd="0" presId="urn:microsoft.com/office/officeart/2005/8/layout/hierarchy3"/>
    <dgm:cxn modelId="{56E854B4-4C2C-478D-A1E8-D269BC8D59D1}" type="presParOf" srcId="{98D83E29-2A9A-42C1-9A7D-67103F1B7D5B}" destId="{2EA92B0C-058D-4B45-AA8C-33AD45CD0C78}" srcOrd="6" destOrd="0" presId="urn:microsoft.com/office/officeart/2005/8/layout/hierarchy3"/>
    <dgm:cxn modelId="{FD6227F0-0DB2-4219-B696-2E46DC46ADFA}" type="presParOf" srcId="{98D83E29-2A9A-42C1-9A7D-67103F1B7D5B}" destId="{EE944C40-B1C6-4D09-B422-81763D10784A}" srcOrd="7" destOrd="0" presId="urn:microsoft.com/office/officeart/2005/8/layout/hierarchy3"/>
    <dgm:cxn modelId="{AC0D1CE0-B622-4297-A52B-04AC02C00DC3}" type="presParOf" srcId="{98D83E29-2A9A-42C1-9A7D-67103F1B7D5B}" destId="{4434017B-8E77-4CDA-B774-3BCFB540684D}" srcOrd="8" destOrd="0" presId="urn:microsoft.com/office/officeart/2005/8/layout/hierarchy3"/>
    <dgm:cxn modelId="{466675BE-2A82-427C-B04D-0B6C33E0E86C}" type="presParOf" srcId="{98D83E29-2A9A-42C1-9A7D-67103F1B7D5B}" destId="{69B33E66-9034-436E-925A-78EFD982AC83}" srcOrd="9" destOrd="0" presId="urn:microsoft.com/office/officeart/2005/8/layout/hierarchy3"/>
    <dgm:cxn modelId="{44C3D1C9-2623-4256-87C1-4BE4B0B70D2E}" type="presParOf" srcId="{98D83E29-2A9A-42C1-9A7D-67103F1B7D5B}" destId="{D9760A78-8167-438C-B9E4-D591F90F7AED}" srcOrd="10" destOrd="0" presId="urn:microsoft.com/office/officeart/2005/8/layout/hierarchy3"/>
    <dgm:cxn modelId="{040DBDDA-7DEA-4DA7-9D74-1085FDB59060}" type="presParOf" srcId="{98D83E29-2A9A-42C1-9A7D-67103F1B7D5B}" destId="{E6560C4F-9984-4598-AF0D-FB0AAA216AD8}" srcOrd="11" destOrd="0" presId="urn:microsoft.com/office/officeart/2005/8/layout/hierarchy3"/>
  </dgm:cxnLst>
  <dgm:bg/>
  <dgm:whole/>
</dgm:dataModel>
</file>

<file path=ppt/diagrams/data5.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D1308099-070D-4B46-A800-49387B0D7301}">
      <dgm:prSet phldrT="[Texto]" custT="1"/>
      <dgm:spPr/>
      <dgm:t>
        <a:bodyPr/>
        <a:lstStyle/>
        <a:p>
          <a:r>
            <a:rPr lang="es-VE" sz="2000" b="1" dirty="0" smtClean="0">
              <a:latin typeface="Calibri" pitchFamily="34" charset="0"/>
              <a:cs typeface="Calibri" pitchFamily="34" charset="0"/>
            </a:rPr>
            <a:t>Diente  con ausencia de una pequeña parte de tejido duro </a:t>
          </a:r>
        </a:p>
        <a:p>
          <a:r>
            <a:rPr lang="es-VE" sz="2000" b="1" dirty="0" smtClean="0">
              <a:latin typeface="Calibri" pitchFamily="34" charset="0"/>
              <a:cs typeface="Calibri" pitchFamily="34" charset="0"/>
            </a:rPr>
            <a:t>No movilidad</a:t>
          </a:r>
          <a:endParaRPr lang="es-VE" sz="20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83668BA0-B31B-4F1F-ACAB-6237676D6DBD}">
      <dgm:prSet custT="1"/>
      <dgm:spPr/>
      <dgm:t>
        <a:bodyPr/>
        <a:lstStyle/>
        <a:p>
          <a:endParaRPr lang="es-VE" sz="2000" b="1" dirty="0" smtClean="0">
            <a:latin typeface="Calibri" pitchFamily="34" charset="0"/>
            <a:cs typeface="Calibri" pitchFamily="34" charset="0"/>
          </a:endParaRPr>
        </a:p>
        <a:p>
          <a:r>
            <a:rPr lang="es-VE" sz="2000" b="1" dirty="0" smtClean="0">
              <a:latin typeface="Calibri" pitchFamily="34" charset="0"/>
              <a:cs typeface="Calibri" pitchFamily="34" charset="0"/>
            </a:rPr>
            <a:t>No</a:t>
          </a:r>
          <a:r>
            <a:rPr lang="es-VE" sz="2000" b="1" baseline="0" dirty="0" smtClean="0">
              <a:latin typeface="Calibri" pitchFamily="34" charset="0"/>
              <a:cs typeface="Calibri" pitchFamily="34" charset="0"/>
            </a:rPr>
            <a:t> daños al paquete vascular nervioso, ni al germen</a:t>
          </a:r>
          <a:endParaRPr lang="es-VE" sz="20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2" custScaleX="207614" custScaleY="218361" custLinFactNeighborX="-29035" custLinFactNeighborY="5746">
        <dgm:presLayoutVars>
          <dgm:bulletEnabled val="1"/>
        </dgm:presLayoutVars>
      </dgm:prSet>
      <dgm:spPr/>
      <dgm:t>
        <a:bodyPr/>
        <a:lstStyle/>
        <a:p>
          <a:endParaRPr lang="es-VE"/>
        </a:p>
      </dgm:t>
    </dgm:pt>
    <dgm:pt modelId="{DBEAB528-4BC2-48D2-949C-92C1740CF97C}" type="pres">
      <dgm:prSet presAssocID="{61B80353-6BDB-4998-98DA-3A355B4A5B5D}" presName="space" presStyleCnt="0"/>
      <dgm:spPr/>
      <dgm:t>
        <a:bodyPr/>
        <a:lstStyle/>
        <a:p>
          <a:endParaRPr lang="es-VE"/>
        </a:p>
      </dgm:t>
    </dgm:pt>
    <dgm:pt modelId="{8606A304-4517-41B5-8FBB-296B9891CD20}" type="pres">
      <dgm:prSet presAssocID="{83668BA0-B31B-4F1F-ACAB-6237676D6DBD}" presName="Name5" presStyleLbl="vennNode1" presStyleIdx="1" presStyleCnt="2" custScaleX="182022" custScaleY="206869">
        <dgm:presLayoutVars>
          <dgm:bulletEnabled val="1"/>
        </dgm:presLayoutVars>
      </dgm:prSet>
      <dgm:spPr/>
      <dgm:t>
        <a:bodyPr/>
        <a:lstStyle/>
        <a:p>
          <a:endParaRPr lang="es-VE"/>
        </a:p>
      </dgm:t>
    </dgm:pt>
  </dgm:ptLst>
  <dgm:cxnLst>
    <dgm:cxn modelId="{BEEFFF93-F4C3-41CF-998E-AA8500FF7448}" type="presOf" srcId="{D1308099-070D-4B46-A800-49387B0D7301}" destId="{2CF3D75B-8CF5-4608-85EA-D26C76943233}" srcOrd="0" destOrd="0" presId="urn:microsoft.com/office/officeart/2005/8/layout/venn3"/>
    <dgm:cxn modelId="{209297DF-94BE-40A8-8EFF-347986E8599F}" srcId="{E37DA1B6-06F6-4E47-B2D9-8894FC807C95}" destId="{D1308099-070D-4B46-A800-49387B0D7301}" srcOrd="0" destOrd="0" parTransId="{5485F3BF-DC45-44D4-9C27-FC721D4692A4}" sibTransId="{61B80353-6BDB-4998-98DA-3A355B4A5B5D}"/>
    <dgm:cxn modelId="{1353A61F-351C-4363-93FD-3BF7C526DA9C}" type="presOf" srcId="{83668BA0-B31B-4F1F-ACAB-6237676D6DBD}" destId="{8606A304-4517-41B5-8FBB-296B9891CD20}" srcOrd="0" destOrd="0" presId="urn:microsoft.com/office/officeart/2005/8/layout/venn3"/>
    <dgm:cxn modelId="{17FE281C-F752-4B30-B240-C9D36B094D7E}" type="presOf" srcId="{E37DA1B6-06F6-4E47-B2D9-8894FC807C95}" destId="{40DB9CA5-B80D-43D8-863B-92102B57825F}" srcOrd="0" destOrd="0" presId="urn:microsoft.com/office/officeart/2005/8/layout/venn3"/>
    <dgm:cxn modelId="{A746C9C5-FC5D-4C1F-944C-BAFB24D6E158}" srcId="{E37DA1B6-06F6-4E47-B2D9-8894FC807C95}" destId="{83668BA0-B31B-4F1F-ACAB-6237676D6DBD}" srcOrd="1" destOrd="0" parTransId="{FBABB403-1765-45C9-8DB6-C3A1A3D37DB7}" sibTransId="{17F963CD-691F-4F4A-A5A3-CFF52C75B88D}"/>
    <dgm:cxn modelId="{A354EEFF-7386-464F-8C0A-2120406A0190}" type="presParOf" srcId="{40DB9CA5-B80D-43D8-863B-92102B57825F}" destId="{2CF3D75B-8CF5-4608-85EA-D26C76943233}" srcOrd="0" destOrd="0" presId="urn:microsoft.com/office/officeart/2005/8/layout/venn3"/>
    <dgm:cxn modelId="{74068A37-C9D3-49AE-B9F8-CE5B2B334A7B}" type="presParOf" srcId="{40DB9CA5-B80D-43D8-863B-92102B57825F}" destId="{DBEAB528-4BC2-48D2-949C-92C1740CF97C}" srcOrd="1" destOrd="0" presId="urn:microsoft.com/office/officeart/2005/8/layout/venn3"/>
    <dgm:cxn modelId="{B9E60148-3266-4FFB-8332-AA5E40AC9867}" type="presParOf" srcId="{40DB9CA5-B80D-43D8-863B-92102B57825F}" destId="{8606A304-4517-41B5-8FBB-296B9891CD20}" srcOrd="2" destOrd="0" presId="urn:microsoft.com/office/officeart/2005/8/layout/venn3"/>
  </dgm:cxnLst>
  <dgm:bg/>
  <dgm:whole/>
</dgm:dataModel>
</file>

<file path=ppt/diagrams/data6.xml><?xml version="1.0" encoding="utf-8"?>
<dgm:dataModel xmlns:dgm="http://schemas.openxmlformats.org/drawingml/2006/diagram" xmlns:a="http://schemas.openxmlformats.org/drawingml/2006/main">
  <dgm:ptLst>
    <dgm:pt modelId="{9FBF2B5F-760B-4659-BC06-DF988CCD26E4}" type="doc">
      <dgm:prSet loTypeId="urn:microsoft.com/office/officeart/2005/8/layout/hierarchy3" loCatId="list" qsTypeId="urn:microsoft.com/office/officeart/2005/8/quickstyle/3d3" qsCatId="3D" csTypeId="urn:microsoft.com/office/officeart/2005/8/colors/colorful2" csCatId="colorful" phldr="1"/>
      <dgm:spPr/>
      <dgm:t>
        <a:bodyPr/>
        <a:lstStyle/>
        <a:p>
          <a:endParaRPr lang="es-VE"/>
        </a:p>
      </dgm:t>
    </dgm:pt>
    <dgm:pt modelId="{FAF47A8D-132A-458A-8403-8F6E1CA05AD7}">
      <dgm:prSet phldrT="[Texto]" custT="1">
        <dgm:style>
          <a:lnRef idx="3">
            <a:schemeClr val="lt1"/>
          </a:lnRef>
          <a:fillRef idx="1">
            <a:schemeClr val="accent2"/>
          </a:fillRef>
          <a:effectRef idx="1">
            <a:schemeClr val="accent2"/>
          </a:effectRef>
          <a:fontRef idx="minor">
            <a:schemeClr val="lt1"/>
          </a:fontRef>
        </dgm:style>
      </dgm:prSet>
      <dgm:spPr/>
      <dgm:t>
        <a:bodyPr/>
        <a:lstStyle/>
        <a:p>
          <a:r>
            <a:rPr lang="es-VE" sz="2000" b="1" dirty="0" smtClean="0">
              <a:solidFill>
                <a:schemeClr val="tx1"/>
              </a:solidFill>
            </a:rPr>
            <a:t>Fracturas pequeñas confinadas a los márgenes de esmalte</a:t>
          </a:r>
          <a:endParaRPr lang="es-VE" sz="2000" b="1" dirty="0">
            <a:solidFill>
              <a:schemeClr val="tx1"/>
            </a:solidFill>
          </a:endParaRPr>
        </a:p>
      </dgm:t>
    </dgm:pt>
    <dgm:pt modelId="{798BD0B6-2252-48DA-A7CC-E734E1747A98}" type="parTrans" cxnId="{BAD10775-7511-474A-8296-01707932F77D}">
      <dgm:prSet/>
      <dgm:spPr/>
      <dgm:t>
        <a:bodyPr/>
        <a:lstStyle/>
        <a:p>
          <a:endParaRPr lang="es-VE"/>
        </a:p>
      </dgm:t>
    </dgm:pt>
    <dgm:pt modelId="{62EF7CC7-5032-443F-BDD1-CA3A9D910F64}" type="sibTrans" cxnId="{BAD10775-7511-474A-8296-01707932F77D}">
      <dgm:prSet/>
      <dgm:spPr/>
      <dgm:t>
        <a:bodyPr/>
        <a:lstStyle/>
        <a:p>
          <a:endParaRPr lang="es-VE"/>
        </a:p>
      </dgm:t>
    </dgm:pt>
    <dgm:pt modelId="{3B1B9C60-743D-4FEE-8DF0-45B575EC5FBC}">
      <dgm:prSet phldrT="[Texto]">
        <dgm:style>
          <a:lnRef idx="2">
            <a:schemeClr val="accent4"/>
          </a:lnRef>
          <a:fillRef idx="1">
            <a:schemeClr val="lt1"/>
          </a:fillRef>
          <a:effectRef idx="0">
            <a:schemeClr val="accent4"/>
          </a:effectRef>
          <a:fontRef idx="minor">
            <a:schemeClr val="dk1"/>
          </a:fontRef>
        </dgm:style>
      </dgm:prSet>
      <dgm:spPr/>
      <dgm:t>
        <a:bodyPr/>
        <a:lstStyle/>
        <a:p>
          <a:r>
            <a:rPr lang="es-VE" dirty="0" smtClean="0"/>
            <a:t>Suavizar los bordes y ángulos filosos</a:t>
          </a:r>
          <a:endParaRPr lang="es-VE" dirty="0"/>
        </a:p>
      </dgm:t>
    </dgm:pt>
    <dgm:pt modelId="{291AD2E2-6DBF-47CE-9706-C9EF3957405F}" type="parTrans" cxnId="{20362C95-89C6-4868-8252-BCADCAF4BF47}">
      <dgm:prSet/>
      <dgm:spPr/>
      <dgm:t>
        <a:bodyPr/>
        <a:lstStyle/>
        <a:p>
          <a:endParaRPr lang="es-VE"/>
        </a:p>
      </dgm:t>
    </dgm:pt>
    <dgm:pt modelId="{77B19CB6-E2BA-4A85-B6C9-A090143705C4}" type="sibTrans" cxnId="{20362C95-89C6-4868-8252-BCADCAF4BF47}">
      <dgm:prSet/>
      <dgm:spPr/>
      <dgm:t>
        <a:bodyPr/>
        <a:lstStyle/>
        <a:p>
          <a:endParaRPr lang="es-VE"/>
        </a:p>
      </dgm:t>
    </dgm:pt>
    <dgm:pt modelId="{5AAA7BD1-F2A3-4403-A087-9EDE7366FFFE}">
      <dgm:prSet phldrT="[Texto]">
        <dgm:style>
          <a:lnRef idx="2">
            <a:schemeClr val="accent4"/>
          </a:lnRef>
          <a:fillRef idx="1">
            <a:schemeClr val="lt1"/>
          </a:fillRef>
          <a:effectRef idx="0">
            <a:schemeClr val="accent4"/>
          </a:effectRef>
          <a:fontRef idx="minor">
            <a:schemeClr val="dk1"/>
          </a:fontRef>
        </dgm:style>
      </dgm:prSet>
      <dgm:spPr/>
      <dgm:t>
        <a:bodyPr/>
        <a:lstStyle/>
        <a:p>
          <a:r>
            <a:rPr lang="es-VE" dirty="0" smtClean="0"/>
            <a:t>Fluoruro</a:t>
          </a:r>
          <a:endParaRPr lang="es-VE" dirty="0"/>
        </a:p>
      </dgm:t>
    </dgm:pt>
    <dgm:pt modelId="{BFA5F11D-4978-46ED-B1D3-A47030309C19}" type="parTrans" cxnId="{DDE6D7C5-A037-4D9F-9433-DEF4602069B3}">
      <dgm:prSet/>
      <dgm:spPr/>
      <dgm:t>
        <a:bodyPr/>
        <a:lstStyle/>
        <a:p>
          <a:endParaRPr lang="es-VE"/>
        </a:p>
      </dgm:t>
    </dgm:pt>
    <dgm:pt modelId="{65DF114C-F4B7-42C1-89F0-2E7E011B2D34}" type="sibTrans" cxnId="{DDE6D7C5-A037-4D9F-9433-DEF4602069B3}">
      <dgm:prSet/>
      <dgm:spPr/>
      <dgm:t>
        <a:bodyPr/>
        <a:lstStyle/>
        <a:p>
          <a:endParaRPr lang="es-VE"/>
        </a:p>
      </dgm:t>
    </dgm:pt>
    <dgm:pt modelId="{1EC652BE-01BC-495E-BA39-BC7E315E9E42}">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VE" sz="2000" b="1" dirty="0" smtClean="0">
              <a:solidFill>
                <a:schemeClr val="tx1"/>
              </a:solidFill>
            </a:rPr>
            <a:t>Fractura con extensión más amplia</a:t>
          </a:r>
          <a:endParaRPr lang="es-VE" sz="2000" b="1" dirty="0">
            <a:solidFill>
              <a:schemeClr val="tx1"/>
            </a:solidFill>
          </a:endParaRPr>
        </a:p>
      </dgm:t>
    </dgm:pt>
    <dgm:pt modelId="{D6328D2E-35C6-4B17-ADE4-1298F4459288}" type="parTrans" cxnId="{3EC620D4-FE37-48B3-A1C5-B189A3A86D41}">
      <dgm:prSet/>
      <dgm:spPr/>
      <dgm:t>
        <a:bodyPr/>
        <a:lstStyle/>
        <a:p>
          <a:endParaRPr lang="es-VE"/>
        </a:p>
      </dgm:t>
    </dgm:pt>
    <dgm:pt modelId="{F9150E65-4374-4ED2-8563-C1917BDD9CA2}" type="sibTrans" cxnId="{3EC620D4-FE37-48B3-A1C5-B189A3A86D41}">
      <dgm:prSet/>
      <dgm:spPr/>
      <dgm:t>
        <a:bodyPr/>
        <a:lstStyle/>
        <a:p>
          <a:endParaRPr lang="es-VE"/>
        </a:p>
      </dgm:t>
    </dgm:pt>
    <dgm:pt modelId="{7DD0A612-4167-487A-A78C-309865B51C55}">
      <dgm:prSet phldrT="[Texto]"/>
      <dgm:spPr/>
      <dgm:t>
        <a:bodyPr/>
        <a:lstStyle/>
        <a:p>
          <a:r>
            <a:rPr lang="es-VE" dirty="0" smtClean="0"/>
            <a:t>Resina ó vidrio ionómerico</a:t>
          </a:r>
          <a:endParaRPr lang="es-VE" dirty="0"/>
        </a:p>
      </dgm:t>
    </dgm:pt>
    <dgm:pt modelId="{8456644F-9E9F-4E3B-A53D-F9F108B17C6C}" type="parTrans" cxnId="{A55D05D8-030F-4678-8416-F73ACA71433B}">
      <dgm:prSet/>
      <dgm:spPr/>
      <dgm:t>
        <a:bodyPr/>
        <a:lstStyle/>
        <a:p>
          <a:endParaRPr lang="es-VE"/>
        </a:p>
      </dgm:t>
    </dgm:pt>
    <dgm:pt modelId="{B4C205F5-4CF4-4A45-87CC-C0DF6986F458}" type="sibTrans" cxnId="{A55D05D8-030F-4678-8416-F73ACA71433B}">
      <dgm:prSet/>
      <dgm:spPr/>
      <dgm:t>
        <a:bodyPr/>
        <a:lstStyle/>
        <a:p>
          <a:endParaRPr lang="es-VE"/>
        </a:p>
      </dgm:t>
    </dgm:pt>
    <dgm:pt modelId="{E2787B68-50F5-4732-B66C-82C498F7D17D}" type="pres">
      <dgm:prSet presAssocID="{9FBF2B5F-760B-4659-BC06-DF988CCD26E4}" presName="diagram" presStyleCnt="0">
        <dgm:presLayoutVars>
          <dgm:chPref val="1"/>
          <dgm:dir/>
          <dgm:animOne val="branch"/>
          <dgm:animLvl val="lvl"/>
          <dgm:resizeHandles/>
        </dgm:presLayoutVars>
      </dgm:prSet>
      <dgm:spPr/>
      <dgm:t>
        <a:bodyPr/>
        <a:lstStyle/>
        <a:p>
          <a:endParaRPr lang="es-VE"/>
        </a:p>
      </dgm:t>
    </dgm:pt>
    <dgm:pt modelId="{4B22463A-36AA-413E-8EF1-5F78EAA465F2}" type="pres">
      <dgm:prSet presAssocID="{FAF47A8D-132A-458A-8403-8F6E1CA05AD7}" presName="root" presStyleCnt="0"/>
      <dgm:spPr/>
      <dgm:t>
        <a:bodyPr/>
        <a:lstStyle/>
        <a:p>
          <a:endParaRPr lang="es-VE"/>
        </a:p>
      </dgm:t>
    </dgm:pt>
    <dgm:pt modelId="{E77421F7-79BE-42E2-9A60-BE3115B19ECB}" type="pres">
      <dgm:prSet presAssocID="{FAF47A8D-132A-458A-8403-8F6E1CA05AD7}" presName="rootComposite" presStyleCnt="0"/>
      <dgm:spPr/>
      <dgm:t>
        <a:bodyPr/>
        <a:lstStyle/>
        <a:p>
          <a:endParaRPr lang="es-VE"/>
        </a:p>
      </dgm:t>
    </dgm:pt>
    <dgm:pt modelId="{70B64BC5-82B8-4322-8B7F-343B15F1BBDF}" type="pres">
      <dgm:prSet presAssocID="{FAF47A8D-132A-458A-8403-8F6E1CA05AD7}" presName="rootText" presStyleLbl="node1" presStyleIdx="0" presStyleCnt="2"/>
      <dgm:spPr/>
      <dgm:t>
        <a:bodyPr/>
        <a:lstStyle/>
        <a:p>
          <a:endParaRPr lang="es-VE"/>
        </a:p>
      </dgm:t>
    </dgm:pt>
    <dgm:pt modelId="{0FAAA028-289E-4B1D-A581-E10BE848598B}" type="pres">
      <dgm:prSet presAssocID="{FAF47A8D-132A-458A-8403-8F6E1CA05AD7}" presName="rootConnector" presStyleLbl="node1" presStyleIdx="0" presStyleCnt="2"/>
      <dgm:spPr/>
      <dgm:t>
        <a:bodyPr/>
        <a:lstStyle/>
        <a:p>
          <a:endParaRPr lang="es-VE"/>
        </a:p>
      </dgm:t>
    </dgm:pt>
    <dgm:pt modelId="{452342E5-80F0-4AC4-B2F1-3433DC40D89F}" type="pres">
      <dgm:prSet presAssocID="{FAF47A8D-132A-458A-8403-8F6E1CA05AD7}" presName="childShape" presStyleCnt="0"/>
      <dgm:spPr/>
      <dgm:t>
        <a:bodyPr/>
        <a:lstStyle/>
        <a:p>
          <a:endParaRPr lang="es-VE"/>
        </a:p>
      </dgm:t>
    </dgm:pt>
    <dgm:pt modelId="{D8AF36D0-A7E7-4500-ABD4-8B0C3A85028C}" type="pres">
      <dgm:prSet presAssocID="{291AD2E2-6DBF-47CE-9706-C9EF3957405F}" presName="Name13" presStyleLbl="parChTrans1D2" presStyleIdx="0" presStyleCnt="3"/>
      <dgm:spPr/>
      <dgm:t>
        <a:bodyPr/>
        <a:lstStyle/>
        <a:p>
          <a:endParaRPr lang="es-VE"/>
        </a:p>
      </dgm:t>
    </dgm:pt>
    <dgm:pt modelId="{82C95921-E3F0-4E5C-8C64-622A097BE0C8}" type="pres">
      <dgm:prSet presAssocID="{3B1B9C60-743D-4FEE-8DF0-45B575EC5FBC}" presName="childText" presStyleLbl="bgAcc1" presStyleIdx="0" presStyleCnt="3">
        <dgm:presLayoutVars>
          <dgm:bulletEnabled val="1"/>
        </dgm:presLayoutVars>
      </dgm:prSet>
      <dgm:spPr/>
      <dgm:t>
        <a:bodyPr/>
        <a:lstStyle/>
        <a:p>
          <a:endParaRPr lang="es-VE"/>
        </a:p>
      </dgm:t>
    </dgm:pt>
    <dgm:pt modelId="{B7A216A7-324C-410A-8CD8-109C40802E2A}" type="pres">
      <dgm:prSet presAssocID="{BFA5F11D-4978-46ED-B1D3-A47030309C19}" presName="Name13" presStyleLbl="parChTrans1D2" presStyleIdx="1" presStyleCnt="3"/>
      <dgm:spPr/>
      <dgm:t>
        <a:bodyPr/>
        <a:lstStyle/>
        <a:p>
          <a:endParaRPr lang="es-VE"/>
        </a:p>
      </dgm:t>
    </dgm:pt>
    <dgm:pt modelId="{EB369FAE-258F-402B-963C-A38FF384C22B}" type="pres">
      <dgm:prSet presAssocID="{5AAA7BD1-F2A3-4403-A087-9EDE7366FFFE}" presName="childText" presStyleLbl="bgAcc1" presStyleIdx="1" presStyleCnt="3">
        <dgm:presLayoutVars>
          <dgm:bulletEnabled val="1"/>
        </dgm:presLayoutVars>
      </dgm:prSet>
      <dgm:spPr/>
      <dgm:t>
        <a:bodyPr/>
        <a:lstStyle/>
        <a:p>
          <a:endParaRPr lang="es-VE"/>
        </a:p>
      </dgm:t>
    </dgm:pt>
    <dgm:pt modelId="{068564EC-E6DC-439C-BBFB-46FA681D51B4}" type="pres">
      <dgm:prSet presAssocID="{1EC652BE-01BC-495E-BA39-BC7E315E9E42}" presName="root" presStyleCnt="0"/>
      <dgm:spPr/>
      <dgm:t>
        <a:bodyPr/>
        <a:lstStyle/>
        <a:p>
          <a:endParaRPr lang="es-VE"/>
        </a:p>
      </dgm:t>
    </dgm:pt>
    <dgm:pt modelId="{C13C6740-FB1F-44EE-9D6A-818F39128BE4}" type="pres">
      <dgm:prSet presAssocID="{1EC652BE-01BC-495E-BA39-BC7E315E9E42}" presName="rootComposite" presStyleCnt="0"/>
      <dgm:spPr/>
      <dgm:t>
        <a:bodyPr/>
        <a:lstStyle/>
        <a:p>
          <a:endParaRPr lang="es-VE"/>
        </a:p>
      </dgm:t>
    </dgm:pt>
    <dgm:pt modelId="{9076FA20-6E68-4FC6-9A99-FDB66A18B3C7}" type="pres">
      <dgm:prSet presAssocID="{1EC652BE-01BC-495E-BA39-BC7E315E9E42}" presName="rootText" presStyleLbl="node1" presStyleIdx="1" presStyleCnt="2"/>
      <dgm:spPr/>
      <dgm:t>
        <a:bodyPr/>
        <a:lstStyle/>
        <a:p>
          <a:endParaRPr lang="es-VE"/>
        </a:p>
      </dgm:t>
    </dgm:pt>
    <dgm:pt modelId="{9EE9E8E3-C305-4177-828A-B7BB7E7DCEC0}" type="pres">
      <dgm:prSet presAssocID="{1EC652BE-01BC-495E-BA39-BC7E315E9E42}" presName="rootConnector" presStyleLbl="node1" presStyleIdx="1" presStyleCnt="2"/>
      <dgm:spPr/>
      <dgm:t>
        <a:bodyPr/>
        <a:lstStyle/>
        <a:p>
          <a:endParaRPr lang="es-VE"/>
        </a:p>
      </dgm:t>
    </dgm:pt>
    <dgm:pt modelId="{4C96E920-DEAF-4E84-BC8E-8593927CFCAA}" type="pres">
      <dgm:prSet presAssocID="{1EC652BE-01BC-495E-BA39-BC7E315E9E42}" presName="childShape" presStyleCnt="0"/>
      <dgm:spPr/>
      <dgm:t>
        <a:bodyPr/>
        <a:lstStyle/>
        <a:p>
          <a:endParaRPr lang="es-VE"/>
        </a:p>
      </dgm:t>
    </dgm:pt>
    <dgm:pt modelId="{0F12DD32-FD93-49BA-8995-67D6F8163582}" type="pres">
      <dgm:prSet presAssocID="{8456644F-9E9F-4E3B-A53D-F9F108B17C6C}" presName="Name13" presStyleLbl="parChTrans1D2" presStyleIdx="2" presStyleCnt="3"/>
      <dgm:spPr/>
      <dgm:t>
        <a:bodyPr/>
        <a:lstStyle/>
        <a:p>
          <a:endParaRPr lang="es-VE"/>
        </a:p>
      </dgm:t>
    </dgm:pt>
    <dgm:pt modelId="{4037FE87-2CF8-4250-B43B-CD3F47D261C9}" type="pres">
      <dgm:prSet presAssocID="{7DD0A612-4167-487A-A78C-309865B51C55}" presName="childText" presStyleLbl="bgAcc1" presStyleIdx="2" presStyleCnt="3" custLinFactNeighborX="-2163" custLinFactNeighborY="769">
        <dgm:presLayoutVars>
          <dgm:bulletEnabled val="1"/>
        </dgm:presLayoutVars>
      </dgm:prSet>
      <dgm:spPr/>
      <dgm:t>
        <a:bodyPr/>
        <a:lstStyle/>
        <a:p>
          <a:endParaRPr lang="es-VE"/>
        </a:p>
      </dgm:t>
    </dgm:pt>
  </dgm:ptLst>
  <dgm:cxnLst>
    <dgm:cxn modelId="{45D7F313-94DF-432E-AD3D-18D479E716F8}" type="presOf" srcId="{BFA5F11D-4978-46ED-B1D3-A47030309C19}" destId="{B7A216A7-324C-410A-8CD8-109C40802E2A}" srcOrd="0" destOrd="0" presId="urn:microsoft.com/office/officeart/2005/8/layout/hierarchy3"/>
    <dgm:cxn modelId="{3EC620D4-FE37-48B3-A1C5-B189A3A86D41}" srcId="{9FBF2B5F-760B-4659-BC06-DF988CCD26E4}" destId="{1EC652BE-01BC-495E-BA39-BC7E315E9E42}" srcOrd="1" destOrd="0" parTransId="{D6328D2E-35C6-4B17-ADE4-1298F4459288}" sibTransId="{F9150E65-4374-4ED2-8563-C1917BDD9CA2}"/>
    <dgm:cxn modelId="{F5A1E314-40A1-4E07-9CBC-F685C942C45A}" type="presOf" srcId="{291AD2E2-6DBF-47CE-9706-C9EF3957405F}" destId="{D8AF36D0-A7E7-4500-ABD4-8B0C3A85028C}" srcOrd="0" destOrd="0" presId="urn:microsoft.com/office/officeart/2005/8/layout/hierarchy3"/>
    <dgm:cxn modelId="{A1B8BE09-9CB0-4F2D-87ED-132110FAB511}" type="presOf" srcId="{1EC652BE-01BC-495E-BA39-BC7E315E9E42}" destId="{9076FA20-6E68-4FC6-9A99-FDB66A18B3C7}" srcOrd="0" destOrd="0" presId="urn:microsoft.com/office/officeart/2005/8/layout/hierarchy3"/>
    <dgm:cxn modelId="{72F53C6B-51AE-476A-80C7-7335DDFA85F2}" type="presOf" srcId="{1EC652BE-01BC-495E-BA39-BC7E315E9E42}" destId="{9EE9E8E3-C305-4177-828A-B7BB7E7DCEC0}" srcOrd="1" destOrd="0" presId="urn:microsoft.com/office/officeart/2005/8/layout/hierarchy3"/>
    <dgm:cxn modelId="{7A66D33C-7F78-4351-8280-1291C9C2A2D0}" type="presOf" srcId="{FAF47A8D-132A-458A-8403-8F6E1CA05AD7}" destId="{0FAAA028-289E-4B1D-A581-E10BE848598B}" srcOrd="1" destOrd="0" presId="urn:microsoft.com/office/officeart/2005/8/layout/hierarchy3"/>
    <dgm:cxn modelId="{43EE0072-36D5-4F23-85EE-F4808C411C48}" type="presOf" srcId="{8456644F-9E9F-4E3B-A53D-F9F108B17C6C}" destId="{0F12DD32-FD93-49BA-8995-67D6F8163582}" srcOrd="0" destOrd="0" presId="urn:microsoft.com/office/officeart/2005/8/layout/hierarchy3"/>
    <dgm:cxn modelId="{DDE6D7C5-A037-4D9F-9433-DEF4602069B3}" srcId="{FAF47A8D-132A-458A-8403-8F6E1CA05AD7}" destId="{5AAA7BD1-F2A3-4403-A087-9EDE7366FFFE}" srcOrd="1" destOrd="0" parTransId="{BFA5F11D-4978-46ED-B1D3-A47030309C19}" sibTransId="{65DF114C-F4B7-42C1-89F0-2E7E011B2D34}"/>
    <dgm:cxn modelId="{8340B76E-160C-4CE9-84FF-BCD492888097}" type="presOf" srcId="{9FBF2B5F-760B-4659-BC06-DF988CCD26E4}" destId="{E2787B68-50F5-4732-B66C-82C498F7D17D}" srcOrd="0" destOrd="0" presId="urn:microsoft.com/office/officeart/2005/8/layout/hierarchy3"/>
    <dgm:cxn modelId="{20362C95-89C6-4868-8252-BCADCAF4BF47}" srcId="{FAF47A8D-132A-458A-8403-8F6E1CA05AD7}" destId="{3B1B9C60-743D-4FEE-8DF0-45B575EC5FBC}" srcOrd="0" destOrd="0" parTransId="{291AD2E2-6DBF-47CE-9706-C9EF3957405F}" sibTransId="{77B19CB6-E2BA-4A85-B6C9-A090143705C4}"/>
    <dgm:cxn modelId="{A55D05D8-030F-4678-8416-F73ACA71433B}" srcId="{1EC652BE-01BC-495E-BA39-BC7E315E9E42}" destId="{7DD0A612-4167-487A-A78C-309865B51C55}" srcOrd="0" destOrd="0" parTransId="{8456644F-9E9F-4E3B-A53D-F9F108B17C6C}" sibTransId="{B4C205F5-4CF4-4A45-87CC-C0DF6986F458}"/>
    <dgm:cxn modelId="{D95CA845-E721-4C30-9936-5DFEFE33A97D}" type="presOf" srcId="{FAF47A8D-132A-458A-8403-8F6E1CA05AD7}" destId="{70B64BC5-82B8-4322-8B7F-343B15F1BBDF}" srcOrd="0" destOrd="0" presId="urn:microsoft.com/office/officeart/2005/8/layout/hierarchy3"/>
    <dgm:cxn modelId="{6CFB190C-8051-41E3-94DB-CC277F639898}" type="presOf" srcId="{3B1B9C60-743D-4FEE-8DF0-45B575EC5FBC}" destId="{82C95921-E3F0-4E5C-8C64-622A097BE0C8}" srcOrd="0" destOrd="0" presId="urn:microsoft.com/office/officeart/2005/8/layout/hierarchy3"/>
    <dgm:cxn modelId="{362A422F-2694-4488-A5B0-51665E52B314}" type="presOf" srcId="{5AAA7BD1-F2A3-4403-A087-9EDE7366FFFE}" destId="{EB369FAE-258F-402B-963C-A38FF384C22B}" srcOrd="0" destOrd="0" presId="urn:microsoft.com/office/officeart/2005/8/layout/hierarchy3"/>
    <dgm:cxn modelId="{812CE2F6-3AA3-4B08-8881-056407D027E8}" type="presOf" srcId="{7DD0A612-4167-487A-A78C-309865B51C55}" destId="{4037FE87-2CF8-4250-B43B-CD3F47D261C9}" srcOrd="0" destOrd="0" presId="urn:microsoft.com/office/officeart/2005/8/layout/hierarchy3"/>
    <dgm:cxn modelId="{BAD10775-7511-474A-8296-01707932F77D}" srcId="{9FBF2B5F-760B-4659-BC06-DF988CCD26E4}" destId="{FAF47A8D-132A-458A-8403-8F6E1CA05AD7}" srcOrd="0" destOrd="0" parTransId="{798BD0B6-2252-48DA-A7CC-E734E1747A98}" sibTransId="{62EF7CC7-5032-443F-BDD1-CA3A9D910F64}"/>
    <dgm:cxn modelId="{00706857-A7BC-4412-8128-024374521540}" type="presParOf" srcId="{E2787B68-50F5-4732-B66C-82C498F7D17D}" destId="{4B22463A-36AA-413E-8EF1-5F78EAA465F2}" srcOrd="0" destOrd="0" presId="urn:microsoft.com/office/officeart/2005/8/layout/hierarchy3"/>
    <dgm:cxn modelId="{44FF29E7-6B5D-4165-927D-4CC8C2CF3AFF}" type="presParOf" srcId="{4B22463A-36AA-413E-8EF1-5F78EAA465F2}" destId="{E77421F7-79BE-42E2-9A60-BE3115B19ECB}" srcOrd="0" destOrd="0" presId="urn:microsoft.com/office/officeart/2005/8/layout/hierarchy3"/>
    <dgm:cxn modelId="{F2AC2123-B5AB-4D89-886C-196AE71CABB5}" type="presParOf" srcId="{E77421F7-79BE-42E2-9A60-BE3115B19ECB}" destId="{70B64BC5-82B8-4322-8B7F-343B15F1BBDF}" srcOrd="0" destOrd="0" presId="urn:microsoft.com/office/officeart/2005/8/layout/hierarchy3"/>
    <dgm:cxn modelId="{BC45A14F-0A3D-497A-82FF-6F5724ACAD40}" type="presParOf" srcId="{E77421F7-79BE-42E2-9A60-BE3115B19ECB}" destId="{0FAAA028-289E-4B1D-A581-E10BE848598B}" srcOrd="1" destOrd="0" presId="urn:microsoft.com/office/officeart/2005/8/layout/hierarchy3"/>
    <dgm:cxn modelId="{8654D54D-BC52-4DB0-93CB-12A122F3E0E2}" type="presParOf" srcId="{4B22463A-36AA-413E-8EF1-5F78EAA465F2}" destId="{452342E5-80F0-4AC4-B2F1-3433DC40D89F}" srcOrd="1" destOrd="0" presId="urn:microsoft.com/office/officeart/2005/8/layout/hierarchy3"/>
    <dgm:cxn modelId="{D4ED85B5-E2D8-4160-8C63-A6BF90B4855F}" type="presParOf" srcId="{452342E5-80F0-4AC4-B2F1-3433DC40D89F}" destId="{D8AF36D0-A7E7-4500-ABD4-8B0C3A85028C}" srcOrd="0" destOrd="0" presId="urn:microsoft.com/office/officeart/2005/8/layout/hierarchy3"/>
    <dgm:cxn modelId="{65BAE954-4238-42A7-BCD9-AF90033D4399}" type="presParOf" srcId="{452342E5-80F0-4AC4-B2F1-3433DC40D89F}" destId="{82C95921-E3F0-4E5C-8C64-622A097BE0C8}" srcOrd="1" destOrd="0" presId="urn:microsoft.com/office/officeart/2005/8/layout/hierarchy3"/>
    <dgm:cxn modelId="{3E968AE1-D8BC-44B9-8437-DA439C8B2418}" type="presParOf" srcId="{452342E5-80F0-4AC4-B2F1-3433DC40D89F}" destId="{B7A216A7-324C-410A-8CD8-109C40802E2A}" srcOrd="2" destOrd="0" presId="urn:microsoft.com/office/officeart/2005/8/layout/hierarchy3"/>
    <dgm:cxn modelId="{EDFDBCA8-8723-4192-B462-4DF8B0BC3120}" type="presParOf" srcId="{452342E5-80F0-4AC4-B2F1-3433DC40D89F}" destId="{EB369FAE-258F-402B-963C-A38FF384C22B}" srcOrd="3" destOrd="0" presId="urn:microsoft.com/office/officeart/2005/8/layout/hierarchy3"/>
    <dgm:cxn modelId="{1ABCD35D-33B8-4F11-B7FD-89D5A647C275}" type="presParOf" srcId="{E2787B68-50F5-4732-B66C-82C498F7D17D}" destId="{068564EC-E6DC-439C-BBFB-46FA681D51B4}" srcOrd="1" destOrd="0" presId="urn:microsoft.com/office/officeart/2005/8/layout/hierarchy3"/>
    <dgm:cxn modelId="{F68C7655-8C21-411E-8432-53B39D573CA0}" type="presParOf" srcId="{068564EC-E6DC-439C-BBFB-46FA681D51B4}" destId="{C13C6740-FB1F-44EE-9D6A-818F39128BE4}" srcOrd="0" destOrd="0" presId="urn:microsoft.com/office/officeart/2005/8/layout/hierarchy3"/>
    <dgm:cxn modelId="{5B72C3BF-4840-4B91-BBA5-C939F56E6BEB}" type="presParOf" srcId="{C13C6740-FB1F-44EE-9D6A-818F39128BE4}" destId="{9076FA20-6E68-4FC6-9A99-FDB66A18B3C7}" srcOrd="0" destOrd="0" presId="urn:microsoft.com/office/officeart/2005/8/layout/hierarchy3"/>
    <dgm:cxn modelId="{2714495B-2CA9-4F1B-87DA-416589F2BBC1}" type="presParOf" srcId="{C13C6740-FB1F-44EE-9D6A-818F39128BE4}" destId="{9EE9E8E3-C305-4177-828A-B7BB7E7DCEC0}" srcOrd="1" destOrd="0" presId="urn:microsoft.com/office/officeart/2005/8/layout/hierarchy3"/>
    <dgm:cxn modelId="{73A70A05-CC9D-4610-8A04-BF434F18BEA6}" type="presParOf" srcId="{068564EC-E6DC-439C-BBFB-46FA681D51B4}" destId="{4C96E920-DEAF-4E84-BC8E-8593927CFCAA}" srcOrd="1" destOrd="0" presId="urn:microsoft.com/office/officeart/2005/8/layout/hierarchy3"/>
    <dgm:cxn modelId="{D1F460BF-1C43-496C-850D-D924A5D12267}" type="presParOf" srcId="{4C96E920-DEAF-4E84-BC8E-8593927CFCAA}" destId="{0F12DD32-FD93-49BA-8995-67D6F8163582}" srcOrd="0" destOrd="0" presId="urn:microsoft.com/office/officeart/2005/8/layout/hierarchy3"/>
    <dgm:cxn modelId="{23B27335-FE16-45CC-85A4-CA7454AE6965}" type="presParOf" srcId="{4C96E920-DEAF-4E84-BC8E-8593927CFCAA}" destId="{4037FE87-2CF8-4250-B43B-CD3F47D261C9}" srcOrd="1" destOrd="0" presId="urn:microsoft.com/office/officeart/2005/8/layout/hierarchy3"/>
  </dgm:cxnLst>
  <dgm:bg/>
  <dgm:whole/>
</dgm:dataModel>
</file>

<file path=ppt/diagrams/data7.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3" csCatId="colorful" phldr="1"/>
      <dgm:spPr/>
      <dgm:t>
        <a:bodyPr/>
        <a:lstStyle/>
        <a:p>
          <a:endParaRPr lang="es-VE"/>
        </a:p>
      </dgm:t>
    </dgm:pt>
    <dgm:pt modelId="{D1308099-070D-4B46-A800-49387B0D7301}">
      <dgm:prSet phldrT="[Texto]" custT="1"/>
      <dgm:spPr/>
      <dgm:t>
        <a:bodyPr/>
        <a:lstStyle/>
        <a:p>
          <a:r>
            <a:rPr lang="es-VE" sz="2000" b="1" dirty="0" smtClean="0">
              <a:latin typeface="Calibri" pitchFamily="34" charset="0"/>
              <a:cs typeface="Calibri" pitchFamily="34" charset="0"/>
            </a:rPr>
            <a:t>Diente  con ausencia de  tejido duro que expone la dentina No movilidad </a:t>
          </a:r>
          <a:endParaRPr lang="es-VE" sz="20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96AF82A1-2590-4722-AE6E-CFD8C58E4B90}">
      <dgm:prSet phldrT="[Texto]" custT="1"/>
      <dgm:spPr/>
      <dgm:t>
        <a:bodyPr/>
        <a:lstStyle/>
        <a:p>
          <a:endParaRPr lang="es-VE" sz="2000" b="1" dirty="0" smtClean="0">
            <a:latin typeface="Calibri" pitchFamily="34" charset="0"/>
            <a:cs typeface="Calibri" pitchFamily="34" charset="0"/>
          </a:endParaRPr>
        </a:p>
        <a:p>
          <a:r>
            <a:rPr lang="es-VE" sz="2000" b="1" dirty="0" smtClean="0">
              <a:latin typeface="Calibri" pitchFamily="34" charset="0"/>
              <a:cs typeface="Calibri" pitchFamily="34" charset="0"/>
            </a:rPr>
            <a:t>Relación</a:t>
          </a:r>
          <a:r>
            <a:rPr lang="es-VE" sz="2000" b="1" baseline="0" dirty="0" smtClean="0">
              <a:latin typeface="Calibri" pitchFamily="34" charset="0"/>
              <a:cs typeface="Calibri" pitchFamily="34" charset="0"/>
            </a:rPr>
            <a:t> entre el limite de la fractura y cámara </a:t>
          </a:r>
          <a:r>
            <a:rPr lang="es-VE" sz="2000" b="1" baseline="0" dirty="0" err="1" smtClean="0">
              <a:latin typeface="Calibri" pitchFamily="34" charset="0"/>
              <a:cs typeface="Calibri" pitchFamily="34" charset="0"/>
            </a:rPr>
            <a:t>pulpar</a:t>
          </a:r>
          <a:endParaRPr lang="es-VE" sz="2000" b="1" baseline="0" dirty="0" smtClean="0">
            <a:latin typeface="Calibri" pitchFamily="34" charset="0"/>
            <a:cs typeface="Calibri" pitchFamily="34" charset="0"/>
          </a:endParaRPr>
        </a:p>
        <a:p>
          <a:r>
            <a:rPr lang="es-VE" sz="2000" b="1" baseline="0" dirty="0" err="1" smtClean="0">
              <a:latin typeface="Calibri" pitchFamily="34" charset="0"/>
              <a:cs typeface="Calibri" pitchFamily="34" charset="0"/>
            </a:rPr>
            <a:t>Rx</a:t>
          </a:r>
          <a:r>
            <a:rPr lang="es-VE" sz="2000" b="1" baseline="0" dirty="0" smtClean="0">
              <a:latin typeface="Calibri" pitchFamily="34" charset="0"/>
              <a:cs typeface="Calibri" pitchFamily="34" charset="0"/>
            </a:rPr>
            <a:t> de tejido blando</a:t>
          </a:r>
          <a:endParaRPr lang="es-VE" sz="2000" b="1" dirty="0">
            <a:latin typeface="Calibri" pitchFamily="34" charset="0"/>
            <a:cs typeface="Calibri" pitchFamily="34" charset="0"/>
          </a:endParaRP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83668BA0-B31B-4F1F-ACAB-6237676D6DBD}">
      <dgm:prSet custT="1"/>
      <dgm:spPr/>
      <dgm:t>
        <a:bodyPr/>
        <a:lstStyle/>
        <a:p>
          <a:r>
            <a:rPr lang="es-VE" sz="2000" b="1" dirty="0" smtClean="0">
              <a:latin typeface="Calibri" pitchFamily="34" charset="0"/>
              <a:cs typeface="Calibri" pitchFamily="34" charset="0"/>
            </a:rPr>
            <a:t>No</a:t>
          </a:r>
          <a:r>
            <a:rPr lang="es-VE" sz="2000" b="1" baseline="0" dirty="0" smtClean="0">
              <a:latin typeface="Calibri" pitchFamily="34" charset="0"/>
              <a:cs typeface="Calibri" pitchFamily="34" charset="0"/>
            </a:rPr>
            <a:t> hay daños al germen del permanente</a:t>
          </a:r>
          <a:endParaRPr lang="es-VE" sz="20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3" custScaleX="269759" custScaleY="324266" custLinFactNeighborX="-10245" custLinFactNeighborY="-48">
        <dgm:presLayoutVars>
          <dgm:bulletEnabled val="1"/>
        </dgm:presLayoutVars>
      </dgm:prSet>
      <dgm:spPr/>
      <dgm:t>
        <a:bodyPr/>
        <a:lstStyle/>
        <a:p>
          <a:endParaRPr lang="es-VE"/>
        </a:p>
      </dgm:t>
    </dgm:pt>
    <dgm:pt modelId="{DBEAB528-4BC2-48D2-949C-92C1740CF97C}" type="pres">
      <dgm:prSet presAssocID="{61B80353-6BDB-4998-98DA-3A355B4A5B5D}" presName="space" presStyleCnt="0"/>
      <dgm:spPr/>
      <dgm:t>
        <a:bodyPr/>
        <a:lstStyle/>
        <a:p>
          <a:endParaRPr lang="es-VE"/>
        </a:p>
      </dgm:t>
    </dgm:pt>
    <dgm:pt modelId="{8606A304-4517-41B5-8FBB-296B9891CD20}" type="pres">
      <dgm:prSet presAssocID="{83668BA0-B31B-4F1F-ACAB-6237676D6DBD}" presName="Name5" presStyleLbl="vennNode1" presStyleIdx="1" presStyleCnt="3" custScaleX="260994" custScaleY="328560" custLinFactNeighborX="90132" custLinFactNeighborY="9005">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3E1F41D6-3F4C-4B74-94AF-80E23D2F48FF}" type="pres">
      <dgm:prSet presAssocID="{96AF82A1-2590-4722-AE6E-CFD8C58E4B90}" presName="Name5" presStyleLbl="vennNode1" presStyleIdx="2" presStyleCnt="3" custScaleX="327971" custScaleY="314419" custLinFactX="4502" custLinFactNeighborX="100000" custLinFactNeighborY="8480">
        <dgm:presLayoutVars>
          <dgm:bulletEnabled val="1"/>
        </dgm:presLayoutVars>
      </dgm:prSet>
      <dgm:spPr/>
      <dgm:t>
        <a:bodyPr/>
        <a:lstStyle/>
        <a:p>
          <a:endParaRPr lang="es-VE"/>
        </a:p>
      </dgm:t>
    </dgm:pt>
  </dgm:ptLst>
  <dgm:cxnLst>
    <dgm:cxn modelId="{209297DF-94BE-40A8-8EFF-347986E8599F}" srcId="{E37DA1B6-06F6-4E47-B2D9-8894FC807C95}" destId="{D1308099-070D-4B46-A800-49387B0D7301}" srcOrd="0" destOrd="0" parTransId="{5485F3BF-DC45-44D4-9C27-FC721D4692A4}" sibTransId="{61B80353-6BDB-4998-98DA-3A355B4A5B5D}"/>
    <dgm:cxn modelId="{CC9B506B-2A7D-4A9D-B760-A9688FB8B191}" type="presOf" srcId="{D1308099-070D-4B46-A800-49387B0D7301}" destId="{2CF3D75B-8CF5-4608-85EA-D26C76943233}" srcOrd="0" destOrd="0" presId="urn:microsoft.com/office/officeart/2005/8/layout/venn3"/>
    <dgm:cxn modelId="{A746C9C5-FC5D-4C1F-944C-BAFB24D6E158}" srcId="{E37DA1B6-06F6-4E47-B2D9-8894FC807C95}" destId="{83668BA0-B31B-4F1F-ACAB-6237676D6DBD}" srcOrd="1" destOrd="0" parTransId="{FBABB403-1765-45C9-8DB6-C3A1A3D37DB7}" sibTransId="{17F963CD-691F-4F4A-A5A3-CFF52C75B88D}"/>
    <dgm:cxn modelId="{751BDD56-72A8-413A-B546-9B8A9386D3E9}" type="presOf" srcId="{83668BA0-B31B-4F1F-ACAB-6237676D6DBD}" destId="{8606A304-4517-41B5-8FBB-296B9891CD20}" srcOrd="0" destOrd="0" presId="urn:microsoft.com/office/officeart/2005/8/layout/venn3"/>
    <dgm:cxn modelId="{B577FFD5-D749-43FC-8BB1-12004C3A9169}" type="presOf" srcId="{E37DA1B6-06F6-4E47-B2D9-8894FC807C95}" destId="{40DB9CA5-B80D-43D8-863B-92102B57825F}" srcOrd="0" destOrd="0" presId="urn:microsoft.com/office/officeart/2005/8/layout/venn3"/>
    <dgm:cxn modelId="{9AED69EF-F424-4F54-B7B4-23A888496211}" type="presOf" srcId="{96AF82A1-2590-4722-AE6E-CFD8C58E4B90}" destId="{3E1F41D6-3F4C-4B74-94AF-80E23D2F48FF}" srcOrd="0" destOrd="0" presId="urn:microsoft.com/office/officeart/2005/8/layout/venn3"/>
    <dgm:cxn modelId="{8D4B0F5E-B710-4FBA-BEA0-CD7EA7997445}" srcId="{E37DA1B6-06F6-4E47-B2D9-8894FC807C95}" destId="{96AF82A1-2590-4722-AE6E-CFD8C58E4B90}" srcOrd="2" destOrd="0" parTransId="{AA8CFEFA-4BA8-4C59-9DBD-C9DAA557DE36}" sibTransId="{BFDE492C-DDF5-4FFA-BB30-EB5453CBBB92}"/>
    <dgm:cxn modelId="{BA5BEDF8-A86B-4751-B01A-FB689A28E54D}" type="presParOf" srcId="{40DB9CA5-B80D-43D8-863B-92102B57825F}" destId="{2CF3D75B-8CF5-4608-85EA-D26C76943233}" srcOrd="0" destOrd="0" presId="urn:microsoft.com/office/officeart/2005/8/layout/venn3"/>
    <dgm:cxn modelId="{7F2BE696-15FA-4A75-B8CA-AF3BD34A5272}" type="presParOf" srcId="{40DB9CA5-B80D-43D8-863B-92102B57825F}" destId="{DBEAB528-4BC2-48D2-949C-92C1740CF97C}" srcOrd="1" destOrd="0" presId="urn:microsoft.com/office/officeart/2005/8/layout/venn3"/>
    <dgm:cxn modelId="{8AF31CDE-E1BF-4602-8DE0-7A07A7B21E30}" type="presParOf" srcId="{40DB9CA5-B80D-43D8-863B-92102B57825F}" destId="{8606A304-4517-41B5-8FBB-296B9891CD20}" srcOrd="2" destOrd="0" presId="urn:microsoft.com/office/officeart/2005/8/layout/venn3"/>
    <dgm:cxn modelId="{BB697DED-200C-472C-B8AA-0A3C64FD534D}" type="presParOf" srcId="{40DB9CA5-B80D-43D8-863B-92102B57825F}" destId="{D3BFDF24-BA66-42CA-B08A-8D20067D898D}" srcOrd="3" destOrd="0" presId="urn:microsoft.com/office/officeart/2005/8/layout/venn3"/>
    <dgm:cxn modelId="{4E9F7861-D736-4F73-8430-8AB949E44A80}" type="presParOf" srcId="{40DB9CA5-B80D-43D8-863B-92102B57825F}" destId="{3E1F41D6-3F4C-4B74-94AF-80E23D2F48FF}" srcOrd="4" destOrd="0" presId="urn:microsoft.com/office/officeart/2005/8/layout/venn3"/>
  </dgm:cxnLst>
  <dgm:bg/>
  <dgm:whole/>
</dgm:dataModel>
</file>

<file path=ppt/diagrams/data8.xml><?xml version="1.0" encoding="utf-8"?>
<dgm:dataModel xmlns:dgm="http://schemas.openxmlformats.org/drawingml/2006/diagram" xmlns:a="http://schemas.openxmlformats.org/drawingml/2006/main">
  <dgm:ptLst>
    <dgm:pt modelId="{5982ABC8-DBC6-4E8C-83F0-A6AB53F733AE}" type="doc">
      <dgm:prSet loTypeId="urn:microsoft.com/office/officeart/2005/8/layout/default" loCatId="list" qsTypeId="urn:microsoft.com/office/officeart/2005/8/quickstyle/3d3" qsCatId="3D" csTypeId="urn:microsoft.com/office/officeart/2005/8/colors/colorful1" csCatId="colorful" phldr="1"/>
      <dgm:spPr/>
    </dgm:pt>
    <dgm:pt modelId="{0B7E418A-09F5-40EA-8945-C0270ACCE32D}">
      <dgm:prSet phldrT="[Texto]" custT="1"/>
      <dgm:spPr/>
      <dgm:t>
        <a:bodyPr/>
        <a:lstStyle/>
        <a:p>
          <a:r>
            <a:rPr lang="es-VE" sz="2000" b="1" dirty="0" smtClean="0">
              <a:solidFill>
                <a:schemeClr val="tx1"/>
              </a:solidFill>
              <a:latin typeface="Calibri" pitchFamily="34" charset="0"/>
              <a:cs typeface="Calibri" pitchFamily="34" charset="0"/>
            </a:rPr>
            <a:t>Protección Provisional de la dentina expuesta</a:t>
          </a:r>
          <a:endParaRPr lang="es-VE" sz="2000" b="1" dirty="0">
            <a:solidFill>
              <a:schemeClr val="tx1"/>
            </a:solidFill>
            <a:latin typeface="Calibri" pitchFamily="34" charset="0"/>
            <a:cs typeface="Calibri" pitchFamily="34" charset="0"/>
          </a:endParaRPr>
        </a:p>
      </dgm:t>
    </dgm:pt>
    <dgm:pt modelId="{2D32AFE6-7101-484A-8BDB-8BF03A6C64FC}" type="parTrans" cxnId="{96AE233D-9B3B-4FD1-802D-F063667E261E}">
      <dgm:prSet/>
      <dgm:spPr/>
      <dgm:t>
        <a:bodyPr/>
        <a:lstStyle/>
        <a:p>
          <a:endParaRPr lang="es-VE"/>
        </a:p>
      </dgm:t>
    </dgm:pt>
    <dgm:pt modelId="{F53F88CC-3340-4521-BA1F-7A14E70DD3D6}" type="sibTrans" cxnId="{96AE233D-9B3B-4FD1-802D-F063667E261E}">
      <dgm:prSet/>
      <dgm:spPr/>
      <dgm:t>
        <a:bodyPr/>
        <a:lstStyle/>
        <a:p>
          <a:endParaRPr lang="es-VE"/>
        </a:p>
      </dgm:t>
    </dgm:pt>
    <dgm:pt modelId="{3F7CF984-C741-4C3A-89CE-2BF832780E6B}">
      <dgm:prSet phldrT="[Texto]" custT="1"/>
      <dgm:spPr/>
      <dgm:t>
        <a:bodyPr/>
        <a:lstStyle/>
        <a:p>
          <a:r>
            <a:rPr lang="es-VE" sz="2000" b="1" dirty="0" smtClean="0">
              <a:solidFill>
                <a:schemeClr val="tx1"/>
              </a:solidFill>
              <a:latin typeface="Calibri" pitchFamily="34" charset="0"/>
              <a:cs typeface="Calibri" pitchFamily="34" charset="0"/>
            </a:rPr>
            <a:t>Vidrio ionómerico u resina </a:t>
          </a:r>
          <a:endParaRPr lang="es-VE" sz="2000" b="1" dirty="0">
            <a:solidFill>
              <a:schemeClr val="tx1"/>
            </a:solidFill>
            <a:latin typeface="Calibri" pitchFamily="34" charset="0"/>
            <a:cs typeface="Calibri" pitchFamily="34" charset="0"/>
          </a:endParaRPr>
        </a:p>
      </dgm:t>
    </dgm:pt>
    <dgm:pt modelId="{7872F03E-5A73-424B-B2D2-86E670C9BFC2}" type="parTrans" cxnId="{99D033D8-8D75-47A6-9180-398AAADD3015}">
      <dgm:prSet/>
      <dgm:spPr/>
      <dgm:t>
        <a:bodyPr/>
        <a:lstStyle/>
        <a:p>
          <a:endParaRPr lang="es-VE"/>
        </a:p>
      </dgm:t>
    </dgm:pt>
    <dgm:pt modelId="{2E153702-8166-4163-995E-C0FCDE894E94}" type="sibTrans" cxnId="{99D033D8-8D75-47A6-9180-398AAADD3015}">
      <dgm:prSet/>
      <dgm:spPr/>
      <dgm:t>
        <a:bodyPr/>
        <a:lstStyle/>
        <a:p>
          <a:endParaRPr lang="es-VE"/>
        </a:p>
      </dgm:t>
    </dgm:pt>
    <dgm:pt modelId="{6E07EDA2-7E6F-4FAE-B14F-1B84D7F3F8DE}">
      <dgm:prSet custT="1"/>
      <dgm:spPr/>
      <dgm:t>
        <a:bodyPr/>
        <a:lstStyle/>
        <a:p>
          <a:r>
            <a:rPr lang="es-VE" sz="2000" b="1" dirty="0" smtClean="0">
              <a:solidFill>
                <a:schemeClr val="tx1"/>
              </a:solidFill>
              <a:latin typeface="Calibri" pitchFamily="34" charset="0"/>
              <a:cs typeface="Calibri" pitchFamily="34" charset="0"/>
            </a:rPr>
            <a:t>En fracturas mas extensas coronas de resina</a:t>
          </a:r>
          <a:endParaRPr lang="es-VE" sz="2000" b="1" dirty="0">
            <a:solidFill>
              <a:schemeClr val="tx1"/>
            </a:solidFill>
            <a:latin typeface="Calibri" pitchFamily="34" charset="0"/>
            <a:cs typeface="Calibri" pitchFamily="34" charset="0"/>
          </a:endParaRPr>
        </a:p>
      </dgm:t>
    </dgm:pt>
    <dgm:pt modelId="{3C86088E-CF99-4290-88E6-DDA14083C5E2}" type="parTrans" cxnId="{EBC19DF3-594D-4386-ADBC-6E0D0804BB5C}">
      <dgm:prSet/>
      <dgm:spPr/>
      <dgm:t>
        <a:bodyPr/>
        <a:lstStyle/>
        <a:p>
          <a:endParaRPr lang="es-VE"/>
        </a:p>
      </dgm:t>
    </dgm:pt>
    <dgm:pt modelId="{3F5A660D-52DE-42BB-9F17-7250B6A5518F}" type="sibTrans" cxnId="{EBC19DF3-594D-4386-ADBC-6E0D0804BB5C}">
      <dgm:prSet/>
      <dgm:spPr/>
      <dgm:t>
        <a:bodyPr/>
        <a:lstStyle/>
        <a:p>
          <a:endParaRPr lang="es-VE"/>
        </a:p>
      </dgm:t>
    </dgm:pt>
    <dgm:pt modelId="{79A21FCB-F8E1-4084-880B-E936E3A49C80}">
      <dgm:prSet custT="1"/>
      <dgm:spPr/>
      <dgm:t>
        <a:bodyPr/>
        <a:lstStyle/>
        <a:p>
          <a:r>
            <a:rPr lang="es-VE" sz="2000" b="1" dirty="0" smtClean="0">
              <a:solidFill>
                <a:schemeClr val="tx1"/>
              </a:solidFill>
              <a:latin typeface="Calibri" pitchFamily="34" charset="0"/>
              <a:cs typeface="Calibri" pitchFamily="34" charset="0"/>
            </a:rPr>
            <a:t>Control clínico y radiográfico 6-8 semanas y al año</a:t>
          </a:r>
          <a:endParaRPr lang="es-VE" sz="2000" b="1" dirty="0">
            <a:solidFill>
              <a:schemeClr val="tx1"/>
            </a:solidFill>
            <a:latin typeface="Calibri" pitchFamily="34" charset="0"/>
            <a:cs typeface="Calibri" pitchFamily="34" charset="0"/>
          </a:endParaRPr>
        </a:p>
      </dgm:t>
    </dgm:pt>
    <dgm:pt modelId="{94089D68-D6AF-45D6-BCFD-9A143C71CF77}" type="parTrans" cxnId="{C78D1393-DDE6-427C-AA8C-6A4F6A1BEE97}">
      <dgm:prSet/>
      <dgm:spPr/>
      <dgm:t>
        <a:bodyPr/>
        <a:lstStyle/>
        <a:p>
          <a:endParaRPr lang="es-VE"/>
        </a:p>
      </dgm:t>
    </dgm:pt>
    <dgm:pt modelId="{B54AC9EE-9EF4-4C7E-B403-D6F6C55CF9B7}" type="sibTrans" cxnId="{C78D1393-DDE6-427C-AA8C-6A4F6A1BEE97}">
      <dgm:prSet/>
      <dgm:spPr/>
      <dgm:t>
        <a:bodyPr/>
        <a:lstStyle/>
        <a:p>
          <a:endParaRPr lang="es-VE"/>
        </a:p>
      </dgm:t>
    </dgm:pt>
    <dgm:pt modelId="{F374B363-C301-48C9-AE51-DCAB920C3BFB}">
      <dgm:prSet custT="1"/>
      <dgm:spPr/>
      <dgm:t>
        <a:bodyPr/>
        <a:lstStyle/>
        <a:p>
          <a:r>
            <a:rPr lang="es-VE" sz="2000" b="1" dirty="0" smtClean="0">
              <a:solidFill>
                <a:schemeClr val="tx1"/>
              </a:solidFill>
              <a:latin typeface="Calibri" pitchFamily="34" charset="0"/>
              <a:cs typeface="Calibri" pitchFamily="34" charset="0"/>
            </a:rPr>
            <a:t>Pronóstico Extensión de la dentina expuesta</a:t>
          </a:r>
        </a:p>
        <a:p>
          <a:r>
            <a:rPr lang="es-VE" sz="2000" b="1" dirty="0" smtClean="0">
              <a:solidFill>
                <a:schemeClr val="tx1"/>
              </a:solidFill>
              <a:latin typeface="Calibri" pitchFamily="34" charset="0"/>
              <a:cs typeface="Calibri" pitchFamily="34" charset="0"/>
            </a:rPr>
            <a:t>Tratamiento óptimo</a:t>
          </a:r>
        </a:p>
        <a:p>
          <a:r>
            <a:rPr lang="es-VE" sz="2000" b="1" dirty="0" smtClean="0">
              <a:solidFill>
                <a:schemeClr val="tx1"/>
              </a:solidFill>
              <a:latin typeface="Calibri" pitchFamily="34" charset="0"/>
              <a:cs typeface="Calibri" pitchFamily="34" charset="0"/>
            </a:rPr>
            <a:t>Atención oportuna </a:t>
          </a:r>
          <a:endParaRPr lang="es-VE" sz="2000" b="1" dirty="0">
            <a:solidFill>
              <a:schemeClr val="tx1"/>
            </a:solidFill>
            <a:latin typeface="Calibri" pitchFamily="34" charset="0"/>
            <a:cs typeface="Calibri" pitchFamily="34" charset="0"/>
          </a:endParaRPr>
        </a:p>
      </dgm:t>
    </dgm:pt>
    <dgm:pt modelId="{B131CF09-065A-4269-813F-1482312DD264}" type="parTrans" cxnId="{C2BDEC00-D942-42FA-A27B-235EE7CE4FA4}">
      <dgm:prSet/>
      <dgm:spPr/>
      <dgm:t>
        <a:bodyPr/>
        <a:lstStyle/>
        <a:p>
          <a:endParaRPr lang="es-VE"/>
        </a:p>
      </dgm:t>
    </dgm:pt>
    <dgm:pt modelId="{F6719A4E-BEFE-46DD-80A4-78ED47570839}" type="sibTrans" cxnId="{C2BDEC00-D942-42FA-A27B-235EE7CE4FA4}">
      <dgm:prSet/>
      <dgm:spPr/>
      <dgm:t>
        <a:bodyPr/>
        <a:lstStyle/>
        <a:p>
          <a:endParaRPr lang="es-VE"/>
        </a:p>
      </dgm:t>
    </dgm:pt>
    <dgm:pt modelId="{EE000634-2DBB-4E90-984C-4C5FE190EC16}" type="pres">
      <dgm:prSet presAssocID="{5982ABC8-DBC6-4E8C-83F0-A6AB53F733AE}" presName="diagram" presStyleCnt="0">
        <dgm:presLayoutVars>
          <dgm:dir/>
          <dgm:resizeHandles val="exact"/>
        </dgm:presLayoutVars>
      </dgm:prSet>
      <dgm:spPr/>
    </dgm:pt>
    <dgm:pt modelId="{E7E779A8-229B-4DFB-88B9-99AE5454E244}" type="pres">
      <dgm:prSet presAssocID="{0B7E418A-09F5-40EA-8945-C0270ACCE32D}" presName="node" presStyleLbl="node1" presStyleIdx="0" presStyleCnt="5">
        <dgm:presLayoutVars>
          <dgm:bulletEnabled val="1"/>
        </dgm:presLayoutVars>
      </dgm:prSet>
      <dgm:spPr/>
      <dgm:t>
        <a:bodyPr/>
        <a:lstStyle/>
        <a:p>
          <a:endParaRPr lang="es-VE"/>
        </a:p>
      </dgm:t>
    </dgm:pt>
    <dgm:pt modelId="{6BA0DDD2-E0B3-4AC6-AF55-68AD85D1A085}" type="pres">
      <dgm:prSet presAssocID="{F53F88CC-3340-4521-BA1F-7A14E70DD3D6}" presName="sibTrans" presStyleCnt="0"/>
      <dgm:spPr/>
    </dgm:pt>
    <dgm:pt modelId="{83044EEB-0646-4E1C-B087-D6A3124431BD}" type="pres">
      <dgm:prSet presAssocID="{3F7CF984-C741-4C3A-89CE-2BF832780E6B}" presName="node" presStyleLbl="node1" presStyleIdx="1" presStyleCnt="5">
        <dgm:presLayoutVars>
          <dgm:bulletEnabled val="1"/>
        </dgm:presLayoutVars>
      </dgm:prSet>
      <dgm:spPr/>
      <dgm:t>
        <a:bodyPr/>
        <a:lstStyle/>
        <a:p>
          <a:endParaRPr lang="es-VE"/>
        </a:p>
      </dgm:t>
    </dgm:pt>
    <dgm:pt modelId="{1E760A19-9520-42B1-A6FF-128F0C691B2B}" type="pres">
      <dgm:prSet presAssocID="{2E153702-8166-4163-995E-C0FCDE894E94}" presName="sibTrans" presStyleCnt="0"/>
      <dgm:spPr/>
    </dgm:pt>
    <dgm:pt modelId="{067F3B34-2C1B-4E17-BAA1-E299F82AB04D}" type="pres">
      <dgm:prSet presAssocID="{6E07EDA2-7E6F-4FAE-B14F-1B84D7F3F8DE}" presName="node" presStyleLbl="node1" presStyleIdx="2" presStyleCnt="5" custScaleX="134999">
        <dgm:presLayoutVars>
          <dgm:bulletEnabled val="1"/>
        </dgm:presLayoutVars>
      </dgm:prSet>
      <dgm:spPr/>
      <dgm:t>
        <a:bodyPr/>
        <a:lstStyle/>
        <a:p>
          <a:endParaRPr lang="es-VE"/>
        </a:p>
      </dgm:t>
    </dgm:pt>
    <dgm:pt modelId="{EC04E462-DD6A-4A76-8CD4-169A234661D7}" type="pres">
      <dgm:prSet presAssocID="{3F5A660D-52DE-42BB-9F17-7250B6A5518F}" presName="sibTrans" presStyleCnt="0"/>
      <dgm:spPr/>
    </dgm:pt>
    <dgm:pt modelId="{069858A7-2E61-49B8-9DE2-2480226645B3}" type="pres">
      <dgm:prSet presAssocID="{79A21FCB-F8E1-4084-880B-E936E3A49C80}" presName="node" presStyleLbl="node1" presStyleIdx="3" presStyleCnt="5">
        <dgm:presLayoutVars>
          <dgm:bulletEnabled val="1"/>
        </dgm:presLayoutVars>
      </dgm:prSet>
      <dgm:spPr/>
      <dgm:t>
        <a:bodyPr/>
        <a:lstStyle/>
        <a:p>
          <a:endParaRPr lang="es-VE"/>
        </a:p>
      </dgm:t>
    </dgm:pt>
    <dgm:pt modelId="{ACA60516-E150-48AE-835E-7042C4DD8032}" type="pres">
      <dgm:prSet presAssocID="{B54AC9EE-9EF4-4C7E-B403-D6F6C55CF9B7}" presName="sibTrans" presStyleCnt="0"/>
      <dgm:spPr/>
    </dgm:pt>
    <dgm:pt modelId="{56CC06F5-59D0-47AF-9A00-1ECCAF07D842}" type="pres">
      <dgm:prSet presAssocID="{F374B363-C301-48C9-AE51-DCAB920C3BFB}" presName="node" presStyleLbl="node1" presStyleIdx="4" presStyleCnt="5" custScaleX="272504">
        <dgm:presLayoutVars>
          <dgm:bulletEnabled val="1"/>
        </dgm:presLayoutVars>
      </dgm:prSet>
      <dgm:spPr/>
      <dgm:t>
        <a:bodyPr/>
        <a:lstStyle/>
        <a:p>
          <a:endParaRPr lang="es-VE"/>
        </a:p>
      </dgm:t>
    </dgm:pt>
  </dgm:ptLst>
  <dgm:cxnLst>
    <dgm:cxn modelId="{B7007FAF-EE22-44C6-8DAA-FEDB35C5CB8F}" type="presOf" srcId="{6E07EDA2-7E6F-4FAE-B14F-1B84D7F3F8DE}" destId="{067F3B34-2C1B-4E17-BAA1-E299F82AB04D}" srcOrd="0" destOrd="0" presId="urn:microsoft.com/office/officeart/2005/8/layout/default"/>
    <dgm:cxn modelId="{99D033D8-8D75-47A6-9180-398AAADD3015}" srcId="{5982ABC8-DBC6-4E8C-83F0-A6AB53F733AE}" destId="{3F7CF984-C741-4C3A-89CE-2BF832780E6B}" srcOrd="1" destOrd="0" parTransId="{7872F03E-5A73-424B-B2D2-86E670C9BFC2}" sibTransId="{2E153702-8166-4163-995E-C0FCDE894E94}"/>
    <dgm:cxn modelId="{8960300A-9EF0-48B2-A532-A30FF69EE862}" type="presOf" srcId="{79A21FCB-F8E1-4084-880B-E936E3A49C80}" destId="{069858A7-2E61-49B8-9DE2-2480226645B3}" srcOrd="0" destOrd="0" presId="urn:microsoft.com/office/officeart/2005/8/layout/default"/>
    <dgm:cxn modelId="{37DDEA0D-8D8D-472F-8423-037CC879104B}" type="presOf" srcId="{0B7E418A-09F5-40EA-8945-C0270ACCE32D}" destId="{E7E779A8-229B-4DFB-88B9-99AE5454E244}" srcOrd="0" destOrd="0" presId="urn:microsoft.com/office/officeart/2005/8/layout/default"/>
    <dgm:cxn modelId="{A01E2C8A-4876-4BD5-9236-698F37A23E05}" type="presOf" srcId="{5982ABC8-DBC6-4E8C-83F0-A6AB53F733AE}" destId="{EE000634-2DBB-4E90-984C-4C5FE190EC16}" srcOrd="0" destOrd="0" presId="urn:microsoft.com/office/officeart/2005/8/layout/default"/>
    <dgm:cxn modelId="{96AE233D-9B3B-4FD1-802D-F063667E261E}" srcId="{5982ABC8-DBC6-4E8C-83F0-A6AB53F733AE}" destId="{0B7E418A-09F5-40EA-8945-C0270ACCE32D}" srcOrd="0" destOrd="0" parTransId="{2D32AFE6-7101-484A-8BDB-8BF03A6C64FC}" sibTransId="{F53F88CC-3340-4521-BA1F-7A14E70DD3D6}"/>
    <dgm:cxn modelId="{EBC19DF3-594D-4386-ADBC-6E0D0804BB5C}" srcId="{5982ABC8-DBC6-4E8C-83F0-A6AB53F733AE}" destId="{6E07EDA2-7E6F-4FAE-B14F-1B84D7F3F8DE}" srcOrd="2" destOrd="0" parTransId="{3C86088E-CF99-4290-88E6-DDA14083C5E2}" sibTransId="{3F5A660D-52DE-42BB-9F17-7250B6A5518F}"/>
    <dgm:cxn modelId="{C2BDEC00-D942-42FA-A27B-235EE7CE4FA4}" srcId="{5982ABC8-DBC6-4E8C-83F0-A6AB53F733AE}" destId="{F374B363-C301-48C9-AE51-DCAB920C3BFB}" srcOrd="4" destOrd="0" parTransId="{B131CF09-065A-4269-813F-1482312DD264}" sibTransId="{F6719A4E-BEFE-46DD-80A4-78ED47570839}"/>
    <dgm:cxn modelId="{C78D1393-DDE6-427C-AA8C-6A4F6A1BEE97}" srcId="{5982ABC8-DBC6-4E8C-83F0-A6AB53F733AE}" destId="{79A21FCB-F8E1-4084-880B-E936E3A49C80}" srcOrd="3" destOrd="0" parTransId="{94089D68-D6AF-45D6-BCFD-9A143C71CF77}" sibTransId="{B54AC9EE-9EF4-4C7E-B403-D6F6C55CF9B7}"/>
    <dgm:cxn modelId="{0663F994-0500-4017-9767-257E6326906C}" type="presOf" srcId="{3F7CF984-C741-4C3A-89CE-2BF832780E6B}" destId="{83044EEB-0646-4E1C-B087-D6A3124431BD}" srcOrd="0" destOrd="0" presId="urn:microsoft.com/office/officeart/2005/8/layout/default"/>
    <dgm:cxn modelId="{0945BA02-3616-4DB6-84E4-3C48E05F1249}" type="presOf" srcId="{F374B363-C301-48C9-AE51-DCAB920C3BFB}" destId="{56CC06F5-59D0-47AF-9A00-1ECCAF07D842}" srcOrd="0" destOrd="0" presId="urn:microsoft.com/office/officeart/2005/8/layout/default"/>
    <dgm:cxn modelId="{E2031ABE-CA6E-4494-8041-E0CC39A33EDC}" type="presParOf" srcId="{EE000634-2DBB-4E90-984C-4C5FE190EC16}" destId="{E7E779A8-229B-4DFB-88B9-99AE5454E244}" srcOrd="0" destOrd="0" presId="urn:microsoft.com/office/officeart/2005/8/layout/default"/>
    <dgm:cxn modelId="{DBBE34D9-FED1-448C-BBB4-1D39B72B2BD0}" type="presParOf" srcId="{EE000634-2DBB-4E90-984C-4C5FE190EC16}" destId="{6BA0DDD2-E0B3-4AC6-AF55-68AD85D1A085}" srcOrd="1" destOrd="0" presId="urn:microsoft.com/office/officeart/2005/8/layout/default"/>
    <dgm:cxn modelId="{4902D22C-3017-44E5-919A-7E5ED9B410C8}" type="presParOf" srcId="{EE000634-2DBB-4E90-984C-4C5FE190EC16}" destId="{83044EEB-0646-4E1C-B087-D6A3124431BD}" srcOrd="2" destOrd="0" presId="urn:microsoft.com/office/officeart/2005/8/layout/default"/>
    <dgm:cxn modelId="{61A4D4DE-AADB-4029-9C76-CA3A190231A6}" type="presParOf" srcId="{EE000634-2DBB-4E90-984C-4C5FE190EC16}" destId="{1E760A19-9520-42B1-A6FF-128F0C691B2B}" srcOrd="3" destOrd="0" presId="urn:microsoft.com/office/officeart/2005/8/layout/default"/>
    <dgm:cxn modelId="{CC76177F-C927-47E7-880E-101E252B9C8D}" type="presParOf" srcId="{EE000634-2DBB-4E90-984C-4C5FE190EC16}" destId="{067F3B34-2C1B-4E17-BAA1-E299F82AB04D}" srcOrd="4" destOrd="0" presId="urn:microsoft.com/office/officeart/2005/8/layout/default"/>
    <dgm:cxn modelId="{828106B5-AA15-436A-8DC5-4EBF72E46CE3}" type="presParOf" srcId="{EE000634-2DBB-4E90-984C-4C5FE190EC16}" destId="{EC04E462-DD6A-4A76-8CD4-169A234661D7}" srcOrd="5" destOrd="0" presId="urn:microsoft.com/office/officeart/2005/8/layout/default"/>
    <dgm:cxn modelId="{7B032627-08FA-4594-99B5-82BDB32DD835}" type="presParOf" srcId="{EE000634-2DBB-4E90-984C-4C5FE190EC16}" destId="{069858A7-2E61-49B8-9DE2-2480226645B3}" srcOrd="6" destOrd="0" presId="urn:microsoft.com/office/officeart/2005/8/layout/default"/>
    <dgm:cxn modelId="{14430C0F-9276-4AFE-B271-5BFD4FD2C63A}" type="presParOf" srcId="{EE000634-2DBB-4E90-984C-4C5FE190EC16}" destId="{ACA60516-E150-48AE-835E-7042C4DD8032}" srcOrd="7" destOrd="0" presId="urn:microsoft.com/office/officeart/2005/8/layout/default"/>
    <dgm:cxn modelId="{FF99BAC3-08EF-438A-A2A9-DD2837CE671B}" type="presParOf" srcId="{EE000634-2DBB-4E90-984C-4C5FE190EC16}" destId="{56CC06F5-59D0-47AF-9A00-1ECCAF07D842}" srcOrd="8" destOrd="0" presId="urn:microsoft.com/office/officeart/2005/8/layout/default"/>
  </dgm:cxnLst>
  <dgm:bg/>
  <dgm:whole/>
</dgm:dataModel>
</file>

<file path=ppt/diagrams/data9.xml><?xml version="1.0" encoding="utf-8"?>
<dgm:dataModel xmlns:dgm="http://schemas.openxmlformats.org/drawingml/2006/diagram" xmlns:a="http://schemas.openxmlformats.org/drawingml/2006/main">
  <dgm:ptLst>
    <dgm:pt modelId="{E37DA1B6-06F6-4E47-B2D9-8894FC807C95}" type="doc">
      <dgm:prSet loTypeId="urn:microsoft.com/office/officeart/2005/8/layout/venn3" loCatId="relationship" qsTypeId="urn:microsoft.com/office/officeart/2005/8/quickstyle/3d3" qsCatId="3D" csTypeId="urn:microsoft.com/office/officeart/2005/8/colors/colorful2" csCatId="colorful" phldr="1"/>
      <dgm:spPr/>
      <dgm:t>
        <a:bodyPr/>
        <a:lstStyle/>
        <a:p>
          <a:endParaRPr lang="es-VE"/>
        </a:p>
      </dgm:t>
    </dgm:pt>
    <dgm:pt modelId="{D1308099-070D-4B46-A800-49387B0D7301}">
      <dgm:prSet phldrT="[Texto]" custT="1"/>
      <dgm:spPr/>
      <dgm:t>
        <a:bodyPr/>
        <a:lstStyle/>
        <a:p>
          <a:r>
            <a:rPr lang="es-VE" sz="1800" b="1" dirty="0" smtClean="0">
              <a:latin typeface="Calibri" pitchFamily="34" charset="0"/>
              <a:cs typeface="Calibri" pitchFamily="34" charset="0"/>
            </a:rPr>
            <a:t>Pérdida de estructura dental y exposición </a:t>
          </a:r>
          <a:r>
            <a:rPr lang="es-VE" sz="1800" b="1" dirty="0" err="1" smtClean="0">
              <a:latin typeface="Calibri" pitchFamily="34" charset="0"/>
              <a:cs typeface="Calibri" pitchFamily="34" charset="0"/>
            </a:rPr>
            <a:t>pulpar</a:t>
          </a:r>
          <a:endParaRPr lang="es-VE" sz="1800" b="1" dirty="0" smtClean="0">
            <a:latin typeface="Calibri" pitchFamily="34" charset="0"/>
            <a:cs typeface="Calibri" pitchFamily="34" charset="0"/>
          </a:endParaRPr>
        </a:p>
        <a:p>
          <a:r>
            <a:rPr lang="es-VE" sz="1800" b="1" dirty="0" smtClean="0">
              <a:latin typeface="Calibri" pitchFamily="34" charset="0"/>
              <a:cs typeface="Calibri" pitchFamily="34" charset="0"/>
            </a:rPr>
            <a:t> No movilidad </a:t>
          </a:r>
          <a:endParaRPr lang="es-VE" sz="1800" b="1" dirty="0">
            <a:latin typeface="Calibri" pitchFamily="34" charset="0"/>
            <a:cs typeface="Calibri" pitchFamily="34" charset="0"/>
          </a:endParaRPr>
        </a:p>
      </dgm:t>
    </dgm:pt>
    <dgm:pt modelId="{5485F3BF-DC45-44D4-9C27-FC721D4692A4}" type="parTrans" cxnId="{209297DF-94BE-40A8-8EFF-347986E8599F}">
      <dgm:prSet/>
      <dgm:spPr/>
      <dgm:t>
        <a:bodyPr/>
        <a:lstStyle/>
        <a:p>
          <a:endParaRPr lang="es-VE"/>
        </a:p>
      </dgm:t>
    </dgm:pt>
    <dgm:pt modelId="{61B80353-6BDB-4998-98DA-3A355B4A5B5D}" type="sibTrans" cxnId="{209297DF-94BE-40A8-8EFF-347986E8599F}">
      <dgm:prSet/>
      <dgm:spPr/>
      <dgm:t>
        <a:bodyPr/>
        <a:lstStyle/>
        <a:p>
          <a:endParaRPr lang="es-VE"/>
        </a:p>
      </dgm:t>
    </dgm:pt>
    <dgm:pt modelId="{96AF82A1-2590-4722-AE6E-CFD8C58E4B90}">
      <dgm:prSet phldrT="[Texto]" custT="1"/>
      <dgm:spPr/>
      <dgm:t>
        <a:bodyPr/>
        <a:lstStyle/>
        <a:p>
          <a:r>
            <a:rPr lang="es-VE" sz="1800" b="1" dirty="0" smtClean="0">
              <a:latin typeface="Calibri" pitchFamily="34" charset="0"/>
              <a:cs typeface="Calibri" pitchFamily="34" charset="0"/>
            </a:rPr>
            <a:t>Extensión de la fractura, tamaño de la cámara </a:t>
          </a:r>
          <a:r>
            <a:rPr lang="es-VE" sz="1800" b="1" dirty="0" err="1" smtClean="0">
              <a:latin typeface="Calibri" pitchFamily="34" charset="0"/>
              <a:cs typeface="Calibri" pitchFamily="34" charset="0"/>
            </a:rPr>
            <a:t>pulpar</a:t>
          </a:r>
          <a:r>
            <a:rPr lang="es-VE" sz="1800" b="1" dirty="0" smtClean="0">
              <a:latin typeface="Calibri" pitchFamily="34" charset="0"/>
              <a:cs typeface="Calibri" pitchFamily="34" charset="0"/>
            </a:rPr>
            <a:t> y </a:t>
          </a:r>
          <a:r>
            <a:rPr lang="es-VE" sz="1800" b="1" dirty="0" err="1" smtClean="0">
              <a:latin typeface="Calibri" pitchFamily="34" charset="0"/>
              <a:cs typeface="Calibri" pitchFamily="34" charset="0"/>
            </a:rPr>
            <a:t>edo</a:t>
          </a:r>
          <a:r>
            <a:rPr lang="es-VE" sz="1800" b="1" dirty="0" smtClean="0">
              <a:latin typeface="Calibri" pitchFamily="34" charset="0"/>
              <a:cs typeface="Calibri" pitchFamily="34" charset="0"/>
            </a:rPr>
            <a:t> de desarrollo radicular</a:t>
          </a:r>
          <a:endParaRPr lang="es-VE" sz="1800" b="1" dirty="0">
            <a:latin typeface="Calibri" pitchFamily="34" charset="0"/>
            <a:cs typeface="Calibri" pitchFamily="34" charset="0"/>
          </a:endParaRPr>
        </a:p>
      </dgm:t>
    </dgm:pt>
    <dgm:pt modelId="{AA8CFEFA-4BA8-4C59-9DBD-C9DAA557DE36}" type="parTrans" cxnId="{8D4B0F5E-B710-4FBA-BEA0-CD7EA7997445}">
      <dgm:prSet/>
      <dgm:spPr/>
      <dgm:t>
        <a:bodyPr/>
        <a:lstStyle/>
        <a:p>
          <a:endParaRPr lang="es-VE"/>
        </a:p>
      </dgm:t>
    </dgm:pt>
    <dgm:pt modelId="{BFDE492C-DDF5-4FFA-BB30-EB5453CBBB92}" type="sibTrans" cxnId="{8D4B0F5E-B710-4FBA-BEA0-CD7EA7997445}">
      <dgm:prSet/>
      <dgm:spPr/>
      <dgm:t>
        <a:bodyPr/>
        <a:lstStyle/>
        <a:p>
          <a:endParaRPr lang="es-VE"/>
        </a:p>
      </dgm:t>
    </dgm:pt>
    <dgm:pt modelId="{83668BA0-B31B-4F1F-ACAB-6237676D6DBD}">
      <dgm:prSet custT="1"/>
      <dgm:spPr/>
      <dgm:t>
        <a:bodyPr/>
        <a:lstStyle/>
        <a:p>
          <a:r>
            <a:rPr lang="es-VE" sz="2000" b="1" dirty="0" smtClean="0">
              <a:latin typeface="Calibri" pitchFamily="34" charset="0"/>
              <a:cs typeface="Calibri" pitchFamily="34" charset="0"/>
            </a:rPr>
            <a:t>No</a:t>
          </a:r>
          <a:r>
            <a:rPr lang="es-VE" sz="2000" b="1" baseline="0" dirty="0" smtClean="0">
              <a:latin typeface="Calibri" pitchFamily="34" charset="0"/>
              <a:cs typeface="Calibri" pitchFamily="34" charset="0"/>
            </a:rPr>
            <a:t> hay daños al germen del permanente</a:t>
          </a:r>
          <a:endParaRPr lang="es-VE" sz="2000" b="1" dirty="0">
            <a:latin typeface="Calibri" pitchFamily="34" charset="0"/>
            <a:cs typeface="Calibri" pitchFamily="34" charset="0"/>
          </a:endParaRPr>
        </a:p>
      </dgm:t>
    </dgm:pt>
    <dgm:pt modelId="{FBABB403-1765-45C9-8DB6-C3A1A3D37DB7}" type="parTrans" cxnId="{A746C9C5-FC5D-4C1F-944C-BAFB24D6E158}">
      <dgm:prSet/>
      <dgm:spPr/>
      <dgm:t>
        <a:bodyPr/>
        <a:lstStyle/>
        <a:p>
          <a:endParaRPr lang="es-VE"/>
        </a:p>
      </dgm:t>
    </dgm:pt>
    <dgm:pt modelId="{17F963CD-691F-4F4A-A5A3-CFF52C75B88D}" type="sibTrans" cxnId="{A746C9C5-FC5D-4C1F-944C-BAFB24D6E158}">
      <dgm:prSet/>
      <dgm:spPr/>
      <dgm:t>
        <a:bodyPr/>
        <a:lstStyle/>
        <a:p>
          <a:endParaRPr lang="es-VE"/>
        </a:p>
      </dgm:t>
    </dgm:pt>
    <dgm:pt modelId="{40DB9CA5-B80D-43D8-863B-92102B57825F}" type="pres">
      <dgm:prSet presAssocID="{E37DA1B6-06F6-4E47-B2D9-8894FC807C95}" presName="Name0" presStyleCnt="0">
        <dgm:presLayoutVars>
          <dgm:dir/>
          <dgm:resizeHandles val="exact"/>
        </dgm:presLayoutVars>
      </dgm:prSet>
      <dgm:spPr/>
      <dgm:t>
        <a:bodyPr/>
        <a:lstStyle/>
        <a:p>
          <a:endParaRPr lang="es-VE"/>
        </a:p>
      </dgm:t>
    </dgm:pt>
    <dgm:pt modelId="{2CF3D75B-8CF5-4608-85EA-D26C76943233}" type="pres">
      <dgm:prSet presAssocID="{D1308099-070D-4B46-A800-49387B0D7301}" presName="Name5" presStyleLbl="vennNode1" presStyleIdx="0" presStyleCnt="3" custScaleX="119463" custScaleY="128124">
        <dgm:presLayoutVars>
          <dgm:bulletEnabled val="1"/>
        </dgm:presLayoutVars>
      </dgm:prSet>
      <dgm:spPr/>
      <dgm:t>
        <a:bodyPr/>
        <a:lstStyle/>
        <a:p>
          <a:endParaRPr lang="es-VE"/>
        </a:p>
      </dgm:t>
    </dgm:pt>
    <dgm:pt modelId="{DBEAB528-4BC2-48D2-949C-92C1740CF97C}" type="pres">
      <dgm:prSet presAssocID="{61B80353-6BDB-4998-98DA-3A355B4A5B5D}" presName="space" presStyleCnt="0"/>
      <dgm:spPr/>
      <dgm:t>
        <a:bodyPr/>
        <a:lstStyle/>
        <a:p>
          <a:endParaRPr lang="es-VE"/>
        </a:p>
      </dgm:t>
    </dgm:pt>
    <dgm:pt modelId="{8606A304-4517-41B5-8FBB-296B9891CD20}" type="pres">
      <dgm:prSet presAssocID="{83668BA0-B31B-4F1F-ACAB-6237676D6DBD}" presName="Name5" presStyleLbl="vennNode1" presStyleIdx="1" presStyleCnt="3" custScaleX="136155" custScaleY="128124">
        <dgm:presLayoutVars>
          <dgm:bulletEnabled val="1"/>
        </dgm:presLayoutVars>
      </dgm:prSet>
      <dgm:spPr/>
      <dgm:t>
        <a:bodyPr/>
        <a:lstStyle/>
        <a:p>
          <a:endParaRPr lang="es-VE"/>
        </a:p>
      </dgm:t>
    </dgm:pt>
    <dgm:pt modelId="{D3BFDF24-BA66-42CA-B08A-8D20067D898D}" type="pres">
      <dgm:prSet presAssocID="{17F963CD-691F-4F4A-A5A3-CFF52C75B88D}" presName="space" presStyleCnt="0"/>
      <dgm:spPr/>
      <dgm:t>
        <a:bodyPr/>
        <a:lstStyle/>
        <a:p>
          <a:endParaRPr lang="es-VE"/>
        </a:p>
      </dgm:t>
    </dgm:pt>
    <dgm:pt modelId="{3E1F41D6-3F4C-4B74-94AF-80E23D2F48FF}" type="pres">
      <dgm:prSet presAssocID="{96AF82A1-2590-4722-AE6E-CFD8C58E4B90}" presName="Name5" presStyleLbl="vennNode1" presStyleIdx="2" presStyleCnt="3" custScaleX="114648" custScaleY="122528">
        <dgm:presLayoutVars>
          <dgm:bulletEnabled val="1"/>
        </dgm:presLayoutVars>
      </dgm:prSet>
      <dgm:spPr/>
      <dgm:t>
        <a:bodyPr/>
        <a:lstStyle/>
        <a:p>
          <a:endParaRPr lang="es-VE"/>
        </a:p>
      </dgm:t>
    </dgm:pt>
  </dgm:ptLst>
  <dgm:cxnLst>
    <dgm:cxn modelId="{209297DF-94BE-40A8-8EFF-347986E8599F}" srcId="{E37DA1B6-06F6-4E47-B2D9-8894FC807C95}" destId="{D1308099-070D-4B46-A800-49387B0D7301}" srcOrd="0" destOrd="0" parTransId="{5485F3BF-DC45-44D4-9C27-FC721D4692A4}" sibTransId="{61B80353-6BDB-4998-98DA-3A355B4A5B5D}"/>
    <dgm:cxn modelId="{A746C9C5-FC5D-4C1F-944C-BAFB24D6E158}" srcId="{E37DA1B6-06F6-4E47-B2D9-8894FC807C95}" destId="{83668BA0-B31B-4F1F-ACAB-6237676D6DBD}" srcOrd="1" destOrd="0" parTransId="{FBABB403-1765-45C9-8DB6-C3A1A3D37DB7}" sibTransId="{17F963CD-691F-4F4A-A5A3-CFF52C75B88D}"/>
    <dgm:cxn modelId="{FEC74619-683E-4432-9AAC-1E08788166CA}" type="presOf" srcId="{83668BA0-B31B-4F1F-ACAB-6237676D6DBD}" destId="{8606A304-4517-41B5-8FBB-296B9891CD20}" srcOrd="0" destOrd="0" presId="urn:microsoft.com/office/officeart/2005/8/layout/venn3"/>
    <dgm:cxn modelId="{3A4BBFB8-2EAA-4336-8750-E3ACF5361EAE}" type="presOf" srcId="{96AF82A1-2590-4722-AE6E-CFD8C58E4B90}" destId="{3E1F41D6-3F4C-4B74-94AF-80E23D2F48FF}" srcOrd="0" destOrd="0" presId="urn:microsoft.com/office/officeart/2005/8/layout/venn3"/>
    <dgm:cxn modelId="{042A504A-AF80-418F-86A8-47CE1681D806}" type="presOf" srcId="{D1308099-070D-4B46-A800-49387B0D7301}" destId="{2CF3D75B-8CF5-4608-85EA-D26C76943233}" srcOrd="0" destOrd="0" presId="urn:microsoft.com/office/officeart/2005/8/layout/venn3"/>
    <dgm:cxn modelId="{8D4B0F5E-B710-4FBA-BEA0-CD7EA7997445}" srcId="{E37DA1B6-06F6-4E47-B2D9-8894FC807C95}" destId="{96AF82A1-2590-4722-AE6E-CFD8C58E4B90}" srcOrd="2" destOrd="0" parTransId="{AA8CFEFA-4BA8-4C59-9DBD-C9DAA557DE36}" sibTransId="{BFDE492C-DDF5-4FFA-BB30-EB5453CBBB92}"/>
    <dgm:cxn modelId="{8CA5FDA2-1D98-4B6B-81FF-16A2B8C8073D}" type="presOf" srcId="{E37DA1B6-06F6-4E47-B2D9-8894FC807C95}" destId="{40DB9CA5-B80D-43D8-863B-92102B57825F}" srcOrd="0" destOrd="0" presId="urn:microsoft.com/office/officeart/2005/8/layout/venn3"/>
    <dgm:cxn modelId="{C992F952-1203-4111-8967-9C4E7A08F766}" type="presParOf" srcId="{40DB9CA5-B80D-43D8-863B-92102B57825F}" destId="{2CF3D75B-8CF5-4608-85EA-D26C76943233}" srcOrd="0" destOrd="0" presId="urn:microsoft.com/office/officeart/2005/8/layout/venn3"/>
    <dgm:cxn modelId="{B822FFF9-99FC-44DD-B66B-C1861FB729B2}" type="presParOf" srcId="{40DB9CA5-B80D-43D8-863B-92102B57825F}" destId="{DBEAB528-4BC2-48D2-949C-92C1740CF97C}" srcOrd="1" destOrd="0" presId="urn:microsoft.com/office/officeart/2005/8/layout/venn3"/>
    <dgm:cxn modelId="{7A1D2858-FF62-4A00-8F88-B6669F5B6AAE}" type="presParOf" srcId="{40DB9CA5-B80D-43D8-863B-92102B57825F}" destId="{8606A304-4517-41B5-8FBB-296B9891CD20}" srcOrd="2" destOrd="0" presId="urn:microsoft.com/office/officeart/2005/8/layout/venn3"/>
    <dgm:cxn modelId="{FAD529CE-51B1-4AFA-8BEE-CF79D85749BC}" type="presParOf" srcId="{40DB9CA5-B80D-43D8-863B-92102B57825F}" destId="{D3BFDF24-BA66-42CA-B08A-8D20067D898D}" srcOrd="3" destOrd="0" presId="urn:microsoft.com/office/officeart/2005/8/layout/venn3"/>
    <dgm:cxn modelId="{7E069B30-AAE1-44E9-B554-2169606817E4}" type="presParOf" srcId="{40DB9CA5-B80D-43D8-863B-92102B57825F}" destId="{3E1F41D6-3F4C-4B74-94AF-80E23D2F48FF}" srcOrd="4" destOrd="0" presId="urn:microsoft.com/office/officeart/2005/8/layout/venn3"/>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19E9C-4444-44C7-BA19-BE96E0013798}" type="datetimeFigureOut">
              <a:rPr lang="es-VE" smtClean="0"/>
              <a:pPr/>
              <a:t>11/10/2011</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F4C04-FD42-4F48-8971-D91D76F09E8C}" type="slidenum">
              <a:rPr lang="es-VE" smtClean="0"/>
              <a:pPr/>
              <a:t>‹Nº›</a:t>
            </a:fld>
            <a:endParaRPr lang="es-V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2</a:t>
            </a:fld>
            <a:endParaRPr lang="es-V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3</a:t>
            </a:fld>
            <a:endParaRPr lang="es-V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4</a:t>
            </a:fld>
            <a:endParaRPr lang="es-V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5</a:t>
            </a:fld>
            <a:endParaRPr lang="es-V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6</a:t>
            </a:fld>
            <a:endParaRPr lang="es-V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7</a:t>
            </a:fld>
            <a:endParaRPr lang="es-V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9CBF4C04-FD42-4F48-8971-D91D76F09E8C}" type="slidenum">
              <a:rPr lang="es-VE" smtClean="0"/>
              <a:pPr/>
              <a:t>10</a:t>
            </a:fld>
            <a:endParaRPr lang="es-V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036A87-9DC7-472B-81A4-69D8B0AF17C1}" type="datetimeFigureOut">
              <a:rPr lang="es-VE" smtClean="0"/>
              <a:pPr/>
              <a:t>11/10/2011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7DB3C21-DAD3-42D6-B947-09D50A2A8C41}"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36A87-9DC7-472B-81A4-69D8B0AF17C1}" type="datetimeFigureOut">
              <a:rPr lang="es-VE" smtClean="0"/>
              <a:pPr/>
              <a:t>11/10/2011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B3C21-DAD3-42D6-B947-09D50A2A8C41}" type="slidenum">
              <a:rPr lang="es-VE" smtClean="0"/>
              <a:pPr/>
              <a:t>‹Nº›</a:t>
            </a:fld>
            <a:endParaRPr lang="es-VE"/>
          </a:p>
        </p:txBody>
      </p:sp>
      <p:pic>
        <p:nvPicPr>
          <p:cNvPr id="7" name="6 Imagen" descr="pink-curves.jpg"/>
          <p:cNvPicPr>
            <a:picLocks noChangeAspect="1"/>
          </p:cNvPicPr>
          <p:nvPr userDrawn="1"/>
        </p:nvPicPr>
        <p:blipFill>
          <a:blip r:embed="rId13"/>
          <a:stretch>
            <a:fillRect/>
          </a:stretch>
        </p:blipFill>
        <p:spPr>
          <a:xfrm>
            <a:off x="0" y="0"/>
            <a:ext cx="9144000" cy="6858000"/>
          </a:xfrm>
          <a:prstGeom prst="rect">
            <a:avLst/>
          </a:prstGeom>
        </p:spPr>
      </p:pic>
      <p:sp>
        <p:nvSpPr>
          <p:cNvPr id="8" name="7 Retraso"/>
          <p:cNvSpPr/>
          <p:nvPr userDrawn="1"/>
        </p:nvSpPr>
        <p:spPr>
          <a:xfrm>
            <a:off x="0" y="0"/>
            <a:ext cx="8643966" cy="664371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5.emf"/><Relationship Id="rId7" Type="http://schemas.openxmlformats.org/officeDocument/2006/relationships/diagramLayout" Target="../diagrams/layou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9.jpeg"/><Relationship Id="rId7" Type="http://schemas.openxmlformats.org/officeDocument/2006/relationships/diagramQuickStyle" Target="../diagrams/quickStyle7.xml"/><Relationship Id="rId12"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image" Target="../media/image23.png"/><Relationship Id="rId5" Type="http://schemas.openxmlformats.org/officeDocument/2006/relationships/diagramData" Target="../diagrams/data7.xml"/><Relationship Id="rId10" Type="http://schemas.openxmlformats.org/officeDocument/2006/relationships/image" Target="../media/image22.png"/><Relationship Id="rId4" Type="http://schemas.openxmlformats.org/officeDocument/2006/relationships/image" Target="../media/image20.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8.xml"/><Relationship Id="rId7" Type="http://schemas.openxmlformats.org/officeDocument/2006/relationships/image" Target="../media/image26.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diagramColors" Target="../diagrams/colors9.xml"/><Relationship Id="rId5" Type="http://schemas.openxmlformats.org/officeDocument/2006/relationships/image" Target="../media/image32.jpeg"/><Relationship Id="rId10" Type="http://schemas.openxmlformats.org/officeDocument/2006/relationships/diagramQuickStyle" Target="../diagrams/quickStyle9.xml"/><Relationship Id="rId4" Type="http://schemas.openxmlformats.org/officeDocument/2006/relationships/image" Target="../media/image31.jpeg"/><Relationship Id="rId9"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diagramLayout" Target="../diagrams/layout12.xml"/><Relationship Id="rId7" Type="http://schemas.openxmlformats.org/officeDocument/2006/relationships/image" Target="../media/image37.emf"/><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diagramColors" Target="../diagrams/colors12.xml"/><Relationship Id="rId10" Type="http://schemas.openxmlformats.org/officeDocument/2006/relationships/image" Target="../media/image40.emf"/><Relationship Id="rId4" Type="http://schemas.openxmlformats.org/officeDocument/2006/relationships/diagramQuickStyle" Target="../diagrams/quickStyle12.xml"/><Relationship Id="rId9"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7.png"/><Relationship Id="rId3" Type="http://schemas.openxmlformats.org/officeDocument/2006/relationships/diagramData" Target="../diagrams/data14.xml"/><Relationship Id="rId7" Type="http://schemas.openxmlformats.org/officeDocument/2006/relationships/image" Target="../media/image22.pn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45.jpeg"/><Relationship Id="rId5" Type="http://schemas.openxmlformats.org/officeDocument/2006/relationships/diagramQuickStyle" Target="../diagrams/quickStyle14.xml"/><Relationship Id="rId10" Type="http://schemas.openxmlformats.org/officeDocument/2006/relationships/image" Target="../media/image44.jpeg"/><Relationship Id="rId4" Type="http://schemas.openxmlformats.org/officeDocument/2006/relationships/diagramLayout" Target="../diagrams/layout14.xml"/><Relationship Id="rId9" Type="http://schemas.openxmlformats.org/officeDocument/2006/relationships/image" Target="../media/image43.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diagramLayout" Target="../diagrams/layout15.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53.jpeg"/><Relationship Id="rId5" Type="http://schemas.openxmlformats.org/officeDocument/2006/relationships/diagramColors" Target="../diagrams/colors15.xml"/><Relationship Id="rId10" Type="http://schemas.openxmlformats.org/officeDocument/2006/relationships/image" Target="../media/image52.jpeg"/><Relationship Id="rId4" Type="http://schemas.openxmlformats.org/officeDocument/2006/relationships/diagramQuickStyle" Target="../diagrams/quickStyle15.xml"/><Relationship Id="rId9" Type="http://schemas.openxmlformats.org/officeDocument/2006/relationships/image" Target="../media/image51.jpe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58.jpeg"/><Relationship Id="rId7" Type="http://schemas.openxmlformats.org/officeDocument/2006/relationships/diagramLayout" Target="../diagrams/layout16.xml"/><Relationship Id="rId12"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Data" Target="../diagrams/data16.xml"/><Relationship Id="rId11"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23.png"/><Relationship Id="rId4" Type="http://schemas.openxmlformats.org/officeDocument/2006/relationships/image" Target="../media/image59.jpeg"/><Relationship Id="rId9" Type="http://schemas.openxmlformats.org/officeDocument/2006/relationships/diagramColors" Target="../diagrams/colors1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7.xml"/><Relationship Id="rId2"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65.jpeg"/><Relationship Id="rId7" Type="http://schemas.openxmlformats.org/officeDocument/2006/relationships/diagramLayout" Target="../diagrams/layout18.xml"/><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Data" Target="../diagrams/data18.xml"/><Relationship Id="rId11" Type="http://schemas.openxmlformats.org/officeDocument/2006/relationships/image" Target="../media/image69.png"/><Relationship Id="rId5" Type="http://schemas.openxmlformats.org/officeDocument/2006/relationships/image" Target="../media/image67.jpeg"/><Relationship Id="rId10" Type="http://schemas.openxmlformats.org/officeDocument/2006/relationships/image" Target="../media/image68.png"/><Relationship Id="rId4" Type="http://schemas.openxmlformats.org/officeDocument/2006/relationships/image" Target="../media/image66.jpeg"/><Relationship Id="rId9" Type="http://schemas.openxmlformats.org/officeDocument/2006/relationships/diagramColors" Target="../diagrams/colors18.xml"/></Relationships>
</file>

<file path=ppt/slides/_rels/slide23.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diagramLayout" Target="../diagrams/layout19.xml"/><Relationship Id="rId7" Type="http://schemas.openxmlformats.org/officeDocument/2006/relationships/image" Target="../media/image72.emf"/><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diagramColors" Target="../diagrams/colors19.xml"/><Relationship Id="rId10" Type="http://schemas.openxmlformats.org/officeDocument/2006/relationships/image" Target="../media/image75.emf"/><Relationship Id="rId4" Type="http://schemas.openxmlformats.org/officeDocument/2006/relationships/diagramQuickStyle" Target="../diagrams/quickStyle19.xml"/><Relationship Id="rId9" Type="http://schemas.openxmlformats.org/officeDocument/2006/relationships/image" Target="../media/image74.emf"/></Relationships>
</file>

<file path=ppt/slides/_rels/slide24.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diagramColors" Target="../diagrams/colors20.xml"/><Relationship Id="rId12" Type="http://schemas.openxmlformats.org/officeDocument/2006/relationships/image" Target="../media/image81.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80.jpeg"/><Relationship Id="rId5" Type="http://schemas.openxmlformats.org/officeDocument/2006/relationships/diagramLayout" Target="../diagrams/layout20.xml"/><Relationship Id="rId10" Type="http://schemas.openxmlformats.org/officeDocument/2006/relationships/image" Target="../media/image22.png"/><Relationship Id="rId4" Type="http://schemas.openxmlformats.org/officeDocument/2006/relationships/diagramData" Target="../diagrams/data20.xml"/><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84.png"/><Relationship Id="rId7" Type="http://schemas.openxmlformats.org/officeDocument/2006/relationships/diagramQuickStyle" Target="../diagrams/quickStyle21.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7.png"/><Relationship Id="rId3" Type="http://schemas.openxmlformats.org/officeDocument/2006/relationships/diagramLayout" Target="../diagrams/layout22.xml"/><Relationship Id="rId7" Type="http://schemas.openxmlformats.org/officeDocument/2006/relationships/image" Target="../media/image79.png"/><Relationship Id="rId12" Type="http://schemas.openxmlformats.org/officeDocument/2006/relationships/image" Target="../media/image82.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8.jpeg"/><Relationship Id="rId5" Type="http://schemas.openxmlformats.org/officeDocument/2006/relationships/diagramColors" Target="../diagrams/colors22.xml"/><Relationship Id="rId10" Type="http://schemas.openxmlformats.org/officeDocument/2006/relationships/image" Target="../media/image87.jpeg"/><Relationship Id="rId4" Type="http://schemas.openxmlformats.org/officeDocument/2006/relationships/diagramQuickStyle" Target="../diagrams/quickStyle22.xml"/><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24.xml"/><Relationship Id="rId7" Type="http://schemas.openxmlformats.org/officeDocument/2006/relationships/image" Target="../media/image22.png"/><Relationship Id="rId12" Type="http://schemas.openxmlformats.org/officeDocument/2006/relationships/image" Target="../media/image92.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image" Target="../media/image59.jpeg"/><Relationship Id="rId5" Type="http://schemas.openxmlformats.org/officeDocument/2006/relationships/diagramQuickStyle" Target="../diagrams/quickStyle24.xml"/><Relationship Id="rId10" Type="http://schemas.openxmlformats.org/officeDocument/2006/relationships/image" Target="../media/image58.jpeg"/><Relationship Id="rId4" Type="http://schemas.openxmlformats.org/officeDocument/2006/relationships/diagramLayout" Target="../diagrams/layout24.xml"/><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dical-dictionary.thefreedictionary.com/Dental+Traum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diagramLayout" Target="../diagrams/layout25.xml"/><Relationship Id="rId7" Type="http://schemas.openxmlformats.org/officeDocument/2006/relationships/image" Target="../media/image93.emf"/><Relationship Id="rId12" Type="http://schemas.openxmlformats.org/officeDocument/2006/relationships/image" Target="../media/image98.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openxmlformats.org/officeDocument/2006/relationships/hyperlink" Target="http://www.iadt-dentaltrauma.org2007/" TargetMode="External"/><Relationship Id="rId11" Type="http://schemas.openxmlformats.org/officeDocument/2006/relationships/image" Target="../media/image97.jpeg"/><Relationship Id="rId5" Type="http://schemas.openxmlformats.org/officeDocument/2006/relationships/diagramColors" Target="../diagrams/colors25.xml"/><Relationship Id="rId10" Type="http://schemas.openxmlformats.org/officeDocument/2006/relationships/image" Target="../media/image96.jpeg"/><Relationship Id="rId4" Type="http://schemas.openxmlformats.org/officeDocument/2006/relationships/diagramQuickStyle" Target="../diagrams/quickStyle25.xml"/><Relationship Id="rId9" Type="http://schemas.openxmlformats.org/officeDocument/2006/relationships/image" Target="../media/image95.jpeg"/></Relationships>
</file>

<file path=ppt/slides/_rels/slide31.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diagramData" Target="../diagrams/data26.xml"/><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image" Target="../media/image104.png"/><Relationship Id="rId5" Type="http://schemas.openxmlformats.org/officeDocument/2006/relationships/diagramQuickStyle" Target="../diagrams/quickStyle26.xml"/><Relationship Id="rId15" Type="http://schemas.openxmlformats.org/officeDocument/2006/relationships/image" Target="../media/image108.png"/><Relationship Id="rId10" Type="http://schemas.openxmlformats.org/officeDocument/2006/relationships/image" Target="../media/image103.jpeg"/><Relationship Id="rId4" Type="http://schemas.openxmlformats.org/officeDocument/2006/relationships/diagramLayout" Target="../diagrams/layout26.xml"/><Relationship Id="rId9" Type="http://schemas.openxmlformats.org/officeDocument/2006/relationships/image" Target="../media/image102.jpeg"/><Relationship Id="rId14"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Layout" Target="../diagrams/layout27.xml"/><Relationship Id="rId7" Type="http://schemas.openxmlformats.org/officeDocument/2006/relationships/image" Target="../media/image110.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openxmlformats.org/officeDocument/2006/relationships/image" Target="../media/image109.emf"/><Relationship Id="rId11" Type="http://schemas.openxmlformats.org/officeDocument/2006/relationships/image" Target="../media/image114.jpeg"/><Relationship Id="rId5" Type="http://schemas.openxmlformats.org/officeDocument/2006/relationships/diagramColors" Target="../diagrams/colors27.xml"/><Relationship Id="rId10" Type="http://schemas.openxmlformats.org/officeDocument/2006/relationships/image" Target="../media/image113.jpeg"/><Relationship Id="rId4" Type="http://schemas.openxmlformats.org/officeDocument/2006/relationships/diagramQuickStyle" Target="../diagrams/quickStyle27.xml"/><Relationship Id="rId9" Type="http://schemas.openxmlformats.org/officeDocument/2006/relationships/image" Target="../media/image11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image" Target="../media/image116.jpeg"/><Relationship Id="rId7" Type="http://schemas.openxmlformats.org/officeDocument/2006/relationships/diagramData" Target="../diagrams/data28.xml"/><Relationship Id="rId12"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20.png"/><Relationship Id="rId5" Type="http://schemas.openxmlformats.org/officeDocument/2006/relationships/image" Target="../media/image118.jpeg"/><Relationship Id="rId10" Type="http://schemas.openxmlformats.org/officeDocument/2006/relationships/diagramColors" Target="../diagrams/colors28.xml"/><Relationship Id="rId4" Type="http://schemas.openxmlformats.org/officeDocument/2006/relationships/image" Target="../media/image117.jpeg"/><Relationship Id="rId9" Type="http://schemas.openxmlformats.org/officeDocument/2006/relationships/diagramQuickStyle" Target="../diagrams/quickStyle28.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9.xml"/><Relationship Id="rId3" Type="http://schemas.openxmlformats.org/officeDocument/2006/relationships/image" Target="../media/image122.emf"/><Relationship Id="rId7" Type="http://schemas.openxmlformats.org/officeDocument/2006/relationships/image" Target="../media/image126.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diagramColors" Target="../diagrams/colors29.xml"/><Relationship Id="rId5" Type="http://schemas.openxmlformats.org/officeDocument/2006/relationships/image" Target="../media/image124.jpeg"/><Relationship Id="rId10" Type="http://schemas.openxmlformats.org/officeDocument/2006/relationships/diagramQuickStyle" Target="../diagrams/quickStyle29.xml"/><Relationship Id="rId4" Type="http://schemas.openxmlformats.org/officeDocument/2006/relationships/image" Target="../media/image123.jpeg"/><Relationship Id="rId9" Type="http://schemas.openxmlformats.org/officeDocument/2006/relationships/diagramLayout" Target="../diagrams/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diagramData" Target="../diagrams/data30.xml"/><Relationship Id="rId7"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10" Type="http://schemas.openxmlformats.org/officeDocument/2006/relationships/image" Target="../media/image131.png"/><Relationship Id="rId4" Type="http://schemas.openxmlformats.org/officeDocument/2006/relationships/diagramLayout" Target="../diagrams/layout30.xml"/><Relationship Id="rId9" Type="http://schemas.openxmlformats.org/officeDocument/2006/relationships/image" Target="../media/image130.jpeg"/></Relationships>
</file>

<file path=ppt/slides/_rels/slide38.xml.rels><?xml version="1.0" encoding="UTF-8" standalone="yes"?>
<Relationships xmlns="http://schemas.openxmlformats.org/package/2006/relationships"><Relationship Id="rId8" Type="http://schemas.openxmlformats.org/officeDocument/2006/relationships/image" Target="../media/image134.emf"/><Relationship Id="rId13" Type="http://schemas.openxmlformats.org/officeDocument/2006/relationships/image" Target="../media/image139.emf"/><Relationship Id="rId18" Type="http://schemas.openxmlformats.org/officeDocument/2006/relationships/image" Target="../media/image144.emf"/><Relationship Id="rId3" Type="http://schemas.openxmlformats.org/officeDocument/2006/relationships/diagramLayout" Target="../diagrams/layout31.xml"/><Relationship Id="rId7" Type="http://schemas.openxmlformats.org/officeDocument/2006/relationships/image" Target="../media/image133.emf"/><Relationship Id="rId12" Type="http://schemas.openxmlformats.org/officeDocument/2006/relationships/image" Target="../media/image138.emf"/><Relationship Id="rId17" Type="http://schemas.openxmlformats.org/officeDocument/2006/relationships/image" Target="../media/image143.emf"/><Relationship Id="rId2" Type="http://schemas.openxmlformats.org/officeDocument/2006/relationships/diagramData" Target="../diagrams/data31.xml"/><Relationship Id="rId16" Type="http://schemas.openxmlformats.org/officeDocument/2006/relationships/image" Target="../media/image142.emf"/><Relationship Id="rId20" Type="http://schemas.openxmlformats.org/officeDocument/2006/relationships/image" Target="../media/image146.emf"/><Relationship Id="rId1" Type="http://schemas.openxmlformats.org/officeDocument/2006/relationships/slideLayout" Target="../slideLayouts/slideLayout2.xml"/><Relationship Id="rId6" Type="http://schemas.openxmlformats.org/officeDocument/2006/relationships/image" Target="../media/image132.emf"/><Relationship Id="rId11" Type="http://schemas.openxmlformats.org/officeDocument/2006/relationships/image" Target="../media/image137.emf"/><Relationship Id="rId5" Type="http://schemas.openxmlformats.org/officeDocument/2006/relationships/diagramColors" Target="../diagrams/colors31.xml"/><Relationship Id="rId15" Type="http://schemas.openxmlformats.org/officeDocument/2006/relationships/image" Target="../media/image141.emf"/><Relationship Id="rId10" Type="http://schemas.openxmlformats.org/officeDocument/2006/relationships/image" Target="../media/image136.emf"/><Relationship Id="rId19" Type="http://schemas.openxmlformats.org/officeDocument/2006/relationships/image" Target="../media/image145.emf"/><Relationship Id="rId4" Type="http://schemas.openxmlformats.org/officeDocument/2006/relationships/diagramQuickStyle" Target="../diagrams/quickStyle31.xml"/><Relationship Id="rId9" Type="http://schemas.openxmlformats.org/officeDocument/2006/relationships/image" Target="../media/image135.emf"/><Relationship Id="rId14" Type="http://schemas.openxmlformats.org/officeDocument/2006/relationships/image" Target="../media/image140.emf"/></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5.xml"/><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diagramColors" Target="../diagrams/colors5.xml"/><Relationship Id="rId10" Type="http://schemas.openxmlformats.org/officeDocument/2006/relationships/image" Target="../media/image12.jpeg"/><Relationship Id="rId4" Type="http://schemas.openxmlformats.org/officeDocument/2006/relationships/diagramQuickStyle" Target="../diagrams/quickStyle5.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20"/>
          <p:cNvPicPr>
            <a:picLocks noChangeAspect="1" noChangeArrowheads="1"/>
          </p:cNvPicPr>
          <p:nvPr/>
        </p:nvPicPr>
        <p:blipFill>
          <a:blip r:embed="rId2">
            <a:grayscl/>
            <a:lum/>
          </a:blip>
          <a:srcRect l="54054" r="2496" b="51814"/>
          <a:stretch>
            <a:fillRect/>
          </a:stretch>
        </p:blipFill>
        <p:spPr bwMode="auto">
          <a:xfrm>
            <a:off x="5643570" y="4857760"/>
            <a:ext cx="2228288" cy="1500174"/>
          </a:xfrm>
          <a:prstGeom prst="ellipse">
            <a:avLst/>
          </a:prstGeom>
          <a:ln>
            <a:noFill/>
          </a:ln>
          <a:effectLst>
            <a:softEdge rad="112500"/>
          </a:effectLst>
        </p:spPr>
      </p:pic>
      <p:sp>
        <p:nvSpPr>
          <p:cNvPr id="4" name="3 CuadroTexto"/>
          <p:cNvSpPr txBox="1"/>
          <p:nvPr/>
        </p:nvSpPr>
        <p:spPr>
          <a:xfrm>
            <a:off x="142844" y="357166"/>
            <a:ext cx="5500726" cy="1200329"/>
          </a:xfrm>
          <a:prstGeom prst="rect">
            <a:avLst/>
          </a:prstGeom>
          <a:noFill/>
        </p:spPr>
        <p:txBody>
          <a:bodyPr wrap="square" rtlCol="0">
            <a:spAutoFit/>
          </a:bodyPr>
          <a:lstStyle/>
          <a:p>
            <a:r>
              <a:rPr lang="en-US" sz="2400" dirty="0" smtClean="0"/>
              <a:t>Universidad Central de Venezuela</a:t>
            </a:r>
          </a:p>
          <a:p>
            <a:r>
              <a:rPr lang="en-US" sz="2400" dirty="0" err="1" smtClean="0"/>
              <a:t>Facultad</a:t>
            </a:r>
            <a:r>
              <a:rPr lang="en-US" sz="2400" dirty="0" smtClean="0"/>
              <a:t> de </a:t>
            </a:r>
            <a:r>
              <a:rPr lang="en-US" sz="2400" dirty="0" err="1" smtClean="0"/>
              <a:t>Odontología</a:t>
            </a:r>
            <a:endParaRPr lang="en-US" sz="2400" dirty="0" smtClean="0"/>
          </a:p>
          <a:p>
            <a:r>
              <a:rPr lang="es-VE" sz="2400" dirty="0" smtClean="0"/>
              <a:t>Postgrado de Odontología Infantil</a:t>
            </a:r>
            <a:endParaRPr lang="en-US" sz="2400" dirty="0"/>
          </a:p>
        </p:txBody>
      </p:sp>
      <p:sp>
        <p:nvSpPr>
          <p:cNvPr id="6" name="5 Rectángulo"/>
          <p:cNvSpPr/>
          <p:nvPr/>
        </p:nvSpPr>
        <p:spPr>
          <a:xfrm>
            <a:off x="500034" y="1857364"/>
            <a:ext cx="7929618" cy="1754326"/>
          </a:xfrm>
          <a:prstGeom prst="rect">
            <a:avLst/>
          </a:prstGeom>
          <a:noFill/>
        </p:spPr>
        <p:txBody>
          <a:bodyPr wrap="square" lIns="91440" tIns="45720" rIns="91440" bIns="45720">
            <a:spAutoFit/>
          </a:bodyPr>
          <a:lstStyle/>
          <a:p>
            <a:pPr algn="ctr"/>
            <a:r>
              <a:rPr lang="es-ES" sz="36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Nuevas Tendencias en el Tratamiento de las Lesiones </a:t>
            </a:r>
            <a:r>
              <a:rPr lang="es-E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D</a:t>
            </a:r>
            <a:r>
              <a:rPr lang="es-ES" sz="36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entales Traumáticas en Dentición </a:t>
            </a:r>
            <a:r>
              <a:rPr lang="es-E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P</a:t>
            </a:r>
            <a:r>
              <a:rPr lang="es-ES" sz="36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rimaria</a:t>
            </a:r>
            <a:endParaRPr lang="es-E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endParaRPr>
          </a:p>
        </p:txBody>
      </p:sp>
      <p:sp>
        <p:nvSpPr>
          <p:cNvPr id="8" name="7 CuadroTexto"/>
          <p:cNvSpPr txBox="1"/>
          <p:nvPr/>
        </p:nvSpPr>
        <p:spPr>
          <a:xfrm>
            <a:off x="214282" y="5572140"/>
            <a:ext cx="5214974" cy="830997"/>
          </a:xfrm>
          <a:prstGeom prst="rect">
            <a:avLst/>
          </a:prstGeom>
          <a:noFill/>
        </p:spPr>
        <p:txBody>
          <a:bodyPr wrap="square" rtlCol="0">
            <a:spAutoFit/>
          </a:bodyPr>
          <a:lstStyle/>
          <a:p>
            <a:r>
              <a:rPr lang="en-US" sz="2400" dirty="0" err="1" smtClean="0"/>
              <a:t>Od</a:t>
            </a:r>
            <a:r>
              <a:rPr lang="en-US" sz="2400" dirty="0" smtClean="0"/>
              <a:t>. Maria Eugenia León B.</a:t>
            </a:r>
          </a:p>
          <a:p>
            <a:r>
              <a:rPr lang="en-US" sz="2400" dirty="0" smtClean="0"/>
              <a:t>Tutor: </a:t>
            </a:r>
            <a:r>
              <a:rPr lang="en-US" sz="2400" dirty="0" err="1" smtClean="0"/>
              <a:t>María</a:t>
            </a:r>
            <a:r>
              <a:rPr lang="en-US" sz="2400" dirty="0" smtClean="0"/>
              <a:t> Gabriela </a:t>
            </a:r>
            <a:r>
              <a:rPr lang="en-US" sz="2400" dirty="0" err="1" smtClean="0"/>
              <a:t>Martínez</a:t>
            </a:r>
            <a:r>
              <a:rPr lang="en-US" sz="2400" dirty="0" smtClean="0"/>
              <a:t> V.</a:t>
            </a:r>
            <a:endParaRPr lang="en-US" sz="2400" dirty="0"/>
          </a:p>
        </p:txBody>
      </p:sp>
      <p:pic>
        <p:nvPicPr>
          <p:cNvPr id="5" name="il_fi" descr="http://3.bp.blogspot.com/_-cVvuVPItZ8/Su3SlnG1JtI/AAAAAAAAACY/alFaQ6p3S7w/s320/AVULSION2%5B1%5D.jpg"/>
          <p:cNvPicPr/>
          <p:nvPr/>
        </p:nvPicPr>
        <p:blipFill>
          <a:blip r:embed="rId3">
            <a:lum/>
          </a:blip>
          <a:srcRect/>
          <a:stretch>
            <a:fillRect/>
          </a:stretch>
        </p:blipFill>
        <p:spPr bwMode="auto">
          <a:xfrm>
            <a:off x="4500562" y="3929066"/>
            <a:ext cx="1714512" cy="1651195"/>
          </a:xfrm>
          <a:prstGeom prst="ellipse">
            <a:avLst/>
          </a:prstGeom>
          <a:ln>
            <a:noFill/>
          </a:ln>
          <a:effectLst>
            <a:softEdge rad="112500"/>
          </a:effectLst>
        </p:spPr>
      </p:pic>
      <p:pic>
        <p:nvPicPr>
          <p:cNvPr id="9" name="Imagen 7" descr="fotos_tesis_006[1]"/>
          <p:cNvPicPr>
            <a:picLocks noChangeAspect="1" noChangeArrowheads="1"/>
          </p:cNvPicPr>
          <p:nvPr/>
        </p:nvPicPr>
        <p:blipFill>
          <a:blip r:embed="rId4">
            <a:lum/>
          </a:blip>
          <a:srcRect l="31984" t="37070" r="38647" b="35744"/>
          <a:stretch>
            <a:fillRect/>
          </a:stretch>
        </p:blipFill>
        <p:spPr bwMode="auto">
          <a:xfrm>
            <a:off x="6072198" y="3571876"/>
            <a:ext cx="2284233" cy="160709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17" name="16 Rectángulo"/>
          <p:cNvSpPr/>
          <p:nvPr/>
        </p:nvSpPr>
        <p:spPr>
          <a:xfrm>
            <a:off x="3143240" y="5500702"/>
            <a:ext cx="3571900" cy="707886"/>
          </a:xfrm>
          <a:prstGeom prst="rect">
            <a:avLst/>
          </a:prstGeom>
          <a:ln>
            <a:solidFill>
              <a:srgbClr val="0099CC"/>
            </a:solidFill>
          </a:ln>
          <a:effectLst>
            <a:glow rad="101600">
              <a:schemeClr val="accent2">
                <a:satMod val="175000"/>
                <a:alpha val="40000"/>
              </a:schemeClr>
            </a:glow>
          </a:effectLst>
        </p:spPr>
        <p:txBody>
          <a:bodyPr wrap="square">
            <a:spAutoFit/>
          </a:bodyPr>
          <a:lstStyle/>
          <a:p>
            <a:r>
              <a:rPr lang="es-VE" sz="2000" b="1" dirty="0" smtClean="0">
                <a:latin typeface="Calibri" pitchFamily="34" charset="0"/>
                <a:cs typeface="Calibri" pitchFamily="34" charset="0"/>
              </a:rPr>
              <a:t>CONTROL CLINICO Y RADIOGRÁFICO 3-4 SEMANAS</a:t>
            </a:r>
            <a:endParaRPr lang="es-VE" sz="2000" b="1" dirty="0">
              <a:latin typeface="Calibri" pitchFamily="34" charset="0"/>
              <a:cs typeface="Calibri" pitchFamily="34" charset="0"/>
            </a:endParaRPr>
          </a:p>
        </p:txBody>
      </p:sp>
      <p:pic>
        <p:nvPicPr>
          <p:cNvPr id="18" name="Imagen 1"/>
          <p:cNvPicPr>
            <a:picLocks noChangeAspect="1" noChangeArrowheads="1"/>
          </p:cNvPicPr>
          <p:nvPr/>
        </p:nvPicPr>
        <p:blipFill>
          <a:blip r:embed="rId3"/>
          <a:srcRect l="6012" r="3006"/>
          <a:stretch>
            <a:fillRect/>
          </a:stretch>
        </p:blipFill>
        <p:spPr bwMode="auto">
          <a:xfrm>
            <a:off x="1785918" y="1571612"/>
            <a:ext cx="6336000" cy="2194772"/>
          </a:xfrm>
          <a:prstGeom prst="rect">
            <a:avLst/>
          </a:prstGeom>
          <a:noFill/>
          <a:ln w="19050">
            <a:solidFill>
              <a:srgbClr val="BE12A5"/>
            </a:solidFill>
            <a:miter lim="800000"/>
            <a:headEnd/>
            <a:tailEnd/>
          </a:ln>
          <a:scene3d>
            <a:camera prst="orthographicFront"/>
            <a:lightRig rig="threePt" dir="t"/>
          </a:scene3d>
          <a:sp3d>
            <a:bevelT w="165100" prst="coolSlant"/>
          </a:sp3d>
        </p:spPr>
      </p:pic>
      <p:grpSp>
        <p:nvGrpSpPr>
          <p:cNvPr id="27" name="Group 7"/>
          <p:cNvGrpSpPr>
            <a:grpSpLocks/>
          </p:cNvGrpSpPr>
          <p:nvPr/>
        </p:nvGrpSpPr>
        <p:grpSpPr bwMode="auto">
          <a:xfrm>
            <a:off x="1785918" y="3929066"/>
            <a:ext cx="6286544" cy="2332767"/>
            <a:chOff x="3270" y="10690"/>
            <a:chExt cx="6210" cy="1987"/>
          </a:xfrm>
        </p:grpSpPr>
        <p:pic>
          <p:nvPicPr>
            <p:cNvPr id="31" name="Imagen 2" descr="C:\Users\usuario\Documents\Universidad\traumatismo\Casos traumatismo\caso 1\DSC05712.JPG"/>
            <p:cNvPicPr>
              <a:picLocks noChangeArrowheads="1"/>
            </p:cNvPicPr>
            <p:nvPr/>
          </p:nvPicPr>
          <p:blipFill>
            <a:blip r:embed="rId4"/>
            <a:srcRect l="4803" b="-717"/>
            <a:stretch>
              <a:fillRect/>
            </a:stretch>
          </p:blipFill>
          <p:spPr bwMode="auto">
            <a:xfrm>
              <a:off x="6375" y="10690"/>
              <a:ext cx="3105" cy="1987"/>
            </a:xfrm>
            <a:prstGeom prst="rect">
              <a:avLst/>
            </a:prstGeom>
            <a:noFill/>
            <a:ln w="19050">
              <a:solidFill>
                <a:srgbClr val="BE12A5"/>
              </a:solidFill>
              <a:miter lim="800000"/>
              <a:headEnd/>
              <a:tailEnd/>
            </a:ln>
            <a:scene3d>
              <a:camera prst="orthographicFront"/>
              <a:lightRig rig="threePt" dir="t"/>
            </a:scene3d>
            <a:sp3d>
              <a:bevelT/>
            </a:sp3d>
          </p:spPr>
        </p:pic>
        <p:pic>
          <p:nvPicPr>
            <p:cNvPr id="32" name="Imagen 6" descr="C:\Users\usuario\Documents\Universidad\traumatismo\Casos traumatismo\caso 1\P1010738.JPG"/>
            <p:cNvPicPr>
              <a:picLocks noChangeArrowheads="1"/>
            </p:cNvPicPr>
            <p:nvPr/>
          </p:nvPicPr>
          <p:blipFill>
            <a:blip r:embed="rId5"/>
            <a:srcRect/>
            <a:stretch>
              <a:fillRect/>
            </a:stretch>
          </p:blipFill>
          <p:spPr bwMode="auto">
            <a:xfrm>
              <a:off x="3270" y="10690"/>
              <a:ext cx="3105" cy="1987"/>
            </a:xfrm>
            <a:prstGeom prst="rect">
              <a:avLst/>
            </a:prstGeom>
            <a:noFill/>
            <a:ln w="19050">
              <a:solidFill>
                <a:srgbClr val="BE12A5"/>
              </a:solidFill>
              <a:miter lim="800000"/>
              <a:headEnd/>
              <a:tailEnd/>
            </a:ln>
            <a:scene3d>
              <a:camera prst="orthographicFront"/>
              <a:lightRig rig="threePt" dir="t"/>
            </a:scene3d>
            <a:sp3d>
              <a:bevelT/>
            </a:sp3d>
          </p:spPr>
        </p:pic>
      </p:grpSp>
      <p:graphicFrame>
        <p:nvGraphicFramePr>
          <p:cNvPr id="16" name="15 Diagrama"/>
          <p:cNvGraphicFramePr/>
          <p:nvPr/>
        </p:nvGraphicFramePr>
        <p:xfrm>
          <a:off x="2071670" y="128586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 name="32 CuadroTexto"/>
          <p:cNvSpPr txBox="1"/>
          <p:nvPr/>
        </p:nvSpPr>
        <p:spPr>
          <a:xfrm>
            <a:off x="214282" y="1000108"/>
            <a:ext cx="2571768" cy="523220"/>
          </a:xfrm>
          <a:prstGeom prst="rect">
            <a:avLst/>
          </a:prstGeom>
          <a:noFill/>
        </p:spPr>
        <p:txBody>
          <a:bodyPr wrap="square" rtlCol="0">
            <a:spAutoFit/>
          </a:bodyPr>
          <a:lstStyle/>
          <a:p>
            <a:r>
              <a:rPr lang="es-VE" sz="2800" dirty="0" smtClean="0">
                <a:solidFill>
                  <a:srgbClr val="BE12A5"/>
                </a:solidFill>
                <a:latin typeface="Aharoni" pitchFamily="2" charset="-79"/>
                <a:cs typeface="Aharoni" pitchFamily="2" charset="-79"/>
              </a:rPr>
              <a:t>Tratamiento</a:t>
            </a:r>
            <a:endParaRPr lang="es-VE" sz="2800" dirty="0">
              <a:solidFill>
                <a:srgbClr val="BE12A5"/>
              </a:solidFill>
              <a:latin typeface="Aharoni" pitchFamily="2" charset="-79"/>
              <a:cs typeface="Aharoni" pitchFamily="2" charset="-79"/>
            </a:endParaRPr>
          </a:p>
        </p:txBody>
      </p:sp>
      <p:sp>
        <p:nvSpPr>
          <p:cNvPr id="12" name="11 Rectángulo"/>
          <p:cNvSpPr/>
          <p:nvPr/>
        </p:nvSpPr>
        <p:spPr>
          <a:xfrm>
            <a:off x="1620806" y="6476778"/>
            <a:ext cx="7929586" cy="646331"/>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s-VE" sz="1200" dirty="0" err="1" smtClean="0"/>
              <a:t>Giral</a:t>
            </a:r>
            <a:r>
              <a:rPr lang="es-VE" sz="1200" dirty="0" smtClean="0"/>
              <a:t> 2009, Postgrado de Odontología Infantil. UCV </a:t>
            </a:r>
          </a:p>
          <a:p>
            <a:pPr lvl="0"/>
            <a:endParaRPr lang="es-VE"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0.7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strVal val="#ppt_w*0.70"/>
                                          </p:val>
                                        </p:tav>
                                        <p:tav tm="100000">
                                          <p:val>
                                            <p:strVal val="#ppt_w"/>
                                          </p:val>
                                        </p:tav>
                                      </p:tavLst>
                                    </p:anim>
                                    <p:anim calcmode="lin" valueType="num">
                                      <p:cBhvr>
                                        <p:cTn id="14" dur="500" fill="hold"/>
                                        <p:tgtEl>
                                          <p:spTgt spid="17"/>
                                        </p:tgtEl>
                                        <p:attrNameLst>
                                          <p:attrName>ppt_h</p:attrName>
                                        </p:attrNameLst>
                                      </p:cBhvr>
                                      <p:tavLst>
                                        <p:tav tm="0">
                                          <p:val>
                                            <p:strVal val="#ppt_h"/>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500"/>
                            </p:stCondLst>
                            <p:childTnLst>
                              <p:par>
                                <p:cTn id="22" presetID="4"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ox(in)">
                                      <p:cBhvr>
                                        <p:cTn id="24" dur="500"/>
                                        <p:tgtEl>
                                          <p:spTgt spid="18"/>
                                        </p:tgtEl>
                                      </p:cBhvr>
                                    </p:animEffect>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strVal val="#ppt_w*0.70"/>
                                          </p:val>
                                        </p:tav>
                                        <p:tav tm="100000">
                                          <p:val>
                                            <p:strVal val="#ppt_w"/>
                                          </p:val>
                                        </p:tav>
                                      </p:tavLst>
                                    </p:anim>
                                    <p:anim calcmode="lin" valueType="num">
                                      <p:cBhvr>
                                        <p:cTn id="29" dur="500" fill="hold"/>
                                        <p:tgtEl>
                                          <p:spTgt spid="27"/>
                                        </p:tgtEl>
                                        <p:attrNameLst>
                                          <p:attrName>ppt_h</p:attrName>
                                        </p:attrNameLst>
                                      </p:cBhvr>
                                      <p:tavLst>
                                        <p:tav tm="0">
                                          <p:val>
                                            <p:strVal val="#ppt_h"/>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6" grpId="0">
        <p:bldAsOne/>
      </p:bldGraphic>
      <p:bldGraphic spid="16" grpId="1">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grpSp>
        <p:nvGrpSpPr>
          <p:cNvPr id="2" name="Group 2"/>
          <p:cNvGrpSpPr>
            <a:grpSpLocks/>
          </p:cNvGrpSpPr>
          <p:nvPr/>
        </p:nvGrpSpPr>
        <p:grpSpPr bwMode="auto">
          <a:xfrm>
            <a:off x="1142976" y="1071546"/>
            <a:ext cx="6786578" cy="1785950"/>
            <a:chOff x="2250" y="7542"/>
            <a:chExt cx="8014" cy="2010"/>
          </a:xfrm>
          <a:solidFill>
            <a:srgbClr val="7030A0"/>
          </a:solidFill>
        </p:grpSpPr>
        <p:pic>
          <p:nvPicPr>
            <p:cNvPr id="8" name="Imagen 25" descr="http://www.dentaltraumaguide.org/Pictures/Primary/EnamelDentinFracture/enamel_dentin_fracture_front.jpg"/>
            <p:cNvPicPr>
              <a:picLocks noChangeAspect="1" noChangeArrowheads="1"/>
            </p:cNvPicPr>
            <p:nvPr/>
          </p:nvPicPr>
          <p:blipFill>
            <a:blip r:embed="rId2"/>
            <a:srcRect t="7692"/>
            <a:stretch>
              <a:fillRect/>
            </a:stretch>
          </p:blipFill>
          <p:spPr bwMode="auto">
            <a:xfrm>
              <a:off x="2250" y="7542"/>
              <a:ext cx="2970" cy="1995"/>
            </a:xfrm>
            <a:prstGeom prst="rect">
              <a:avLst/>
            </a:prstGeom>
            <a:grpFill/>
            <a:ln>
              <a:solidFill>
                <a:srgbClr val="BE12A5"/>
              </a:solidFill>
            </a:ln>
            <a:effectLst>
              <a:outerShdw blurRad="292100" dist="139700" dir="2700000" algn="tl" rotWithShape="0">
                <a:srgbClr val="333333">
                  <a:alpha val="65000"/>
                </a:srgbClr>
              </a:outerShdw>
            </a:effectLst>
          </p:spPr>
        </p:pic>
        <p:pic>
          <p:nvPicPr>
            <p:cNvPr id="9" name="Imagen 28" descr="http://www.dentaltraumaguide.org/Pictures/Primary/EnamelDentinFracture/enamel_dentin_fracture_top.jpg"/>
            <p:cNvPicPr>
              <a:picLocks noChangeAspect="1" noChangeArrowheads="1"/>
            </p:cNvPicPr>
            <p:nvPr/>
          </p:nvPicPr>
          <p:blipFill>
            <a:blip r:embed="rId3"/>
            <a:srcRect/>
            <a:stretch>
              <a:fillRect/>
            </a:stretch>
          </p:blipFill>
          <p:spPr bwMode="auto">
            <a:xfrm>
              <a:off x="5310" y="7542"/>
              <a:ext cx="2970" cy="1995"/>
            </a:xfrm>
            <a:prstGeom prst="rect">
              <a:avLst/>
            </a:prstGeom>
            <a:grpFill/>
            <a:ln>
              <a:solidFill>
                <a:srgbClr val="BE12A5"/>
              </a:solidFill>
            </a:ln>
            <a:effectLst>
              <a:outerShdw blurRad="292100" dist="139700" dir="2700000" algn="tl" rotWithShape="0">
                <a:srgbClr val="333333">
                  <a:alpha val="65000"/>
                </a:srgbClr>
              </a:outerShdw>
            </a:effectLst>
          </p:spPr>
        </p:pic>
        <p:pic>
          <p:nvPicPr>
            <p:cNvPr id="10" name="Imagen 34" descr="http://www.dentaltraumaguide.org/Pictures/Primary/EnamelDentinFracture/enameldentinfracturerontgen.jpg"/>
            <p:cNvPicPr>
              <a:picLocks noChangeAspect="1" noChangeArrowheads="1"/>
            </p:cNvPicPr>
            <p:nvPr/>
          </p:nvPicPr>
          <p:blipFill>
            <a:blip r:embed="rId4"/>
            <a:srcRect b="10625"/>
            <a:stretch>
              <a:fillRect/>
            </a:stretch>
          </p:blipFill>
          <p:spPr bwMode="auto">
            <a:xfrm>
              <a:off x="8370" y="7542"/>
              <a:ext cx="1894" cy="2010"/>
            </a:xfrm>
            <a:prstGeom prst="rect">
              <a:avLst/>
            </a:prstGeom>
            <a:grpFill/>
            <a:ln>
              <a:solidFill>
                <a:srgbClr val="BE12A5"/>
              </a:solidFill>
            </a:ln>
            <a:effectLst>
              <a:outerShdw blurRad="292100" dist="139700" dir="2700000" algn="tl" rotWithShape="0">
                <a:srgbClr val="333333">
                  <a:alpha val="65000"/>
                </a:srgbClr>
              </a:outerShdw>
            </a:effectLst>
          </p:spPr>
        </p:pic>
      </p:grpSp>
      <p:graphicFrame>
        <p:nvGraphicFramePr>
          <p:cNvPr id="11" name="10 Diagrama"/>
          <p:cNvGraphicFramePr/>
          <p:nvPr/>
        </p:nvGraphicFramePr>
        <p:xfrm>
          <a:off x="1928730" y="3143248"/>
          <a:ext cx="7215270" cy="25717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p:cNvPicPr>
            <a:picLocks noChangeAspect="1" noChangeArrowheads="1"/>
          </p:cNvPicPr>
          <p:nvPr/>
        </p:nvPicPr>
        <p:blipFill>
          <a:blip r:embed="rId9">
            <a:clrChange>
              <a:clrFrom>
                <a:srgbClr val="FFFFFF"/>
              </a:clrFrom>
              <a:clrTo>
                <a:srgbClr val="FFFFFF">
                  <a:alpha val="0"/>
                </a:srgbClr>
              </a:clrTo>
            </a:clrChange>
          </a:blip>
          <a:srcRect l="30197" t="29297" r="50586" b="20898"/>
          <a:stretch>
            <a:fillRect/>
          </a:stretch>
        </p:blipFill>
        <p:spPr bwMode="auto">
          <a:xfrm>
            <a:off x="0" y="3929066"/>
            <a:ext cx="1862991" cy="2714644"/>
          </a:xfrm>
          <a:prstGeom prst="rect">
            <a:avLst/>
          </a:prstGeom>
          <a:noFill/>
          <a:ln w="9525">
            <a:noFill/>
            <a:miter lim="800000"/>
            <a:headEnd/>
            <a:tailEnd/>
          </a:ln>
          <a:effectLst/>
        </p:spPr>
      </p:pic>
      <p:pic>
        <p:nvPicPr>
          <p:cNvPr id="13" name="Picture 6"/>
          <p:cNvPicPr>
            <a:picLocks noChangeAspect="1" noChangeArrowheads="1"/>
          </p:cNvPicPr>
          <p:nvPr/>
        </p:nvPicPr>
        <p:blipFill>
          <a:blip r:embed="rId10">
            <a:clrChange>
              <a:clrFrom>
                <a:srgbClr val="FFFFFF"/>
              </a:clrFrom>
              <a:clrTo>
                <a:srgbClr val="FFFFFF">
                  <a:alpha val="0"/>
                </a:srgbClr>
              </a:clrTo>
            </a:clrChange>
          </a:blip>
          <a:srcRect l="54719" t="39070" r="26966" b="32052"/>
          <a:stretch>
            <a:fillRect/>
          </a:stretch>
        </p:blipFill>
        <p:spPr bwMode="auto">
          <a:xfrm>
            <a:off x="428596" y="3000372"/>
            <a:ext cx="928694" cy="823290"/>
          </a:xfrm>
          <a:prstGeom prst="rect">
            <a:avLst/>
          </a:prstGeom>
          <a:noFill/>
          <a:ln w="28575">
            <a:noFill/>
            <a:miter lim="800000"/>
            <a:headEnd/>
            <a:tailEnd/>
          </a:ln>
          <a:effectLst/>
        </p:spPr>
      </p:pic>
      <p:pic>
        <p:nvPicPr>
          <p:cNvPr id="14" name="Picture 7"/>
          <p:cNvPicPr>
            <a:picLocks noChangeAspect="1" noChangeArrowheads="1"/>
          </p:cNvPicPr>
          <p:nvPr/>
        </p:nvPicPr>
        <p:blipFill>
          <a:blip r:embed="rId11">
            <a:clrChange>
              <a:clrFrom>
                <a:srgbClr val="FFFFFF"/>
              </a:clrFrom>
              <a:clrTo>
                <a:srgbClr val="FFFFFF">
                  <a:alpha val="0"/>
                </a:srgbClr>
              </a:clrTo>
            </a:clrChange>
          </a:blip>
          <a:srcRect l="54392" t="39258" r="26391" b="31445"/>
          <a:stretch>
            <a:fillRect/>
          </a:stretch>
        </p:blipFill>
        <p:spPr bwMode="auto">
          <a:xfrm>
            <a:off x="500034" y="3071810"/>
            <a:ext cx="928694" cy="796024"/>
          </a:xfrm>
          <a:prstGeom prst="rect">
            <a:avLst/>
          </a:prstGeom>
          <a:noFill/>
          <a:ln w="28575">
            <a:noFill/>
            <a:miter lim="800000"/>
            <a:headEnd/>
            <a:tailEnd/>
          </a:ln>
          <a:effectLst/>
        </p:spPr>
      </p:pic>
      <p:pic>
        <p:nvPicPr>
          <p:cNvPr id="15" name="Picture 3"/>
          <p:cNvPicPr>
            <a:picLocks noChangeAspect="1" noChangeArrowheads="1"/>
          </p:cNvPicPr>
          <p:nvPr/>
        </p:nvPicPr>
        <p:blipFill>
          <a:blip r:embed="rId12">
            <a:clrChange>
              <a:clrFrom>
                <a:srgbClr val="FFFFFF"/>
              </a:clrFrom>
              <a:clrTo>
                <a:srgbClr val="FFFFFF">
                  <a:alpha val="0"/>
                </a:srgbClr>
              </a:clrTo>
            </a:clrChange>
          </a:blip>
          <a:srcRect l="54941" t="33398" r="21999" b="40234"/>
          <a:stretch>
            <a:fillRect/>
          </a:stretch>
        </p:blipFill>
        <p:spPr bwMode="auto">
          <a:xfrm>
            <a:off x="428596" y="3143248"/>
            <a:ext cx="1071570" cy="688867"/>
          </a:xfrm>
          <a:prstGeom prst="rect">
            <a:avLst/>
          </a:prstGeom>
          <a:noFill/>
          <a:ln w="9525">
            <a:noFill/>
            <a:miter lim="800000"/>
            <a:headEnd/>
            <a:tailEnd/>
          </a:ln>
          <a:effectLst/>
        </p:spPr>
      </p:pic>
      <p:sp>
        <p:nvSpPr>
          <p:cNvPr id="16" name="15 Flecha abajo"/>
          <p:cNvSpPr/>
          <p:nvPr/>
        </p:nvSpPr>
        <p:spPr>
          <a:xfrm>
            <a:off x="1000100" y="5072074"/>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16 Flecha abajo"/>
          <p:cNvSpPr/>
          <p:nvPr/>
        </p:nvSpPr>
        <p:spPr>
          <a:xfrm>
            <a:off x="1071538" y="4071942"/>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7 Flecha abajo"/>
          <p:cNvSpPr/>
          <p:nvPr/>
        </p:nvSpPr>
        <p:spPr>
          <a:xfrm>
            <a:off x="857224" y="4214818"/>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Rectángulo"/>
          <p:cNvSpPr/>
          <p:nvPr/>
        </p:nvSpPr>
        <p:spPr>
          <a:xfrm>
            <a:off x="1571604" y="6445126"/>
            <a:ext cx="785818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0.7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cTn>
                              </p:par>
                            </p:childTnLst>
                          </p:cTn>
                        </p:par>
                        <p:par>
                          <p:cTn id="26" fill="hold">
                            <p:stCondLst>
                              <p:cond delay="1000"/>
                            </p:stCondLst>
                            <p:childTnLst>
                              <p:par>
                                <p:cTn id="27" presetID="55"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strVal val="#ppt_w*0.7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par>
                          <p:cTn id="40" fill="hold">
                            <p:stCondLst>
                              <p:cond delay="500"/>
                            </p:stCondLst>
                            <p:childTnLst>
                              <p:par>
                                <p:cTn id="41" presetID="55"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strVal val="#ppt_w*0.70"/>
                                          </p:val>
                                        </p:tav>
                                        <p:tav tm="100000">
                                          <p:val>
                                            <p:strVal val="#ppt_w"/>
                                          </p:val>
                                        </p:tav>
                                      </p:tavLst>
                                    </p:anim>
                                    <p:anim calcmode="lin" valueType="num">
                                      <p:cBhvr>
                                        <p:cTn id="44" dur="500" fill="hold"/>
                                        <p:tgtEl>
                                          <p:spTgt spid="18"/>
                                        </p:tgtEl>
                                        <p:attrNameLst>
                                          <p:attrName>ppt_h</p:attrName>
                                        </p:attrNameLst>
                                      </p:cBhvr>
                                      <p:tavLst>
                                        <p:tav tm="0">
                                          <p:val>
                                            <p:strVal val="#ppt_h"/>
                                          </p:val>
                                        </p:tav>
                                        <p:tav tm="100000">
                                          <p:val>
                                            <p:strVal val="#ppt_h"/>
                                          </p:val>
                                        </p:tav>
                                      </p:tavLst>
                                    </p:anim>
                                    <p:animEffect transition="in" filter="fade">
                                      <p:cBhvr>
                                        <p:cTn id="45" dur="500"/>
                                        <p:tgtEl>
                                          <p:spTgt spid="18"/>
                                        </p:tgtEl>
                                      </p:cBhvr>
                                    </p:animEffect>
                                  </p:childTnLst>
                                </p:cTn>
                              </p:par>
                            </p:childTnLst>
                          </p:cTn>
                        </p:par>
                        <p:par>
                          <p:cTn id="46" fill="hold">
                            <p:stCondLst>
                              <p:cond delay="1000"/>
                            </p:stCondLst>
                            <p:childTnLst>
                              <p:par>
                                <p:cTn id="47" presetID="55"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strVal val="#ppt_w*0.70"/>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16" name="15 CuadroTexto"/>
          <p:cNvSpPr txBox="1"/>
          <p:nvPr/>
        </p:nvSpPr>
        <p:spPr>
          <a:xfrm>
            <a:off x="214282" y="1071546"/>
            <a:ext cx="2643206" cy="584775"/>
          </a:xfrm>
          <a:prstGeom prst="rect">
            <a:avLst/>
          </a:prstGeom>
          <a:noFill/>
        </p:spPr>
        <p:txBody>
          <a:bodyPr wrap="square" rtlCol="0">
            <a:spAutoFit/>
          </a:bodyPr>
          <a:lstStyle/>
          <a:p>
            <a:r>
              <a:rPr lang="es-VE" sz="3200" dirty="0" smtClean="0">
                <a:ln>
                  <a:solidFill>
                    <a:srgbClr val="BE12A5"/>
                  </a:solidFill>
                </a:ln>
                <a:solidFill>
                  <a:srgbClr val="AC1096"/>
                </a:solidFill>
                <a:latin typeface="Aharoni" pitchFamily="2" charset="-79"/>
                <a:cs typeface="Aharoni" pitchFamily="2" charset="-79"/>
              </a:rPr>
              <a:t>Tratamiento</a:t>
            </a:r>
            <a:r>
              <a:rPr lang="es-VE" dirty="0" smtClean="0">
                <a:solidFill>
                  <a:srgbClr val="FF0066"/>
                </a:solidFill>
                <a:latin typeface="Aharoni" pitchFamily="2" charset="-79"/>
                <a:cs typeface="Aharoni" pitchFamily="2" charset="-79"/>
              </a:rPr>
              <a:t> </a:t>
            </a:r>
            <a:endParaRPr lang="es-VE" dirty="0">
              <a:solidFill>
                <a:srgbClr val="FF0066"/>
              </a:solidFill>
              <a:latin typeface="Aharoni" pitchFamily="2" charset="-79"/>
              <a:cs typeface="Aharoni" pitchFamily="2" charset="-79"/>
            </a:endParaRPr>
          </a:p>
        </p:txBody>
      </p:sp>
      <p:sp>
        <p:nvSpPr>
          <p:cNvPr id="17" name="16 CuadroTexto"/>
          <p:cNvSpPr txBox="1"/>
          <p:nvPr/>
        </p:nvSpPr>
        <p:spPr>
          <a:xfrm>
            <a:off x="500034" y="1857364"/>
            <a:ext cx="7858180" cy="2246769"/>
          </a:xfrm>
          <a:prstGeom prst="rect">
            <a:avLst/>
          </a:prstGeom>
          <a:effectLst>
            <a:glow rad="101600">
              <a:schemeClr val="accent4">
                <a:satMod val="175000"/>
                <a:alpha val="40000"/>
              </a:schemeClr>
            </a:glow>
            <a:innerShdw blurRad="63500" dist="50800" dir="13500000">
              <a:prstClr val="black">
                <a:alpha val="50000"/>
              </a:prstClr>
            </a:innerShdw>
          </a:effectLst>
          <a:scene3d>
            <a:camera prst="perspectiveAbove"/>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800" b="1" dirty="0" smtClean="0">
                <a:solidFill>
                  <a:schemeClr val="tx1"/>
                </a:solidFill>
              </a:rPr>
              <a:t>Robertson y </a:t>
            </a:r>
            <a:r>
              <a:rPr lang="es-ES" sz="2800" b="1" dirty="0" err="1" smtClean="0">
                <a:solidFill>
                  <a:schemeClr val="tx1"/>
                </a:solidFill>
              </a:rPr>
              <a:t>cols</a:t>
            </a:r>
            <a:r>
              <a:rPr lang="es-ES" sz="2800" b="1" dirty="0" smtClean="0">
                <a:solidFill>
                  <a:schemeClr val="tx1"/>
                </a:solidFill>
              </a:rPr>
              <a:t> (2000) comparaban el efecto del tratamiento inmediato con el tardío, concluyen que no existe una relación significativa entre el tratamiento retrasado y las posibles complicaciones posteriores. </a:t>
            </a:r>
            <a:endParaRPr lang="es-VE" sz="2800" b="1" dirty="0">
              <a:solidFill>
                <a:schemeClr val="tx1"/>
              </a:solidFill>
            </a:endParaRPr>
          </a:p>
        </p:txBody>
      </p:sp>
      <p:sp>
        <p:nvSpPr>
          <p:cNvPr id="18" name="17 CuadroTexto"/>
          <p:cNvSpPr txBox="1"/>
          <p:nvPr/>
        </p:nvSpPr>
        <p:spPr>
          <a:xfrm>
            <a:off x="714348" y="4500570"/>
            <a:ext cx="7786742" cy="1815882"/>
          </a:xfrm>
          <a:prstGeom prst="rect">
            <a:avLst/>
          </a:prstGeom>
          <a:effectLst>
            <a:glow rad="101600">
              <a:schemeClr val="accent2">
                <a:satMod val="175000"/>
                <a:alpha val="40000"/>
              </a:schemeClr>
            </a:glow>
            <a:innerShdw blurRad="114300">
              <a:prstClr val="black"/>
            </a:innerShdw>
          </a:effectLst>
          <a:scene3d>
            <a:camera prst="perspectiveAbove"/>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sz="2800" b="1" dirty="0" smtClean="0">
                <a:solidFill>
                  <a:schemeClr val="tx1"/>
                </a:solidFill>
              </a:rPr>
              <a:t>Rock y </a:t>
            </a:r>
            <a:r>
              <a:rPr lang="es-ES" sz="2800" b="1" dirty="0" err="1" smtClean="0">
                <a:solidFill>
                  <a:schemeClr val="tx1"/>
                </a:solidFill>
              </a:rPr>
              <a:t>cols</a:t>
            </a:r>
            <a:r>
              <a:rPr lang="es-ES" sz="2800" b="1" dirty="0" smtClean="0">
                <a:solidFill>
                  <a:schemeClr val="tx1"/>
                </a:solidFill>
              </a:rPr>
              <a:t>, se determinó que cuando los dientes fueron tratados después de 3 días de ocurrida la injuria, si hubo un aumento en la frecuencia de pulpas necróticas.</a:t>
            </a:r>
            <a:endParaRPr lang="es-VE" sz="2800" b="1" dirty="0">
              <a:solidFill>
                <a:schemeClr val="tx1"/>
              </a:solidFill>
            </a:endParaRPr>
          </a:p>
        </p:txBody>
      </p:sp>
      <p:graphicFrame>
        <p:nvGraphicFramePr>
          <p:cNvPr id="21" name="20 Diagrama"/>
          <p:cNvGraphicFramePr/>
          <p:nvPr/>
        </p:nvGraphicFramePr>
        <p:xfrm>
          <a:off x="1357290" y="16430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grpSp>
        <p:nvGrpSpPr>
          <p:cNvPr id="23" name="Group 2"/>
          <p:cNvGrpSpPr>
            <a:grpSpLocks/>
          </p:cNvGrpSpPr>
          <p:nvPr/>
        </p:nvGrpSpPr>
        <p:grpSpPr bwMode="auto">
          <a:xfrm>
            <a:off x="2500298" y="2500306"/>
            <a:ext cx="3913612" cy="1282363"/>
            <a:chOff x="3390" y="11466"/>
            <a:chExt cx="6165" cy="2019"/>
          </a:xfrm>
        </p:grpSpPr>
        <p:pic>
          <p:nvPicPr>
            <p:cNvPr id="24" name="Imagen 1"/>
            <p:cNvPicPr>
              <a:picLocks noChangeAspect="1" noChangeArrowheads="1"/>
            </p:cNvPicPr>
            <p:nvPr/>
          </p:nvPicPr>
          <p:blipFill>
            <a:blip r:embed="rId6"/>
            <a:srcRect l="29482" t="38066" r="27240" b="15710"/>
            <a:stretch>
              <a:fillRect/>
            </a:stretch>
          </p:blipFill>
          <p:spPr bwMode="auto">
            <a:xfrm>
              <a:off x="3390" y="11466"/>
              <a:ext cx="3030" cy="2019"/>
            </a:xfrm>
            <a:prstGeom prst="rect">
              <a:avLst/>
            </a:prstGeom>
            <a:noFill/>
            <a:ln w="19050">
              <a:solidFill>
                <a:srgbClr val="000000"/>
              </a:solidFill>
              <a:miter lim="800000"/>
              <a:headEnd/>
              <a:tailEnd/>
            </a:ln>
          </p:spPr>
        </p:pic>
        <p:pic>
          <p:nvPicPr>
            <p:cNvPr id="25" name="Imagen 4"/>
            <p:cNvPicPr>
              <a:picLocks noChangeAspect="1" noChangeArrowheads="1"/>
            </p:cNvPicPr>
            <p:nvPr/>
          </p:nvPicPr>
          <p:blipFill>
            <a:blip r:embed="rId7"/>
            <a:srcRect l="29860" t="38066" r="26672" b="15408"/>
            <a:stretch>
              <a:fillRect/>
            </a:stretch>
          </p:blipFill>
          <p:spPr bwMode="auto">
            <a:xfrm>
              <a:off x="6525" y="11469"/>
              <a:ext cx="3030" cy="2016"/>
            </a:xfrm>
            <a:prstGeom prst="rect">
              <a:avLst/>
            </a:prstGeom>
            <a:noFill/>
            <a:ln w="19050">
              <a:solidFill>
                <a:srgbClr val="000000"/>
              </a:solidFill>
              <a:miter lim="800000"/>
              <a:headEnd/>
              <a:tailEnd/>
            </a:ln>
          </p:spPr>
        </p:pic>
      </p:grpSp>
      <p:grpSp>
        <p:nvGrpSpPr>
          <p:cNvPr id="26" name="Group 9"/>
          <p:cNvGrpSpPr>
            <a:grpSpLocks/>
          </p:cNvGrpSpPr>
          <p:nvPr/>
        </p:nvGrpSpPr>
        <p:grpSpPr bwMode="auto">
          <a:xfrm>
            <a:off x="1142976" y="2714620"/>
            <a:ext cx="6104695" cy="1246947"/>
            <a:chOff x="-4003" y="5332"/>
            <a:chExt cx="9613" cy="1963"/>
          </a:xfrm>
        </p:grpSpPr>
        <p:pic>
          <p:nvPicPr>
            <p:cNvPr id="27" name="Imagen 19"/>
            <p:cNvPicPr>
              <a:picLocks noChangeAspect="1" noChangeArrowheads="1"/>
            </p:cNvPicPr>
            <p:nvPr/>
          </p:nvPicPr>
          <p:blipFill>
            <a:blip r:embed="rId8"/>
            <a:srcRect l="38231" t="27260" r="49324" b="59499"/>
            <a:stretch>
              <a:fillRect/>
            </a:stretch>
          </p:blipFill>
          <p:spPr bwMode="auto">
            <a:xfrm>
              <a:off x="-4003" y="5332"/>
              <a:ext cx="3135" cy="1963"/>
            </a:xfrm>
            <a:prstGeom prst="rect">
              <a:avLst/>
            </a:prstGeom>
            <a:noFill/>
            <a:ln w="19050">
              <a:solidFill>
                <a:srgbClr val="000000"/>
              </a:solidFill>
              <a:miter lim="800000"/>
              <a:headEnd/>
              <a:tailEnd/>
            </a:ln>
          </p:spPr>
        </p:pic>
        <p:pic>
          <p:nvPicPr>
            <p:cNvPr id="28" name="Imagen 19"/>
            <p:cNvPicPr>
              <a:picLocks noChangeAspect="1" noChangeArrowheads="1"/>
            </p:cNvPicPr>
            <p:nvPr/>
          </p:nvPicPr>
          <p:blipFill>
            <a:blip r:embed="rId8"/>
            <a:srcRect l="51430" t="25443" r="34888" b="59499"/>
            <a:stretch>
              <a:fillRect/>
            </a:stretch>
          </p:blipFill>
          <p:spPr bwMode="auto">
            <a:xfrm>
              <a:off x="2522" y="5332"/>
              <a:ext cx="3088" cy="1963"/>
            </a:xfrm>
            <a:prstGeom prst="rect">
              <a:avLst/>
            </a:prstGeom>
            <a:noFill/>
            <a:ln w="19050">
              <a:solidFill>
                <a:srgbClr val="000000"/>
              </a:solidFill>
              <a:miter lim="800000"/>
              <a:headEnd/>
              <a:tailEnd/>
            </a:ln>
          </p:spPr>
        </p:pic>
        <p:pic>
          <p:nvPicPr>
            <p:cNvPr id="29" name="Imagen 16"/>
            <p:cNvPicPr>
              <a:picLocks noChangeAspect="1" noChangeArrowheads="1"/>
            </p:cNvPicPr>
            <p:nvPr/>
          </p:nvPicPr>
          <p:blipFill>
            <a:blip r:embed="rId9"/>
            <a:srcRect l="38010" t="48308" r="44914" b="25130"/>
            <a:stretch>
              <a:fillRect/>
            </a:stretch>
          </p:blipFill>
          <p:spPr bwMode="auto">
            <a:xfrm>
              <a:off x="-741" y="5332"/>
              <a:ext cx="3135" cy="1963"/>
            </a:xfrm>
            <a:prstGeom prst="rect">
              <a:avLst/>
            </a:prstGeom>
            <a:noFill/>
            <a:ln w="19050">
              <a:solidFill>
                <a:srgbClr val="000000"/>
              </a:solidFill>
              <a:miter lim="800000"/>
              <a:headEnd/>
              <a:tailEnd/>
            </a:ln>
          </p:spPr>
        </p:pic>
      </p:grpSp>
      <p:sp>
        <p:nvSpPr>
          <p:cNvPr id="19" name="18 Rectángulo"/>
          <p:cNvSpPr/>
          <p:nvPr/>
        </p:nvSpPr>
        <p:spPr>
          <a:xfrm>
            <a:off x="2500266" y="6396335"/>
            <a:ext cx="6643734"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endParaRPr lang="es-V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2000"/>
                                        <p:tgtEl>
                                          <p:spTgt spid="21"/>
                                        </p:tgtEl>
                                      </p:cBhvr>
                                    </p:animEffect>
                                    <p:set>
                                      <p:cBhvr>
                                        <p:cTn id="11" dur="1" fill="hold">
                                          <p:stCondLst>
                                            <p:cond delay="1999"/>
                                          </p:stCondLst>
                                        </p:cTn>
                                        <p:tgtEl>
                                          <p:spTgt spid="21"/>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childTnLst>
                          </p:cTn>
                        </p:par>
                        <p:par>
                          <p:cTn id="29" fill="hold">
                            <p:stCondLst>
                              <p:cond delay="2000"/>
                            </p:stCondLst>
                            <p:childTnLst>
                              <p:par>
                                <p:cTn id="30" presetID="26"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145">
                                          <p:stCondLst>
                                            <p:cond delay="0"/>
                                          </p:stCondLst>
                                        </p:cTn>
                                        <p:tgtEl>
                                          <p:spTgt spid="18"/>
                                        </p:tgtEl>
                                      </p:cBhvr>
                                    </p:animEffect>
                                    <p:anim calcmode="lin" valueType="num">
                                      <p:cBhvr>
                                        <p:cTn id="33"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38" dur="7">
                                          <p:stCondLst>
                                            <p:cond delay="163"/>
                                          </p:stCondLst>
                                        </p:cTn>
                                        <p:tgtEl>
                                          <p:spTgt spid="18"/>
                                        </p:tgtEl>
                                      </p:cBhvr>
                                      <p:to x="100000" y="60000"/>
                                    </p:animScale>
                                    <p:animScale>
                                      <p:cBhvr>
                                        <p:cTn id="39" dur="42" decel="50000">
                                          <p:stCondLst>
                                            <p:cond delay="169"/>
                                          </p:stCondLst>
                                        </p:cTn>
                                        <p:tgtEl>
                                          <p:spTgt spid="18"/>
                                        </p:tgtEl>
                                      </p:cBhvr>
                                      <p:to x="100000" y="100000"/>
                                    </p:animScale>
                                    <p:animScale>
                                      <p:cBhvr>
                                        <p:cTn id="40" dur="7">
                                          <p:stCondLst>
                                            <p:cond delay="328"/>
                                          </p:stCondLst>
                                        </p:cTn>
                                        <p:tgtEl>
                                          <p:spTgt spid="18"/>
                                        </p:tgtEl>
                                      </p:cBhvr>
                                      <p:to x="100000" y="80000"/>
                                    </p:animScale>
                                    <p:animScale>
                                      <p:cBhvr>
                                        <p:cTn id="41" dur="42" decel="50000">
                                          <p:stCondLst>
                                            <p:cond delay="335"/>
                                          </p:stCondLst>
                                        </p:cTn>
                                        <p:tgtEl>
                                          <p:spTgt spid="18"/>
                                        </p:tgtEl>
                                      </p:cBhvr>
                                      <p:to x="100000" y="100000"/>
                                    </p:animScale>
                                    <p:animScale>
                                      <p:cBhvr>
                                        <p:cTn id="42" dur="7">
                                          <p:stCondLst>
                                            <p:cond delay="411"/>
                                          </p:stCondLst>
                                        </p:cTn>
                                        <p:tgtEl>
                                          <p:spTgt spid="18"/>
                                        </p:tgtEl>
                                      </p:cBhvr>
                                      <p:to x="100000" y="90000"/>
                                    </p:animScale>
                                    <p:animScale>
                                      <p:cBhvr>
                                        <p:cTn id="43" dur="42" decel="50000">
                                          <p:stCondLst>
                                            <p:cond delay="417"/>
                                          </p:stCondLst>
                                        </p:cTn>
                                        <p:tgtEl>
                                          <p:spTgt spid="18"/>
                                        </p:tgtEl>
                                      </p:cBhvr>
                                      <p:to x="100000" y="100000"/>
                                    </p:animScale>
                                    <p:animScale>
                                      <p:cBhvr>
                                        <p:cTn id="44" dur="7">
                                          <p:stCondLst>
                                            <p:cond delay="452"/>
                                          </p:stCondLst>
                                        </p:cTn>
                                        <p:tgtEl>
                                          <p:spTgt spid="18"/>
                                        </p:tgtEl>
                                      </p:cBhvr>
                                      <p:to x="100000" y="95000"/>
                                    </p:animScale>
                                    <p:animScale>
                                      <p:cBhvr>
                                        <p:cTn id="45" dur="42" decel="50000">
                                          <p:stCondLst>
                                            <p:cond delay="459"/>
                                          </p:stCondLst>
                                        </p:cTn>
                                        <p:tgtEl>
                                          <p:spTgt spid="18"/>
                                        </p:tgtEl>
                                      </p:cBhvr>
                                      <p:to x="100000" y="100000"/>
                                    </p:animScale>
                                  </p:childTnLst>
                                </p:cTn>
                              </p:par>
                            </p:childTnLst>
                          </p:cTn>
                        </p:par>
                        <p:par>
                          <p:cTn id="46" fill="hold">
                            <p:stCondLst>
                              <p:cond delay="2500"/>
                            </p:stCondLst>
                            <p:childTnLst>
                              <p:par>
                                <p:cTn id="47" presetID="26"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145">
                                          <p:stCondLst>
                                            <p:cond delay="0"/>
                                          </p:stCondLst>
                                        </p:cTn>
                                        <p:tgtEl>
                                          <p:spTgt spid="17"/>
                                        </p:tgtEl>
                                      </p:cBhvr>
                                    </p:animEffect>
                                    <p:anim calcmode="lin" valueType="num">
                                      <p:cBhvr>
                                        <p:cTn id="50"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55" dur="7">
                                          <p:stCondLst>
                                            <p:cond delay="163"/>
                                          </p:stCondLst>
                                        </p:cTn>
                                        <p:tgtEl>
                                          <p:spTgt spid="17"/>
                                        </p:tgtEl>
                                      </p:cBhvr>
                                      <p:to x="100000" y="60000"/>
                                    </p:animScale>
                                    <p:animScale>
                                      <p:cBhvr>
                                        <p:cTn id="56" dur="42" decel="50000">
                                          <p:stCondLst>
                                            <p:cond delay="169"/>
                                          </p:stCondLst>
                                        </p:cTn>
                                        <p:tgtEl>
                                          <p:spTgt spid="17"/>
                                        </p:tgtEl>
                                      </p:cBhvr>
                                      <p:to x="100000" y="100000"/>
                                    </p:animScale>
                                    <p:animScale>
                                      <p:cBhvr>
                                        <p:cTn id="57" dur="7">
                                          <p:stCondLst>
                                            <p:cond delay="328"/>
                                          </p:stCondLst>
                                        </p:cTn>
                                        <p:tgtEl>
                                          <p:spTgt spid="17"/>
                                        </p:tgtEl>
                                      </p:cBhvr>
                                      <p:to x="100000" y="80000"/>
                                    </p:animScale>
                                    <p:animScale>
                                      <p:cBhvr>
                                        <p:cTn id="58" dur="42" decel="50000">
                                          <p:stCondLst>
                                            <p:cond delay="335"/>
                                          </p:stCondLst>
                                        </p:cTn>
                                        <p:tgtEl>
                                          <p:spTgt spid="17"/>
                                        </p:tgtEl>
                                      </p:cBhvr>
                                      <p:to x="100000" y="100000"/>
                                    </p:animScale>
                                    <p:animScale>
                                      <p:cBhvr>
                                        <p:cTn id="59" dur="7">
                                          <p:stCondLst>
                                            <p:cond delay="411"/>
                                          </p:stCondLst>
                                        </p:cTn>
                                        <p:tgtEl>
                                          <p:spTgt spid="17"/>
                                        </p:tgtEl>
                                      </p:cBhvr>
                                      <p:to x="100000" y="90000"/>
                                    </p:animScale>
                                    <p:animScale>
                                      <p:cBhvr>
                                        <p:cTn id="60" dur="42" decel="50000">
                                          <p:stCondLst>
                                            <p:cond delay="417"/>
                                          </p:stCondLst>
                                        </p:cTn>
                                        <p:tgtEl>
                                          <p:spTgt spid="17"/>
                                        </p:tgtEl>
                                      </p:cBhvr>
                                      <p:to x="100000" y="100000"/>
                                    </p:animScale>
                                    <p:animScale>
                                      <p:cBhvr>
                                        <p:cTn id="61" dur="7">
                                          <p:stCondLst>
                                            <p:cond delay="452"/>
                                          </p:stCondLst>
                                        </p:cTn>
                                        <p:tgtEl>
                                          <p:spTgt spid="17"/>
                                        </p:tgtEl>
                                      </p:cBhvr>
                                      <p:to x="100000" y="95000"/>
                                    </p:animScale>
                                    <p:animScale>
                                      <p:cBhvr>
                                        <p:cTn id="62" dur="42" decel="50000">
                                          <p:stCondLst>
                                            <p:cond delay="459"/>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Graphic spid="21" grpId="0">
        <p:bldAsOne/>
      </p:bldGraphic>
      <p:bldGraphic spid="21" grpId="1">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 Complicada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19" name="Picture 3"/>
          <p:cNvPicPr>
            <a:picLocks noChangeAspect="1" noChangeArrowheads="1"/>
          </p:cNvPicPr>
          <p:nvPr/>
        </p:nvPicPr>
        <p:blipFill>
          <a:blip r:embed="rId2">
            <a:clrChange>
              <a:clrFrom>
                <a:srgbClr val="FFFFFF"/>
              </a:clrFrom>
              <a:clrTo>
                <a:srgbClr val="FFFFFF">
                  <a:alpha val="0"/>
                </a:srgbClr>
              </a:clrTo>
            </a:clrChange>
          </a:blip>
          <a:srcRect l="29100" t="24414" r="49451" b="25781"/>
          <a:stretch>
            <a:fillRect/>
          </a:stretch>
        </p:blipFill>
        <p:spPr bwMode="auto">
          <a:xfrm>
            <a:off x="357158" y="3786190"/>
            <a:ext cx="2024698" cy="2643206"/>
          </a:xfrm>
          <a:prstGeom prst="rect">
            <a:avLst/>
          </a:prstGeom>
          <a:noFill/>
          <a:ln w="9525">
            <a:noFill/>
            <a:miter lim="800000"/>
            <a:headEnd/>
            <a:tailEnd/>
          </a:ln>
          <a:effectLst/>
        </p:spPr>
      </p:pic>
      <p:sp>
        <p:nvSpPr>
          <p:cNvPr id="23" name="22 Flecha abajo"/>
          <p:cNvSpPr/>
          <p:nvPr/>
        </p:nvSpPr>
        <p:spPr>
          <a:xfrm>
            <a:off x="1357290" y="4143380"/>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0" name="29 Flecha abajo"/>
          <p:cNvSpPr/>
          <p:nvPr/>
        </p:nvSpPr>
        <p:spPr>
          <a:xfrm>
            <a:off x="1428728" y="4929198"/>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nvGrpSpPr>
          <p:cNvPr id="31" name="Group 2"/>
          <p:cNvGrpSpPr>
            <a:grpSpLocks/>
          </p:cNvGrpSpPr>
          <p:nvPr/>
        </p:nvGrpSpPr>
        <p:grpSpPr bwMode="auto">
          <a:xfrm>
            <a:off x="2000232" y="1643050"/>
            <a:ext cx="6858048" cy="1643073"/>
            <a:chOff x="2295" y="7747"/>
            <a:chExt cx="8175" cy="1995"/>
          </a:xfrm>
        </p:grpSpPr>
        <p:pic>
          <p:nvPicPr>
            <p:cNvPr id="32" name="Imagen 52" descr="http://www.dentaltraumaguide.org/Pictures/Primary/EnamelDentinPulp/enamel_dentin_pulp_fracture_top.jpg"/>
            <p:cNvPicPr>
              <a:picLocks noChangeAspect="1" noChangeArrowheads="1"/>
            </p:cNvPicPr>
            <p:nvPr/>
          </p:nvPicPr>
          <p:blipFill>
            <a:blip r:embed="rId3"/>
            <a:srcRect/>
            <a:stretch>
              <a:fillRect/>
            </a:stretch>
          </p:blipFill>
          <p:spPr bwMode="auto">
            <a:xfrm>
              <a:off x="5385" y="7747"/>
              <a:ext cx="2970" cy="1995"/>
            </a:xfrm>
            <a:prstGeom prst="rect">
              <a:avLst/>
            </a:prstGeom>
            <a:ln>
              <a:solidFill>
                <a:srgbClr val="AC1096"/>
              </a:solidFill>
            </a:ln>
            <a:effectLst>
              <a:outerShdw blurRad="292100" dist="139700" dir="2700000" algn="tl" rotWithShape="0">
                <a:srgbClr val="333333">
                  <a:alpha val="65000"/>
                </a:srgbClr>
              </a:outerShdw>
            </a:effectLst>
          </p:spPr>
        </p:pic>
        <p:pic>
          <p:nvPicPr>
            <p:cNvPr id="33" name="Imagen 58" descr="http://www.dentaltraumaguide.org/Pictures/Primary/EnamelDentinPulp/enameldentinpulpfracturerontgen.jpg"/>
            <p:cNvPicPr>
              <a:picLocks noChangeAspect="1" noChangeArrowheads="1"/>
            </p:cNvPicPr>
            <p:nvPr/>
          </p:nvPicPr>
          <p:blipFill>
            <a:blip r:embed="rId4"/>
            <a:srcRect b="8749"/>
            <a:stretch>
              <a:fillRect/>
            </a:stretch>
          </p:blipFill>
          <p:spPr bwMode="auto">
            <a:xfrm>
              <a:off x="8430" y="7747"/>
              <a:ext cx="2040" cy="1995"/>
            </a:xfrm>
            <a:prstGeom prst="rect">
              <a:avLst/>
            </a:prstGeom>
            <a:ln>
              <a:solidFill>
                <a:srgbClr val="AC1096"/>
              </a:solidFill>
            </a:ln>
            <a:effectLst>
              <a:outerShdw blurRad="292100" dist="139700" dir="2700000" algn="tl" rotWithShape="0">
                <a:srgbClr val="333333">
                  <a:alpha val="65000"/>
                </a:srgbClr>
              </a:outerShdw>
            </a:effectLst>
          </p:spPr>
        </p:pic>
        <p:pic>
          <p:nvPicPr>
            <p:cNvPr id="34" name="Imagen 49" descr="http://www.dentaltraumaguide.org/Pictures/Primary/EnamelDentinPulp/enamel_dentin_pulp_fracture_front.jpg"/>
            <p:cNvPicPr>
              <a:picLocks noChangeAspect="1" noChangeArrowheads="1"/>
            </p:cNvPicPr>
            <p:nvPr/>
          </p:nvPicPr>
          <p:blipFill>
            <a:blip r:embed="rId5"/>
            <a:srcRect t="8791"/>
            <a:stretch>
              <a:fillRect/>
            </a:stretch>
          </p:blipFill>
          <p:spPr bwMode="auto">
            <a:xfrm>
              <a:off x="2295" y="7747"/>
              <a:ext cx="3015" cy="1995"/>
            </a:xfrm>
            <a:prstGeom prst="rect">
              <a:avLst/>
            </a:prstGeom>
            <a:ln>
              <a:solidFill>
                <a:srgbClr val="AC1096"/>
              </a:solidFill>
            </a:ln>
            <a:effectLst>
              <a:outerShdw blurRad="292100" dist="139700" dir="2700000" algn="tl" rotWithShape="0">
                <a:srgbClr val="333333">
                  <a:alpha val="65000"/>
                </a:srgbClr>
              </a:outerShdw>
            </a:effectLst>
          </p:spPr>
        </p:pic>
      </p:grpSp>
      <p:pic>
        <p:nvPicPr>
          <p:cNvPr id="35" name="Picture 6"/>
          <p:cNvPicPr>
            <a:picLocks noChangeAspect="1" noChangeArrowheads="1"/>
          </p:cNvPicPr>
          <p:nvPr/>
        </p:nvPicPr>
        <p:blipFill>
          <a:blip r:embed="rId6">
            <a:clrChange>
              <a:clrFrom>
                <a:srgbClr val="FFFFFF"/>
              </a:clrFrom>
              <a:clrTo>
                <a:srgbClr val="FFFFFF">
                  <a:alpha val="0"/>
                </a:srgbClr>
              </a:clrTo>
            </a:clrChange>
          </a:blip>
          <a:srcRect l="54719" t="39070" r="26966" b="32052"/>
          <a:stretch>
            <a:fillRect/>
          </a:stretch>
        </p:blipFill>
        <p:spPr bwMode="auto">
          <a:xfrm>
            <a:off x="571472" y="2643182"/>
            <a:ext cx="1177862" cy="1044178"/>
          </a:xfrm>
          <a:prstGeom prst="rect">
            <a:avLst/>
          </a:prstGeom>
          <a:noFill/>
          <a:ln w="28575">
            <a:noFill/>
            <a:miter lim="800000"/>
            <a:headEnd/>
            <a:tailEnd/>
          </a:ln>
          <a:effectLst/>
        </p:spPr>
      </p:pic>
      <p:pic>
        <p:nvPicPr>
          <p:cNvPr id="37" name="Picture 2"/>
          <p:cNvPicPr>
            <a:picLocks noChangeAspect="1" noChangeArrowheads="1"/>
          </p:cNvPicPr>
          <p:nvPr/>
        </p:nvPicPr>
        <p:blipFill>
          <a:blip r:embed="rId7">
            <a:clrChange>
              <a:clrFrom>
                <a:srgbClr val="FFFFFF"/>
              </a:clrFrom>
              <a:clrTo>
                <a:srgbClr val="FFFFFF">
                  <a:alpha val="0"/>
                </a:srgbClr>
              </a:clrTo>
            </a:clrChange>
          </a:blip>
          <a:srcRect l="53258" t="30273" r="25878" b="42383"/>
          <a:stretch>
            <a:fillRect/>
          </a:stretch>
        </p:blipFill>
        <p:spPr bwMode="auto">
          <a:xfrm>
            <a:off x="571472" y="2714620"/>
            <a:ext cx="1260370" cy="928694"/>
          </a:xfrm>
          <a:prstGeom prst="rect">
            <a:avLst/>
          </a:prstGeom>
          <a:noFill/>
          <a:ln w="9525">
            <a:noFill/>
            <a:miter lim="800000"/>
            <a:headEnd/>
            <a:tailEnd/>
          </a:ln>
          <a:effectLst/>
        </p:spPr>
      </p:pic>
      <p:grpSp>
        <p:nvGrpSpPr>
          <p:cNvPr id="21" name="20 Grupo"/>
          <p:cNvGrpSpPr/>
          <p:nvPr/>
        </p:nvGrpSpPr>
        <p:grpSpPr>
          <a:xfrm>
            <a:off x="2500298" y="3429000"/>
            <a:ext cx="6000760" cy="2890557"/>
            <a:chOff x="2500298" y="3429000"/>
            <a:chExt cx="6000760" cy="2890557"/>
          </a:xfrm>
        </p:grpSpPr>
        <p:graphicFrame>
          <p:nvGraphicFramePr>
            <p:cNvPr id="20" name="19 Diagrama"/>
            <p:cNvGraphicFramePr/>
            <p:nvPr/>
          </p:nvGraphicFramePr>
          <p:xfrm>
            <a:off x="2500298" y="3429000"/>
            <a:ext cx="6000760" cy="2500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8" name="37 CuadroTexto"/>
            <p:cNvSpPr txBox="1"/>
            <p:nvPr/>
          </p:nvSpPr>
          <p:spPr>
            <a:xfrm>
              <a:off x="5572132" y="5857892"/>
              <a:ext cx="1071570" cy="461665"/>
            </a:xfrm>
            <a:prstGeom prst="rect">
              <a:avLst/>
            </a:prstGeom>
            <a:solidFill>
              <a:srgbClr val="FFFF00"/>
            </a:solidFill>
            <a:scene3d>
              <a:camera prst="orthographicFront"/>
              <a:lightRig rig="threePt" dir="t"/>
            </a:scene3d>
            <a:sp3d>
              <a:bevelT prst="relaxedInset"/>
            </a:sp3d>
          </p:spPr>
          <p:txBody>
            <a:bodyPr wrap="square" rtlCol="0">
              <a:spAutoFit/>
            </a:bodyPr>
            <a:lstStyle/>
            <a:p>
              <a:r>
                <a:rPr lang="es-VE" sz="2400" dirty="0" smtClean="0">
                  <a:latin typeface="Calibri" pitchFamily="34" charset="0"/>
                  <a:cs typeface="Calibri" pitchFamily="34" charset="0"/>
                </a:rPr>
                <a:t>1-3%</a:t>
              </a:r>
              <a:endParaRPr lang="es-VE" sz="2400" dirty="0">
                <a:latin typeface="Calibri" pitchFamily="34" charset="0"/>
                <a:cs typeface="Calibri" pitchFamily="34" charset="0"/>
              </a:endParaRPr>
            </a:p>
          </p:txBody>
        </p:sp>
      </p:grpSp>
      <p:sp>
        <p:nvSpPr>
          <p:cNvPr id="18" name="17 Rectángulo"/>
          <p:cNvSpPr/>
          <p:nvPr/>
        </p:nvSpPr>
        <p:spPr>
          <a:xfrm>
            <a:off x="2500298" y="6488668"/>
            <a:ext cx="7000908"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0.70"/>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0.70"/>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strVal val="#ppt_w*0.70"/>
                                          </p:val>
                                        </p:tav>
                                        <p:tav tm="100000">
                                          <p:val>
                                            <p:strVal val="#ppt_w"/>
                                          </p:val>
                                        </p:tav>
                                      </p:tavLst>
                                    </p:anim>
                                    <p:anim calcmode="lin" valueType="num">
                                      <p:cBhvr>
                                        <p:cTn id="20" dur="500" fill="hold"/>
                                        <p:tgtEl>
                                          <p:spTgt spid="30"/>
                                        </p:tgtEl>
                                        <p:attrNameLst>
                                          <p:attrName>ppt_h</p:attrName>
                                        </p:attrNameLst>
                                      </p:cBhvr>
                                      <p:tavLst>
                                        <p:tav tm="0">
                                          <p:val>
                                            <p:strVal val="#ppt_h"/>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strVal val="#ppt_w*0.70"/>
                                          </p:val>
                                        </p:tav>
                                        <p:tav tm="100000">
                                          <p:val>
                                            <p:strVal val="#ppt_w"/>
                                          </p:val>
                                        </p:tav>
                                      </p:tavLst>
                                    </p:anim>
                                    <p:anim calcmode="lin" valueType="num">
                                      <p:cBhvr>
                                        <p:cTn id="26" dur="500" fill="hold"/>
                                        <p:tgtEl>
                                          <p:spTgt spid="37"/>
                                        </p:tgtEl>
                                        <p:attrNameLst>
                                          <p:attrName>ppt_h</p:attrName>
                                        </p:attrNameLst>
                                      </p:cBhvr>
                                      <p:tavLst>
                                        <p:tav tm="0">
                                          <p:val>
                                            <p:strVal val="#ppt_h"/>
                                          </p:val>
                                        </p:tav>
                                        <p:tav tm="100000">
                                          <p:val>
                                            <p:strVal val="#ppt_h"/>
                                          </p:val>
                                        </p:tav>
                                      </p:tavLst>
                                    </p:anim>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childTnLst>
                          </p:cTn>
                        </p:par>
                        <p:par>
                          <p:cTn id="36" fill="hold">
                            <p:stCondLst>
                              <p:cond delay="500"/>
                            </p:stCondLst>
                            <p:childTnLst>
                              <p:par>
                                <p:cTn id="37" presetID="55"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strVal val="#ppt_w*0.70"/>
                                          </p:val>
                                        </p:tav>
                                        <p:tav tm="100000">
                                          <p:val>
                                            <p:strVal val="#ppt_w"/>
                                          </p:val>
                                        </p:tav>
                                      </p:tavLst>
                                    </p:anim>
                                    <p:anim calcmode="lin" valueType="num">
                                      <p:cBhvr>
                                        <p:cTn id="40" dur="500" fill="hold"/>
                                        <p:tgtEl>
                                          <p:spTgt spid="23"/>
                                        </p:tgtEl>
                                        <p:attrNameLst>
                                          <p:attrName>ppt_h</p:attrName>
                                        </p:attrNameLst>
                                      </p:cBhvr>
                                      <p:tavLst>
                                        <p:tav tm="0">
                                          <p:val>
                                            <p:strVal val="#ppt_h"/>
                                          </p:val>
                                        </p:tav>
                                        <p:tav tm="100000">
                                          <p:val>
                                            <p:strVal val="#ppt_h"/>
                                          </p:val>
                                        </p:tav>
                                      </p:tavLst>
                                    </p:anim>
                                    <p:animEffect transition="in" filter="fade">
                                      <p:cBhvr>
                                        <p:cTn id="41" dur="500"/>
                                        <p:tgtEl>
                                          <p:spTgt spid="23"/>
                                        </p:tgtEl>
                                      </p:cBhvr>
                                    </p:animEffect>
                                  </p:childTnLst>
                                </p:cTn>
                              </p:par>
                            </p:childTnLst>
                          </p:cTn>
                        </p:par>
                        <p:par>
                          <p:cTn id="42" fill="hold">
                            <p:stCondLst>
                              <p:cond delay="1000"/>
                            </p:stCondLst>
                            <p:childTnLst>
                              <p:par>
                                <p:cTn id="43" presetID="55"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strVal val="#ppt_w*0.70"/>
                                          </p:val>
                                        </p:tav>
                                        <p:tav tm="100000">
                                          <p:val>
                                            <p:strVal val="#ppt_w"/>
                                          </p:val>
                                        </p:tav>
                                      </p:tavLst>
                                    </p:anim>
                                    <p:anim calcmode="lin" valueType="num">
                                      <p:cBhvr>
                                        <p:cTn id="46" dur="1000" fill="hold"/>
                                        <p:tgtEl>
                                          <p:spTgt spid="35"/>
                                        </p:tgtEl>
                                        <p:attrNameLst>
                                          <p:attrName>ppt_h</p:attrName>
                                        </p:attrNameLst>
                                      </p:cBhvr>
                                      <p:tavLst>
                                        <p:tav tm="0">
                                          <p:val>
                                            <p:strVal val="#ppt_h"/>
                                          </p:val>
                                        </p:tav>
                                        <p:tav tm="100000">
                                          <p:val>
                                            <p:strVal val="#ppt_h"/>
                                          </p:val>
                                        </p:tav>
                                      </p:tavLst>
                                    </p:anim>
                                    <p:animEffect transition="in" filter="fade">
                                      <p:cBhvr>
                                        <p:cTn id="4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 Complicada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18" name="17 Rectángulo"/>
          <p:cNvSpPr/>
          <p:nvPr/>
        </p:nvSpPr>
        <p:spPr>
          <a:xfrm>
            <a:off x="642910" y="1643050"/>
            <a:ext cx="564609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 </a:t>
            </a:r>
            <a:r>
              <a:rPr lang="es-VE" sz="2800" dirty="0" err="1" smtClean="0">
                <a:solidFill>
                  <a:srgbClr val="AC1096"/>
                </a:solidFill>
                <a:latin typeface="Aharoni" pitchFamily="2" charset="-79"/>
                <a:cs typeface="Aharoni" pitchFamily="2" charset="-79"/>
              </a:rPr>
              <a:t>Pulpotomía</a:t>
            </a:r>
            <a:r>
              <a:rPr lang="es-VE" sz="2800" dirty="0" smtClean="0">
                <a:solidFill>
                  <a:srgbClr val="AC1096"/>
                </a:solidFill>
                <a:latin typeface="Aharoni" pitchFamily="2" charset="-79"/>
                <a:cs typeface="Aharoni" pitchFamily="2" charset="-79"/>
              </a:rPr>
              <a:t> Parcial</a:t>
            </a:r>
            <a:endParaRPr lang="es-VE" sz="2800" dirty="0">
              <a:solidFill>
                <a:srgbClr val="AC1096"/>
              </a:solidFill>
              <a:latin typeface="Aharoni" pitchFamily="2" charset="-79"/>
              <a:cs typeface="Aharoni" pitchFamily="2" charset="-79"/>
            </a:endParaRPr>
          </a:p>
        </p:txBody>
      </p:sp>
      <p:graphicFrame>
        <p:nvGraphicFramePr>
          <p:cNvPr id="21" name="20 Diagrama"/>
          <p:cNvGraphicFramePr/>
          <p:nvPr/>
        </p:nvGraphicFramePr>
        <p:xfrm>
          <a:off x="285720" y="2285992"/>
          <a:ext cx="8429684"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Imagen 1"/>
          <p:cNvPicPr>
            <a:picLocks noChangeAspect="1" noChangeArrowheads="1"/>
          </p:cNvPicPr>
          <p:nvPr/>
        </p:nvPicPr>
        <p:blipFill>
          <a:blip r:embed="rId6">
            <a:clrChange>
              <a:clrFrom>
                <a:srgbClr val="334693"/>
              </a:clrFrom>
              <a:clrTo>
                <a:srgbClr val="334693">
                  <a:alpha val="0"/>
                </a:srgbClr>
              </a:clrTo>
            </a:clrChange>
            <a:lum bright="20000" contrast="20000"/>
          </a:blip>
          <a:srcRect b="19356"/>
          <a:stretch>
            <a:fillRect/>
          </a:stretch>
        </p:blipFill>
        <p:spPr bwMode="auto">
          <a:xfrm>
            <a:off x="6572264" y="642918"/>
            <a:ext cx="2143140" cy="14682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25" name="Group 3"/>
          <p:cNvGrpSpPr>
            <a:grpSpLocks/>
          </p:cNvGrpSpPr>
          <p:nvPr/>
        </p:nvGrpSpPr>
        <p:grpSpPr bwMode="auto">
          <a:xfrm>
            <a:off x="1785918" y="2285992"/>
            <a:ext cx="5715040" cy="3627440"/>
            <a:chOff x="3363" y="7639"/>
            <a:chExt cx="6162" cy="4137"/>
          </a:xfrm>
        </p:grpSpPr>
        <p:pic>
          <p:nvPicPr>
            <p:cNvPr id="27" name="Imagen 2"/>
            <p:cNvPicPr>
              <a:picLocks noChangeAspect="1" noChangeArrowheads="1"/>
            </p:cNvPicPr>
            <p:nvPr/>
          </p:nvPicPr>
          <p:blipFill>
            <a:blip r:embed="rId7">
              <a:lum bright="-20000"/>
            </a:blip>
            <a:srcRect l="52412" t="18777" r="32343" b="64651"/>
            <a:stretch>
              <a:fillRect/>
            </a:stretch>
          </p:blipFill>
          <p:spPr bwMode="auto">
            <a:xfrm>
              <a:off x="3363" y="7639"/>
              <a:ext cx="3030" cy="2019"/>
            </a:xfrm>
            <a:prstGeom prst="rect">
              <a:avLst/>
            </a:prstGeom>
            <a:noFill/>
            <a:ln w="19050">
              <a:solidFill>
                <a:srgbClr val="BE12A5"/>
              </a:solidFill>
              <a:miter lim="800000"/>
              <a:headEnd/>
              <a:tailEnd/>
            </a:ln>
          </p:spPr>
        </p:pic>
        <p:pic>
          <p:nvPicPr>
            <p:cNvPr id="28" name="Imagen 11"/>
            <p:cNvPicPr>
              <a:picLocks noChangeAspect="1" noChangeArrowheads="1"/>
            </p:cNvPicPr>
            <p:nvPr/>
          </p:nvPicPr>
          <p:blipFill>
            <a:blip r:embed="rId7">
              <a:lum bright="-20000" contrast="10000"/>
            </a:blip>
            <a:srcRect l="33263" t="52568" r="50851" b="29909"/>
            <a:stretch>
              <a:fillRect/>
            </a:stretch>
          </p:blipFill>
          <p:spPr bwMode="auto">
            <a:xfrm>
              <a:off x="6495" y="7639"/>
              <a:ext cx="3030" cy="2005"/>
            </a:xfrm>
            <a:prstGeom prst="rect">
              <a:avLst/>
            </a:prstGeom>
            <a:noFill/>
            <a:ln w="19050">
              <a:solidFill>
                <a:srgbClr val="BE12A5"/>
              </a:solidFill>
              <a:miter lim="800000"/>
              <a:headEnd/>
              <a:tailEnd/>
            </a:ln>
          </p:spPr>
        </p:pic>
        <p:pic>
          <p:nvPicPr>
            <p:cNvPr id="29" name="Imagen 5"/>
            <p:cNvPicPr>
              <a:picLocks noChangeAspect="1" noChangeArrowheads="1"/>
            </p:cNvPicPr>
            <p:nvPr/>
          </p:nvPicPr>
          <p:blipFill>
            <a:blip r:embed="rId7">
              <a:lum bright="-20000"/>
            </a:blip>
            <a:srcRect l="51944" t="52266" r="32872" b="31117"/>
            <a:stretch>
              <a:fillRect/>
            </a:stretch>
          </p:blipFill>
          <p:spPr bwMode="auto">
            <a:xfrm>
              <a:off x="3363" y="9758"/>
              <a:ext cx="3030" cy="2018"/>
            </a:xfrm>
            <a:prstGeom prst="rect">
              <a:avLst/>
            </a:prstGeom>
            <a:noFill/>
            <a:ln w="19050">
              <a:solidFill>
                <a:srgbClr val="BE12A5"/>
              </a:solidFill>
              <a:miter lim="800000"/>
              <a:headEnd/>
              <a:tailEnd/>
            </a:ln>
          </p:spPr>
        </p:pic>
        <p:pic>
          <p:nvPicPr>
            <p:cNvPr id="31" name="Imagen 8"/>
            <p:cNvPicPr>
              <a:picLocks noChangeAspect="1" noChangeArrowheads="1"/>
            </p:cNvPicPr>
            <p:nvPr/>
          </p:nvPicPr>
          <p:blipFill>
            <a:blip r:embed="rId7">
              <a:lum bright="-20000" contrast="10000"/>
            </a:blip>
            <a:srcRect l="51405" t="73112" r="32153" b="10321"/>
            <a:stretch>
              <a:fillRect/>
            </a:stretch>
          </p:blipFill>
          <p:spPr bwMode="auto">
            <a:xfrm>
              <a:off x="6495" y="9743"/>
              <a:ext cx="3030" cy="2015"/>
            </a:xfrm>
            <a:prstGeom prst="rect">
              <a:avLst/>
            </a:prstGeom>
            <a:noFill/>
            <a:ln w="19050">
              <a:solidFill>
                <a:srgbClr val="BE12A5"/>
              </a:solidFill>
              <a:miter lim="800000"/>
              <a:headEnd/>
              <a:tailEnd/>
            </a:ln>
          </p:spPr>
        </p:pic>
      </p:grpSp>
      <p:sp>
        <p:nvSpPr>
          <p:cNvPr id="39" name="38 CuadroTexto"/>
          <p:cNvSpPr txBox="1"/>
          <p:nvPr/>
        </p:nvSpPr>
        <p:spPr>
          <a:xfrm>
            <a:off x="428596" y="2214554"/>
            <a:ext cx="8429684" cy="1631216"/>
          </a:xfrm>
          <a:prstGeom prst="rect">
            <a:avLst/>
          </a:prstGeom>
          <a:solidFill>
            <a:schemeClr val="accent2">
              <a:lumMod val="60000"/>
              <a:lumOff val="40000"/>
            </a:schemeClr>
          </a:solidFill>
          <a:scene3d>
            <a:camera prst="orthographicFront"/>
            <a:lightRig rig="threePt" dir="t"/>
          </a:scene3d>
          <a:sp3d>
            <a:bevelT/>
          </a:sp3d>
        </p:spPr>
        <p:txBody>
          <a:bodyPr wrap="square" rtlCol="0">
            <a:spAutoFit/>
          </a:bodyPr>
          <a:lstStyle/>
          <a:p>
            <a:r>
              <a:rPr lang="es-VE" sz="2000" b="1" dirty="0" err="1" smtClean="0">
                <a:latin typeface="Calibri" pitchFamily="34" charset="0"/>
                <a:cs typeface="Calibri" pitchFamily="34" charset="0"/>
              </a:rPr>
              <a:t>Raslan</a:t>
            </a:r>
            <a:r>
              <a:rPr lang="es-VE" sz="2000" b="1" dirty="0" smtClean="0">
                <a:latin typeface="Calibri" pitchFamily="34" charset="0"/>
                <a:cs typeface="Calibri" pitchFamily="34" charset="0"/>
              </a:rPr>
              <a:t> y </a:t>
            </a:r>
            <a:r>
              <a:rPr lang="es-ES" sz="2000" b="1" dirty="0" err="1" smtClean="0">
                <a:latin typeface="Calibri" pitchFamily="34" charset="0"/>
                <a:cs typeface="Calibri" pitchFamily="34" charset="0"/>
              </a:rPr>
              <a:t>Wetzel</a:t>
            </a:r>
            <a:r>
              <a:rPr lang="es-ES" sz="2000" b="1" dirty="0" smtClean="0">
                <a:latin typeface="Calibri" pitchFamily="34" charset="0"/>
                <a:cs typeface="Calibri" pitchFamily="34" charset="0"/>
              </a:rPr>
              <a:t> en el 2006,estudiaron la pulpa dentaria humana expuesta por trauma y/o caries, encontraron que los dientes que sufrieron trauma respondían positivamente a la </a:t>
            </a:r>
            <a:r>
              <a:rPr lang="es-ES" sz="2000" b="1" dirty="0" err="1" smtClean="0">
                <a:latin typeface="Calibri" pitchFamily="34" charset="0"/>
                <a:cs typeface="Calibri" pitchFamily="34" charset="0"/>
              </a:rPr>
              <a:t>pulpotomía</a:t>
            </a:r>
            <a:r>
              <a:rPr lang="es-ES" sz="2000" b="1" dirty="0" smtClean="0">
                <a:latin typeface="Calibri" pitchFamily="34" charset="0"/>
                <a:cs typeface="Calibri" pitchFamily="34" charset="0"/>
              </a:rPr>
              <a:t> parcial, ya que la infiltración inflamatoria se ubicaba en la cámara </a:t>
            </a:r>
            <a:r>
              <a:rPr lang="es-ES" sz="2000" b="1" dirty="0" err="1" smtClean="0">
                <a:latin typeface="Calibri" pitchFamily="34" charset="0"/>
                <a:cs typeface="Calibri" pitchFamily="34" charset="0"/>
              </a:rPr>
              <a:t>pulpar</a:t>
            </a:r>
            <a:r>
              <a:rPr lang="es-ES" sz="2000" b="1" dirty="0" smtClean="0">
                <a:latin typeface="Calibri" pitchFamily="34" charset="0"/>
                <a:cs typeface="Calibri" pitchFamily="34" charset="0"/>
              </a:rPr>
              <a:t> y además se encontraban pocas células inflamatorias en el conducto radicular. </a:t>
            </a:r>
            <a:endParaRPr lang="es-VE" sz="2000" b="1" dirty="0">
              <a:latin typeface="Calibri" pitchFamily="34" charset="0"/>
              <a:cs typeface="Calibri" pitchFamily="34" charset="0"/>
            </a:endParaRPr>
          </a:p>
        </p:txBody>
      </p:sp>
      <p:sp>
        <p:nvSpPr>
          <p:cNvPr id="40" name="39 CuadroTexto"/>
          <p:cNvSpPr txBox="1"/>
          <p:nvPr/>
        </p:nvSpPr>
        <p:spPr>
          <a:xfrm>
            <a:off x="451908" y="3968420"/>
            <a:ext cx="8358246" cy="1631216"/>
          </a:xfrm>
          <a:prstGeom prst="rect">
            <a:avLst/>
          </a:prstGeom>
          <a:solidFill>
            <a:schemeClr val="accent1">
              <a:lumMod val="75000"/>
            </a:schemeClr>
          </a:solidFill>
          <a:scene3d>
            <a:camera prst="orthographicFront"/>
            <a:lightRig rig="threePt" dir="t"/>
          </a:scene3d>
          <a:sp3d>
            <a:bevelT prst="angle"/>
          </a:sp3d>
        </p:spPr>
        <p:txBody>
          <a:bodyPr wrap="square" rtlCol="0">
            <a:spAutoFit/>
          </a:bodyPr>
          <a:lstStyle/>
          <a:p>
            <a:r>
              <a:rPr lang="es-ES" sz="2000" b="1" dirty="0" err="1" smtClean="0">
                <a:latin typeface="Calibri" pitchFamily="34" charset="0"/>
                <a:cs typeface="Calibri" pitchFamily="34" charset="0"/>
              </a:rPr>
              <a:t>Cvek</a:t>
            </a:r>
            <a:r>
              <a:rPr lang="es-ES" sz="2000" b="1" dirty="0" smtClean="0">
                <a:latin typeface="Calibri" pitchFamily="34" charset="0"/>
                <a:cs typeface="Calibri" pitchFamily="34" charset="0"/>
              </a:rPr>
              <a:t> y </a:t>
            </a:r>
            <a:r>
              <a:rPr lang="es-ES" sz="2000" b="1" dirty="0" err="1" smtClean="0">
                <a:latin typeface="Calibri" pitchFamily="34" charset="0"/>
                <a:cs typeface="Calibri" pitchFamily="34" charset="0"/>
              </a:rPr>
              <a:t>cols</a:t>
            </a:r>
            <a:r>
              <a:rPr lang="es-ES" sz="2000" b="1" dirty="0" smtClean="0">
                <a:latin typeface="Calibri" pitchFamily="34" charset="0"/>
                <a:cs typeface="Calibri" pitchFamily="34" charset="0"/>
              </a:rPr>
              <a:t>(1982), se demostró  una elevada frecuencia de cicatrización </a:t>
            </a:r>
            <a:r>
              <a:rPr lang="es-ES" sz="2000" b="1" dirty="0" err="1" smtClean="0">
                <a:latin typeface="Calibri" pitchFamily="34" charset="0"/>
                <a:cs typeface="Calibri" pitchFamily="34" charset="0"/>
              </a:rPr>
              <a:t>pulpar</a:t>
            </a:r>
            <a:r>
              <a:rPr lang="es-ES" sz="2000" b="1" dirty="0" smtClean="0">
                <a:latin typeface="Calibri" pitchFamily="34" charset="0"/>
                <a:cs typeface="Calibri" pitchFamily="34" charset="0"/>
              </a:rPr>
              <a:t> subsecuente a la </a:t>
            </a:r>
            <a:r>
              <a:rPr lang="es-ES" sz="2000" b="1" dirty="0" err="1" smtClean="0">
                <a:latin typeface="Calibri" pitchFamily="34" charset="0"/>
                <a:cs typeface="Calibri" pitchFamily="34" charset="0"/>
              </a:rPr>
              <a:t>pulpotomía</a:t>
            </a:r>
            <a:r>
              <a:rPr lang="es-ES" sz="2000" b="1" dirty="0" smtClean="0">
                <a:latin typeface="Calibri" pitchFamily="34" charset="0"/>
                <a:cs typeface="Calibri" pitchFamily="34" charset="0"/>
              </a:rPr>
              <a:t> parcial,  la cual fue realizada  en pulpas expuestas por fracturas coronales inducidas en </a:t>
            </a:r>
            <a:r>
              <a:rPr lang="es-ES" sz="2000" b="1" dirty="0" err="1" smtClean="0">
                <a:latin typeface="Calibri" pitchFamily="34" charset="0"/>
                <a:cs typeface="Calibri" pitchFamily="34" charset="0"/>
              </a:rPr>
              <a:t>monos.Profundidad</a:t>
            </a:r>
            <a:r>
              <a:rPr lang="es-ES" sz="2000" b="1" dirty="0" smtClean="0">
                <a:latin typeface="Calibri" pitchFamily="34" charset="0"/>
                <a:cs typeface="Calibri" pitchFamily="34" charset="0"/>
              </a:rPr>
              <a:t> del infiltrado inflamatorio en el órgano </a:t>
            </a:r>
            <a:r>
              <a:rPr lang="es-ES" sz="2000" b="1" dirty="0" err="1" smtClean="0">
                <a:latin typeface="Calibri" pitchFamily="34" charset="0"/>
                <a:cs typeface="Calibri" pitchFamily="34" charset="0"/>
              </a:rPr>
              <a:t>pulpar</a:t>
            </a:r>
            <a:r>
              <a:rPr lang="es-ES" sz="2000" b="1" dirty="0" smtClean="0">
                <a:latin typeface="Calibri" pitchFamily="34" charset="0"/>
                <a:cs typeface="Calibri" pitchFamily="34" charset="0"/>
              </a:rPr>
              <a:t> estaba entre 0.8 y 2.2 mm luego de 168 horas después de ocurrida la exposición.</a:t>
            </a:r>
            <a:endParaRPr lang="es-VE" sz="2000" b="1" dirty="0">
              <a:latin typeface="Calibri" pitchFamily="34" charset="0"/>
              <a:cs typeface="Calibri" pitchFamily="34" charset="0"/>
            </a:endParaRPr>
          </a:p>
        </p:txBody>
      </p:sp>
      <p:sp>
        <p:nvSpPr>
          <p:cNvPr id="15" name="14 Rectángulo"/>
          <p:cNvSpPr/>
          <p:nvPr/>
        </p:nvSpPr>
        <p:spPr>
          <a:xfrm>
            <a:off x="1427596" y="6396335"/>
            <a:ext cx="8072462"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t>
            </a:r>
            <a:r>
              <a:rPr lang="es-VE" sz="1200" dirty="0" err="1" smtClean="0"/>
              <a:t>Kupietzky</a:t>
            </a:r>
            <a:r>
              <a:rPr lang="es-VE" sz="1200" dirty="0" smtClean="0"/>
              <a:t> y </a:t>
            </a:r>
            <a:r>
              <a:rPr lang="es-VE" sz="1200" dirty="0" err="1" smtClean="0"/>
              <a:t>Holan</a:t>
            </a:r>
            <a:r>
              <a:rPr lang="es-VE" sz="1200" dirty="0" smtClean="0"/>
              <a:t> 2003,AADP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 Imágenes  </a:t>
            </a:r>
            <a:r>
              <a:rPr lang="es-ES" sz="1200" dirty="0" err="1" smtClean="0"/>
              <a:t>Ram</a:t>
            </a:r>
            <a:r>
              <a:rPr lang="es-ES" sz="1200" dirty="0" smtClean="0"/>
              <a:t> y </a:t>
            </a:r>
            <a:r>
              <a:rPr lang="es-ES" sz="1200" dirty="0" err="1" smtClean="0"/>
              <a:t>Holan</a:t>
            </a:r>
            <a:r>
              <a:rPr lang="es-ES" sz="1200" dirty="0" smtClean="0"/>
              <a:t> 1994</a:t>
            </a:r>
            <a:endParaRPr lang="es-VE"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7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000" fill="hold"/>
                                        <p:tgtEl>
                                          <p:spTgt spid="24"/>
                                        </p:tgtEl>
                                        <p:attrNameLst>
                                          <p:attrName>ppt_w</p:attrName>
                                        </p:attrNameLst>
                                      </p:cBhvr>
                                      <p:tavLst>
                                        <p:tav tm="0">
                                          <p:val>
                                            <p:strVal val="#ppt_w*0.70"/>
                                          </p:val>
                                        </p:tav>
                                        <p:tav tm="100000">
                                          <p:val>
                                            <p:strVal val="#ppt_w"/>
                                          </p:val>
                                        </p:tav>
                                      </p:tavLst>
                                    </p:anim>
                                    <p:anim calcmode="lin" valueType="num">
                                      <p:cBhvr>
                                        <p:cTn id="19" dur="1000" fill="hold"/>
                                        <p:tgtEl>
                                          <p:spTgt spid="24"/>
                                        </p:tgtEl>
                                        <p:attrNameLst>
                                          <p:attrName>ppt_h</p:attrName>
                                        </p:attrNameLst>
                                      </p:cBhvr>
                                      <p:tavLst>
                                        <p:tav tm="0">
                                          <p:val>
                                            <p:strVal val="#ppt_h"/>
                                          </p:val>
                                        </p:tav>
                                        <p:tav tm="100000">
                                          <p:val>
                                            <p:strVal val="#ppt_h"/>
                                          </p:val>
                                        </p:tav>
                                      </p:tavLst>
                                    </p:anim>
                                    <p:animEffect transition="in" filter="fade">
                                      <p:cBhvr>
                                        <p:cTn id="20" dur="1000"/>
                                        <p:tgtEl>
                                          <p:spTgt spid="24"/>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500"/>
                            </p:stCondLst>
                            <p:childTnLst>
                              <p:par>
                                <p:cTn id="31" presetID="55"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strVal val="#ppt_w*0.70"/>
                                          </p:val>
                                        </p:tav>
                                        <p:tav tm="100000">
                                          <p:val>
                                            <p:strVal val="#ppt_w"/>
                                          </p:val>
                                        </p:tav>
                                      </p:tavLst>
                                    </p:anim>
                                    <p:anim calcmode="lin" valueType="num">
                                      <p:cBhvr>
                                        <p:cTn id="34" dur="500" fill="hold"/>
                                        <p:tgtEl>
                                          <p:spTgt spid="39"/>
                                        </p:tgtEl>
                                        <p:attrNameLst>
                                          <p:attrName>ppt_h</p:attrName>
                                        </p:attrNameLst>
                                      </p:cBhvr>
                                      <p:tavLst>
                                        <p:tav tm="0">
                                          <p:val>
                                            <p:strVal val="#ppt_h"/>
                                          </p:val>
                                        </p:tav>
                                        <p:tav tm="100000">
                                          <p:val>
                                            <p:strVal val="#ppt_h"/>
                                          </p:val>
                                        </p:tav>
                                      </p:tavLst>
                                    </p:anim>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1000" fill="hold"/>
                                        <p:tgtEl>
                                          <p:spTgt spid="40"/>
                                        </p:tgtEl>
                                        <p:attrNameLst>
                                          <p:attrName>ppt_w</p:attrName>
                                        </p:attrNameLst>
                                      </p:cBhvr>
                                      <p:tavLst>
                                        <p:tav tm="0">
                                          <p:val>
                                            <p:strVal val="#ppt_w*0.70"/>
                                          </p:val>
                                        </p:tav>
                                        <p:tav tm="100000">
                                          <p:val>
                                            <p:strVal val="#ppt_w"/>
                                          </p:val>
                                        </p:tav>
                                      </p:tavLst>
                                    </p:anim>
                                    <p:anim calcmode="lin" valueType="num">
                                      <p:cBhvr>
                                        <p:cTn id="41" dur="1000" fill="hold"/>
                                        <p:tgtEl>
                                          <p:spTgt spid="40"/>
                                        </p:tgtEl>
                                        <p:attrNameLst>
                                          <p:attrName>ppt_h</p:attrName>
                                        </p:attrNameLst>
                                      </p:cBhvr>
                                      <p:tavLst>
                                        <p:tav tm="0">
                                          <p:val>
                                            <p:strVal val="#ppt_h"/>
                                          </p:val>
                                        </p:tav>
                                        <p:tav tm="100000">
                                          <p:val>
                                            <p:strVal val="#ppt_h"/>
                                          </p:val>
                                        </p:tav>
                                      </p:tavLst>
                                    </p:anim>
                                    <p:animEffect transition="in" filter="fade">
                                      <p:cBhvr>
                                        <p:cTn id="4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21" grpId="1">
        <p:bldAsOne/>
      </p:bldGraphic>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 Complicada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18" name="17 Rectángulo"/>
          <p:cNvSpPr/>
          <p:nvPr/>
        </p:nvSpPr>
        <p:spPr>
          <a:xfrm>
            <a:off x="642910" y="1643050"/>
            <a:ext cx="5921814" cy="523220"/>
          </a:xfrm>
          <a:prstGeom prst="rect">
            <a:avLst/>
          </a:prstGeom>
        </p:spPr>
        <p:txBody>
          <a:bodyPr wrap="none">
            <a:spAutoFit/>
          </a:bodyPr>
          <a:lstStyle/>
          <a:p>
            <a:r>
              <a:rPr lang="es-VE" sz="2800" dirty="0" smtClean="0">
                <a:ln>
                  <a:solidFill>
                    <a:srgbClr val="BE12A5"/>
                  </a:solidFill>
                </a:ln>
                <a:solidFill>
                  <a:srgbClr val="AC1096"/>
                </a:solidFill>
                <a:latin typeface="Aharoni" pitchFamily="2" charset="-79"/>
                <a:cs typeface="Aharoni" pitchFamily="2" charset="-79"/>
              </a:rPr>
              <a:t>Tratamiento: </a:t>
            </a:r>
            <a:r>
              <a:rPr lang="es-VE" sz="2800" dirty="0" err="1" smtClean="0">
                <a:ln>
                  <a:solidFill>
                    <a:srgbClr val="BE12A5"/>
                  </a:solidFill>
                </a:ln>
                <a:solidFill>
                  <a:srgbClr val="AC1096"/>
                </a:solidFill>
                <a:latin typeface="Aharoni" pitchFamily="2" charset="-79"/>
                <a:cs typeface="Aharoni" pitchFamily="2" charset="-79"/>
              </a:rPr>
              <a:t>Pulpotomía</a:t>
            </a:r>
            <a:r>
              <a:rPr lang="es-VE" sz="2800" dirty="0" smtClean="0">
                <a:ln>
                  <a:solidFill>
                    <a:srgbClr val="BE12A5"/>
                  </a:solidFill>
                </a:ln>
                <a:solidFill>
                  <a:srgbClr val="AC1096"/>
                </a:solidFill>
                <a:latin typeface="Aharoni" pitchFamily="2" charset="-79"/>
                <a:cs typeface="Aharoni" pitchFamily="2" charset="-79"/>
              </a:rPr>
              <a:t> Cervical </a:t>
            </a:r>
            <a:endParaRPr lang="es-VE" sz="2800" dirty="0">
              <a:ln>
                <a:solidFill>
                  <a:srgbClr val="BE12A5"/>
                </a:solidFill>
              </a:ln>
              <a:solidFill>
                <a:srgbClr val="AC1096"/>
              </a:solidFill>
              <a:latin typeface="Aharoni" pitchFamily="2" charset="-79"/>
              <a:cs typeface="Aharoni" pitchFamily="2" charset="-79"/>
            </a:endParaRPr>
          </a:p>
        </p:txBody>
      </p:sp>
      <p:graphicFrame>
        <p:nvGraphicFramePr>
          <p:cNvPr id="15" name="14 Diagrama"/>
          <p:cNvGraphicFramePr/>
          <p:nvPr/>
        </p:nvGraphicFramePr>
        <p:xfrm>
          <a:off x="714348" y="2071678"/>
          <a:ext cx="70009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1857340" y="6445126"/>
            <a:ext cx="728666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t>
            </a:r>
            <a:r>
              <a:rPr lang="es-VE" sz="1200" dirty="0" err="1" smtClean="0"/>
              <a:t>Kupietzky</a:t>
            </a:r>
            <a:r>
              <a:rPr lang="es-VE" sz="1200" dirty="0" smtClean="0"/>
              <a:t> y </a:t>
            </a:r>
            <a:r>
              <a:rPr lang="es-VE" sz="1200" dirty="0" err="1" smtClean="0"/>
              <a:t>Holan</a:t>
            </a:r>
            <a:r>
              <a:rPr lang="es-VE" sz="1200" dirty="0" smtClean="0"/>
              <a:t> 2003,AADP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7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 Complicada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18" name="17 Rectángulo"/>
          <p:cNvSpPr/>
          <p:nvPr/>
        </p:nvSpPr>
        <p:spPr>
          <a:xfrm>
            <a:off x="642910" y="1643050"/>
            <a:ext cx="4618572"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 </a:t>
            </a:r>
            <a:r>
              <a:rPr lang="es-VE" sz="2800" dirty="0" err="1" smtClean="0">
                <a:solidFill>
                  <a:srgbClr val="AC1096"/>
                </a:solidFill>
                <a:latin typeface="Aharoni" pitchFamily="2" charset="-79"/>
                <a:cs typeface="Aharoni" pitchFamily="2" charset="-79"/>
              </a:rPr>
              <a:t>Pulpectomía</a:t>
            </a:r>
            <a:r>
              <a:rPr lang="es-VE" sz="2800" dirty="0" smtClean="0">
                <a:solidFill>
                  <a:srgbClr val="AC1096"/>
                </a:solidFill>
                <a:latin typeface="Aharoni" pitchFamily="2" charset="-79"/>
                <a:cs typeface="Aharoni" pitchFamily="2" charset="-79"/>
              </a:rPr>
              <a:t> </a:t>
            </a:r>
            <a:endParaRPr lang="es-VE" sz="2800" dirty="0">
              <a:solidFill>
                <a:srgbClr val="AC1096"/>
              </a:solidFill>
              <a:latin typeface="Aharoni" pitchFamily="2" charset="-79"/>
              <a:cs typeface="Aharoni" pitchFamily="2" charset="-79"/>
            </a:endParaRPr>
          </a:p>
        </p:txBody>
      </p:sp>
      <p:sp>
        <p:nvSpPr>
          <p:cNvPr id="21" name="20 Rectángulo"/>
          <p:cNvSpPr/>
          <p:nvPr/>
        </p:nvSpPr>
        <p:spPr>
          <a:xfrm>
            <a:off x="714348" y="6395102"/>
            <a:ext cx="8429652"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Imágenes Rocha y Cardoso 2007</a:t>
            </a:r>
            <a:endParaRPr lang="es-VE" sz="1200" dirty="0" smtClean="0"/>
          </a:p>
          <a:p>
            <a:endParaRPr lang="es-VE" dirty="0" smtClean="0"/>
          </a:p>
        </p:txBody>
      </p:sp>
      <p:sp>
        <p:nvSpPr>
          <p:cNvPr id="20" name="Rectangle 1"/>
          <p:cNvSpPr>
            <a:spLocks noChangeArrowheads="1"/>
          </p:cNvSpPr>
          <p:nvPr/>
        </p:nvSpPr>
        <p:spPr bwMode="auto">
          <a:xfrm>
            <a:off x="357158" y="3357562"/>
            <a:ext cx="8358246" cy="1323439"/>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a:ln w="9525">
            <a:noFill/>
            <a:miter lim="800000"/>
            <a:headEnd/>
            <a:tailEnd/>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Rocha y Cardoso en el 2007,</a:t>
            </a:r>
            <a:r>
              <a:rPr kumimoji="0" lang="es-ES" sz="2000" b="1" i="0" u="none" strike="noStrike" cap="none" normalizeH="0" dirty="0" smtClean="0">
                <a:ln>
                  <a:noFill/>
                </a:ln>
                <a:solidFill>
                  <a:schemeClr val="tx1"/>
                </a:solidFill>
                <a:effectLst/>
                <a:latin typeface="Calibri" pitchFamily="34" charset="0"/>
                <a:ea typeface="Times New Roman" pitchFamily="18" charset="0"/>
                <a:cs typeface="Calibri" pitchFamily="34" charset="0"/>
              </a:rPr>
              <a:t> establecen que la re</a:t>
            </a:r>
            <a:r>
              <a:rPr kumimoji="0" lang="es-ES"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alización de la </a:t>
            </a:r>
            <a:r>
              <a:rPr kumimoji="0" lang="es-ES" sz="20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pulpectomía</a:t>
            </a:r>
            <a:r>
              <a:rPr kumimoji="0" lang="es-ES"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permite mantener al diente en condiciones aceptables en la cavidad bucal, hasta completar la reabsorción fisiológica y que la presencia de traumatismos recurrentes podría ser un factor que lleve al fracaso del tratamiento</a:t>
            </a:r>
            <a:r>
              <a:rPr kumimoji="0" lang="es-VE" sz="2000" b="1" i="0" u="none" strike="noStrike" cap="none" normalizeH="0" baseline="0" dirty="0" smtClean="0">
                <a:ln>
                  <a:noFill/>
                </a:ln>
                <a:solidFill>
                  <a:schemeClr val="tx1"/>
                </a:solidFill>
                <a:effectLst/>
                <a:latin typeface="Calibri" pitchFamily="34" charset="0"/>
                <a:cs typeface="Calibri" pitchFamily="34" charset="0"/>
              </a:rPr>
              <a:t> </a:t>
            </a:r>
          </a:p>
        </p:txBody>
      </p:sp>
      <p:graphicFrame>
        <p:nvGraphicFramePr>
          <p:cNvPr id="9" name="8 Diagrama"/>
          <p:cNvGraphicFramePr/>
          <p:nvPr/>
        </p:nvGraphicFramePr>
        <p:xfrm>
          <a:off x="1357290" y="23574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2"/>
          <p:cNvGrpSpPr>
            <a:grpSpLocks/>
          </p:cNvGrpSpPr>
          <p:nvPr/>
        </p:nvGrpSpPr>
        <p:grpSpPr bwMode="auto">
          <a:xfrm>
            <a:off x="1857356" y="2214554"/>
            <a:ext cx="5143536" cy="3263565"/>
            <a:chOff x="3322" y="6622"/>
            <a:chExt cx="6150" cy="4125"/>
          </a:xfrm>
        </p:grpSpPr>
        <p:pic>
          <p:nvPicPr>
            <p:cNvPr id="11" name="Imagen 1"/>
            <p:cNvPicPr>
              <a:picLocks noChangeAspect="1" noChangeArrowheads="1"/>
            </p:cNvPicPr>
            <p:nvPr/>
          </p:nvPicPr>
          <p:blipFill>
            <a:blip r:embed="rId6"/>
            <a:srcRect/>
            <a:stretch>
              <a:fillRect/>
            </a:stretch>
          </p:blipFill>
          <p:spPr bwMode="auto">
            <a:xfrm>
              <a:off x="3322" y="6622"/>
              <a:ext cx="3030" cy="2016"/>
            </a:xfrm>
            <a:prstGeom prst="rect">
              <a:avLst/>
            </a:prstGeom>
            <a:noFill/>
            <a:ln w="19050">
              <a:solidFill>
                <a:srgbClr val="BE12A5"/>
              </a:solidFill>
              <a:miter lim="800000"/>
              <a:headEnd/>
              <a:tailEnd/>
            </a:ln>
          </p:spPr>
        </p:pic>
        <p:pic>
          <p:nvPicPr>
            <p:cNvPr id="17" name="Imagen 3"/>
            <p:cNvPicPr>
              <a:picLocks noChangeAspect="1" noChangeArrowheads="1"/>
            </p:cNvPicPr>
            <p:nvPr/>
          </p:nvPicPr>
          <p:blipFill>
            <a:blip r:embed="rId7"/>
            <a:srcRect/>
            <a:stretch>
              <a:fillRect/>
            </a:stretch>
          </p:blipFill>
          <p:spPr bwMode="auto">
            <a:xfrm>
              <a:off x="8032" y="6622"/>
              <a:ext cx="1440" cy="2010"/>
            </a:xfrm>
            <a:prstGeom prst="rect">
              <a:avLst/>
            </a:prstGeom>
            <a:noFill/>
            <a:ln w="19050">
              <a:solidFill>
                <a:srgbClr val="BE12A5"/>
              </a:solidFill>
              <a:miter lim="800000"/>
              <a:headEnd/>
              <a:tailEnd/>
            </a:ln>
          </p:spPr>
        </p:pic>
        <p:pic>
          <p:nvPicPr>
            <p:cNvPr id="13" name="Imagen 2"/>
            <p:cNvPicPr>
              <a:picLocks noChangeAspect="1" noChangeArrowheads="1"/>
            </p:cNvPicPr>
            <p:nvPr/>
          </p:nvPicPr>
          <p:blipFill>
            <a:blip r:embed="rId8"/>
            <a:srcRect t="5405"/>
            <a:stretch>
              <a:fillRect/>
            </a:stretch>
          </p:blipFill>
          <p:spPr bwMode="auto">
            <a:xfrm>
              <a:off x="6442" y="6622"/>
              <a:ext cx="1500" cy="2010"/>
            </a:xfrm>
            <a:prstGeom prst="rect">
              <a:avLst/>
            </a:prstGeom>
            <a:noFill/>
            <a:ln w="19050">
              <a:solidFill>
                <a:srgbClr val="BE12A5"/>
              </a:solidFill>
              <a:miter lim="800000"/>
              <a:headEnd/>
              <a:tailEnd/>
            </a:ln>
          </p:spPr>
        </p:pic>
        <p:pic>
          <p:nvPicPr>
            <p:cNvPr id="14" name="Imagen 4"/>
            <p:cNvPicPr>
              <a:picLocks noChangeAspect="1" noChangeArrowheads="1"/>
            </p:cNvPicPr>
            <p:nvPr/>
          </p:nvPicPr>
          <p:blipFill>
            <a:blip r:embed="rId9"/>
            <a:srcRect/>
            <a:stretch>
              <a:fillRect/>
            </a:stretch>
          </p:blipFill>
          <p:spPr bwMode="auto">
            <a:xfrm>
              <a:off x="4072" y="8737"/>
              <a:ext cx="1440" cy="2010"/>
            </a:xfrm>
            <a:prstGeom prst="rect">
              <a:avLst/>
            </a:prstGeom>
            <a:noFill/>
            <a:ln w="19050">
              <a:solidFill>
                <a:srgbClr val="BE12A5"/>
              </a:solidFill>
              <a:miter lim="800000"/>
              <a:headEnd/>
              <a:tailEnd/>
            </a:ln>
          </p:spPr>
        </p:pic>
        <p:pic>
          <p:nvPicPr>
            <p:cNvPr id="16" name="Imagen 5"/>
            <p:cNvPicPr>
              <a:picLocks noChangeAspect="1" noChangeArrowheads="1"/>
            </p:cNvPicPr>
            <p:nvPr/>
          </p:nvPicPr>
          <p:blipFill>
            <a:blip r:embed="rId10"/>
            <a:srcRect/>
            <a:stretch>
              <a:fillRect/>
            </a:stretch>
          </p:blipFill>
          <p:spPr bwMode="auto">
            <a:xfrm>
              <a:off x="5602" y="8737"/>
              <a:ext cx="3030" cy="2010"/>
            </a:xfrm>
            <a:prstGeom prst="rect">
              <a:avLst/>
            </a:prstGeom>
            <a:noFill/>
            <a:ln w="19050">
              <a:solidFill>
                <a:srgbClr val="BE12A5"/>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strVal val="#ppt_w*0.70"/>
                                          </p:val>
                                        </p:tav>
                                        <p:tav tm="100000">
                                          <p:val>
                                            <p:strVal val="#ppt_w"/>
                                          </p:val>
                                        </p:tav>
                                      </p:tavLst>
                                    </p:anim>
                                    <p:anim calcmode="lin" valueType="num">
                                      <p:cBhvr>
                                        <p:cTn id="19" dur="1000" fill="hold"/>
                                        <p:tgtEl>
                                          <p:spTgt spid="20"/>
                                        </p:tgtEl>
                                        <p:attrNameLst>
                                          <p:attrName>ppt_h</p:attrName>
                                        </p:attrNameLst>
                                      </p:cBhvr>
                                      <p:tavLst>
                                        <p:tav tm="0">
                                          <p:val>
                                            <p:strVal val="#ppt_h"/>
                                          </p:val>
                                        </p:tav>
                                        <p:tav tm="100000">
                                          <p:val>
                                            <p:strVal val="#ppt_h"/>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Graphic spid="9" grpId="0">
        <p:bldAsOne/>
      </p:bldGraphic>
      <p:bldGraphic spid="9"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Esmalte-Dentina Complicada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18" name="17 Rectángulo"/>
          <p:cNvSpPr/>
          <p:nvPr/>
        </p:nvSpPr>
        <p:spPr>
          <a:xfrm>
            <a:off x="642910" y="1643050"/>
            <a:ext cx="4299575"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Tratamiento: </a:t>
            </a:r>
            <a:r>
              <a:rPr lang="es-VE" sz="2800" dirty="0" err="1" smtClean="0">
                <a:solidFill>
                  <a:srgbClr val="BE12A5"/>
                </a:solidFill>
                <a:latin typeface="Aharoni" pitchFamily="2" charset="-79"/>
                <a:cs typeface="Aharoni" pitchFamily="2" charset="-79"/>
              </a:rPr>
              <a:t>Exodoncia</a:t>
            </a:r>
            <a:r>
              <a:rPr lang="es-VE" sz="2800" dirty="0" smtClean="0">
                <a:solidFill>
                  <a:srgbClr val="BE12A5"/>
                </a:solidFill>
                <a:latin typeface="Aharoni" pitchFamily="2" charset="-79"/>
                <a:cs typeface="Aharoni" pitchFamily="2" charset="-79"/>
              </a:rPr>
              <a:t> </a:t>
            </a:r>
            <a:endParaRPr lang="es-VE" sz="2800" dirty="0">
              <a:solidFill>
                <a:srgbClr val="BE12A5"/>
              </a:solidFill>
              <a:latin typeface="Aharoni" pitchFamily="2" charset="-79"/>
              <a:cs typeface="Aharoni" pitchFamily="2" charset="-79"/>
            </a:endParaRPr>
          </a:p>
        </p:txBody>
      </p:sp>
      <p:graphicFrame>
        <p:nvGraphicFramePr>
          <p:cNvPr id="21" name="20 Diagrama"/>
          <p:cNvGraphicFramePr/>
          <p:nvPr/>
        </p:nvGraphicFramePr>
        <p:xfrm>
          <a:off x="1142976" y="1428736"/>
          <a:ext cx="657229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il_fi" descr="http://www.clinicabejerano.com/imagesdb/productos/imagesCA159EB7.jpg"/>
          <p:cNvPicPr/>
          <p:nvPr/>
        </p:nvPicPr>
        <p:blipFill>
          <a:blip r:embed="rId6"/>
          <a:srcRect/>
          <a:stretch>
            <a:fillRect/>
          </a:stretch>
        </p:blipFill>
        <p:spPr bwMode="auto">
          <a:xfrm>
            <a:off x="2928926" y="4572008"/>
            <a:ext cx="2928958" cy="1757366"/>
          </a:xfrm>
          <a:prstGeom prst="rect">
            <a:avLst/>
          </a:prstGeom>
          <a:noFill/>
          <a:ln w="9525">
            <a:noFill/>
            <a:miter lim="800000"/>
            <a:headEnd/>
            <a:tailEnd/>
          </a:ln>
        </p:spPr>
      </p:pic>
      <p:sp>
        <p:nvSpPr>
          <p:cNvPr id="8" name="7 Rectángulo"/>
          <p:cNvSpPr/>
          <p:nvPr/>
        </p:nvSpPr>
        <p:spPr>
          <a:xfrm>
            <a:off x="2286000" y="6396335"/>
            <a:ext cx="6858000"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t>
            </a:r>
            <a:r>
              <a:rPr lang="es-VE" sz="1200" dirty="0" err="1" smtClean="0"/>
              <a:t>Kupietzky</a:t>
            </a:r>
            <a:r>
              <a:rPr lang="es-VE" sz="1200" dirty="0" smtClean="0"/>
              <a:t> y </a:t>
            </a:r>
            <a:r>
              <a:rPr lang="es-VE" sz="1200" dirty="0" err="1" smtClean="0"/>
              <a:t>Holan</a:t>
            </a:r>
            <a:r>
              <a:rPr lang="es-VE" sz="1200" dirty="0" smtClean="0"/>
              <a:t> 2003,AADP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endParaRPr lang="es-VE"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00"/>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Corono-Radicular </a:t>
            </a:r>
            <a:endParaRPr lang="es-VE" sz="3600" dirty="0">
              <a:ln w="18415" cmpd="sng">
                <a:solidFill>
                  <a:srgbClr val="FFFFFF"/>
                </a:solidFill>
                <a:prstDash val="solid"/>
              </a:ln>
              <a:solidFill>
                <a:srgbClr val="FF0000"/>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8" name="Picture 5"/>
          <p:cNvPicPr>
            <a:picLocks noChangeAspect="1" noChangeArrowheads="1"/>
          </p:cNvPicPr>
          <p:nvPr/>
        </p:nvPicPr>
        <p:blipFill>
          <a:blip r:embed="rId2">
            <a:clrChange>
              <a:clrFrom>
                <a:srgbClr val="FFFFFF"/>
              </a:clrFrom>
              <a:clrTo>
                <a:srgbClr val="FFFFFF">
                  <a:alpha val="0"/>
                </a:srgbClr>
              </a:clrTo>
            </a:clrChange>
          </a:blip>
          <a:srcRect l="31844" t="37109" r="50586" b="14062"/>
          <a:stretch>
            <a:fillRect/>
          </a:stretch>
        </p:blipFill>
        <p:spPr bwMode="auto">
          <a:xfrm>
            <a:off x="0" y="3857628"/>
            <a:ext cx="1785950" cy="2790547"/>
          </a:xfrm>
          <a:prstGeom prst="rect">
            <a:avLst/>
          </a:prstGeom>
          <a:noFill/>
          <a:ln w="9525">
            <a:noFill/>
            <a:miter lim="800000"/>
            <a:headEnd/>
            <a:tailEnd/>
          </a:ln>
          <a:effectLst/>
        </p:spPr>
      </p:pic>
      <p:graphicFrame>
        <p:nvGraphicFramePr>
          <p:cNvPr id="9" name="8 Diagrama"/>
          <p:cNvGraphicFramePr/>
          <p:nvPr/>
        </p:nvGraphicFramePr>
        <p:xfrm>
          <a:off x="3071802" y="2928934"/>
          <a:ext cx="6072198" cy="3071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Flecha abajo"/>
          <p:cNvSpPr/>
          <p:nvPr/>
        </p:nvSpPr>
        <p:spPr>
          <a:xfrm>
            <a:off x="714380" y="4714884"/>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1" name="Picture 6"/>
          <p:cNvPicPr>
            <a:picLocks noChangeAspect="1" noChangeArrowheads="1"/>
          </p:cNvPicPr>
          <p:nvPr/>
        </p:nvPicPr>
        <p:blipFill>
          <a:blip r:embed="rId7">
            <a:clrChange>
              <a:clrFrom>
                <a:srgbClr val="FFFFFF"/>
              </a:clrFrom>
              <a:clrTo>
                <a:srgbClr val="FFFFFF">
                  <a:alpha val="0"/>
                </a:srgbClr>
              </a:clrTo>
            </a:clrChange>
          </a:blip>
          <a:srcRect l="54719" t="39070" r="26966" b="32052"/>
          <a:stretch>
            <a:fillRect/>
          </a:stretch>
        </p:blipFill>
        <p:spPr bwMode="auto">
          <a:xfrm>
            <a:off x="357158" y="2928934"/>
            <a:ext cx="1016694" cy="901302"/>
          </a:xfrm>
          <a:prstGeom prst="rect">
            <a:avLst/>
          </a:prstGeom>
          <a:noFill/>
          <a:ln w="28575">
            <a:noFill/>
            <a:miter lim="800000"/>
            <a:headEnd/>
            <a:tailEnd/>
          </a:ln>
          <a:effectLst/>
        </p:spPr>
      </p:pic>
      <p:pic>
        <p:nvPicPr>
          <p:cNvPr id="12" name="Picture 7"/>
          <p:cNvPicPr>
            <a:picLocks noChangeAspect="1" noChangeArrowheads="1"/>
          </p:cNvPicPr>
          <p:nvPr/>
        </p:nvPicPr>
        <p:blipFill>
          <a:blip r:embed="rId8">
            <a:clrChange>
              <a:clrFrom>
                <a:srgbClr val="FFFFFF"/>
              </a:clrFrom>
              <a:clrTo>
                <a:srgbClr val="FFFFFF">
                  <a:alpha val="0"/>
                </a:srgbClr>
              </a:clrTo>
            </a:clrChange>
          </a:blip>
          <a:srcRect l="54392" t="39258" r="26391" b="31445"/>
          <a:stretch>
            <a:fillRect/>
          </a:stretch>
        </p:blipFill>
        <p:spPr bwMode="auto">
          <a:xfrm>
            <a:off x="357158" y="2928934"/>
            <a:ext cx="1166820" cy="1000132"/>
          </a:xfrm>
          <a:prstGeom prst="rect">
            <a:avLst/>
          </a:prstGeom>
          <a:noFill/>
          <a:ln w="28575">
            <a:noFill/>
            <a:miter lim="800000"/>
            <a:headEnd/>
            <a:tailEnd/>
          </a:ln>
          <a:effectLst/>
        </p:spPr>
      </p:pic>
      <p:pic>
        <p:nvPicPr>
          <p:cNvPr id="13" name="Picture 6"/>
          <p:cNvPicPr>
            <a:picLocks noChangeAspect="1" noChangeArrowheads="1"/>
          </p:cNvPicPr>
          <p:nvPr/>
        </p:nvPicPr>
        <p:blipFill>
          <a:blip r:embed="rId9">
            <a:clrChange>
              <a:clrFrom>
                <a:srgbClr val="FFFFFF"/>
              </a:clrFrom>
              <a:clrTo>
                <a:srgbClr val="FFFFFF">
                  <a:alpha val="0"/>
                </a:srgbClr>
              </a:clrTo>
            </a:clrChange>
          </a:blip>
          <a:srcRect l="57687" t="40234" r="27489" b="29492"/>
          <a:stretch>
            <a:fillRect/>
          </a:stretch>
        </p:blipFill>
        <p:spPr bwMode="auto">
          <a:xfrm>
            <a:off x="285720" y="2714620"/>
            <a:ext cx="1143008" cy="1142657"/>
          </a:xfrm>
          <a:prstGeom prst="rect">
            <a:avLst/>
          </a:prstGeom>
          <a:noFill/>
          <a:ln w="9525">
            <a:noFill/>
            <a:miter lim="800000"/>
            <a:headEnd/>
            <a:tailEnd/>
          </a:ln>
          <a:effectLst/>
        </p:spPr>
      </p:pic>
      <p:sp>
        <p:nvSpPr>
          <p:cNvPr id="14" name="13 CuadroTexto"/>
          <p:cNvSpPr txBox="1"/>
          <p:nvPr/>
        </p:nvSpPr>
        <p:spPr>
          <a:xfrm>
            <a:off x="5500694" y="5929330"/>
            <a:ext cx="1785950" cy="461665"/>
          </a:xfrm>
          <a:prstGeom prst="rect">
            <a:avLst/>
          </a:prstGeom>
          <a:solidFill>
            <a:srgbClr val="FFFF00"/>
          </a:solidFill>
          <a:scene3d>
            <a:camera prst="orthographicFront"/>
            <a:lightRig rig="threePt" dir="t"/>
          </a:scene3d>
          <a:sp3d>
            <a:bevelT/>
          </a:sp3d>
        </p:spPr>
        <p:txBody>
          <a:bodyPr wrap="square" rtlCol="0">
            <a:spAutoFit/>
          </a:bodyPr>
          <a:lstStyle/>
          <a:p>
            <a:r>
              <a:rPr lang="es-VE" sz="2400" dirty="0" smtClean="0">
                <a:latin typeface="Calibri" pitchFamily="34" charset="0"/>
                <a:cs typeface="Calibri" pitchFamily="34" charset="0"/>
              </a:rPr>
              <a:t>1-3% y 3-5%</a:t>
            </a:r>
            <a:endParaRPr lang="es-VE" sz="2400" dirty="0">
              <a:latin typeface="Calibri" pitchFamily="34" charset="0"/>
              <a:cs typeface="Calibri" pitchFamily="34" charset="0"/>
            </a:endParaRPr>
          </a:p>
        </p:txBody>
      </p:sp>
      <p:grpSp>
        <p:nvGrpSpPr>
          <p:cNvPr id="15" name="14 Grupo"/>
          <p:cNvGrpSpPr/>
          <p:nvPr/>
        </p:nvGrpSpPr>
        <p:grpSpPr>
          <a:xfrm>
            <a:off x="2428860" y="1214422"/>
            <a:ext cx="6286544" cy="1382723"/>
            <a:chOff x="2428860" y="760394"/>
            <a:chExt cx="6286544" cy="1382723"/>
          </a:xfrm>
        </p:grpSpPr>
        <p:pic>
          <p:nvPicPr>
            <p:cNvPr id="16" name="Imagen 70" descr="http://www.dentaltraumaguide.org/Pictures/Primary/CrownRootUncomp/uncompcrownfractfront.jpg"/>
            <p:cNvPicPr>
              <a:picLocks noChangeAspect="1" noChangeArrowheads="1"/>
            </p:cNvPicPr>
            <p:nvPr/>
          </p:nvPicPr>
          <p:blipFill>
            <a:blip r:embed="rId10"/>
            <a:srcRect t="7692"/>
            <a:stretch>
              <a:fillRect/>
            </a:stretch>
          </p:blipFill>
          <p:spPr bwMode="auto">
            <a:xfrm>
              <a:off x="2428860" y="785794"/>
              <a:ext cx="1885807" cy="1357322"/>
            </a:xfrm>
            <a:prstGeom prst="rect">
              <a:avLst/>
            </a:prstGeom>
            <a:noFill/>
            <a:ln w="19050">
              <a:solidFill>
                <a:srgbClr val="AC1096"/>
              </a:solidFill>
              <a:miter lim="800000"/>
              <a:headEnd/>
              <a:tailEnd/>
            </a:ln>
          </p:spPr>
        </p:pic>
        <p:grpSp>
          <p:nvGrpSpPr>
            <p:cNvPr id="17" name="17 Grupo"/>
            <p:cNvGrpSpPr/>
            <p:nvPr/>
          </p:nvGrpSpPr>
          <p:grpSpPr>
            <a:xfrm>
              <a:off x="5605470" y="760394"/>
              <a:ext cx="1928826" cy="1382722"/>
              <a:chOff x="3071802" y="2428869"/>
              <a:chExt cx="3357586" cy="2928957"/>
            </a:xfrm>
          </p:grpSpPr>
          <p:pic>
            <p:nvPicPr>
              <p:cNvPr id="24" name="Imagen 70" descr="http://www.dentaltraumaguide.org/Pictures/Primary/CrownRootUncomp/uncompcrownfractfront.jpg"/>
              <p:cNvPicPr>
                <a:picLocks noChangeAspect="1" noChangeArrowheads="1"/>
              </p:cNvPicPr>
              <p:nvPr/>
            </p:nvPicPr>
            <p:blipFill>
              <a:blip r:embed="rId10"/>
              <a:srcRect t="7692"/>
              <a:stretch>
                <a:fillRect/>
              </a:stretch>
            </p:blipFill>
            <p:spPr bwMode="auto">
              <a:xfrm>
                <a:off x="3071802" y="2428869"/>
                <a:ext cx="3357586" cy="2928957"/>
              </a:xfrm>
              <a:prstGeom prst="rect">
                <a:avLst/>
              </a:prstGeom>
              <a:noFill/>
              <a:ln w="12700">
                <a:solidFill>
                  <a:srgbClr val="AC1096"/>
                </a:solidFill>
                <a:miter lim="800000"/>
                <a:headEnd/>
                <a:tailEnd/>
              </a:ln>
            </p:spPr>
          </p:pic>
          <p:sp>
            <p:nvSpPr>
              <p:cNvPr id="25" name="24 Forma libre"/>
              <p:cNvSpPr/>
              <p:nvPr/>
            </p:nvSpPr>
            <p:spPr>
              <a:xfrm>
                <a:off x="4293658" y="3500438"/>
                <a:ext cx="135466" cy="406552"/>
              </a:xfrm>
              <a:custGeom>
                <a:avLst/>
                <a:gdLst>
                  <a:gd name="connsiteX0" fmla="*/ 0 w 135466"/>
                  <a:gd name="connsiteY0" fmla="*/ 0 h 263676"/>
                  <a:gd name="connsiteX1" fmla="*/ 72571 w 135466"/>
                  <a:gd name="connsiteY1" fmla="*/ 145143 h 263676"/>
                  <a:gd name="connsiteX2" fmla="*/ 72571 w 135466"/>
                  <a:gd name="connsiteY2" fmla="*/ 203200 h 263676"/>
                  <a:gd name="connsiteX3" fmla="*/ 130628 w 135466"/>
                  <a:gd name="connsiteY3" fmla="*/ 261257 h 263676"/>
                  <a:gd name="connsiteX4" fmla="*/ 101600 w 135466"/>
                  <a:gd name="connsiteY4" fmla="*/ 217714 h 263676"/>
                  <a:gd name="connsiteX5" fmla="*/ 101600 w 135466"/>
                  <a:gd name="connsiteY5" fmla="*/ 217714 h 26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66" h="263676">
                    <a:moveTo>
                      <a:pt x="0" y="0"/>
                    </a:moveTo>
                    <a:cubicBezTo>
                      <a:pt x="30238" y="55638"/>
                      <a:pt x="60476" y="111276"/>
                      <a:pt x="72571" y="145143"/>
                    </a:cubicBezTo>
                    <a:cubicBezTo>
                      <a:pt x="84666" y="179010"/>
                      <a:pt x="62895" y="183848"/>
                      <a:pt x="72571" y="203200"/>
                    </a:cubicBezTo>
                    <a:cubicBezTo>
                      <a:pt x="82247" y="222552"/>
                      <a:pt x="125790" y="258838"/>
                      <a:pt x="130628" y="261257"/>
                    </a:cubicBezTo>
                    <a:cubicBezTo>
                      <a:pt x="135466" y="263676"/>
                      <a:pt x="101600" y="217714"/>
                      <a:pt x="101600" y="217714"/>
                    </a:cubicBezTo>
                    <a:lnTo>
                      <a:pt x="101600" y="217714"/>
                    </a:lnTo>
                  </a:path>
                </a:pathLst>
              </a:custGeom>
              <a:ln>
                <a:solidFill>
                  <a:srgbClr val="AC10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26" name="25 Forma libre"/>
              <p:cNvSpPr/>
              <p:nvPr/>
            </p:nvSpPr>
            <p:spPr>
              <a:xfrm>
                <a:off x="4500562" y="3500438"/>
                <a:ext cx="71438" cy="571504"/>
              </a:xfrm>
              <a:custGeom>
                <a:avLst/>
                <a:gdLst>
                  <a:gd name="connsiteX0" fmla="*/ 145142 w 145142"/>
                  <a:gd name="connsiteY0" fmla="*/ 0 h 435428"/>
                  <a:gd name="connsiteX1" fmla="*/ 29028 w 145142"/>
                  <a:gd name="connsiteY1" fmla="*/ 188686 h 435428"/>
                  <a:gd name="connsiteX2" fmla="*/ 72571 w 145142"/>
                  <a:gd name="connsiteY2" fmla="*/ 304800 h 435428"/>
                  <a:gd name="connsiteX3" fmla="*/ 0 w 145142"/>
                  <a:gd name="connsiteY3" fmla="*/ 420914 h 435428"/>
                  <a:gd name="connsiteX4" fmla="*/ 0 w 145142"/>
                  <a:gd name="connsiteY4" fmla="*/ 420914 h 435428"/>
                  <a:gd name="connsiteX5" fmla="*/ 0 w 145142"/>
                  <a:gd name="connsiteY5" fmla="*/ 435428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42" h="435428">
                    <a:moveTo>
                      <a:pt x="145142" y="0"/>
                    </a:moveTo>
                    <a:cubicBezTo>
                      <a:pt x="93132" y="68943"/>
                      <a:pt x="41123" y="137886"/>
                      <a:pt x="29028" y="188686"/>
                    </a:cubicBezTo>
                    <a:cubicBezTo>
                      <a:pt x="16933" y="239486"/>
                      <a:pt x="77409" y="266095"/>
                      <a:pt x="72571" y="304800"/>
                    </a:cubicBezTo>
                    <a:cubicBezTo>
                      <a:pt x="67733" y="343505"/>
                      <a:pt x="0" y="420914"/>
                      <a:pt x="0" y="420914"/>
                    </a:cubicBezTo>
                    <a:lnTo>
                      <a:pt x="0" y="420914"/>
                    </a:lnTo>
                    <a:lnTo>
                      <a:pt x="0" y="435428"/>
                    </a:lnTo>
                  </a:path>
                </a:pathLst>
              </a:custGeom>
              <a:ln>
                <a:solidFill>
                  <a:srgbClr val="AC10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grpSp>
        <p:pic>
          <p:nvPicPr>
            <p:cNvPr id="19" name="Imagen 9" descr="F:\DCIM\101MSDCF\DSC08491.JPG"/>
            <p:cNvPicPr>
              <a:picLocks noChangeAspect="1" noChangeArrowheads="1"/>
            </p:cNvPicPr>
            <p:nvPr/>
          </p:nvPicPr>
          <p:blipFill>
            <a:blip r:embed="rId11" cstate="print">
              <a:lum bright="-20000" contrast="40000"/>
            </a:blip>
            <a:srcRect l="32394" t="66539" r="55025" b="15834"/>
            <a:stretch>
              <a:fillRect/>
            </a:stretch>
          </p:blipFill>
          <p:spPr bwMode="auto">
            <a:xfrm>
              <a:off x="4429124" y="785795"/>
              <a:ext cx="1071570" cy="1357322"/>
            </a:xfrm>
            <a:prstGeom prst="rect">
              <a:avLst/>
            </a:prstGeom>
            <a:noFill/>
            <a:ln w="19050">
              <a:solidFill>
                <a:srgbClr val="AC1096"/>
              </a:solidFill>
              <a:miter lim="800000"/>
              <a:headEnd/>
              <a:tailEnd/>
            </a:ln>
          </p:spPr>
        </p:pic>
        <p:pic>
          <p:nvPicPr>
            <p:cNvPr id="20" name="Imagen 10"/>
            <p:cNvPicPr>
              <a:picLocks noChangeAspect="1" noChangeArrowheads="1"/>
            </p:cNvPicPr>
            <p:nvPr/>
          </p:nvPicPr>
          <p:blipFill>
            <a:blip r:embed="rId12">
              <a:lum bright="-40000" contrast="40000"/>
            </a:blip>
            <a:srcRect l="54903" t="32578" r="32417" b="37170"/>
            <a:stretch>
              <a:fillRect/>
            </a:stretch>
          </p:blipFill>
          <p:spPr bwMode="auto">
            <a:xfrm>
              <a:off x="7643834" y="785794"/>
              <a:ext cx="1071570" cy="1357322"/>
            </a:xfrm>
            <a:prstGeom prst="rect">
              <a:avLst/>
            </a:prstGeom>
            <a:noFill/>
            <a:ln w="19050">
              <a:solidFill>
                <a:srgbClr val="AC1096"/>
              </a:solidFill>
              <a:miter lim="800000"/>
              <a:headEnd/>
              <a:tailEnd/>
            </a:ln>
          </p:spPr>
        </p:pic>
      </p:grpSp>
      <p:sp>
        <p:nvSpPr>
          <p:cNvPr id="27" name="26 Flecha abajo"/>
          <p:cNvSpPr/>
          <p:nvPr/>
        </p:nvSpPr>
        <p:spPr>
          <a:xfrm>
            <a:off x="857256" y="4214818"/>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Flecha abajo"/>
          <p:cNvSpPr/>
          <p:nvPr/>
        </p:nvSpPr>
        <p:spPr>
          <a:xfrm>
            <a:off x="1071570" y="4071942"/>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9" name="Picture 2"/>
          <p:cNvPicPr>
            <a:picLocks noChangeAspect="1" noChangeArrowheads="1"/>
          </p:cNvPicPr>
          <p:nvPr/>
        </p:nvPicPr>
        <p:blipFill>
          <a:blip r:embed="rId13">
            <a:clrChange>
              <a:clrFrom>
                <a:srgbClr val="FFFFFF"/>
              </a:clrFrom>
              <a:clrTo>
                <a:srgbClr val="FFFFFF">
                  <a:alpha val="0"/>
                </a:srgbClr>
              </a:clrTo>
            </a:clrChange>
          </a:blip>
          <a:srcRect l="31845" t="30273" r="50036" b="20898"/>
          <a:stretch>
            <a:fillRect/>
          </a:stretch>
        </p:blipFill>
        <p:spPr bwMode="auto">
          <a:xfrm>
            <a:off x="1500166" y="3929066"/>
            <a:ext cx="1785950" cy="2705984"/>
          </a:xfrm>
          <a:prstGeom prst="rect">
            <a:avLst/>
          </a:prstGeom>
          <a:noFill/>
          <a:ln w="9525">
            <a:noFill/>
            <a:miter lim="800000"/>
            <a:headEnd/>
            <a:tailEnd/>
          </a:ln>
          <a:effectLst/>
        </p:spPr>
      </p:pic>
      <p:pic>
        <p:nvPicPr>
          <p:cNvPr id="30" name="Picture 3"/>
          <p:cNvPicPr>
            <a:picLocks noChangeAspect="1" noChangeArrowheads="1"/>
          </p:cNvPicPr>
          <p:nvPr/>
        </p:nvPicPr>
        <p:blipFill>
          <a:blip r:embed="rId14">
            <a:clrChange>
              <a:clrFrom>
                <a:srgbClr val="FFFFFF"/>
              </a:clrFrom>
              <a:clrTo>
                <a:srgbClr val="FFFFFF">
                  <a:alpha val="0"/>
                </a:srgbClr>
              </a:clrTo>
            </a:clrChange>
          </a:blip>
          <a:srcRect l="55491" t="34375" r="28038" b="36328"/>
          <a:stretch>
            <a:fillRect/>
          </a:stretch>
        </p:blipFill>
        <p:spPr bwMode="auto">
          <a:xfrm>
            <a:off x="1643042" y="2857496"/>
            <a:ext cx="1071570" cy="1143008"/>
          </a:xfrm>
          <a:prstGeom prst="rect">
            <a:avLst/>
          </a:prstGeom>
          <a:noFill/>
          <a:ln w="9525">
            <a:noFill/>
            <a:miter lim="800000"/>
            <a:headEnd/>
            <a:tailEnd/>
          </a:ln>
          <a:effectLst/>
        </p:spPr>
      </p:pic>
      <p:sp>
        <p:nvSpPr>
          <p:cNvPr id="31" name="30 Flecha abajo"/>
          <p:cNvSpPr/>
          <p:nvPr/>
        </p:nvSpPr>
        <p:spPr>
          <a:xfrm>
            <a:off x="2357422" y="4622808"/>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1614466" y="6472535"/>
            <a:ext cx="7643834"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7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0.7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145">
                                          <p:stCondLst>
                                            <p:cond delay="0"/>
                                          </p:stCondLst>
                                        </p:cTn>
                                        <p:tgtEl>
                                          <p:spTgt spid="13"/>
                                        </p:tgtEl>
                                      </p:cBhvr>
                                    </p:animEffect>
                                    <p:anim calcmode="lin" valueType="num">
                                      <p:cBhvr>
                                        <p:cTn id="39"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44" dur="7">
                                          <p:stCondLst>
                                            <p:cond delay="163"/>
                                          </p:stCondLst>
                                        </p:cTn>
                                        <p:tgtEl>
                                          <p:spTgt spid="13"/>
                                        </p:tgtEl>
                                      </p:cBhvr>
                                      <p:to x="100000" y="60000"/>
                                    </p:animScale>
                                    <p:animScale>
                                      <p:cBhvr>
                                        <p:cTn id="45" dur="42" decel="50000">
                                          <p:stCondLst>
                                            <p:cond delay="169"/>
                                          </p:stCondLst>
                                        </p:cTn>
                                        <p:tgtEl>
                                          <p:spTgt spid="13"/>
                                        </p:tgtEl>
                                      </p:cBhvr>
                                      <p:to x="100000" y="100000"/>
                                    </p:animScale>
                                    <p:animScale>
                                      <p:cBhvr>
                                        <p:cTn id="46" dur="7">
                                          <p:stCondLst>
                                            <p:cond delay="328"/>
                                          </p:stCondLst>
                                        </p:cTn>
                                        <p:tgtEl>
                                          <p:spTgt spid="13"/>
                                        </p:tgtEl>
                                      </p:cBhvr>
                                      <p:to x="100000" y="80000"/>
                                    </p:animScale>
                                    <p:animScale>
                                      <p:cBhvr>
                                        <p:cTn id="47" dur="42" decel="50000">
                                          <p:stCondLst>
                                            <p:cond delay="335"/>
                                          </p:stCondLst>
                                        </p:cTn>
                                        <p:tgtEl>
                                          <p:spTgt spid="13"/>
                                        </p:tgtEl>
                                      </p:cBhvr>
                                      <p:to x="100000" y="100000"/>
                                    </p:animScale>
                                    <p:animScale>
                                      <p:cBhvr>
                                        <p:cTn id="48" dur="7">
                                          <p:stCondLst>
                                            <p:cond delay="411"/>
                                          </p:stCondLst>
                                        </p:cTn>
                                        <p:tgtEl>
                                          <p:spTgt spid="13"/>
                                        </p:tgtEl>
                                      </p:cBhvr>
                                      <p:to x="100000" y="90000"/>
                                    </p:animScale>
                                    <p:animScale>
                                      <p:cBhvr>
                                        <p:cTn id="49" dur="42" decel="50000">
                                          <p:stCondLst>
                                            <p:cond delay="417"/>
                                          </p:stCondLst>
                                        </p:cTn>
                                        <p:tgtEl>
                                          <p:spTgt spid="13"/>
                                        </p:tgtEl>
                                      </p:cBhvr>
                                      <p:to x="100000" y="100000"/>
                                    </p:animScale>
                                    <p:animScale>
                                      <p:cBhvr>
                                        <p:cTn id="50" dur="7">
                                          <p:stCondLst>
                                            <p:cond delay="452"/>
                                          </p:stCondLst>
                                        </p:cTn>
                                        <p:tgtEl>
                                          <p:spTgt spid="13"/>
                                        </p:tgtEl>
                                      </p:cBhvr>
                                      <p:to x="100000" y="95000"/>
                                    </p:animScale>
                                    <p:animScale>
                                      <p:cBhvr>
                                        <p:cTn id="51" dur="42" decel="50000">
                                          <p:stCondLst>
                                            <p:cond delay="459"/>
                                          </p:stCondLst>
                                        </p:cTn>
                                        <p:tgtEl>
                                          <p:spTgt spid="13"/>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par>
                          <p:cTn id="62" fill="hold">
                            <p:stCondLst>
                              <p:cond delay="500"/>
                            </p:stCondLst>
                            <p:childTnLst>
                              <p:par>
                                <p:cTn id="63" presetID="55"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strVal val="#ppt_w*0.70"/>
                                          </p:val>
                                        </p:tav>
                                        <p:tav tm="100000">
                                          <p:val>
                                            <p:strVal val="#ppt_w"/>
                                          </p:val>
                                        </p:tav>
                                      </p:tavLst>
                                    </p:anim>
                                    <p:anim calcmode="lin" valueType="num">
                                      <p:cBhvr>
                                        <p:cTn id="66" dur="500" fill="hold"/>
                                        <p:tgtEl>
                                          <p:spTgt spid="28"/>
                                        </p:tgtEl>
                                        <p:attrNameLst>
                                          <p:attrName>ppt_h</p:attrName>
                                        </p:attrNameLst>
                                      </p:cBhvr>
                                      <p:tavLst>
                                        <p:tav tm="0">
                                          <p:val>
                                            <p:strVal val="#ppt_h"/>
                                          </p:val>
                                        </p:tav>
                                        <p:tav tm="100000">
                                          <p:val>
                                            <p:strVal val="#ppt_h"/>
                                          </p:val>
                                        </p:tav>
                                      </p:tavLst>
                                    </p:anim>
                                    <p:animEffect transition="in" filter="fade">
                                      <p:cBhvr>
                                        <p:cTn id="67" dur="500"/>
                                        <p:tgtEl>
                                          <p:spTgt spid="28"/>
                                        </p:tgtEl>
                                      </p:cBhvr>
                                    </p:animEffect>
                                  </p:childTnLst>
                                </p:cTn>
                              </p:par>
                            </p:childTnLst>
                          </p:cTn>
                        </p:par>
                        <p:par>
                          <p:cTn id="68" fill="hold">
                            <p:stCondLst>
                              <p:cond delay="1000"/>
                            </p:stCondLst>
                            <p:childTnLst>
                              <p:par>
                                <p:cTn id="69" presetID="55"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strVal val="#ppt_w*0.70"/>
                                          </p:val>
                                        </p:tav>
                                        <p:tav tm="100000">
                                          <p:val>
                                            <p:strVal val="#ppt_w"/>
                                          </p:val>
                                        </p:tav>
                                      </p:tavLst>
                                    </p:anim>
                                    <p:anim calcmode="lin" valueType="num">
                                      <p:cBhvr>
                                        <p:cTn id="72" dur="500" fill="hold"/>
                                        <p:tgtEl>
                                          <p:spTgt spid="12"/>
                                        </p:tgtEl>
                                        <p:attrNameLst>
                                          <p:attrName>ppt_h</p:attrName>
                                        </p:attrNameLst>
                                      </p:cBhvr>
                                      <p:tavLst>
                                        <p:tav tm="0">
                                          <p:val>
                                            <p:strVal val="#ppt_h"/>
                                          </p:val>
                                        </p:tav>
                                        <p:tav tm="100000">
                                          <p:val>
                                            <p:strVal val="#ppt_h"/>
                                          </p:val>
                                        </p:tav>
                                      </p:tavLst>
                                    </p:anim>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2000"/>
                                        <p:tgtEl>
                                          <p:spTgt spid="28"/>
                                        </p:tgtEl>
                                      </p:cBhvr>
                                    </p:animEffect>
                                    <p:set>
                                      <p:cBhvr>
                                        <p:cTn id="78" dur="1" fill="hold">
                                          <p:stCondLst>
                                            <p:cond delay="1999"/>
                                          </p:stCondLst>
                                        </p:cTn>
                                        <p:tgtEl>
                                          <p:spTgt spid="2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childTnLst>
                          </p:cTn>
                        </p:par>
                        <p:par>
                          <p:cTn id="82" fill="hold">
                            <p:stCondLst>
                              <p:cond delay="2000"/>
                            </p:stCondLst>
                            <p:childTnLst>
                              <p:par>
                                <p:cTn id="83" presetID="55"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strVal val="#ppt_w*0.70"/>
                                          </p:val>
                                        </p:tav>
                                        <p:tav tm="100000">
                                          <p:val>
                                            <p:strVal val="#ppt_w"/>
                                          </p:val>
                                        </p:tav>
                                      </p:tavLst>
                                    </p:anim>
                                    <p:anim calcmode="lin" valueType="num">
                                      <p:cBhvr>
                                        <p:cTn id="86" dur="500" fill="hold"/>
                                        <p:tgtEl>
                                          <p:spTgt spid="27"/>
                                        </p:tgtEl>
                                        <p:attrNameLst>
                                          <p:attrName>ppt_h</p:attrName>
                                        </p:attrNameLst>
                                      </p:cBhvr>
                                      <p:tavLst>
                                        <p:tav tm="0">
                                          <p:val>
                                            <p:strVal val="#ppt_h"/>
                                          </p:val>
                                        </p:tav>
                                        <p:tav tm="100000">
                                          <p:val>
                                            <p:strVal val="#ppt_h"/>
                                          </p:val>
                                        </p:tav>
                                      </p:tavLst>
                                    </p:anim>
                                    <p:animEffect transition="in" filter="fade">
                                      <p:cBhvr>
                                        <p:cTn id="87" dur="500"/>
                                        <p:tgtEl>
                                          <p:spTgt spid="27"/>
                                        </p:tgtEl>
                                      </p:cBhvr>
                                    </p:animEffect>
                                  </p:childTnLst>
                                </p:cTn>
                              </p:par>
                            </p:childTnLst>
                          </p:cTn>
                        </p:par>
                        <p:par>
                          <p:cTn id="88" fill="hold">
                            <p:stCondLst>
                              <p:cond delay="2500"/>
                            </p:stCondLst>
                            <p:childTnLst>
                              <p:par>
                                <p:cTn id="89" presetID="3" presetClass="entr" presetSubtype="1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blinds(horizontal)">
                                      <p:cBhvr>
                                        <p:cTn id="91" dur="500"/>
                                        <p:tgtEl>
                                          <p:spTgt spid="11"/>
                                        </p:tgtEl>
                                      </p:cBhvr>
                                    </p:animEffect>
                                  </p:childTnLst>
                                </p:cTn>
                              </p:par>
                            </p:childTnLst>
                          </p:cTn>
                        </p:par>
                        <p:par>
                          <p:cTn id="92" fill="hold">
                            <p:stCondLst>
                              <p:cond delay="3000"/>
                            </p:stCondLst>
                            <p:childTnLst>
                              <p:par>
                                <p:cTn id="93" presetID="1" presetClass="entr" presetSubtype="0"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par>
                          <p:cTn id="95" fill="hold">
                            <p:stCondLst>
                              <p:cond delay="3000"/>
                            </p:stCondLst>
                            <p:childTnLst>
                              <p:par>
                                <p:cTn id="96" presetID="55" presetClass="entr" presetSubtype="0"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500" fill="hold"/>
                                        <p:tgtEl>
                                          <p:spTgt spid="31"/>
                                        </p:tgtEl>
                                        <p:attrNameLst>
                                          <p:attrName>ppt_w</p:attrName>
                                        </p:attrNameLst>
                                      </p:cBhvr>
                                      <p:tavLst>
                                        <p:tav tm="0">
                                          <p:val>
                                            <p:strVal val="#ppt_w*0.70"/>
                                          </p:val>
                                        </p:tav>
                                        <p:tav tm="100000">
                                          <p:val>
                                            <p:strVal val="#ppt_w"/>
                                          </p:val>
                                        </p:tav>
                                      </p:tavLst>
                                    </p:anim>
                                    <p:anim calcmode="lin" valueType="num">
                                      <p:cBhvr>
                                        <p:cTn id="99" dur="500" fill="hold"/>
                                        <p:tgtEl>
                                          <p:spTgt spid="31"/>
                                        </p:tgtEl>
                                        <p:attrNameLst>
                                          <p:attrName>ppt_h</p:attrName>
                                        </p:attrNameLst>
                                      </p:cBhvr>
                                      <p:tavLst>
                                        <p:tav tm="0">
                                          <p:val>
                                            <p:strVal val="#ppt_h"/>
                                          </p:val>
                                        </p:tav>
                                        <p:tav tm="100000">
                                          <p:val>
                                            <p:strVal val="#ppt_h"/>
                                          </p:val>
                                        </p:tav>
                                      </p:tavLst>
                                    </p:anim>
                                    <p:animEffect transition="in" filter="fade">
                                      <p:cBhvr>
                                        <p:cTn id="100" dur="500"/>
                                        <p:tgtEl>
                                          <p:spTgt spid="31"/>
                                        </p:tgtEl>
                                      </p:cBhvr>
                                    </p:animEffect>
                                  </p:childTnLst>
                                </p:cTn>
                              </p:par>
                            </p:childTnLst>
                          </p:cTn>
                        </p:par>
                        <p:par>
                          <p:cTn id="101" fill="hold">
                            <p:stCondLst>
                              <p:cond delay="3500"/>
                            </p:stCondLst>
                            <p:childTnLst>
                              <p:par>
                                <p:cTn id="102" presetID="55" presetClass="entr" presetSubtype="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1000" fill="hold"/>
                                        <p:tgtEl>
                                          <p:spTgt spid="30"/>
                                        </p:tgtEl>
                                        <p:attrNameLst>
                                          <p:attrName>ppt_w</p:attrName>
                                        </p:attrNameLst>
                                      </p:cBhvr>
                                      <p:tavLst>
                                        <p:tav tm="0">
                                          <p:val>
                                            <p:strVal val="#ppt_w*0.70"/>
                                          </p:val>
                                        </p:tav>
                                        <p:tav tm="100000">
                                          <p:val>
                                            <p:strVal val="#ppt_w"/>
                                          </p:val>
                                        </p:tav>
                                      </p:tavLst>
                                    </p:anim>
                                    <p:anim calcmode="lin" valueType="num">
                                      <p:cBhvr>
                                        <p:cTn id="105" dur="1000" fill="hold"/>
                                        <p:tgtEl>
                                          <p:spTgt spid="30"/>
                                        </p:tgtEl>
                                        <p:attrNameLst>
                                          <p:attrName>ppt_h</p:attrName>
                                        </p:attrNameLst>
                                      </p:cBhvr>
                                      <p:tavLst>
                                        <p:tav tm="0">
                                          <p:val>
                                            <p:strVal val="#ppt_h"/>
                                          </p:val>
                                        </p:tav>
                                        <p:tav tm="100000">
                                          <p:val>
                                            <p:strVal val="#ppt_h"/>
                                          </p:val>
                                        </p:tav>
                                      </p:tavLst>
                                    </p:anim>
                                    <p:animEffect transition="in" filter="fade">
                                      <p:cBhvr>
                                        <p:cTn id="106" dur="10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2000"/>
                                        <p:tgtEl>
                                          <p:spTgt spid="31"/>
                                        </p:tgtEl>
                                      </p:cBhvr>
                                    </p:animEffect>
                                    <p:set>
                                      <p:cBhvr>
                                        <p:cTn id="111" dur="1" fill="hold">
                                          <p:stCondLst>
                                            <p:cond delay="1999"/>
                                          </p:stCondLst>
                                        </p:cTn>
                                        <p:tgtEl>
                                          <p:spTgt spid="31"/>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2000"/>
                                        <p:tgtEl>
                                          <p:spTgt spid="30"/>
                                        </p:tgtEl>
                                      </p:cBhvr>
                                    </p:animEffect>
                                    <p:set>
                                      <p:cBhvr>
                                        <p:cTn id="114"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0" grpId="1" animBg="1"/>
      <p:bldP spid="14" grpId="0" animBg="1"/>
      <p:bldP spid="27" grpId="0" animBg="1"/>
      <p:bldP spid="28" grpId="0" animBg="1"/>
      <p:bldP spid="28" grpId="1" animBg="1"/>
      <p:bldP spid="31" grpId="0" animBg="1"/>
      <p:bldP spid="3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39 Diagrama"/>
          <p:cNvGraphicFramePr/>
          <p:nvPr/>
        </p:nvGraphicFramePr>
        <p:xfrm>
          <a:off x="1500166" y="2071678"/>
          <a:ext cx="6096000" cy="2960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00"/>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Corono-Radicular </a:t>
            </a:r>
            <a:endParaRPr lang="es-VE" sz="3600" dirty="0">
              <a:ln w="18415" cmpd="sng">
                <a:solidFill>
                  <a:srgbClr val="FFFFFF"/>
                </a:solidFill>
                <a:prstDash val="solid"/>
              </a:ln>
              <a:solidFill>
                <a:srgbClr val="FF0000"/>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34" name="33 Rectángulo"/>
          <p:cNvSpPr/>
          <p:nvPr/>
        </p:nvSpPr>
        <p:spPr>
          <a:xfrm>
            <a:off x="500034" y="1285860"/>
            <a:ext cx="223490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a:t>
            </a:r>
            <a:endParaRPr lang="es-VE" sz="2800" dirty="0">
              <a:solidFill>
                <a:srgbClr val="AC1096"/>
              </a:solidFill>
              <a:latin typeface="Aharoni" pitchFamily="2" charset="-79"/>
              <a:cs typeface="Aharoni" pitchFamily="2" charset="-79"/>
            </a:endParaRPr>
          </a:p>
        </p:txBody>
      </p:sp>
      <p:grpSp>
        <p:nvGrpSpPr>
          <p:cNvPr id="35" name="Group 1"/>
          <p:cNvGrpSpPr>
            <a:grpSpLocks/>
          </p:cNvGrpSpPr>
          <p:nvPr/>
        </p:nvGrpSpPr>
        <p:grpSpPr bwMode="auto">
          <a:xfrm>
            <a:off x="2000232" y="2714620"/>
            <a:ext cx="4643470" cy="3286148"/>
            <a:chOff x="3526" y="1758"/>
            <a:chExt cx="6129" cy="4110"/>
          </a:xfrm>
        </p:grpSpPr>
        <p:pic>
          <p:nvPicPr>
            <p:cNvPr id="36" name="Imagen 7" descr="fotos_tesis_006[1]"/>
            <p:cNvPicPr>
              <a:picLocks noChangeAspect="1" noChangeArrowheads="1"/>
            </p:cNvPicPr>
            <p:nvPr/>
          </p:nvPicPr>
          <p:blipFill>
            <a:blip r:embed="rId6"/>
            <a:srcRect l="31984" t="37070" r="38647" b="35744"/>
            <a:stretch>
              <a:fillRect/>
            </a:stretch>
          </p:blipFill>
          <p:spPr bwMode="auto">
            <a:xfrm>
              <a:off x="3526" y="1758"/>
              <a:ext cx="3015" cy="2010"/>
            </a:xfrm>
            <a:prstGeom prst="rect">
              <a:avLst/>
            </a:prstGeom>
            <a:noFill/>
            <a:ln w="19050">
              <a:solidFill>
                <a:srgbClr val="AC1096"/>
              </a:solidFill>
              <a:miter lim="800000"/>
              <a:headEnd/>
              <a:tailEnd/>
            </a:ln>
          </p:spPr>
        </p:pic>
        <p:pic>
          <p:nvPicPr>
            <p:cNvPr id="37" name="Imagen 4" descr="DSC05281"/>
            <p:cNvPicPr>
              <a:picLocks noChangeAspect="1" noChangeArrowheads="1"/>
            </p:cNvPicPr>
            <p:nvPr/>
          </p:nvPicPr>
          <p:blipFill>
            <a:blip r:embed="rId7" cstate="print"/>
            <a:srcRect l="36121" t="32996" r="31432" b="35225"/>
            <a:stretch>
              <a:fillRect/>
            </a:stretch>
          </p:blipFill>
          <p:spPr bwMode="auto">
            <a:xfrm>
              <a:off x="6625" y="1758"/>
              <a:ext cx="3030" cy="1995"/>
            </a:xfrm>
            <a:prstGeom prst="rect">
              <a:avLst/>
            </a:prstGeom>
            <a:noFill/>
            <a:ln w="19050">
              <a:solidFill>
                <a:srgbClr val="AC1096"/>
              </a:solidFill>
              <a:miter lim="800000"/>
              <a:headEnd/>
              <a:tailEnd/>
            </a:ln>
          </p:spPr>
        </p:pic>
        <p:pic>
          <p:nvPicPr>
            <p:cNvPr id="38" name="Imagen 2" descr="DSC05283"/>
            <p:cNvPicPr>
              <a:picLocks noChangeAspect="1" noChangeArrowheads="1"/>
            </p:cNvPicPr>
            <p:nvPr/>
          </p:nvPicPr>
          <p:blipFill>
            <a:blip r:embed="rId8" cstate="print"/>
            <a:srcRect l="32930" t="19270" r="36473" b="46434"/>
            <a:stretch>
              <a:fillRect/>
            </a:stretch>
          </p:blipFill>
          <p:spPr bwMode="auto">
            <a:xfrm>
              <a:off x="3526" y="3858"/>
              <a:ext cx="3030" cy="2010"/>
            </a:xfrm>
            <a:prstGeom prst="rect">
              <a:avLst/>
            </a:prstGeom>
            <a:noFill/>
            <a:ln w="19050">
              <a:solidFill>
                <a:srgbClr val="AC1096"/>
              </a:solidFill>
              <a:miter lim="800000"/>
              <a:headEnd/>
              <a:tailEnd/>
            </a:ln>
          </p:spPr>
        </p:pic>
        <p:pic>
          <p:nvPicPr>
            <p:cNvPr id="39" name="Imagen 3" descr="DSC05285"/>
            <p:cNvPicPr>
              <a:picLocks noChangeAspect="1" noChangeArrowheads="1"/>
            </p:cNvPicPr>
            <p:nvPr/>
          </p:nvPicPr>
          <p:blipFill>
            <a:blip r:embed="rId9" cstate="print"/>
            <a:srcRect l="25180" t="17110" r="33669" b="34520"/>
            <a:stretch>
              <a:fillRect/>
            </a:stretch>
          </p:blipFill>
          <p:spPr bwMode="auto">
            <a:xfrm>
              <a:off x="6640" y="3858"/>
              <a:ext cx="3015" cy="2010"/>
            </a:xfrm>
            <a:prstGeom prst="rect">
              <a:avLst/>
            </a:prstGeom>
            <a:noFill/>
            <a:ln w="19050">
              <a:solidFill>
                <a:srgbClr val="AC1096"/>
              </a:solidFill>
              <a:miter lim="800000"/>
              <a:headEnd/>
              <a:tailEnd/>
            </a:ln>
          </p:spPr>
        </p:pic>
      </p:grpSp>
      <p:sp>
        <p:nvSpPr>
          <p:cNvPr id="12" name="11 Rectángulo"/>
          <p:cNvSpPr/>
          <p:nvPr/>
        </p:nvSpPr>
        <p:spPr>
          <a:xfrm>
            <a:off x="2143076" y="6417146"/>
            <a:ext cx="7000924"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s-VE" sz="1200" dirty="0" err="1" smtClean="0"/>
              <a:t>Postrgrado</a:t>
            </a:r>
            <a:r>
              <a:rPr lang="es-VE" sz="1200" dirty="0" smtClean="0"/>
              <a:t> de Odontología Infantil</a:t>
            </a:r>
          </a:p>
          <a:p>
            <a:endParaRPr lang="es-VE" dirty="0" smtClean="0"/>
          </a:p>
        </p:txBody>
      </p:sp>
      <p:grpSp>
        <p:nvGrpSpPr>
          <p:cNvPr id="13" name="12 Grupo"/>
          <p:cNvGrpSpPr/>
          <p:nvPr/>
        </p:nvGrpSpPr>
        <p:grpSpPr>
          <a:xfrm>
            <a:off x="3143240" y="1142984"/>
            <a:ext cx="4714908" cy="5286388"/>
            <a:chOff x="500034" y="214290"/>
            <a:chExt cx="5429288" cy="5786478"/>
          </a:xfrm>
        </p:grpSpPr>
        <p:pic>
          <p:nvPicPr>
            <p:cNvPr id="14" name="Picture 4" descr="Yosenisclínica"/>
            <p:cNvPicPr>
              <a:picLocks noChangeAspect="1" noChangeArrowheads="1"/>
            </p:cNvPicPr>
            <p:nvPr/>
          </p:nvPicPr>
          <p:blipFill>
            <a:blip r:embed="rId10"/>
            <a:srcRect b="11119"/>
            <a:stretch>
              <a:fillRect/>
            </a:stretch>
          </p:blipFill>
          <p:spPr bwMode="auto">
            <a:xfrm>
              <a:off x="500034" y="214290"/>
              <a:ext cx="2700338" cy="1928826"/>
            </a:xfrm>
            <a:prstGeom prst="rect">
              <a:avLst/>
            </a:prstGeom>
            <a:noFill/>
            <a:ln w="28575">
              <a:solidFill>
                <a:srgbClr val="BE12A5"/>
              </a:solidFill>
              <a:miter lim="800000"/>
              <a:headEnd/>
              <a:tailEnd/>
            </a:ln>
          </p:spPr>
        </p:pic>
        <p:pic>
          <p:nvPicPr>
            <p:cNvPr id="15" name="Picture 5" descr="Oclusal1"/>
            <p:cNvPicPr>
              <a:picLocks noChangeAspect="1" noChangeArrowheads="1"/>
            </p:cNvPicPr>
            <p:nvPr/>
          </p:nvPicPr>
          <p:blipFill>
            <a:blip r:embed="rId11">
              <a:grayscl/>
            </a:blip>
            <a:srcRect/>
            <a:stretch>
              <a:fillRect/>
            </a:stretch>
          </p:blipFill>
          <p:spPr bwMode="auto">
            <a:xfrm>
              <a:off x="3286116" y="214290"/>
              <a:ext cx="2592387" cy="1922463"/>
            </a:xfrm>
            <a:prstGeom prst="rect">
              <a:avLst/>
            </a:prstGeom>
            <a:noFill/>
            <a:ln w="28575">
              <a:solidFill>
                <a:srgbClr val="BE12A5"/>
              </a:solidFill>
              <a:miter lim="800000"/>
              <a:headEnd/>
              <a:tailEnd/>
            </a:ln>
          </p:spPr>
        </p:pic>
        <p:pic>
          <p:nvPicPr>
            <p:cNvPr id="16" name="Picture 6" descr="Palatino3"/>
            <p:cNvPicPr>
              <a:picLocks noChangeAspect="1" noChangeArrowheads="1"/>
            </p:cNvPicPr>
            <p:nvPr/>
          </p:nvPicPr>
          <p:blipFill>
            <a:blip r:embed="rId12"/>
            <a:srcRect/>
            <a:stretch>
              <a:fillRect/>
            </a:stretch>
          </p:blipFill>
          <p:spPr bwMode="auto">
            <a:xfrm>
              <a:off x="500034" y="2214554"/>
              <a:ext cx="2714644" cy="1878012"/>
            </a:xfrm>
            <a:prstGeom prst="rect">
              <a:avLst/>
            </a:prstGeom>
            <a:noFill/>
            <a:ln w="28575">
              <a:solidFill>
                <a:srgbClr val="BE12A5"/>
              </a:solidFill>
              <a:miter lim="800000"/>
              <a:headEnd/>
              <a:tailEnd/>
            </a:ln>
          </p:spPr>
        </p:pic>
        <p:pic>
          <p:nvPicPr>
            <p:cNvPr id="17" name="Picture 7" descr="Resinafinal2"/>
            <p:cNvPicPr>
              <a:picLocks noChangeAspect="1" noChangeArrowheads="1"/>
            </p:cNvPicPr>
            <p:nvPr/>
          </p:nvPicPr>
          <p:blipFill>
            <a:blip r:embed="rId13"/>
            <a:srcRect l="7031" r="8593" b="9813"/>
            <a:stretch>
              <a:fillRect/>
            </a:stretch>
          </p:blipFill>
          <p:spPr bwMode="auto">
            <a:xfrm>
              <a:off x="3286116" y="2214554"/>
              <a:ext cx="2643206" cy="1857388"/>
            </a:xfrm>
            <a:prstGeom prst="rect">
              <a:avLst/>
            </a:prstGeom>
            <a:noFill/>
            <a:ln w="28575">
              <a:solidFill>
                <a:srgbClr val="BE12A5"/>
              </a:solidFill>
              <a:miter lim="800000"/>
              <a:headEnd/>
              <a:tailEnd/>
            </a:ln>
          </p:spPr>
        </p:pic>
        <p:pic>
          <p:nvPicPr>
            <p:cNvPr id="18" name="Picture 8" descr="Oclusalfinal"/>
            <p:cNvPicPr>
              <a:picLocks noChangeAspect="1" noChangeArrowheads="1"/>
            </p:cNvPicPr>
            <p:nvPr/>
          </p:nvPicPr>
          <p:blipFill>
            <a:blip r:embed="rId14">
              <a:lum bright="-6000" contrast="12000"/>
              <a:grayscl/>
            </a:blip>
            <a:srcRect/>
            <a:stretch>
              <a:fillRect/>
            </a:stretch>
          </p:blipFill>
          <p:spPr bwMode="auto">
            <a:xfrm>
              <a:off x="1928794" y="4143380"/>
              <a:ext cx="2643206" cy="1857388"/>
            </a:xfrm>
            <a:prstGeom prst="rect">
              <a:avLst/>
            </a:prstGeom>
            <a:noFill/>
            <a:ln w="38100">
              <a:solidFill>
                <a:srgbClr val="BE12A5"/>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ppt_w*0.70"/>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00"/>
                            </p:stCondLst>
                            <p:childTnLst>
                              <p:par>
                                <p:cTn id="25" presetID="55"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Graphic spid="40"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Antecedentes de la Investigación</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9" name="8 Diagrama"/>
          <p:cNvGraphicFramePr/>
          <p:nvPr/>
        </p:nvGraphicFramePr>
        <p:xfrm>
          <a:off x="571472" y="1071546"/>
          <a:ext cx="7858180" cy="5000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Radicular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12" name="Picture 4"/>
          <p:cNvPicPr>
            <a:picLocks noChangeAspect="1" noChangeArrowheads="1"/>
          </p:cNvPicPr>
          <p:nvPr/>
        </p:nvPicPr>
        <p:blipFill>
          <a:blip r:embed="rId2">
            <a:clrChange>
              <a:clrFrom>
                <a:srgbClr val="FFFFFF"/>
              </a:clrFrom>
              <a:clrTo>
                <a:srgbClr val="FFFFFF">
                  <a:alpha val="0"/>
                </a:srgbClr>
              </a:clrTo>
            </a:clrChange>
          </a:blip>
          <a:srcRect l="30198" t="25781" r="49487" b="23437"/>
          <a:stretch>
            <a:fillRect/>
          </a:stretch>
        </p:blipFill>
        <p:spPr bwMode="auto">
          <a:xfrm>
            <a:off x="214282" y="3643314"/>
            <a:ext cx="1931574" cy="2714644"/>
          </a:xfrm>
          <a:prstGeom prst="rect">
            <a:avLst/>
          </a:prstGeom>
          <a:noFill/>
          <a:ln w="9525">
            <a:noFill/>
            <a:miter lim="800000"/>
            <a:headEnd/>
            <a:tailEnd/>
          </a:ln>
          <a:effectLst/>
        </p:spPr>
      </p:pic>
      <p:grpSp>
        <p:nvGrpSpPr>
          <p:cNvPr id="13" name="Group 1"/>
          <p:cNvGrpSpPr>
            <a:grpSpLocks/>
          </p:cNvGrpSpPr>
          <p:nvPr/>
        </p:nvGrpSpPr>
        <p:grpSpPr bwMode="auto">
          <a:xfrm>
            <a:off x="2428860" y="1142984"/>
            <a:ext cx="6000791" cy="1549304"/>
            <a:chOff x="2310" y="7483"/>
            <a:chExt cx="8250" cy="2025"/>
          </a:xfrm>
        </p:grpSpPr>
        <p:pic>
          <p:nvPicPr>
            <p:cNvPr id="14" name="Imagen 109" descr="http://www.dentaltraumaguide.org/Pictures/Primary/Rootfracture/Rootfracturefront.jpg"/>
            <p:cNvPicPr>
              <a:picLocks noChangeAspect="1" noChangeArrowheads="1"/>
            </p:cNvPicPr>
            <p:nvPr/>
          </p:nvPicPr>
          <p:blipFill>
            <a:blip r:embed="rId3"/>
            <a:srcRect t="8241"/>
            <a:stretch>
              <a:fillRect/>
            </a:stretch>
          </p:blipFill>
          <p:spPr bwMode="auto">
            <a:xfrm>
              <a:off x="2310" y="7494"/>
              <a:ext cx="3015" cy="2010"/>
            </a:xfrm>
            <a:prstGeom prst="rect">
              <a:avLst/>
            </a:prstGeom>
            <a:ln>
              <a:solidFill>
                <a:srgbClr val="BE12A5"/>
              </a:solidFill>
            </a:ln>
            <a:effectLst>
              <a:outerShdw blurRad="292100" dist="139700" dir="2700000" algn="tl" rotWithShape="0">
                <a:srgbClr val="333333">
                  <a:alpha val="65000"/>
                </a:srgbClr>
              </a:outerShdw>
            </a:effectLst>
          </p:spPr>
        </p:pic>
        <p:pic>
          <p:nvPicPr>
            <p:cNvPr id="15" name="Imagen 112" descr="http://www.dentaltraumaguide.org/Pictures/Primary/Rootfracture/Rootfracturetop.jpg"/>
            <p:cNvPicPr>
              <a:picLocks noChangeAspect="1" noChangeArrowheads="1"/>
            </p:cNvPicPr>
            <p:nvPr/>
          </p:nvPicPr>
          <p:blipFill>
            <a:blip r:embed="rId4"/>
            <a:srcRect/>
            <a:stretch>
              <a:fillRect/>
            </a:stretch>
          </p:blipFill>
          <p:spPr bwMode="auto">
            <a:xfrm>
              <a:off x="5415" y="7483"/>
              <a:ext cx="3015" cy="2025"/>
            </a:xfrm>
            <a:prstGeom prst="rect">
              <a:avLst/>
            </a:prstGeom>
            <a:ln>
              <a:solidFill>
                <a:srgbClr val="BE12A5"/>
              </a:solidFill>
            </a:ln>
            <a:effectLst>
              <a:outerShdw blurRad="292100" dist="139700" dir="2700000" algn="tl" rotWithShape="0">
                <a:srgbClr val="333333">
                  <a:alpha val="65000"/>
                </a:srgbClr>
              </a:outerShdw>
            </a:effectLst>
          </p:spPr>
        </p:pic>
        <p:pic>
          <p:nvPicPr>
            <p:cNvPr id="16" name="Imagen 118" descr="http://www.dentaltraumaguide.org/Pictures/Primary/Rootfracture/rootfracture.jpg"/>
            <p:cNvPicPr>
              <a:picLocks noChangeAspect="1" noChangeArrowheads="1"/>
            </p:cNvPicPr>
            <p:nvPr/>
          </p:nvPicPr>
          <p:blipFill>
            <a:blip r:embed="rId5"/>
            <a:srcRect b="9375"/>
            <a:stretch>
              <a:fillRect/>
            </a:stretch>
          </p:blipFill>
          <p:spPr bwMode="auto">
            <a:xfrm>
              <a:off x="8520" y="7498"/>
              <a:ext cx="2040" cy="1995"/>
            </a:xfrm>
            <a:prstGeom prst="rect">
              <a:avLst/>
            </a:prstGeom>
            <a:ln>
              <a:solidFill>
                <a:srgbClr val="BE12A5"/>
              </a:solidFill>
            </a:ln>
            <a:effectLst>
              <a:outerShdw blurRad="292100" dist="139700" dir="2700000" algn="tl" rotWithShape="0">
                <a:srgbClr val="333333">
                  <a:alpha val="65000"/>
                </a:srgbClr>
              </a:outerShdw>
            </a:effectLst>
          </p:spPr>
        </p:pic>
      </p:grpSp>
      <p:graphicFrame>
        <p:nvGraphicFramePr>
          <p:cNvPr id="17" name="16 Diagrama"/>
          <p:cNvGraphicFramePr/>
          <p:nvPr/>
        </p:nvGraphicFramePr>
        <p:xfrm>
          <a:off x="2357422" y="2786058"/>
          <a:ext cx="6572296" cy="2857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17 Flecha abajo"/>
          <p:cNvSpPr/>
          <p:nvPr/>
        </p:nvSpPr>
        <p:spPr>
          <a:xfrm>
            <a:off x="1246663" y="4539759"/>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Flecha abajo"/>
          <p:cNvSpPr/>
          <p:nvPr/>
        </p:nvSpPr>
        <p:spPr>
          <a:xfrm>
            <a:off x="1142976" y="3714752"/>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0" name="19 Flecha abajo"/>
          <p:cNvSpPr/>
          <p:nvPr/>
        </p:nvSpPr>
        <p:spPr>
          <a:xfrm>
            <a:off x="1071538" y="4143380"/>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1" name="Picture 7"/>
          <p:cNvPicPr>
            <a:picLocks noChangeAspect="1" noChangeArrowheads="1"/>
          </p:cNvPicPr>
          <p:nvPr/>
        </p:nvPicPr>
        <p:blipFill>
          <a:blip r:embed="rId10">
            <a:clrChange>
              <a:clrFrom>
                <a:srgbClr val="FFFFFF"/>
              </a:clrFrom>
              <a:clrTo>
                <a:srgbClr val="FFFFFF">
                  <a:alpha val="0"/>
                </a:srgbClr>
              </a:clrTo>
            </a:clrChange>
          </a:blip>
          <a:srcRect l="54392" t="39258" r="26391" b="31445"/>
          <a:stretch>
            <a:fillRect/>
          </a:stretch>
        </p:blipFill>
        <p:spPr bwMode="auto">
          <a:xfrm>
            <a:off x="571472" y="2285992"/>
            <a:ext cx="1333508" cy="1143008"/>
          </a:xfrm>
          <a:prstGeom prst="rect">
            <a:avLst/>
          </a:prstGeom>
          <a:noFill/>
          <a:ln w="28575">
            <a:noFill/>
            <a:miter lim="800000"/>
            <a:headEnd/>
            <a:tailEnd/>
          </a:ln>
          <a:effectLst/>
        </p:spPr>
      </p:pic>
      <p:pic>
        <p:nvPicPr>
          <p:cNvPr id="23" name="Picture 2"/>
          <p:cNvPicPr>
            <a:picLocks noChangeAspect="1" noChangeArrowheads="1"/>
          </p:cNvPicPr>
          <p:nvPr/>
        </p:nvPicPr>
        <p:blipFill>
          <a:blip r:embed="rId11">
            <a:clrChange>
              <a:clrFrom>
                <a:srgbClr val="FFFFFF"/>
              </a:clrFrom>
              <a:clrTo>
                <a:srgbClr val="FFFFFF">
                  <a:alpha val="0"/>
                </a:srgbClr>
              </a:clrTo>
            </a:clrChange>
          </a:blip>
          <a:srcRect l="53807" t="27344" r="25329" b="39453"/>
          <a:stretch>
            <a:fillRect/>
          </a:stretch>
        </p:blipFill>
        <p:spPr bwMode="auto">
          <a:xfrm>
            <a:off x="500034" y="2357430"/>
            <a:ext cx="1368752" cy="1224672"/>
          </a:xfrm>
          <a:prstGeom prst="rect">
            <a:avLst/>
          </a:prstGeom>
          <a:noFill/>
          <a:ln w="9525">
            <a:noFill/>
            <a:miter lim="800000"/>
            <a:headEnd/>
            <a:tailEnd/>
          </a:ln>
          <a:effectLst/>
        </p:spPr>
      </p:pic>
      <p:pic>
        <p:nvPicPr>
          <p:cNvPr id="24" name="Picture 3"/>
          <p:cNvPicPr>
            <a:picLocks noChangeAspect="1" noChangeArrowheads="1"/>
          </p:cNvPicPr>
          <p:nvPr/>
        </p:nvPicPr>
        <p:blipFill>
          <a:blip r:embed="rId12">
            <a:clrChange>
              <a:clrFrom>
                <a:srgbClr val="FFFFFF"/>
              </a:clrFrom>
              <a:clrTo>
                <a:srgbClr val="FFFFFF">
                  <a:alpha val="0"/>
                </a:srgbClr>
              </a:clrTo>
            </a:clrChange>
          </a:blip>
          <a:srcRect l="53294" t="28515" r="25293" b="40235"/>
          <a:stretch>
            <a:fillRect/>
          </a:stretch>
        </p:blipFill>
        <p:spPr bwMode="auto">
          <a:xfrm>
            <a:off x="571472" y="2428868"/>
            <a:ext cx="1428760" cy="1172316"/>
          </a:xfrm>
          <a:prstGeom prst="rect">
            <a:avLst/>
          </a:prstGeom>
          <a:noFill/>
          <a:ln w="9525">
            <a:noFill/>
            <a:miter lim="800000"/>
            <a:headEnd/>
            <a:tailEnd/>
          </a:ln>
          <a:effectLst/>
        </p:spPr>
      </p:pic>
      <p:sp>
        <p:nvSpPr>
          <p:cNvPr id="25" name="24 CuadroTexto"/>
          <p:cNvSpPr txBox="1"/>
          <p:nvPr/>
        </p:nvSpPr>
        <p:spPr>
          <a:xfrm>
            <a:off x="3857620" y="5715016"/>
            <a:ext cx="2714644" cy="461665"/>
          </a:xfrm>
          <a:prstGeom prst="rect">
            <a:avLst/>
          </a:prstGeom>
          <a:solidFill>
            <a:srgbClr val="FFFF00"/>
          </a:solidFill>
          <a:scene3d>
            <a:camera prst="orthographicFront"/>
            <a:lightRig rig="threePt" dir="t"/>
          </a:scene3d>
          <a:sp3d>
            <a:bevelT prst="relaxedInset"/>
          </a:sp3d>
        </p:spPr>
        <p:txBody>
          <a:bodyPr wrap="square" rtlCol="0">
            <a:spAutoFit/>
          </a:bodyPr>
          <a:lstStyle/>
          <a:p>
            <a:pPr algn="ctr"/>
            <a:r>
              <a:rPr lang="es-VE" sz="2400" dirty="0" smtClean="0">
                <a:latin typeface="Calibri" pitchFamily="34" charset="0"/>
                <a:cs typeface="Calibri" pitchFamily="34" charset="0"/>
              </a:rPr>
              <a:t>2,5 y 5 % 3-4 años </a:t>
            </a:r>
            <a:endParaRPr lang="es-VE" sz="2400" dirty="0">
              <a:latin typeface="Calibri" pitchFamily="34" charset="0"/>
              <a:cs typeface="Calibri" pitchFamily="34" charset="0"/>
            </a:endParaRPr>
          </a:p>
        </p:txBody>
      </p:sp>
      <p:sp>
        <p:nvSpPr>
          <p:cNvPr id="26" name="25 Flecha abajo"/>
          <p:cNvSpPr/>
          <p:nvPr/>
        </p:nvSpPr>
        <p:spPr>
          <a:xfrm>
            <a:off x="974791" y="3929066"/>
            <a:ext cx="285752" cy="71438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7" name="26 Rectángulo"/>
          <p:cNvSpPr/>
          <p:nvPr/>
        </p:nvSpPr>
        <p:spPr>
          <a:xfrm>
            <a:off x="1650764" y="6488668"/>
            <a:ext cx="7715304"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0.70"/>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par>
                          <p:cTn id="32" fill="hold">
                            <p:stCondLst>
                              <p:cond delay="3000"/>
                            </p:stCondLst>
                            <p:childTnLst>
                              <p:par>
                                <p:cTn id="33" presetID="3" presetClass="entr" presetSubtype="1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par>
                          <p:cTn id="44" fill="hold">
                            <p:stCondLst>
                              <p:cond delay="500"/>
                            </p:stCondLst>
                            <p:childTnLst>
                              <p:par>
                                <p:cTn id="45" presetID="3" presetClass="entr" presetSubtype="1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par>
                          <p:cTn id="48" fill="hold">
                            <p:stCondLst>
                              <p:cond delay="1000"/>
                            </p:stCondLst>
                            <p:childTnLst>
                              <p:par>
                                <p:cTn id="49" presetID="3" presetClass="entr" presetSubtype="1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childTnLst>
                          </p:cTn>
                        </p:par>
                        <p:par>
                          <p:cTn id="60" fill="hold">
                            <p:stCondLst>
                              <p:cond delay="500"/>
                            </p:stCondLst>
                            <p:childTnLst>
                              <p:par>
                                <p:cTn id="61" presetID="55"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strVal val="#ppt_w*0.70"/>
                                          </p:val>
                                        </p:tav>
                                        <p:tav tm="100000">
                                          <p:val>
                                            <p:strVal val="#ppt_w"/>
                                          </p:val>
                                        </p:tav>
                                      </p:tavLst>
                                    </p:anim>
                                    <p:anim calcmode="lin" valueType="num">
                                      <p:cBhvr>
                                        <p:cTn id="64" dur="500" fill="hold"/>
                                        <p:tgtEl>
                                          <p:spTgt spid="18"/>
                                        </p:tgtEl>
                                        <p:attrNameLst>
                                          <p:attrName>ppt_h</p:attrName>
                                        </p:attrNameLst>
                                      </p:cBhvr>
                                      <p:tavLst>
                                        <p:tav tm="0">
                                          <p:val>
                                            <p:strVal val="#ppt_h"/>
                                          </p:val>
                                        </p:tav>
                                        <p:tav tm="100000">
                                          <p:val>
                                            <p:strVal val="#ppt_h"/>
                                          </p:val>
                                        </p:tav>
                                      </p:tavLst>
                                    </p:anim>
                                    <p:animEffect transition="in" filter="fade">
                                      <p:cBhvr>
                                        <p:cTn id="65" dur="500"/>
                                        <p:tgtEl>
                                          <p:spTgt spid="18"/>
                                        </p:tgtEl>
                                      </p:cBhvr>
                                    </p:animEffect>
                                  </p:childTnLst>
                                </p:cTn>
                              </p:par>
                            </p:childTnLst>
                          </p:cTn>
                        </p:par>
                        <p:par>
                          <p:cTn id="66" fill="hold">
                            <p:stCondLst>
                              <p:cond delay="1000"/>
                            </p:stCondLst>
                            <p:childTnLst>
                              <p:par>
                                <p:cTn id="67" presetID="55"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strVal val="#ppt_w*0.70"/>
                                          </p:val>
                                        </p:tav>
                                        <p:tav tm="100000">
                                          <p:val>
                                            <p:strVal val="#ppt_w"/>
                                          </p:val>
                                        </p:tav>
                                      </p:tavLst>
                                    </p:anim>
                                    <p:anim calcmode="lin" valueType="num">
                                      <p:cBhvr>
                                        <p:cTn id="70" dur="500" fill="hold"/>
                                        <p:tgtEl>
                                          <p:spTgt spid="24"/>
                                        </p:tgtEl>
                                        <p:attrNameLst>
                                          <p:attrName>ppt_h</p:attrName>
                                        </p:attrNameLst>
                                      </p:cBhvr>
                                      <p:tavLst>
                                        <p:tav tm="0">
                                          <p:val>
                                            <p:strVal val="#ppt_h"/>
                                          </p:val>
                                        </p:tav>
                                        <p:tav tm="100000">
                                          <p:val>
                                            <p:strVal val="#ppt_h"/>
                                          </p:val>
                                        </p:tav>
                                      </p:tavLst>
                                    </p:anim>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par>
                          <p:cTn id="80" fill="hold">
                            <p:stCondLst>
                              <p:cond delay="500"/>
                            </p:stCondLst>
                            <p:childTnLst>
                              <p:par>
                                <p:cTn id="81" presetID="55"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strVal val="#ppt_w*0.70"/>
                                          </p:val>
                                        </p:tav>
                                        <p:tav tm="100000">
                                          <p:val>
                                            <p:strVal val="#ppt_w"/>
                                          </p:val>
                                        </p:tav>
                                      </p:tavLst>
                                    </p:anim>
                                    <p:anim calcmode="lin" valueType="num">
                                      <p:cBhvr>
                                        <p:cTn id="84" dur="500" fill="hold"/>
                                        <p:tgtEl>
                                          <p:spTgt spid="26"/>
                                        </p:tgtEl>
                                        <p:attrNameLst>
                                          <p:attrName>ppt_h</p:attrName>
                                        </p:attrNameLst>
                                      </p:cBhvr>
                                      <p:tavLst>
                                        <p:tav tm="0">
                                          <p:val>
                                            <p:strVal val="#ppt_h"/>
                                          </p:val>
                                        </p:tav>
                                        <p:tav tm="100000">
                                          <p:val>
                                            <p:strVal val="#ppt_h"/>
                                          </p:val>
                                        </p:tav>
                                      </p:tavLst>
                                    </p:anim>
                                    <p:animEffect transition="in" filter="fade">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8" grpId="1" animBg="1"/>
      <p:bldP spid="19" grpId="0" animBg="1"/>
      <p:bldP spid="19" grpId="1" animBg="1"/>
      <p:bldP spid="20" grpId="0" animBg="1"/>
      <p:bldP spid="20" grpId="1"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
          <p:cNvGrpSpPr>
            <a:grpSpLocks/>
          </p:cNvGrpSpPr>
          <p:nvPr/>
        </p:nvGrpSpPr>
        <p:grpSpPr bwMode="auto">
          <a:xfrm>
            <a:off x="2928926" y="1285860"/>
            <a:ext cx="3714776" cy="4714908"/>
            <a:chOff x="4231" y="4392"/>
            <a:chExt cx="4557" cy="6152"/>
          </a:xfrm>
        </p:grpSpPr>
        <p:pic>
          <p:nvPicPr>
            <p:cNvPr id="30" name="Imagen 2"/>
            <p:cNvPicPr>
              <a:picLocks noChangeAspect="1" noChangeArrowheads="1"/>
            </p:cNvPicPr>
            <p:nvPr/>
          </p:nvPicPr>
          <p:blipFill>
            <a:blip r:embed="rId2"/>
            <a:srcRect r="45692" b="74689"/>
            <a:stretch>
              <a:fillRect/>
            </a:stretch>
          </p:blipFill>
          <p:spPr bwMode="auto">
            <a:xfrm>
              <a:off x="4231" y="4392"/>
              <a:ext cx="3030" cy="1989"/>
            </a:xfrm>
            <a:prstGeom prst="rect">
              <a:avLst/>
            </a:prstGeom>
            <a:noFill/>
            <a:ln w="19050">
              <a:solidFill>
                <a:srgbClr val="BE12A5"/>
              </a:solidFill>
              <a:miter lim="800000"/>
              <a:headEnd/>
              <a:tailEnd/>
            </a:ln>
          </p:spPr>
        </p:pic>
        <p:pic>
          <p:nvPicPr>
            <p:cNvPr id="31" name="Imagen 2"/>
            <p:cNvPicPr>
              <a:picLocks noChangeAspect="1" noChangeArrowheads="1"/>
            </p:cNvPicPr>
            <p:nvPr/>
          </p:nvPicPr>
          <p:blipFill>
            <a:blip r:embed="rId2"/>
            <a:srcRect l="59621" t="2022" r="6148" b="74689"/>
            <a:stretch>
              <a:fillRect/>
            </a:stretch>
          </p:blipFill>
          <p:spPr bwMode="auto">
            <a:xfrm>
              <a:off x="7357" y="4392"/>
              <a:ext cx="1431" cy="1989"/>
            </a:xfrm>
            <a:prstGeom prst="rect">
              <a:avLst/>
            </a:prstGeom>
            <a:noFill/>
            <a:ln w="19050">
              <a:solidFill>
                <a:srgbClr val="BE12A5"/>
              </a:solidFill>
              <a:miter lim="800000"/>
              <a:headEnd/>
              <a:tailEnd/>
            </a:ln>
          </p:spPr>
        </p:pic>
        <p:pic>
          <p:nvPicPr>
            <p:cNvPr id="32" name="Imagen 3"/>
            <p:cNvPicPr>
              <a:picLocks noChangeAspect="1" noChangeArrowheads="1"/>
            </p:cNvPicPr>
            <p:nvPr/>
          </p:nvPicPr>
          <p:blipFill>
            <a:blip r:embed="rId2"/>
            <a:srcRect t="32265" r="45953" b="40108"/>
            <a:stretch>
              <a:fillRect/>
            </a:stretch>
          </p:blipFill>
          <p:spPr bwMode="auto">
            <a:xfrm>
              <a:off x="4231" y="6467"/>
              <a:ext cx="3030" cy="1999"/>
            </a:xfrm>
            <a:prstGeom prst="rect">
              <a:avLst/>
            </a:prstGeom>
            <a:noFill/>
            <a:ln w="19050">
              <a:solidFill>
                <a:srgbClr val="BE12A5"/>
              </a:solidFill>
              <a:miter lim="800000"/>
              <a:headEnd/>
              <a:tailEnd/>
            </a:ln>
          </p:spPr>
        </p:pic>
        <p:pic>
          <p:nvPicPr>
            <p:cNvPr id="33" name="Imagen 3"/>
            <p:cNvPicPr>
              <a:picLocks noChangeAspect="1" noChangeArrowheads="1"/>
            </p:cNvPicPr>
            <p:nvPr/>
          </p:nvPicPr>
          <p:blipFill>
            <a:blip r:embed="rId2"/>
            <a:srcRect l="55351" t="32265" r="10706" b="40108"/>
            <a:stretch>
              <a:fillRect/>
            </a:stretch>
          </p:blipFill>
          <p:spPr bwMode="auto">
            <a:xfrm>
              <a:off x="7357" y="6467"/>
              <a:ext cx="1419" cy="2007"/>
            </a:xfrm>
            <a:prstGeom prst="rect">
              <a:avLst/>
            </a:prstGeom>
            <a:noFill/>
            <a:ln w="19050">
              <a:solidFill>
                <a:srgbClr val="BE12A5"/>
              </a:solidFill>
              <a:miter lim="800000"/>
              <a:headEnd/>
              <a:tailEnd/>
            </a:ln>
          </p:spPr>
        </p:pic>
        <p:pic>
          <p:nvPicPr>
            <p:cNvPr id="34" name="Imagen 4"/>
            <p:cNvPicPr>
              <a:picLocks noChangeAspect="1" noChangeArrowheads="1"/>
            </p:cNvPicPr>
            <p:nvPr/>
          </p:nvPicPr>
          <p:blipFill>
            <a:blip r:embed="rId2"/>
            <a:srcRect t="67735" r="45432" b="3743"/>
            <a:stretch>
              <a:fillRect/>
            </a:stretch>
          </p:blipFill>
          <p:spPr bwMode="auto">
            <a:xfrm>
              <a:off x="4231" y="8550"/>
              <a:ext cx="3030" cy="1994"/>
            </a:xfrm>
            <a:prstGeom prst="rect">
              <a:avLst/>
            </a:prstGeom>
            <a:noFill/>
            <a:ln w="19050">
              <a:solidFill>
                <a:srgbClr val="BE12A5"/>
              </a:solidFill>
              <a:miter lim="800000"/>
              <a:headEnd/>
              <a:tailEnd/>
            </a:ln>
          </p:spPr>
        </p:pic>
        <p:pic>
          <p:nvPicPr>
            <p:cNvPr id="35" name="Imagen 4"/>
            <p:cNvPicPr>
              <a:picLocks noChangeAspect="1" noChangeArrowheads="1"/>
            </p:cNvPicPr>
            <p:nvPr/>
          </p:nvPicPr>
          <p:blipFill>
            <a:blip r:embed="rId2"/>
            <a:srcRect l="54829" t="67735" r="11749" b="3743"/>
            <a:stretch>
              <a:fillRect/>
            </a:stretch>
          </p:blipFill>
          <p:spPr bwMode="auto">
            <a:xfrm>
              <a:off x="7353" y="8565"/>
              <a:ext cx="1420" cy="1979"/>
            </a:xfrm>
            <a:prstGeom prst="rect">
              <a:avLst/>
            </a:prstGeom>
            <a:noFill/>
            <a:ln w="19050">
              <a:solidFill>
                <a:srgbClr val="BE12A5"/>
              </a:solidFill>
              <a:miter lim="800000"/>
              <a:headEnd/>
              <a:tailEnd/>
            </a:ln>
          </p:spPr>
        </p:pic>
      </p:grpSp>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Radicular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3714744" y="6488668"/>
            <a:ext cx="5786478" cy="738664"/>
          </a:xfrm>
          <a:prstGeom prst="rect">
            <a:avLst/>
          </a:prstGeom>
          <a:noFill/>
        </p:spPr>
        <p:txBody>
          <a:bodyPr wrap="square" rtlCol="0">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a:t>
            </a:r>
            <a:endParaRPr lang="es-VE" sz="1200" dirty="0" smtClean="0"/>
          </a:p>
          <a:p>
            <a:endParaRPr lang="es-VE" dirty="0" smtClean="0"/>
          </a:p>
        </p:txBody>
      </p:sp>
      <p:sp>
        <p:nvSpPr>
          <p:cNvPr id="27" name="26 Rectángulo"/>
          <p:cNvSpPr/>
          <p:nvPr/>
        </p:nvSpPr>
        <p:spPr>
          <a:xfrm>
            <a:off x="571472" y="1142984"/>
            <a:ext cx="2234907"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Tratamiento</a:t>
            </a:r>
            <a:endParaRPr lang="es-VE" sz="2800" dirty="0">
              <a:solidFill>
                <a:srgbClr val="BE12A5"/>
              </a:solidFill>
              <a:latin typeface="Aharoni" pitchFamily="2" charset="-79"/>
              <a:cs typeface="Aharoni" pitchFamily="2" charset="-79"/>
            </a:endParaRPr>
          </a:p>
        </p:txBody>
      </p:sp>
      <p:graphicFrame>
        <p:nvGraphicFramePr>
          <p:cNvPr id="28" name="27 Diagrama"/>
          <p:cNvGraphicFramePr/>
          <p:nvPr/>
        </p:nvGraphicFramePr>
        <p:xfrm>
          <a:off x="1500166" y="1643050"/>
          <a:ext cx="6334148" cy="431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0.7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strVal val="#ppt_w*0.70"/>
                                          </p:val>
                                        </p:tav>
                                        <p:tav tm="100000">
                                          <p:val>
                                            <p:strVal val="#ppt_w"/>
                                          </p:val>
                                        </p:tav>
                                      </p:tavLst>
                                    </p:anim>
                                    <p:anim calcmode="lin" valueType="num">
                                      <p:cBhvr>
                                        <p:cTn id="19" dur="500" fill="hold"/>
                                        <p:tgtEl>
                                          <p:spTgt spid="29"/>
                                        </p:tgtEl>
                                        <p:attrNameLst>
                                          <p:attrName>ppt_h</p:attrName>
                                        </p:attrNameLst>
                                      </p:cBhvr>
                                      <p:tavLst>
                                        <p:tav tm="0">
                                          <p:val>
                                            <p:strVal val="#ppt_h"/>
                                          </p:val>
                                        </p:tav>
                                        <p:tav tm="100000">
                                          <p:val>
                                            <p:strVal val="#ppt_h"/>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Graphic spid="28"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Alveolar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15" name="Picture 2"/>
          <p:cNvPicPr>
            <a:picLocks noChangeAspect="1" noChangeArrowheads="1"/>
          </p:cNvPicPr>
          <p:nvPr/>
        </p:nvPicPr>
        <p:blipFill>
          <a:blip r:embed="rId2">
            <a:clrChange>
              <a:clrFrom>
                <a:srgbClr val="FFFFFF"/>
              </a:clrFrom>
              <a:clrTo>
                <a:srgbClr val="FFFFFF">
                  <a:alpha val="0"/>
                </a:srgbClr>
              </a:clrTo>
            </a:clrChange>
          </a:blip>
          <a:srcRect l="31296" t="34180" r="47291" b="18945"/>
          <a:stretch>
            <a:fillRect/>
          </a:stretch>
        </p:blipFill>
        <p:spPr bwMode="auto">
          <a:xfrm>
            <a:off x="571472" y="3286124"/>
            <a:ext cx="2321735" cy="2857520"/>
          </a:xfrm>
          <a:prstGeom prst="rect">
            <a:avLst/>
          </a:prstGeom>
          <a:noFill/>
          <a:ln w="9525">
            <a:noFill/>
            <a:miter lim="800000"/>
            <a:headEnd/>
            <a:tailEnd/>
          </a:ln>
          <a:effectLst/>
        </p:spPr>
      </p:pic>
      <p:grpSp>
        <p:nvGrpSpPr>
          <p:cNvPr id="16" name="Group 2"/>
          <p:cNvGrpSpPr>
            <a:grpSpLocks/>
          </p:cNvGrpSpPr>
          <p:nvPr/>
        </p:nvGrpSpPr>
        <p:grpSpPr bwMode="auto">
          <a:xfrm>
            <a:off x="2285984" y="1071546"/>
            <a:ext cx="6429419" cy="1928826"/>
            <a:chOff x="2280" y="10775"/>
            <a:chExt cx="8250" cy="2025"/>
          </a:xfrm>
        </p:grpSpPr>
        <p:pic>
          <p:nvPicPr>
            <p:cNvPr id="17" name="Imagen 124" descr="http://www.dentaltraumaguide.org/Pictures/Primary/AlveolarFractures/alveolar_front.jpg"/>
            <p:cNvPicPr>
              <a:picLocks noChangeAspect="1" noChangeArrowheads="1"/>
            </p:cNvPicPr>
            <p:nvPr/>
          </p:nvPicPr>
          <p:blipFill>
            <a:blip r:embed="rId3"/>
            <a:srcRect t="7692"/>
            <a:stretch>
              <a:fillRect/>
            </a:stretch>
          </p:blipFill>
          <p:spPr bwMode="auto">
            <a:xfrm>
              <a:off x="2280" y="10775"/>
              <a:ext cx="3015" cy="2025"/>
            </a:xfrm>
            <a:prstGeom prst="rect">
              <a:avLst/>
            </a:prstGeom>
            <a:ln>
              <a:solidFill>
                <a:srgbClr val="AC1096"/>
              </a:solidFill>
            </a:ln>
            <a:effectLst>
              <a:outerShdw blurRad="292100" dist="139700" dir="2700000" algn="tl" rotWithShape="0">
                <a:srgbClr val="333333">
                  <a:alpha val="65000"/>
                </a:srgbClr>
              </a:outerShdw>
            </a:effectLst>
          </p:spPr>
        </p:pic>
        <p:pic>
          <p:nvPicPr>
            <p:cNvPr id="18" name="Imagen 127" descr="http://www.dentaltraumaguide.org/Pictures/Primary/AlveolarFractures/alvolear_top.jpg"/>
            <p:cNvPicPr>
              <a:picLocks noChangeAspect="1" noChangeArrowheads="1"/>
            </p:cNvPicPr>
            <p:nvPr/>
          </p:nvPicPr>
          <p:blipFill>
            <a:blip r:embed="rId4"/>
            <a:srcRect/>
            <a:stretch>
              <a:fillRect/>
            </a:stretch>
          </p:blipFill>
          <p:spPr bwMode="auto">
            <a:xfrm>
              <a:off x="5385" y="10775"/>
              <a:ext cx="3015" cy="2025"/>
            </a:xfrm>
            <a:prstGeom prst="rect">
              <a:avLst/>
            </a:prstGeom>
            <a:ln>
              <a:solidFill>
                <a:srgbClr val="AC1096"/>
              </a:solidFill>
            </a:ln>
            <a:effectLst>
              <a:outerShdw blurRad="292100" dist="139700" dir="2700000" algn="tl" rotWithShape="0">
                <a:srgbClr val="333333">
                  <a:alpha val="65000"/>
                </a:srgbClr>
              </a:outerShdw>
            </a:effectLst>
          </p:spPr>
        </p:pic>
        <p:pic>
          <p:nvPicPr>
            <p:cNvPr id="19" name="Imagen 133" descr="http://www.dentaltraumaguide.org/Pictures/Primary/AlveolarFractures/alvolear.jpg"/>
            <p:cNvPicPr>
              <a:picLocks noChangeAspect="1" noChangeArrowheads="1"/>
            </p:cNvPicPr>
            <p:nvPr/>
          </p:nvPicPr>
          <p:blipFill>
            <a:blip r:embed="rId5"/>
            <a:srcRect b="10001"/>
            <a:stretch>
              <a:fillRect/>
            </a:stretch>
          </p:blipFill>
          <p:spPr bwMode="auto">
            <a:xfrm>
              <a:off x="8490" y="10775"/>
              <a:ext cx="2040" cy="2025"/>
            </a:xfrm>
            <a:prstGeom prst="rect">
              <a:avLst/>
            </a:prstGeom>
            <a:ln>
              <a:solidFill>
                <a:srgbClr val="AC1096"/>
              </a:solidFill>
            </a:ln>
            <a:effectLst>
              <a:outerShdw blurRad="292100" dist="139700" dir="2700000" algn="tl" rotWithShape="0">
                <a:srgbClr val="333333">
                  <a:alpha val="65000"/>
                </a:srgbClr>
              </a:outerShdw>
            </a:effectLst>
          </p:spPr>
        </p:pic>
      </p:grpSp>
      <p:graphicFrame>
        <p:nvGraphicFramePr>
          <p:cNvPr id="20" name="19 Diagrama"/>
          <p:cNvGraphicFramePr/>
          <p:nvPr/>
        </p:nvGraphicFramePr>
        <p:xfrm>
          <a:off x="2928926" y="3500438"/>
          <a:ext cx="5929322" cy="2857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20 Flecha abajo"/>
          <p:cNvSpPr/>
          <p:nvPr/>
        </p:nvSpPr>
        <p:spPr>
          <a:xfrm>
            <a:off x="1142976" y="4000504"/>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Flecha abajo"/>
          <p:cNvSpPr/>
          <p:nvPr/>
        </p:nvSpPr>
        <p:spPr>
          <a:xfrm>
            <a:off x="1428728" y="3786190"/>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Flecha abajo"/>
          <p:cNvSpPr/>
          <p:nvPr/>
        </p:nvSpPr>
        <p:spPr>
          <a:xfrm>
            <a:off x="1857356" y="3643314"/>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5" name="Picture 3"/>
          <p:cNvPicPr>
            <a:picLocks noChangeAspect="1" noChangeArrowheads="1"/>
          </p:cNvPicPr>
          <p:nvPr/>
        </p:nvPicPr>
        <p:blipFill>
          <a:blip r:embed="rId10">
            <a:clrChange>
              <a:clrFrom>
                <a:srgbClr val="FFFFFF"/>
              </a:clrFrom>
              <a:clrTo>
                <a:srgbClr val="FFFFFF">
                  <a:alpha val="0"/>
                </a:srgbClr>
              </a:clrTo>
            </a:clrChange>
          </a:blip>
          <a:srcRect l="54356" t="34180" r="26940" b="33593"/>
          <a:stretch>
            <a:fillRect/>
          </a:stretch>
        </p:blipFill>
        <p:spPr bwMode="auto">
          <a:xfrm>
            <a:off x="1071538" y="2143116"/>
            <a:ext cx="1062338" cy="1029095"/>
          </a:xfrm>
          <a:prstGeom prst="rect">
            <a:avLst/>
          </a:prstGeom>
          <a:noFill/>
          <a:ln w="9525">
            <a:noFill/>
            <a:miter lim="800000"/>
            <a:headEnd/>
            <a:tailEnd/>
          </a:ln>
          <a:effectLst/>
        </p:spPr>
      </p:pic>
      <p:pic>
        <p:nvPicPr>
          <p:cNvPr id="26" name="Picture 4"/>
          <p:cNvPicPr>
            <a:picLocks noChangeAspect="1" noChangeArrowheads="1"/>
          </p:cNvPicPr>
          <p:nvPr/>
        </p:nvPicPr>
        <p:blipFill>
          <a:blip r:embed="rId11">
            <a:clrChange>
              <a:clrFrom>
                <a:srgbClr val="FFFFFF"/>
              </a:clrFrom>
              <a:clrTo>
                <a:srgbClr val="FFFFFF">
                  <a:alpha val="0"/>
                </a:srgbClr>
              </a:clrTo>
            </a:clrChange>
          </a:blip>
          <a:srcRect l="53294" t="33398" r="27489" b="34375"/>
          <a:stretch>
            <a:fillRect/>
          </a:stretch>
        </p:blipFill>
        <p:spPr bwMode="auto">
          <a:xfrm>
            <a:off x="1000100" y="2071678"/>
            <a:ext cx="1136513" cy="1071570"/>
          </a:xfrm>
          <a:prstGeom prst="rect">
            <a:avLst/>
          </a:prstGeom>
          <a:noFill/>
          <a:ln w="9525">
            <a:noFill/>
            <a:miter lim="800000"/>
            <a:headEnd/>
            <a:tailEnd/>
          </a:ln>
          <a:effectLst/>
        </p:spPr>
      </p:pic>
      <p:pic>
        <p:nvPicPr>
          <p:cNvPr id="29" name="Picture 5"/>
          <p:cNvPicPr>
            <a:picLocks noChangeAspect="1" noChangeArrowheads="1"/>
          </p:cNvPicPr>
          <p:nvPr/>
        </p:nvPicPr>
        <p:blipFill>
          <a:blip r:embed="rId12">
            <a:clrChange>
              <a:clrFrom>
                <a:srgbClr val="FFFFFF"/>
              </a:clrFrom>
              <a:clrTo>
                <a:srgbClr val="FFFFFF">
                  <a:alpha val="0"/>
                </a:srgbClr>
              </a:clrTo>
            </a:clrChange>
          </a:blip>
          <a:srcRect l="54941" t="33398" r="26391" b="34375"/>
          <a:stretch>
            <a:fillRect/>
          </a:stretch>
        </p:blipFill>
        <p:spPr bwMode="auto">
          <a:xfrm>
            <a:off x="1142976" y="2143116"/>
            <a:ext cx="1030439" cy="1000132"/>
          </a:xfrm>
          <a:prstGeom prst="rect">
            <a:avLst/>
          </a:prstGeom>
          <a:noFill/>
          <a:ln w="9525">
            <a:noFill/>
            <a:miter lim="800000"/>
            <a:headEnd/>
            <a:tailEnd/>
          </a:ln>
          <a:effectLst/>
        </p:spPr>
      </p:pic>
      <p:sp>
        <p:nvSpPr>
          <p:cNvPr id="27" name="26 Rectángulo"/>
          <p:cNvSpPr/>
          <p:nvPr/>
        </p:nvSpPr>
        <p:spPr>
          <a:xfrm>
            <a:off x="831560" y="6417146"/>
            <a:ext cx="8501122"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heckerboard(across)">
                                      <p:cBhvr>
                                        <p:cTn id="21" dur="500"/>
                                        <p:tgtEl>
                                          <p:spTgt spid="24"/>
                                        </p:tgtEl>
                                      </p:cBhvr>
                                    </p:animEffect>
                                  </p:childTnLst>
                                </p:cTn>
                              </p:par>
                              <p:par>
                                <p:cTn id="22" presetID="55"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0.70"/>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2000"/>
                                        <p:tgtEl>
                                          <p:spTgt spid="24"/>
                                        </p:tgtEl>
                                      </p:cBhvr>
                                    </p:animEffect>
                                    <p:set>
                                      <p:cBhvr>
                                        <p:cTn id="31" dur="1" fill="hold">
                                          <p:stCondLst>
                                            <p:cond delay="1999"/>
                                          </p:stCondLst>
                                        </p:cTn>
                                        <p:tgtEl>
                                          <p:spTgt spid="2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25"/>
                                        </p:tgtEl>
                                      </p:cBhvr>
                                    </p:animEffect>
                                    <p:set>
                                      <p:cBhvr>
                                        <p:cTn id="34" dur="1" fill="hold">
                                          <p:stCondLst>
                                            <p:cond delay="1999"/>
                                          </p:stCondLst>
                                        </p:cTn>
                                        <p:tgtEl>
                                          <p:spTgt spid="25"/>
                                        </p:tgtEl>
                                        <p:attrNameLst>
                                          <p:attrName>style.visibility</p:attrName>
                                        </p:attrNameLst>
                                      </p:cBhvr>
                                      <p:to>
                                        <p:strVal val="hidden"/>
                                      </p:to>
                                    </p:set>
                                  </p:childTnLst>
                                </p:cTn>
                              </p:par>
                            </p:childTnLst>
                          </p:cTn>
                        </p:par>
                        <p:par>
                          <p:cTn id="35" fill="hold">
                            <p:stCondLst>
                              <p:cond delay="2000"/>
                            </p:stCondLst>
                            <p:childTnLst>
                              <p:par>
                                <p:cTn id="36" presetID="55"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strVal val="#ppt_w*0.70"/>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Effect transition="in" filter="fade">
                                      <p:cBhvr>
                                        <p:cTn id="40" dur="1000"/>
                                        <p:tgtEl>
                                          <p:spTgt spid="23"/>
                                        </p:tgtEl>
                                      </p:cBhvr>
                                    </p:animEffect>
                                  </p:childTnLst>
                                </p:cTn>
                              </p:par>
                            </p:childTnLst>
                          </p:cTn>
                        </p:par>
                        <p:par>
                          <p:cTn id="41" fill="hold">
                            <p:stCondLst>
                              <p:cond delay="3000"/>
                            </p:stCondLst>
                            <p:childTnLst>
                              <p:par>
                                <p:cTn id="42" presetID="55"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strVal val="#ppt_w*0.70"/>
                                          </p:val>
                                        </p:tav>
                                        <p:tav tm="100000">
                                          <p:val>
                                            <p:strVal val="#ppt_w"/>
                                          </p:val>
                                        </p:tav>
                                      </p:tavLst>
                                    </p:anim>
                                    <p:anim calcmode="lin" valueType="num">
                                      <p:cBhvr>
                                        <p:cTn id="45" dur="1000" fill="hold"/>
                                        <p:tgtEl>
                                          <p:spTgt spid="26"/>
                                        </p:tgtEl>
                                        <p:attrNameLst>
                                          <p:attrName>ppt_h</p:attrName>
                                        </p:attrNameLst>
                                      </p:cBhvr>
                                      <p:tavLst>
                                        <p:tav tm="0">
                                          <p:val>
                                            <p:strVal val="#ppt_h"/>
                                          </p:val>
                                        </p:tav>
                                        <p:tav tm="100000">
                                          <p:val>
                                            <p:strVal val="#ppt_h"/>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2000"/>
                                        <p:tgtEl>
                                          <p:spTgt spid="23"/>
                                        </p:tgtEl>
                                      </p:cBhvr>
                                    </p:animEffect>
                                    <p:set>
                                      <p:cBhvr>
                                        <p:cTn id="51" dur="1" fill="hold">
                                          <p:stCondLst>
                                            <p:cond delay="1999"/>
                                          </p:stCondLst>
                                        </p:cTn>
                                        <p:tgtEl>
                                          <p:spTgt spid="2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26"/>
                                        </p:tgtEl>
                                      </p:cBhvr>
                                    </p:animEffect>
                                    <p:set>
                                      <p:cBhvr>
                                        <p:cTn id="54" dur="1" fill="hold">
                                          <p:stCondLst>
                                            <p:cond delay="1999"/>
                                          </p:stCondLst>
                                        </p:cTn>
                                        <p:tgtEl>
                                          <p:spTgt spid="26"/>
                                        </p:tgtEl>
                                        <p:attrNameLst>
                                          <p:attrName>style.visibility</p:attrName>
                                        </p:attrNameLst>
                                      </p:cBhvr>
                                      <p:to>
                                        <p:strVal val="hidden"/>
                                      </p:to>
                                    </p:set>
                                  </p:childTnLst>
                                </p:cTn>
                              </p:par>
                            </p:childTnLst>
                          </p:cTn>
                        </p:par>
                        <p:par>
                          <p:cTn id="55" fill="hold">
                            <p:stCondLst>
                              <p:cond delay="2000"/>
                            </p:stCondLst>
                            <p:childTnLst>
                              <p:par>
                                <p:cTn id="56" presetID="55"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strVal val="#ppt_w*0.70"/>
                                          </p:val>
                                        </p:tav>
                                        <p:tav tm="100000">
                                          <p:val>
                                            <p:strVal val="#ppt_w"/>
                                          </p:val>
                                        </p:tav>
                                      </p:tavLst>
                                    </p:anim>
                                    <p:anim calcmode="lin" valueType="num">
                                      <p:cBhvr>
                                        <p:cTn id="59" dur="1000" fill="hold"/>
                                        <p:tgtEl>
                                          <p:spTgt spid="21"/>
                                        </p:tgtEl>
                                        <p:attrNameLst>
                                          <p:attrName>ppt_h</p:attrName>
                                        </p:attrNameLst>
                                      </p:cBhvr>
                                      <p:tavLst>
                                        <p:tav tm="0">
                                          <p:val>
                                            <p:strVal val="#ppt_h"/>
                                          </p:val>
                                        </p:tav>
                                        <p:tav tm="100000">
                                          <p:val>
                                            <p:strVal val="#ppt_h"/>
                                          </p:val>
                                        </p:tav>
                                      </p:tavLst>
                                    </p:anim>
                                    <p:animEffect transition="in" filter="fade">
                                      <p:cBhvr>
                                        <p:cTn id="60" dur="1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1000" fill="hold"/>
                                        <p:tgtEl>
                                          <p:spTgt spid="29"/>
                                        </p:tgtEl>
                                        <p:attrNameLst>
                                          <p:attrName>ppt_w</p:attrName>
                                        </p:attrNameLst>
                                      </p:cBhvr>
                                      <p:tavLst>
                                        <p:tav tm="0">
                                          <p:val>
                                            <p:strVal val="#ppt_w*0.70"/>
                                          </p:val>
                                        </p:tav>
                                        <p:tav tm="100000">
                                          <p:val>
                                            <p:strVal val="#ppt_w"/>
                                          </p:val>
                                        </p:tav>
                                      </p:tavLst>
                                    </p:anim>
                                    <p:anim calcmode="lin" valueType="num">
                                      <p:cBhvr>
                                        <p:cTn id="66" dur="1000" fill="hold"/>
                                        <p:tgtEl>
                                          <p:spTgt spid="29"/>
                                        </p:tgtEl>
                                        <p:attrNameLst>
                                          <p:attrName>ppt_h</p:attrName>
                                        </p:attrNameLst>
                                      </p:cBhvr>
                                      <p:tavLst>
                                        <p:tav tm="0">
                                          <p:val>
                                            <p:strVal val="#ppt_h"/>
                                          </p:val>
                                        </p:tav>
                                        <p:tav tm="100000">
                                          <p:val>
                                            <p:strVal val="#ppt_h"/>
                                          </p:val>
                                        </p:tav>
                                      </p:tavLst>
                                    </p:anim>
                                    <p:animEffect transition="in" filter="fade">
                                      <p:cBhvr>
                                        <p:cTn id="6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1" grpId="0" animBg="1"/>
      <p:bldP spid="23" grpId="0" animBg="1"/>
      <p:bldP spid="23" grpId="1" animBg="1"/>
      <p:bldP spid="24" grpId="0" animBg="1"/>
      <p:bldP spid="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357950"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Alveolar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7" name="26 Rectángulo"/>
          <p:cNvSpPr/>
          <p:nvPr/>
        </p:nvSpPr>
        <p:spPr>
          <a:xfrm>
            <a:off x="642910" y="1142984"/>
            <a:ext cx="223490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a:t>
            </a:r>
            <a:endParaRPr lang="es-VE" sz="2800" dirty="0">
              <a:solidFill>
                <a:srgbClr val="AC1096"/>
              </a:solidFill>
              <a:latin typeface="Aharoni" pitchFamily="2" charset="-79"/>
              <a:cs typeface="Aharoni" pitchFamily="2" charset="-79"/>
            </a:endParaRPr>
          </a:p>
        </p:txBody>
      </p:sp>
      <p:graphicFrame>
        <p:nvGraphicFramePr>
          <p:cNvPr id="28" name="27 Diagrama"/>
          <p:cNvGraphicFramePr/>
          <p:nvPr/>
        </p:nvGraphicFramePr>
        <p:xfrm>
          <a:off x="1500166" y="15716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0" name="Group 2"/>
          <p:cNvGrpSpPr>
            <a:grpSpLocks/>
          </p:cNvGrpSpPr>
          <p:nvPr/>
        </p:nvGrpSpPr>
        <p:grpSpPr bwMode="auto">
          <a:xfrm>
            <a:off x="1428728" y="1857364"/>
            <a:ext cx="6286544" cy="3388683"/>
            <a:chOff x="2457" y="6957"/>
            <a:chExt cx="7666" cy="4099"/>
          </a:xfrm>
        </p:grpSpPr>
        <p:pic>
          <p:nvPicPr>
            <p:cNvPr id="31" name="Imagen 4"/>
            <p:cNvPicPr>
              <a:picLocks noChangeAspect="1" noChangeArrowheads="1"/>
            </p:cNvPicPr>
            <p:nvPr/>
          </p:nvPicPr>
          <p:blipFill>
            <a:blip r:embed="rId6"/>
            <a:srcRect/>
            <a:stretch>
              <a:fillRect/>
            </a:stretch>
          </p:blipFill>
          <p:spPr bwMode="auto">
            <a:xfrm>
              <a:off x="3237" y="9058"/>
              <a:ext cx="3030" cy="1998"/>
            </a:xfrm>
            <a:prstGeom prst="rect">
              <a:avLst/>
            </a:prstGeom>
            <a:noFill/>
            <a:ln w="19050">
              <a:solidFill>
                <a:srgbClr val="AC1096"/>
              </a:solidFill>
              <a:miter lim="800000"/>
              <a:headEnd/>
              <a:tailEnd/>
            </a:ln>
          </p:spPr>
        </p:pic>
        <p:pic>
          <p:nvPicPr>
            <p:cNvPr id="32" name="Imagen 5"/>
            <p:cNvPicPr>
              <a:picLocks noChangeAspect="1" noChangeArrowheads="1"/>
            </p:cNvPicPr>
            <p:nvPr/>
          </p:nvPicPr>
          <p:blipFill>
            <a:blip r:embed="rId7"/>
            <a:srcRect/>
            <a:stretch>
              <a:fillRect/>
            </a:stretch>
          </p:blipFill>
          <p:spPr bwMode="auto">
            <a:xfrm>
              <a:off x="6358" y="9058"/>
              <a:ext cx="3030" cy="1978"/>
            </a:xfrm>
            <a:prstGeom prst="rect">
              <a:avLst/>
            </a:prstGeom>
            <a:noFill/>
            <a:ln w="19050">
              <a:solidFill>
                <a:srgbClr val="AC1096"/>
              </a:solidFill>
              <a:miter lim="800000"/>
              <a:headEnd/>
              <a:tailEnd/>
            </a:ln>
          </p:spPr>
        </p:pic>
        <p:pic>
          <p:nvPicPr>
            <p:cNvPr id="33" name="Imagen 1"/>
            <p:cNvPicPr>
              <a:picLocks noChangeAspect="1" noChangeArrowheads="1"/>
            </p:cNvPicPr>
            <p:nvPr/>
          </p:nvPicPr>
          <p:blipFill>
            <a:blip r:embed="rId8"/>
            <a:srcRect/>
            <a:stretch>
              <a:fillRect/>
            </a:stretch>
          </p:blipFill>
          <p:spPr bwMode="auto">
            <a:xfrm>
              <a:off x="2457" y="6972"/>
              <a:ext cx="3030" cy="1999"/>
            </a:xfrm>
            <a:prstGeom prst="rect">
              <a:avLst/>
            </a:prstGeom>
            <a:noFill/>
            <a:ln w="19050">
              <a:solidFill>
                <a:srgbClr val="AC1096"/>
              </a:solidFill>
              <a:miter lim="800000"/>
              <a:headEnd/>
              <a:tailEnd/>
            </a:ln>
          </p:spPr>
        </p:pic>
        <p:pic>
          <p:nvPicPr>
            <p:cNvPr id="36" name="Imagen 3"/>
            <p:cNvPicPr>
              <a:picLocks noChangeAspect="1" noChangeArrowheads="1"/>
            </p:cNvPicPr>
            <p:nvPr/>
          </p:nvPicPr>
          <p:blipFill>
            <a:blip r:embed="rId9"/>
            <a:srcRect t="10312"/>
            <a:stretch>
              <a:fillRect/>
            </a:stretch>
          </p:blipFill>
          <p:spPr bwMode="auto">
            <a:xfrm>
              <a:off x="8707" y="6957"/>
              <a:ext cx="1416" cy="1999"/>
            </a:xfrm>
            <a:prstGeom prst="rect">
              <a:avLst/>
            </a:prstGeom>
            <a:noFill/>
            <a:ln w="19050">
              <a:solidFill>
                <a:srgbClr val="AC1096"/>
              </a:solidFill>
              <a:miter lim="800000"/>
              <a:headEnd/>
              <a:tailEnd/>
            </a:ln>
          </p:spPr>
        </p:pic>
        <p:pic>
          <p:nvPicPr>
            <p:cNvPr id="35" name="Imagen 2"/>
            <p:cNvPicPr>
              <a:picLocks noChangeAspect="1" noChangeArrowheads="1"/>
            </p:cNvPicPr>
            <p:nvPr/>
          </p:nvPicPr>
          <p:blipFill>
            <a:blip r:embed="rId10"/>
            <a:srcRect/>
            <a:stretch>
              <a:fillRect/>
            </a:stretch>
          </p:blipFill>
          <p:spPr bwMode="auto">
            <a:xfrm>
              <a:off x="5576" y="6972"/>
              <a:ext cx="3030" cy="1999"/>
            </a:xfrm>
            <a:prstGeom prst="rect">
              <a:avLst/>
            </a:prstGeom>
            <a:noFill/>
            <a:ln w="19050">
              <a:solidFill>
                <a:srgbClr val="AC1096"/>
              </a:solidFill>
              <a:miter lim="800000"/>
              <a:headEnd/>
              <a:tailEnd/>
            </a:ln>
          </p:spPr>
        </p:pic>
      </p:grpSp>
      <p:sp>
        <p:nvSpPr>
          <p:cNvPr id="13" name="12 Rectángulo"/>
          <p:cNvSpPr/>
          <p:nvPr/>
        </p:nvSpPr>
        <p:spPr>
          <a:xfrm>
            <a:off x="1857324" y="6396335"/>
            <a:ext cx="7286676"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ES" sz="1200" dirty="0" err="1" smtClean="0"/>
              <a:t>Akin</a:t>
            </a:r>
            <a:r>
              <a:rPr lang="es-ES" sz="1200" dirty="0" smtClean="0"/>
              <a:t> 2011</a:t>
            </a:r>
            <a:endParaRPr lang="es-VE"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0.7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Graphic spid="28" grpId="1">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2143116"/>
            <a:ext cx="4572000" cy="1938992"/>
          </a:xfrm>
          <a:prstGeom prst="rect">
            <a:avLst/>
          </a:prstGeom>
        </p:spPr>
        <p:txBody>
          <a:bodyPr>
            <a:spAutoFit/>
          </a:bodyPr>
          <a:lstStyle/>
          <a:p>
            <a:r>
              <a:rPr lang="es-VE" sz="4000" dirty="0" smtClean="0">
                <a:solidFill>
                  <a:srgbClr val="FF0066"/>
                </a:solidFill>
                <a:effectLst>
                  <a:glow rad="228600">
                    <a:schemeClr val="accent1">
                      <a:satMod val="175000"/>
                      <a:alpha val="40000"/>
                    </a:schemeClr>
                  </a:glow>
                </a:effectLst>
                <a:latin typeface="Gill Sans Ultra Bold" pitchFamily="34" charset="0"/>
              </a:rPr>
              <a:t>Lesiones a los tejidos </a:t>
            </a:r>
            <a:r>
              <a:rPr lang="es-VE" sz="4000" dirty="0" err="1" smtClean="0">
                <a:solidFill>
                  <a:srgbClr val="FF0066"/>
                </a:solidFill>
                <a:effectLst>
                  <a:glow rad="228600">
                    <a:schemeClr val="accent1">
                      <a:satMod val="175000"/>
                      <a:alpha val="40000"/>
                    </a:schemeClr>
                  </a:glow>
                </a:effectLst>
                <a:latin typeface="Gill Sans Ultra Bold" pitchFamily="34" charset="0"/>
              </a:rPr>
              <a:t>periodontales</a:t>
            </a:r>
            <a:r>
              <a:rPr lang="es-VE" sz="4000" dirty="0" smtClean="0">
                <a:solidFill>
                  <a:srgbClr val="FF0066"/>
                </a:solidFill>
                <a:effectLst>
                  <a:glow rad="228600">
                    <a:schemeClr val="accent1">
                      <a:satMod val="175000"/>
                      <a:alpha val="40000"/>
                    </a:schemeClr>
                  </a:glow>
                </a:effectLst>
                <a:latin typeface="Gill Sans Ultra Bold" pitchFamily="34" charset="0"/>
              </a:rPr>
              <a:t> </a:t>
            </a:r>
            <a:endParaRPr lang="es-VE" sz="4000" dirty="0">
              <a:solidFill>
                <a:srgbClr val="FF0066"/>
              </a:solidFill>
            </a:endParaRPr>
          </a:p>
        </p:txBody>
      </p:sp>
      <p:pic>
        <p:nvPicPr>
          <p:cNvPr id="3" name="Picture 18" descr="http://www.acude.udg.mx/acude-v1/divulga/jalisciencia/chimuelos/images/charro.gif"/>
          <p:cNvPicPr>
            <a:picLocks noChangeAspect="1" noChangeArrowheads="1"/>
          </p:cNvPicPr>
          <p:nvPr/>
        </p:nvPicPr>
        <p:blipFill>
          <a:blip r:embed="rId2"/>
          <a:srcRect/>
          <a:stretch>
            <a:fillRect/>
          </a:stretch>
        </p:blipFill>
        <p:spPr bwMode="auto">
          <a:xfrm>
            <a:off x="5429256" y="2346922"/>
            <a:ext cx="2643206" cy="3031915"/>
          </a:xfrm>
          <a:prstGeom prst="ellipse">
            <a:avLst/>
          </a:prstGeom>
          <a:noFill/>
          <a:ln>
            <a:solidFill>
              <a:srgbClr val="BE12A5"/>
            </a:solidFill>
          </a:ln>
          <a:effectLst>
            <a:glow rad="228600">
              <a:schemeClr val="accent2">
                <a:satMod val="175000"/>
                <a:alpha val="40000"/>
              </a:schemeClr>
            </a:glo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Concusión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18" name="Picture 7"/>
          <p:cNvPicPr>
            <a:picLocks noChangeAspect="1" noChangeArrowheads="1"/>
          </p:cNvPicPr>
          <p:nvPr/>
        </p:nvPicPr>
        <p:blipFill>
          <a:blip r:embed="rId2">
            <a:clrChange>
              <a:clrFrom>
                <a:srgbClr val="FFFFFF"/>
              </a:clrFrom>
              <a:clrTo>
                <a:srgbClr val="FFFFFF">
                  <a:alpha val="0"/>
                </a:srgbClr>
              </a:clrTo>
            </a:clrChange>
          </a:blip>
          <a:srcRect l="54392" t="39258" r="26391" b="31445"/>
          <a:stretch>
            <a:fillRect/>
          </a:stretch>
        </p:blipFill>
        <p:spPr bwMode="auto">
          <a:xfrm>
            <a:off x="1040110" y="2428868"/>
            <a:ext cx="1416853" cy="1214446"/>
          </a:xfrm>
          <a:prstGeom prst="rect">
            <a:avLst/>
          </a:prstGeom>
          <a:noFill/>
          <a:ln w="28575">
            <a:noFill/>
            <a:miter lim="800000"/>
            <a:headEnd/>
            <a:tailEnd/>
          </a:ln>
          <a:effectLst/>
        </p:spPr>
      </p:pic>
      <p:pic>
        <p:nvPicPr>
          <p:cNvPr id="21" name="Picture 3"/>
          <p:cNvPicPr>
            <a:picLocks noChangeAspect="1" noChangeArrowheads="1"/>
          </p:cNvPicPr>
          <p:nvPr/>
        </p:nvPicPr>
        <p:blipFill>
          <a:blip r:embed="rId3">
            <a:clrChange>
              <a:clrFrom>
                <a:srgbClr val="FFFFFF"/>
              </a:clrFrom>
              <a:clrTo>
                <a:srgbClr val="FFFFFF">
                  <a:alpha val="0"/>
                </a:srgbClr>
              </a:clrTo>
            </a:clrChange>
          </a:blip>
          <a:srcRect l="30747" t="32226" r="50549" b="23828"/>
          <a:stretch>
            <a:fillRect/>
          </a:stretch>
        </p:blipFill>
        <p:spPr bwMode="auto">
          <a:xfrm>
            <a:off x="825796" y="3812699"/>
            <a:ext cx="2143140" cy="2831011"/>
          </a:xfrm>
          <a:prstGeom prst="rect">
            <a:avLst/>
          </a:prstGeom>
          <a:noFill/>
          <a:ln w="9525">
            <a:noFill/>
            <a:miter lim="800000"/>
            <a:headEnd/>
            <a:tailEnd/>
          </a:ln>
          <a:effectLst/>
        </p:spPr>
      </p:pic>
      <p:graphicFrame>
        <p:nvGraphicFramePr>
          <p:cNvPr id="24" name="23 Diagrama"/>
          <p:cNvGraphicFramePr/>
          <p:nvPr/>
        </p:nvGraphicFramePr>
        <p:xfrm>
          <a:off x="3500398" y="3214686"/>
          <a:ext cx="5643602" cy="2428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24 Flecha abajo"/>
          <p:cNvSpPr/>
          <p:nvPr/>
        </p:nvSpPr>
        <p:spPr>
          <a:xfrm>
            <a:off x="2111680" y="4857760"/>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7" name="26 Flecha abajo"/>
          <p:cNvSpPr/>
          <p:nvPr/>
        </p:nvSpPr>
        <p:spPr>
          <a:xfrm>
            <a:off x="2072326" y="4016546"/>
            <a:ext cx="285752" cy="642942"/>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8" name="Picture 2"/>
          <p:cNvPicPr>
            <a:picLocks noChangeAspect="1" noChangeArrowheads="1"/>
          </p:cNvPicPr>
          <p:nvPr/>
        </p:nvPicPr>
        <p:blipFill>
          <a:blip r:embed="rId8">
            <a:clrChange>
              <a:clrFrom>
                <a:srgbClr val="FFFFFF"/>
              </a:clrFrom>
              <a:clrTo>
                <a:srgbClr val="FFFFFF">
                  <a:alpha val="0"/>
                </a:srgbClr>
              </a:clrTo>
            </a:clrChange>
          </a:blip>
          <a:srcRect l="55454" t="31250" r="26427" b="37500"/>
          <a:stretch>
            <a:fillRect/>
          </a:stretch>
        </p:blipFill>
        <p:spPr bwMode="auto">
          <a:xfrm>
            <a:off x="1000100" y="2357430"/>
            <a:ext cx="1326067" cy="1285884"/>
          </a:xfrm>
          <a:prstGeom prst="rect">
            <a:avLst/>
          </a:prstGeom>
          <a:noFill/>
          <a:ln w="9525">
            <a:noFill/>
            <a:miter lim="800000"/>
            <a:headEnd/>
            <a:tailEnd/>
          </a:ln>
          <a:effectLst/>
        </p:spPr>
      </p:pic>
      <p:pic>
        <p:nvPicPr>
          <p:cNvPr id="29" name="Picture 4"/>
          <p:cNvPicPr>
            <a:picLocks noChangeAspect="1" noChangeArrowheads="1"/>
          </p:cNvPicPr>
          <p:nvPr/>
        </p:nvPicPr>
        <p:blipFill>
          <a:blip r:embed="rId9">
            <a:clrChange>
              <a:clrFrom>
                <a:srgbClr val="FFFFFF"/>
              </a:clrFrom>
              <a:clrTo>
                <a:srgbClr val="FFFFFF">
                  <a:alpha val="0"/>
                </a:srgbClr>
              </a:clrTo>
            </a:clrChange>
          </a:blip>
          <a:srcRect l="56003" t="31250" r="24780" b="37500"/>
          <a:stretch>
            <a:fillRect/>
          </a:stretch>
        </p:blipFill>
        <p:spPr bwMode="auto">
          <a:xfrm>
            <a:off x="1071538" y="2428868"/>
            <a:ext cx="1285884" cy="1175666"/>
          </a:xfrm>
          <a:prstGeom prst="rect">
            <a:avLst/>
          </a:prstGeom>
          <a:noFill/>
          <a:ln w="9525">
            <a:noFill/>
            <a:miter lim="800000"/>
            <a:headEnd/>
            <a:tailEnd/>
          </a:ln>
          <a:effectLst/>
        </p:spPr>
      </p:pic>
      <p:pic>
        <p:nvPicPr>
          <p:cNvPr id="31" name="Picture 6"/>
          <p:cNvPicPr>
            <a:picLocks noChangeAspect="1" noChangeArrowheads="1"/>
          </p:cNvPicPr>
          <p:nvPr/>
        </p:nvPicPr>
        <p:blipFill>
          <a:blip r:embed="rId10">
            <a:clrChange>
              <a:clrFrom>
                <a:srgbClr val="FFFFFF"/>
              </a:clrFrom>
              <a:clrTo>
                <a:srgbClr val="FFFFFF">
                  <a:alpha val="0"/>
                </a:srgbClr>
              </a:clrTo>
            </a:clrChange>
          </a:blip>
          <a:srcRect l="54719" t="39070" r="26966" b="32052"/>
          <a:stretch>
            <a:fillRect/>
          </a:stretch>
        </p:blipFill>
        <p:spPr bwMode="auto">
          <a:xfrm>
            <a:off x="1000100" y="2428868"/>
            <a:ext cx="1357322" cy="1203270"/>
          </a:xfrm>
          <a:prstGeom prst="rect">
            <a:avLst/>
          </a:prstGeom>
          <a:noFill/>
          <a:ln w="28575">
            <a:noFill/>
            <a:miter lim="800000"/>
            <a:headEnd/>
            <a:tailEnd/>
          </a:ln>
          <a:effectLst/>
        </p:spPr>
      </p:pic>
      <p:grpSp>
        <p:nvGrpSpPr>
          <p:cNvPr id="39" name="Group 2"/>
          <p:cNvGrpSpPr>
            <a:grpSpLocks/>
          </p:cNvGrpSpPr>
          <p:nvPr/>
        </p:nvGrpSpPr>
        <p:grpSpPr bwMode="auto">
          <a:xfrm>
            <a:off x="2357422" y="1071546"/>
            <a:ext cx="6603692" cy="1857388"/>
            <a:chOff x="2235" y="12202"/>
            <a:chExt cx="8262" cy="2025"/>
          </a:xfrm>
        </p:grpSpPr>
        <p:pic>
          <p:nvPicPr>
            <p:cNvPr id="40" name="Imagen 1" descr="http://www.dentaltraumaguide.org/Pictures/Primary/Concussion/concussionfront.jpg"/>
            <p:cNvPicPr>
              <a:picLocks noChangeAspect="1" noChangeArrowheads="1"/>
            </p:cNvPicPr>
            <p:nvPr/>
          </p:nvPicPr>
          <p:blipFill>
            <a:blip r:embed="rId11"/>
            <a:srcRect t="7692"/>
            <a:stretch>
              <a:fillRect/>
            </a:stretch>
          </p:blipFill>
          <p:spPr bwMode="auto">
            <a:xfrm>
              <a:off x="2235" y="12202"/>
              <a:ext cx="3015" cy="2025"/>
            </a:xfrm>
            <a:prstGeom prst="rect">
              <a:avLst/>
            </a:prstGeom>
            <a:ln>
              <a:solidFill>
                <a:srgbClr val="BE12A5"/>
              </a:solidFill>
            </a:ln>
            <a:effectLst>
              <a:outerShdw blurRad="292100" dist="139700" dir="2700000" algn="tl" rotWithShape="0">
                <a:srgbClr val="333333">
                  <a:alpha val="65000"/>
                </a:srgbClr>
              </a:outerShdw>
            </a:effectLst>
          </p:spPr>
        </p:pic>
        <p:pic>
          <p:nvPicPr>
            <p:cNvPr id="41" name="Imagen 4" descr="http://www.dentaltraumaguide.org/Pictures/Primary/Concussion/concussiontop.jpg"/>
            <p:cNvPicPr>
              <a:picLocks noChangeAspect="1" noChangeArrowheads="1"/>
            </p:cNvPicPr>
            <p:nvPr/>
          </p:nvPicPr>
          <p:blipFill>
            <a:blip r:embed="rId12"/>
            <a:srcRect/>
            <a:stretch>
              <a:fillRect/>
            </a:stretch>
          </p:blipFill>
          <p:spPr bwMode="auto">
            <a:xfrm>
              <a:off x="5340" y="12202"/>
              <a:ext cx="3015" cy="2025"/>
            </a:xfrm>
            <a:prstGeom prst="rect">
              <a:avLst/>
            </a:prstGeom>
            <a:ln>
              <a:solidFill>
                <a:srgbClr val="BE12A5"/>
              </a:solidFill>
            </a:ln>
            <a:effectLst>
              <a:outerShdw blurRad="292100" dist="139700" dir="2700000" algn="tl" rotWithShape="0">
                <a:srgbClr val="333333">
                  <a:alpha val="65000"/>
                </a:srgbClr>
              </a:outerShdw>
            </a:effectLst>
          </p:spPr>
        </p:pic>
        <p:pic>
          <p:nvPicPr>
            <p:cNvPr id="42" name="Imagen 10" descr="http://www.dentaltraumaguide.org/Pictures/Primary/Concussion/concussionrontgen.jpg"/>
            <p:cNvPicPr>
              <a:picLocks noChangeAspect="1" noChangeArrowheads="1"/>
            </p:cNvPicPr>
            <p:nvPr/>
          </p:nvPicPr>
          <p:blipFill>
            <a:blip r:embed="rId13"/>
            <a:srcRect b="9375"/>
            <a:stretch>
              <a:fillRect/>
            </a:stretch>
          </p:blipFill>
          <p:spPr bwMode="auto">
            <a:xfrm>
              <a:off x="8460" y="12202"/>
              <a:ext cx="2037" cy="2025"/>
            </a:xfrm>
            <a:prstGeom prst="rect">
              <a:avLst/>
            </a:prstGeom>
            <a:ln>
              <a:solidFill>
                <a:srgbClr val="BE12A5"/>
              </a:solidFill>
            </a:ln>
            <a:effectLst>
              <a:outerShdw blurRad="292100" dist="139700" dir="2700000" algn="tl" rotWithShape="0">
                <a:srgbClr val="333333">
                  <a:alpha val="65000"/>
                </a:srgbClr>
              </a:outerShdw>
            </a:effectLst>
          </p:spPr>
        </p:pic>
      </p:grpSp>
      <p:sp>
        <p:nvSpPr>
          <p:cNvPr id="43" name="42 CuadroTexto"/>
          <p:cNvSpPr txBox="1"/>
          <p:nvPr/>
        </p:nvSpPr>
        <p:spPr>
          <a:xfrm>
            <a:off x="5786446" y="5715016"/>
            <a:ext cx="1428760" cy="461665"/>
          </a:xfrm>
          <a:prstGeom prst="rect">
            <a:avLst/>
          </a:prstGeom>
          <a:solidFill>
            <a:srgbClr val="FFFF00"/>
          </a:solidFill>
          <a:scene3d>
            <a:camera prst="orthographicFront"/>
            <a:lightRig rig="threePt" dir="t"/>
          </a:scene3d>
          <a:sp3d>
            <a:bevelT prst="relaxedInset"/>
          </a:sp3d>
        </p:spPr>
        <p:txBody>
          <a:bodyPr wrap="square" rtlCol="0">
            <a:spAutoFit/>
          </a:bodyPr>
          <a:lstStyle/>
          <a:p>
            <a:r>
              <a:rPr lang="es-VE" sz="2400" dirty="0" smtClean="0">
                <a:latin typeface="Calibri" pitchFamily="34" charset="0"/>
                <a:cs typeface="Calibri" pitchFamily="34" charset="0"/>
              </a:rPr>
              <a:t>     5-8%</a:t>
            </a:r>
            <a:endParaRPr lang="es-VE" sz="2400" dirty="0">
              <a:latin typeface="Calibri" pitchFamily="34" charset="0"/>
              <a:cs typeface="Calibri" pitchFamily="34" charset="0"/>
            </a:endParaRPr>
          </a:p>
        </p:txBody>
      </p:sp>
      <p:sp>
        <p:nvSpPr>
          <p:cNvPr id="44" name="43 Flecha abajo"/>
          <p:cNvSpPr/>
          <p:nvPr/>
        </p:nvSpPr>
        <p:spPr>
          <a:xfrm>
            <a:off x="2111680" y="4643446"/>
            <a:ext cx="285752" cy="642942"/>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Rectángulo"/>
          <p:cNvSpPr/>
          <p:nvPr/>
        </p:nvSpPr>
        <p:spPr>
          <a:xfrm>
            <a:off x="2542708" y="6488668"/>
            <a:ext cx="678661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145">
                                          <p:stCondLst>
                                            <p:cond delay="0"/>
                                          </p:stCondLst>
                                        </p:cTn>
                                        <p:tgtEl>
                                          <p:spTgt spid="24"/>
                                        </p:tgtEl>
                                      </p:cBhvr>
                                    </p:animEffect>
                                    <p:anim calcmode="lin" valueType="num">
                                      <p:cBhvr>
                                        <p:cTn id="12"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17" dur="7">
                                          <p:stCondLst>
                                            <p:cond delay="163"/>
                                          </p:stCondLst>
                                        </p:cTn>
                                        <p:tgtEl>
                                          <p:spTgt spid="24"/>
                                        </p:tgtEl>
                                      </p:cBhvr>
                                      <p:to x="100000" y="60000"/>
                                    </p:animScale>
                                    <p:animScale>
                                      <p:cBhvr>
                                        <p:cTn id="18" dur="42" decel="50000">
                                          <p:stCondLst>
                                            <p:cond delay="169"/>
                                          </p:stCondLst>
                                        </p:cTn>
                                        <p:tgtEl>
                                          <p:spTgt spid="24"/>
                                        </p:tgtEl>
                                      </p:cBhvr>
                                      <p:to x="100000" y="100000"/>
                                    </p:animScale>
                                    <p:animScale>
                                      <p:cBhvr>
                                        <p:cTn id="19" dur="7">
                                          <p:stCondLst>
                                            <p:cond delay="328"/>
                                          </p:stCondLst>
                                        </p:cTn>
                                        <p:tgtEl>
                                          <p:spTgt spid="24"/>
                                        </p:tgtEl>
                                      </p:cBhvr>
                                      <p:to x="100000" y="80000"/>
                                    </p:animScale>
                                    <p:animScale>
                                      <p:cBhvr>
                                        <p:cTn id="20" dur="42" decel="50000">
                                          <p:stCondLst>
                                            <p:cond delay="335"/>
                                          </p:stCondLst>
                                        </p:cTn>
                                        <p:tgtEl>
                                          <p:spTgt spid="24"/>
                                        </p:tgtEl>
                                      </p:cBhvr>
                                      <p:to x="100000" y="100000"/>
                                    </p:animScale>
                                    <p:animScale>
                                      <p:cBhvr>
                                        <p:cTn id="21" dur="7">
                                          <p:stCondLst>
                                            <p:cond delay="411"/>
                                          </p:stCondLst>
                                        </p:cTn>
                                        <p:tgtEl>
                                          <p:spTgt spid="24"/>
                                        </p:tgtEl>
                                      </p:cBhvr>
                                      <p:to x="100000" y="90000"/>
                                    </p:animScale>
                                    <p:animScale>
                                      <p:cBhvr>
                                        <p:cTn id="22" dur="42" decel="50000">
                                          <p:stCondLst>
                                            <p:cond delay="417"/>
                                          </p:stCondLst>
                                        </p:cTn>
                                        <p:tgtEl>
                                          <p:spTgt spid="24"/>
                                        </p:tgtEl>
                                      </p:cBhvr>
                                      <p:to x="100000" y="100000"/>
                                    </p:animScale>
                                    <p:animScale>
                                      <p:cBhvr>
                                        <p:cTn id="23" dur="7">
                                          <p:stCondLst>
                                            <p:cond delay="452"/>
                                          </p:stCondLst>
                                        </p:cTn>
                                        <p:tgtEl>
                                          <p:spTgt spid="24"/>
                                        </p:tgtEl>
                                      </p:cBhvr>
                                      <p:to x="100000" y="95000"/>
                                    </p:animScale>
                                    <p:animScale>
                                      <p:cBhvr>
                                        <p:cTn id="24" dur="42" decel="50000">
                                          <p:stCondLst>
                                            <p:cond delay="459"/>
                                          </p:stCondLst>
                                        </p:cTn>
                                        <p:tgtEl>
                                          <p:spTgt spid="24"/>
                                        </p:tgtEl>
                                      </p:cBhvr>
                                      <p:to x="100000" y="100000"/>
                                    </p:animScale>
                                  </p:childTnLst>
                                </p:cTn>
                              </p:par>
                            </p:childTnLst>
                          </p:cTn>
                        </p:par>
                        <p:par>
                          <p:cTn id="25" fill="hold">
                            <p:stCondLst>
                              <p:cond delay="1001"/>
                            </p:stCondLst>
                            <p:childTnLst>
                              <p:par>
                                <p:cTn id="26" presetID="4"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ox(in)">
                                      <p:cBhvr>
                                        <p:cTn id="28" dur="500"/>
                                        <p:tgtEl>
                                          <p:spTgt spid="21"/>
                                        </p:tgtEl>
                                      </p:cBhvr>
                                    </p:animEffect>
                                  </p:childTnLst>
                                </p:cTn>
                              </p:par>
                            </p:childTnLst>
                          </p:cTn>
                        </p:par>
                        <p:par>
                          <p:cTn id="29" fill="hold">
                            <p:stCondLst>
                              <p:cond delay="1501"/>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1501"/>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ppt_w*0.7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8"/>
                                        </p:tgtEl>
                                      </p:cBhvr>
                                    </p:animEffect>
                                    <p:set>
                                      <p:cBhvr>
                                        <p:cTn id="42" dur="1" fill="hold">
                                          <p:stCondLst>
                                            <p:cond delay="19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27"/>
                                        </p:tgtEl>
                                      </p:cBhvr>
                                    </p:animEffect>
                                    <p:set>
                                      <p:cBhvr>
                                        <p:cTn id="45" dur="1" fill="hold">
                                          <p:stCondLst>
                                            <p:cond delay="1999"/>
                                          </p:stCondLst>
                                        </p:cTn>
                                        <p:tgtEl>
                                          <p:spTgt spid="27"/>
                                        </p:tgtEl>
                                        <p:attrNameLst>
                                          <p:attrName>style.visibility</p:attrName>
                                        </p:attrNameLst>
                                      </p:cBhvr>
                                      <p:to>
                                        <p:strVal val="hidden"/>
                                      </p:to>
                                    </p:set>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par>
                          <p:cTn id="49" fill="hold">
                            <p:stCondLst>
                              <p:cond delay="2000"/>
                            </p:stCondLst>
                            <p:childTnLst>
                              <p:par>
                                <p:cTn id="50" presetID="4" presetClass="entr" presetSubtype="16"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28"/>
                                        </p:tgtEl>
                                      </p:cBhvr>
                                    </p:animEffect>
                                    <p:set>
                                      <p:cBhvr>
                                        <p:cTn id="60" dur="1" fill="hold">
                                          <p:stCondLst>
                                            <p:cond delay="1999"/>
                                          </p:stCondLst>
                                        </p:cTn>
                                        <p:tgtEl>
                                          <p:spTgt spid="28"/>
                                        </p:tgtEl>
                                        <p:attrNameLst>
                                          <p:attrName>style.visibility</p:attrName>
                                        </p:attrNameLst>
                                      </p:cBhvr>
                                      <p:to>
                                        <p:strVal val="hidden"/>
                                      </p:to>
                                    </p:set>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2000"/>
                            </p:stCondLst>
                            <p:childTnLst>
                              <p:par>
                                <p:cTn id="65" presetID="5" presetClass="entr" presetSubtype="1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5" grpId="0" animBg="1"/>
      <p:bldP spid="25" grpId="1" animBg="1"/>
      <p:bldP spid="27" grpId="0" animBg="1"/>
      <p:bldP spid="27" grpId="1" animBg="1"/>
      <p:bldP spid="44" grpId="0" animBg="1"/>
      <p:bldP spid="4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Concusión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19" name="18 Rectángulo"/>
          <p:cNvSpPr/>
          <p:nvPr/>
        </p:nvSpPr>
        <p:spPr>
          <a:xfrm>
            <a:off x="571472" y="1142984"/>
            <a:ext cx="2234907" cy="523220"/>
          </a:xfrm>
          <a:prstGeom prst="rect">
            <a:avLst/>
          </a:prstGeom>
        </p:spPr>
        <p:txBody>
          <a:bodyPr wrap="none">
            <a:spAutoFit/>
          </a:bodyPr>
          <a:lstStyle/>
          <a:p>
            <a:r>
              <a:rPr lang="es-VE" sz="2800" dirty="0" smtClean="0">
                <a:solidFill>
                  <a:srgbClr val="FF0066"/>
                </a:solidFill>
                <a:latin typeface="Aharoni" pitchFamily="2" charset="-79"/>
                <a:cs typeface="Aharoni" pitchFamily="2" charset="-79"/>
              </a:rPr>
              <a:t>Tratamiento</a:t>
            </a:r>
            <a:endParaRPr lang="es-VE" sz="2800" dirty="0">
              <a:latin typeface="Aharoni" pitchFamily="2" charset="-79"/>
              <a:cs typeface="Aharoni" pitchFamily="2" charset="-79"/>
            </a:endParaRPr>
          </a:p>
        </p:txBody>
      </p:sp>
      <p:grpSp>
        <p:nvGrpSpPr>
          <p:cNvPr id="23" name="22 Grupo"/>
          <p:cNvGrpSpPr/>
          <p:nvPr/>
        </p:nvGrpSpPr>
        <p:grpSpPr>
          <a:xfrm>
            <a:off x="1071538" y="2000240"/>
            <a:ext cx="7030874" cy="3598688"/>
            <a:chOff x="-5268984" y="3124198"/>
            <a:chExt cx="5888037" cy="2639020"/>
          </a:xfrm>
        </p:grpSpPr>
        <p:pic>
          <p:nvPicPr>
            <p:cNvPr id="26" name="Imagen 2"/>
            <p:cNvPicPr>
              <a:picLocks noChangeAspect="1" noChangeArrowheads="1"/>
            </p:cNvPicPr>
            <p:nvPr/>
          </p:nvPicPr>
          <p:blipFill>
            <a:blip r:embed="rId2"/>
            <a:srcRect l="52597" t="20078" r="30658" b="61412"/>
            <a:stretch>
              <a:fillRect/>
            </a:stretch>
          </p:blipFill>
          <p:spPr bwMode="auto">
            <a:xfrm>
              <a:off x="-5268984" y="3143248"/>
              <a:ext cx="1924050" cy="1282704"/>
            </a:xfrm>
            <a:prstGeom prst="rect">
              <a:avLst/>
            </a:prstGeom>
            <a:noFill/>
            <a:ln w="19050">
              <a:solidFill>
                <a:srgbClr val="BE12A5"/>
              </a:solidFill>
              <a:miter lim="800000"/>
              <a:headEnd/>
              <a:tailEnd/>
            </a:ln>
          </p:spPr>
        </p:pic>
        <p:pic>
          <p:nvPicPr>
            <p:cNvPr id="30" name="Imagen 2"/>
            <p:cNvPicPr>
              <a:picLocks noChangeAspect="1" noChangeArrowheads="1"/>
            </p:cNvPicPr>
            <p:nvPr/>
          </p:nvPicPr>
          <p:blipFill>
            <a:blip r:embed="rId2"/>
            <a:srcRect l="54631" t="42207" r="30099" b="43294"/>
            <a:stretch>
              <a:fillRect/>
            </a:stretch>
          </p:blipFill>
          <p:spPr bwMode="auto">
            <a:xfrm>
              <a:off x="-3287784" y="3124198"/>
              <a:ext cx="1924050" cy="1299210"/>
            </a:xfrm>
            <a:prstGeom prst="rect">
              <a:avLst/>
            </a:prstGeom>
            <a:noFill/>
            <a:ln w="19050">
              <a:solidFill>
                <a:srgbClr val="BE12A5"/>
              </a:solidFill>
              <a:miter lim="800000"/>
              <a:headEnd/>
              <a:tailEnd/>
            </a:ln>
          </p:spPr>
        </p:pic>
        <p:pic>
          <p:nvPicPr>
            <p:cNvPr id="32" name="Imagen 5"/>
            <p:cNvPicPr>
              <a:picLocks noChangeAspect="1" noChangeArrowheads="1"/>
            </p:cNvPicPr>
            <p:nvPr/>
          </p:nvPicPr>
          <p:blipFill>
            <a:blip r:embed="rId3"/>
            <a:srcRect l="33313" t="16318" r="49559" b="66588"/>
            <a:stretch>
              <a:fillRect/>
            </a:stretch>
          </p:blipFill>
          <p:spPr bwMode="auto">
            <a:xfrm>
              <a:off x="-1304200" y="3124198"/>
              <a:ext cx="1923253" cy="1308735"/>
            </a:xfrm>
            <a:prstGeom prst="rect">
              <a:avLst/>
            </a:prstGeom>
            <a:noFill/>
            <a:ln w="19050">
              <a:solidFill>
                <a:srgbClr val="BE12A5"/>
              </a:solidFill>
              <a:miter lim="800000"/>
              <a:headEnd/>
              <a:tailEnd/>
            </a:ln>
          </p:spPr>
        </p:pic>
        <p:pic>
          <p:nvPicPr>
            <p:cNvPr id="33" name="Imagen 5"/>
            <p:cNvPicPr>
              <a:picLocks noChangeAspect="1" noChangeArrowheads="1"/>
            </p:cNvPicPr>
            <p:nvPr/>
          </p:nvPicPr>
          <p:blipFill>
            <a:blip r:embed="rId3"/>
            <a:srcRect l="34145" t="37883" r="50793" b="46353"/>
            <a:stretch>
              <a:fillRect/>
            </a:stretch>
          </p:blipFill>
          <p:spPr bwMode="auto">
            <a:xfrm>
              <a:off x="-5268458" y="4495799"/>
              <a:ext cx="1923523" cy="1266825"/>
            </a:xfrm>
            <a:prstGeom prst="rect">
              <a:avLst/>
            </a:prstGeom>
            <a:noFill/>
            <a:ln w="19050">
              <a:solidFill>
                <a:srgbClr val="BE12A5"/>
              </a:solidFill>
              <a:miter lim="800000"/>
              <a:headEnd/>
              <a:tailEnd/>
            </a:ln>
          </p:spPr>
        </p:pic>
        <p:pic>
          <p:nvPicPr>
            <p:cNvPr id="34" name="Imagen 5"/>
            <p:cNvPicPr>
              <a:picLocks noChangeAspect="1" noChangeArrowheads="1"/>
            </p:cNvPicPr>
            <p:nvPr/>
          </p:nvPicPr>
          <p:blipFill>
            <a:blip r:embed="rId3"/>
            <a:srcRect l="51888" t="63379" r="32005" b="21413"/>
            <a:stretch>
              <a:fillRect/>
            </a:stretch>
          </p:blipFill>
          <p:spPr bwMode="auto">
            <a:xfrm>
              <a:off x="-3287784" y="4495798"/>
              <a:ext cx="1924050" cy="1266825"/>
            </a:xfrm>
            <a:prstGeom prst="rect">
              <a:avLst/>
            </a:prstGeom>
            <a:noFill/>
            <a:ln w="19050">
              <a:solidFill>
                <a:srgbClr val="BE12A5"/>
              </a:solidFill>
              <a:miter lim="800000"/>
              <a:headEnd/>
              <a:tailEnd/>
            </a:ln>
          </p:spPr>
        </p:pic>
        <p:pic>
          <p:nvPicPr>
            <p:cNvPr id="35" name="Imagen 8"/>
            <p:cNvPicPr>
              <a:picLocks noChangeAspect="1" noChangeArrowheads="1"/>
            </p:cNvPicPr>
            <p:nvPr/>
          </p:nvPicPr>
          <p:blipFill>
            <a:blip r:embed="rId4"/>
            <a:srcRect l="34917" t="21883" r="51421" b="63293"/>
            <a:stretch>
              <a:fillRect/>
            </a:stretch>
          </p:blipFill>
          <p:spPr bwMode="auto">
            <a:xfrm>
              <a:off x="-1304196" y="4495798"/>
              <a:ext cx="1923249" cy="1267420"/>
            </a:xfrm>
            <a:prstGeom prst="rect">
              <a:avLst/>
            </a:prstGeom>
            <a:noFill/>
            <a:ln w="19050">
              <a:solidFill>
                <a:srgbClr val="BE12A5"/>
              </a:solidFill>
              <a:miter lim="800000"/>
              <a:headEnd/>
              <a:tailEnd/>
            </a:ln>
          </p:spPr>
        </p:pic>
      </p:grpSp>
      <p:sp>
        <p:nvSpPr>
          <p:cNvPr id="36" name="35 Rectángulo"/>
          <p:cNvSpPr/>
          <p:nvPr/>
        </p:nvSpPr>
        <p:spPr>
          <a:xfrm>
            <a:off x="1142976" y="3643314"/>
            <a:ext cx="6858048" cy="1200329"/>
          </a:xfrm>
          <a:prstGeom prst="rect">
            <a:avLst/>
          </a:prstGeom>
          <a:solidFill>
            <a:schemeClr val="accent1">
              <a:lumMod val="75000"/>
            </a:schemeClr>
          </a:solidFill>
          <a:scene3d>
            <a:camera prst="orthographicFront"/>
            <a:lightRig rig="threePt" dir="t"/>
          </a:scene3d>
          <a:sp3d>
            <a:bevelT/>
          </a:sp3d>
        </p:spPr>
        <p:txBody>
          <a:bodyPr wrap="square">
            <a:spAutoFit/>
          </a:bodyPr>
          <a:lstStyle/>
          <a:p>
            <a:r>
              <a:rPr lang="es-ES" sz="2400" b="1" dirty="0" err="1" smtClean="0">
                <a:latin typeface="Calibri" pitchFamily="34" charset="0"/>
                <a:cs typeface="Calibri" pitchFamily="34" charset="0"/>
              </a:rPr>
              <a:t>Andreasen</a:t>
            </a:r>
            <a:r>
              <a:rPr lang="es-ES" sz="2400" b="1" dirty="0" smtClean="0">
                <a:latin typeface="Calibri" pitchFamily="34" charset="0"/>
                <a:cs typeface="Calibri" pitchFamily="34" charset="0"/>
              </a:rPr>
              <a:t> y </a:t>
            </a:r>
            <a:r>
              <a:rPr lang="es-ES" sz="2400" b="1" dirty="0" err="1" smtClean="0">
                <a:latin typeface="Calibri" pitchFamily="34" charset="0"/>
                <a:cs typeface="Calibri" pitchFamily="34" charset="0"/>
              </a:rPr>
              <a:t>cols</a:t>
            </a:r>
            <a:r>
              <a:rPr lang="es-ES" sz="2400" b="1" dirty="0" smtClean="0">
                <a:latin typeface="Calibri" pitchFamily="34" charset="0"/>
                <a:cs typeface="Calibri" pitchFamily="34" charset="0"/>
              </a:rPr>
              <a:t> (1994) señalan que se puede presentar una necrosis aséptica siempre que no existan cambios radiográficos ni </a:t>
            </a:r>
            <a:r>
              <a:rPr lang="es-ES" sz="2400" b="1" dirty="0" err="1" smtClean="0">
                <a:latin typeface="Calibri" pitchFamily="34" charset="0"/>
                <a:cs typeface="Calibri" pitchFamily="34" charset="0"/>
              </a:rPr>
              <a:t>periodontales</a:t>
            </a:r>
            <a:endParaRPr lang="es-VE" sz="2400" b="1" dirty="0">
              <a:latin typeface="Calibri" pitchFamily="34" charset="0"/>
              <a:cs typeface="Calibri" pitchFamily="34" charset="0"/>
            </a:endParaRPr>
          </a:p>
        </p:txBody>
      </p:sp>
      <p:sp>
        <p:nvSpPr>
          <p:cNvPr id="15" name="14 Rectángulo"/>
          <p:cNvSpPr/>
          <p:nvPr/>
        </p:nvSpPr>
        <p:spPr>
          <a:xfrm>
            <a:off x="1928762" y="6395102"/>
            <a:ext cx="7215238"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2003,Brantley y </a:t>
            </a:r>
            <a:r>
              <a:rPr lang="es-VE" sz="1200" dirty="0" err="1" smtClean="0"/>
              <a:t>cols</a:t>
            </a:r>
            <a:r>
              <a:rPr lang="es-VE" sz="1200" dirty="0" smtClean="0"/>
              <a:t> 2007,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a:t>
            </a:r>
            <a:endParaRPr lang="es-VE" sz="1200" dirty="0" smtClean="0"/>
          </a:p>
          <a:p>
            <a:endParaRPr lang="es-VE" dirty="0" smtClean="0"/>
          </a:p>
        </p:txBody>
      </p:sp>
      <p:sp>
        <p:nvSpPr>
          <p:cNvPr id="16" name="Rectangle 1"/>
          <p:cNvSpPr>
            <a:spLocks noChangeArrowheads="1"/>
          </p:cNvSpPr>
          <p:nvPr/>
        </p:nvSpPr>
        <p:spPr bwMode="auto">
          <a:xfrm>
            <a:off x="642910" y="2786058"/>
            <a:ext cx="8072462" cy="2308324"/>
          </a:xfrm>
          <a:prstGeom prst="rect">
            <a:avLst/>
          </a:prstGeom>
          <a:solidFill>
            <a:schemeClr val="tx2">
              <a:lumMod val="40000"/>
              <a:lumOff val="60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Holan</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y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Fuks</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(1996), coloración gris oscura de los dientes primarios se puede interpretar como un signo temprano de degeneración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pulpar</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que conllevará a la necrosis. Señalan que los dientes primarios decolorados pueden estar necróticos y no haber molestia a la percusión, movilidad aumentada ni osteítis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periapical</a:t>
            </a:r>
            <a:r>
              <a:rPr lang="es-VE" sz="2400" b="1" dirty="0" smtClean="0">
                <a:latin typeface="Calibri" pitchFamily="34" charset="0"/>
                <a:ea typeface="Times New Roman" pitchFamily="18" charset="0"/>
                <a:cs typeface="Calibri" pitchFamily="34" charset="0"/>
              </a:rPr>
              <a:t>.</a:t>
            </a:r>
            <a:endParaRPr kumimoji="0" lang="es-VE" sz="2400" b="1"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20" name="19 Diagrama"/>
          <p:cNvGraphicFramePr/>
          <p:nvPr/>
        </p:nvGraphicFramePr>
        <p:xfrm>
          <a:off x="1500166" y="185736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par>
                          <p:cTn id="14" fill="hold">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heckerboard(across)">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par>
                          <p:cTn id="23" fill="hold">
                            <p:stCondLst>
                              <p:cond delay="500"/>
                            </p:stCondLst>
                            <p:childTnLst>
                              <p:par>
                                <p:cTn id="24" presetID="4" presetClass="entr" presetSubtype="16"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ox(i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16" grpId="0" animBg="1"/>
      <p:bldGraphic spid="20" grpId="0">
        <p:bldAsOne/>
      </p:bldGraphic>
      <p:bldGraphic spid="20" grpId="1">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Subluxación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2428860" y="6488668"/>
            <a:ext cx="7143800" cy="738664"/>
          </a:xfrm>
          <a:prstGeom prst="rect">
            <a:avLst/>
          </a:prstGeom>
          <a:noFill/>
        </p:spPr>
        <p:txBody>
          <a:bodyPr wrap="square" rtlCol="0">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graphicFrame>
        <p:nvGraphicFramePr>
          <p:cNvPr id="15" name="14 Diagrama"/>
          <p:cNvGraphicFramePr/>
          <p:nvPr/>
        </p:nvGraphicFramePr>
        <p:xfrm>
          <a:off x="2739705" y="3000372"/>
          <a:ext cx="6404295" cy="2972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2"/>
          <p:cNvPicPr>
            <a:picLocks noChangeAspect="1" noChangeArrowheads="1"/>
          </p:cNvPicPr>
          <p:nvPr/>
        </p:nvPicPr>
        <p:blipFill>
          <a:blip r:embed="rId6">
            <a:clrChange>
              <a:clrFrom>
                <a:srgbClr val="FFFFFF"/>
              </a:clrFrom>
              <a:clrTo>
                <a:srgbClr val="FFFFFF">
                  <a:alpha val="0"/>
                </a:srgbClr>
              </a:clrTo>
            </a:clrChange>
          </a:blip>
          <a:srcRect l="55454" t="31250" r="26427" b="37500"/>
          <a:stretch>
            <a:fillRect/>
          </a:stretch>
        </p:blipFill>
        <p:spPr bwMode="auto">
          <a:xfrm>
            <a:off x="357158" y="2428868"/>
            <a:ext cx="1196413" cy="1160158"/>
          </a:xfrm>
          <a:prstGeom prst="rect">
            <a:avLst/>
          </a:prstGeom>
          <a:noFill/>
          <a:ln w="9525">
            <a:noFill/>
            <a:miter lim="800000"/>
            <a:headEnd/>
            <a:tailEnd/>
          </a:ln>
          <a:effectLst/>
        </p:spPr>
      </p:pic>
      <p:pic>
        <p:nvPicPr>
          <p:cNvPr id="17" name="Picture 4"/>
          <p:cNvPicPr>
            <a:picLocks noChangeAspect="1" noChangeArrowheads="1"/>
          </p:cNvPicPr>
          <p:nvPr/>
        </p:nvPicPr>
        <p:blipFill>
          <a:blip r:embed="rId7">
            <a:clrChange>
              <a:clrFrom>
                <a:srgbClr val="FFFFFF"/>
              </a:clrFrom>
              <a:clrTo>
                <a:srgbClr val="FFFFFF">
                  <a:alpha val="0"/>
                </a:srgbClr>
              </a:clrTo>
            </a:clrChange>
          </a:blip>
          <a:srcRect l="56003" t="31250" r="24780" b="37500"/>
          <a:stretch>
            <a:fillRect/>
          </a:stretch>
        </p:blipFill>
        <p:spPr bwMode="auto">
          <a:xfrm>
            <a:off x="357158" y="2500306"/>
            <a:ext cx="1154626" cy="1055658"/>
          </a:xfrm>
          <a:prstGeom prst="rect">
            <a:avLst/>
          </a:prstGeom>
          <a:noFill/>
          <a:ln w="9525">
            <a:noFill/>
            <a:miter lim="800000"/>
            <a:headEnd/>
            <a:tailEnd/>
          </a:ln>
          <a:effectLst/>
        </p:spPr>
      </p:pic>
      <p:pic>
        <p:nvPicPr>
          <p:cNvPr id="18" name="Picture 6"/>
          <p:cNvPicPr>
            <a:picLocks noChangeAspect="1" noChangeArrowheads="1"/>
          </p:cNvPicPr>
          <p:nvPr/>
        </p:nvPicPr>
        <p:blipFill>
          <a:blip r:embed="rId8">
            <a:clrChange>
              <a:clrFrom>
                <a:srgbClr val="FFFFFF"/>
              </a:clrFrom>
              <a:clrTo>
                <a:srgbClr val="FFFFFF">
                  <a:alpha val="0"/>
                </a:srgbClr>
              </a:clrTo>
            </a:clrChange>
          </a:blip>
          <a:srcRect l="54719" t="39070" r="26966" b="32052"/>
          <a:stretch>
            <a:fillRect/>
          </a:stretch>
        </p:blipFill>
        <p:spPr bwMode="auto">
          <a:xfrm>
            <a:off x="357158" y="2428868"/>
            <a:ext cx="1239759" cy="1099050"/>
          </a:xfrm>
          <a:prstGeom prst="rect">
            <a:avLst/>
          </a:prstGeom>
          <a:noFill/>
          <a:ln w="28575">
            <a:noFill/>
            <a:miter lim="800000"/>
            <a:headEnd/>
            <a:tailEnd/>
          </a:ln>
          <a:effectLst/>
        </p:spPr>
      </p:pic>
      <p:pic>
        <p:nvPicPr>
          <p:cNvPr id="21" name="Picture 2"/>
          <p:cNvPicPr>
            <a:picLocks noChangeAspect="1" noChangeArrowheads="1"/>
          </p:cNvPicPr>
          <p:nvPr/>
        </p:nvPicPr>
        <p:blipFill>
          <a:blip r:embed="rId9">
            <a:clrChange>
              <a:clrFrom>
                <a:srgbClr val="FFFFFF"/>
              </a:clrFrom>
              <a:clrTo>
                <a:srgbClr val="FFFFFF">
                  <a:alpha val="0"/>
                </a:srgbClr>
              </a:clrTo>
            </a:clrChange>
          </a:blip>
          <a:srcRect l="54905" t="32226" r="26427" b="36524"/>
          <a:stretch>
            <a:fillRect/>
          </a:stretch>
        </p:blipFill>
        <p:spPr bwMode="auto">
          <a:xfrm>
            <a:off x="357158" y="2428868"/>
            <a:ext cx="1196413" cy="1126036"/>
          </a:xfrm>
          <a:prstGeom prst="rect">
            <a:avLst/>
          </a:prstGeom>
          <a:noFill/>
          <a:ln w="9525">
            <a:noFill/>
            <a:miter lim="800000"/>
            <a:headEnd/>
            <a:tailEnd/>
          </a:ln>
          <a:effectLst/>
        </p:spPr>
      </p:pic>
      <p:grpSp>
        <p:nvGrpSpPr>
          <p:cNvPr id="23" name="Group 2"/>
          <p:cNvGrpSpPr>
            <a:grpSpLocks/>
          </p:cNvGrpSpPr>
          <p:nvPr/>
        </p:nvGrpSpPr>
        <p:grpSpPr bwMode="auto">
          <a:xfrm>
            <a:off x="2686889" y="857231"/>
            <a:ext cx="6099952" cy="1792589"/>
            <a:chOff x="2265" y="5196"/>
            <a:chExt cx="8262" cy="2025"/>
          </a:xfrm>
        </p:grpSpPr>
        <p:pic>
          <p:nvPicPr>
            <p:cNvPr id="28" name="Imagen 13" descr="http://www.dentaltraumaguide.org/Pictures/Primary/Subluxation/subluxationfront.jpg"/>
            <p:cNvPicPr>
              <a:picLocks noChangeAspect="1" noChangeArrowheads="1"/>
            </p:cNvPicPr>
            <p:nvPr/>
          </p:nvPicPr>
          <p:blipFill>
            <a:blip r:embed="rId10"/>
            <a:srcRect t="7692"/>
            <a:stretch>
              <a:fillRect/>
            </a:stretch>
          </p:blipFill>
          <p:spPr bwMode="auto">
            <a:xfrm>
              <a:off x="2265" y="5196"/>
              <a:ext cx="3015" cy="2025"/>
            </a:xfrm>
            <a:prstGeom prst="rect">
              <a:avLst/>
            </a:prstGeom>
            <a:ln>
              <a:solidFill>
                <a:srgbClr val="BE12A5"/>
              </a:solidFill>
            </a:ln>
            <a:effectLst>
              <a:outerShdw blurRad="292100" dist="139700" dir="2700000" algn="tl" rotWithShape="0">
                <a:srgbClr val="333333">
                  <a:alpha val="65000"/>
                </a:srgbClr>
              </a:outerShdw>
            </a:effectLst>
          </p:spPr>
        </p:pic>
        <p:pic>
          <p:nvPicPr>
            <p:cNvPr id="25" name="Imagen 16" descr="http://www.dentaltraumaguide.org/Pictures/Primary/Subluxation/subluxationtop.jpg"/>
            <p:cNvPicPr>
              <a:picLocks noChangeAspect="1" noChangeArrowheads="1"/>
            </p:cNvPicPr>
            <p:nvPr/>
          </p:nvPicPr>
          <p:blipFill>
            <a:blip r:embed="rId11"/>
            <a:srcRect/>
            <a:stretch>
              <a:fillRect/>
            </a:stretch>
          </p:blipFill>
          <p:spPr bwMode="auto">
            <a:xfrm>
              <a:off x="5370" y="5196"/>
              <a:ext cx="3015" cy="2025"/>
            </a:xfrm>
            <a:prstGeom prst="rect">
              <a:avLst/>
            </a:prstGeom>
            <a:ln>
              <a:solidFill>
                <a:srgbClr val="BE12A5"/>
              </a:solidFill>
            </a:ln>
            <a:effectLst>
              <a:outerShdw blurRad="292100" dist="139700" dir="2700000" algn="tl" rotWithShape="0">
                <a:srgbClr val="333333">
                  <a:alpha val="65000"/>
                </a:srgbClr>
              </a:outerShdw>
            </a:effectLst>
          </p:spPr>
        </p:pic>
        <p:pic>
          <p:nvPicPr>
            <p:cNvPr id="27" name="Imagen 7" descr="http://www.dentaltraumaguide.org/Pictures/Primary/Subluxation/subluxationrontgen.jpg"/>
            <p:cNvPicPr>
              <a:picLocks noChangeAspect="1" noChangeArrowheads="1"/>
            </p:cNvPicPr>
            <p:nvPr/>
          </p:nvPicPr>
          <p:blipFill>
            <a:blip r:embed="rId12"/>
            <a:srcRect b="11250"/>
            <a:stretch>
              <a:fillRect/>
            </a:stretch>
          </p:blipFill>
          <p:spPr bwMode="auto">
            <a:xfrm>
              <a:off x="8490" y="5196"/>
              <a:ext cx="2037" cy="2025"/>
            </a:xfrm>
            <a:prstGeom prst="rect">
              <a:avLst/>
            </a:prstGeom>
            <a:ln>
              <a:solidFill>
                <a:srgbClr val="BE12A5"/>
              </a:solidFill>
            </a:ln>
            <a:effectLst>
              <a:outerShdw blurRad="292100" dist="139700" dir="2700000" algn="tl" rotWithShape="0">
                <a:srgbClr val="333333">
                  <a:alpha val="65000"/>
                </a:srgbClr>
              </a:outerShdw>
            </a:effectLst>
          </p:spPr>
        </p:pic>
      </p:grpSp>
      <p:sp>
        <p:nvSpPr>
          <p:cNvPr id="31" name="30 CuadroTexto"/>
          <p:cNvSpPr txBox="1"/>
          <p:nvPr/>
        </p:nvSpPr>
        <p:spPr>
          <a:xfrm>
            <a:off x="2285984" y="5643578"/>
            <a:ext cx="1407544" cy="461665"/>
          </a:xfrm>
          <a:prstGeom prst="rect">
            <a:avLst/>
          </a:prstGeom>
          <a:solidFill>
            <a:srgbClr val="FFFF00"/>
          </a:solidFill>
          <a:scene3d>
            <a:camera prst="orthographicFront"/>
            <a:lightRig rig="threePt" dir="t"/>
          </a:scene3d>
          <a:sp3d>
            <a:bevelT/>
          </a:sp3d>
        </p:spPr>
        <p:txBody>
          <a:bodyPr wrap="square" rtlCol="0">
            <a:spAutoFit/>
          </a:bodyPr>
          <a:lstStyle/>
          <a:p>
            <a:r>
              <a:rPr lang="es-VE" sz="2400" dirty="0" smtClean="0">
                <a:latin typeface="Calibri" pitchFamily="34" charset="0"/>
                <a:cs typeface="Calibri" pitchFamily="34" charset="0"/>
              </a:rPr>
              <a:t>21 -38%</a:t>
            </a:r>
            <a:endParaRPr lang="es-VE" sz="2400" dirty="0">
              <a:latin typeface="Calibri" pitchFamily="34" charset="0"/>
              <a:cs typeface="Calibri" pitchFamily="34" charset="0"/>
            </a:endParaRPr>
          </a:p>
        </p:txBody>
      </p:sp>
      <p:pic>
        <p:nvPicPr>
          <p:cNvPr id="37" name="Picture 3"/>
          <p:cNvPicPr>
            <a:picLocks noChangeAspect="1" noChangeArrowheads="1"/>
          </p:cNvPicPr>
          <p:nvPr/>
        </p:nvPicPr>
        <p:blipFill>
          <a:blip r:embed="rId13">
            <a:clrChange>
              <a:clrFrom>
                <a:srgbClr val="FFFFFF"/>
              </a:clrFrom>
              <a:clrTo>
                <a:srgbClr val="FFFFFF">
                  <a:alpha val="0"/>
                </a:srgbClr>
              </a:clrTo>
            </a:clrChange>
          </a:blip>
          <a:srcRect l="30747" t="32226" r="50549" b="23828"/>
          <a:stretch>
            <a:fillRect/>
          </a:stretch>
        </p:blipFill>
        <p:spPr bwMode="auto">
          <a:xfrm>
            <a:off x="-214346" y="3898264"/>
            <a:ext cx="2040908" cy="2695966"/>
          </a:xfrm>
          <a:prstGeom prst="rect">
            <a:avLst/>
          </a:prstGeom>
          <a:noFill/>
          <a:ln w="9525">
            <a:noFill/>
            <a:miter lim="800000"/>
            <a:headEnd/>
            <a:tailEnd/>
          </a:ln>
          <a:effectLst/>
        </p:spPr>
      </p:pic>
      <p:sp>
        <p:nvSpPr>
          <p:cNvPr id="38" name="37 Flecha abajo"/>
          <p:cNvSpPr/>
          <p:nvPr/>
        </p:nvSpPr>
        <p:spPr>
          <a:xfrm>
            <a:off x="1026226" y="4866050"/>
            <a:ext cx="281509" cy="686904"/>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9" name="38 Flecha abajo"/>
          <p:cNvSpPr/>
          <p:nvPr/>
        </p:nvSpPr>
        <p:spPr>
          <a:xfrm>
            <a:off x="1000100" y="4599484"/>
            <a:ext cx="281509" cy="686904"/>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0" name="39 Flecha abajo"/>
          <p:cNvSpPr/>
          <p:nvPr/>
        </p:nvSpPr>
        <p:spPr>
          <a:xfrm>
            <a:off x="1000100" y="4027980"/>
            <a:ext cx="281509" cy="686904"/>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1" name="40 Flecha abajo"/>
          <p:cNvSpPr/>
          <p:nvPr/>
        </p:nvSpPr>
        <p:spPr>
          <a:xfrm>
            <a:off x="785786" y="4170856"/>
            <a:ext cx="281509" cy="686904"/>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strVal val="#ppt_w*0.70"/>
                                          </p:val>
                                        </p:tav>
                                        <p:tav tm="100000">
                                          <p:val>
                                            <p:strVal val="#ppt_w"/>
                                          </p:val>
                                        </p:tav>
                                      </p:tavLst>
                                    </p:anim>
                                    <p:anim calcmode="lin" valueType="num">
                                      <p:cBhvr>
                                        <p:cTn id="23" dur="1000" fill="hold"/>
                                        <p:tgtEl>
                                          <p:spTgt spid="37"/>
                                        </p:tgtEl>
                                        <p:attrNameLst>
                                          <p:attrName>ppt_h</p:attrName>
                                        </p:attrNameLst>
                                      </p:cBhvr>
                                      <p:tavLst>
                                        <p:tav tm="0">
                                          <p:val>
                                            <p:strVal val="#ppt_h"/>
                                          </p:val>
                                        </p:tav>
                                        <p:tav tm="100000">
                                          <p:val>
                                            <p:strVal val="#ppt_h"/>
                                          </p:val>
                                        </p:tav>
                                      </p:tavLst>
                                    </p:anim>
                                    <p:animEffect transition="in" filter="fade">
                                      <p:cBhvr>
                                        <p:cTn id="24" dur="1000"/>
                                        <p:tgtEl>
                                          <p:spTgt spid="37"/>
                                        </p:tgtEl>
                                      </p:cBhvr>
                                    </p:animEffect>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linds(horizontal)">
                                      <p:cBhvr>
                                        <p:cTn id="28" dur="500"/>
                                        <p:tgtEl>
                                          <p:spTgt spid="40"/>
                                        </p:tgtEl>
                                      </p:cBhvr>
                                    </p:animEffect>
                                  </p:childTnLst>
                                </p:cTn>
                              </p:par>
                            </p:childTnLst>
                          </p:cTn>
                        </p:par>
                        <p:par>
                          <p:cTn id="29" fill="hold">
                            <p:stCondLst>
                              <p:cond delay="1500"/>
                            </p:stCondLst>
                            <p:childTnLst>
                              <p:par>
                                <p:cTn id="30" presetID="5" presetClass="entr" presetSubtype="1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par>
                          <p:cTn id="41" fill="hold">
                            <p:stCondLst>
                              <p:cond delay="2000"/>
                            </p:stCondLst>
                            <p:childTnLst>
                              <p:par>
                                <p:cTn id="42" presetID="55"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strVal val="#ppt_w*0.70"/>
                                          </p:val>
                                        </p:tav>
                                        <p:tav tm="100000">
                                          <p:val>
                                            <p:strVal val="#ppt_w"/>
                                          </p:val>
                                        </p:tav>
                                      </p:tavLst>
                                    </p:anim>
                                    <p:anim calcmode="lin" valueType="num">
                                      <p:cBhvr>
                                        <p:cTn id="45" dur="500" fill="hold"/>
                                        <p:tgtEl>
                                          <p:spTgt spid="39"/>
                                        </p:tgtEl>
                                        <p:attrNameLst>
                                          <p:attrName>ppt_h</p:attrName>
                                        </p:attrNameLst>
                                      </p:cBhvr>
                                      <p:tavLst>
                                        <p:tav tm="0">
                                          <p:val>
                                            <p:strVal val="#ppt_h"/>
                                          </p:val>
                                        </p:tav>
                                        <p:tav tm="100000">
                                          <p:val>
                                            <p:strVal val="#ppt_h"/>
                                          </p:val>
                                        </p:tav>
                                      </p:tavLst>
                                    </p:anim>
                                    <p:animEffect transition="in" filter="fade">
                                      <p:cBhvr>
                                        <p:cTn id="46" dur="500"/>
                                        <p:tgtEl>
                                          <p:spTgt spid="39"/>
                                        </p:tgtEl>
                                      </p:cBhvr>
                                    </p:animEffect>
                                  </p:childTnLst>
                                </p:cTn>
                              </p:par>
                            </p:childTnLst>
                          </p:cTn>
                        </p:par>
                        <p:par>
                          <p:cTn id="47" fill="hold">
                            <p:stCondLst>
                              <p:cond delay="2500"/>
                            </p:stCondLst>
                            <p:childTnLst>
                              <p:par>
                                <p:cTn id="48" presetID="55"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ppt_w*0.7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par>
                          <p:cTn id="61" fill="hold">
                            <p:stCondLst>
                              <p:cond delay="500"/>
                            </p:stCondLst>
                            <p:childTnLst>
                              <p:par>
                                <p:cTn id="62" presetID="55" presetClass="entr" presetSubtype="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500" fill="hold"/>
                                        <p:tgtEl>
                                          <p:spTgt spid="38"/>
                                        </p:tgtEl>
                                        <p:attrNameLst>
                                          <p:attrName>ppt_w</p:attrName>
                                        </p:attrNameLst>
                                      </p:cBhvr>
                                      <p:tavLst>
                                        <p:tav tm="0">
                                          <p:val>
                                            <p:strVal val="#ppt_w*0.70"/>
                                          </p:val>
                                        </p:tav>
                                        <p:tav tm="100000">
                                          <p:val>
                                            <p:strVal val="#ppt_w"/>
                                          </p:val>
                                        </p:tav>
                                      </p:tavLst>
                                    </p:anim>
                                    <p:anim calcmode="lin" valueType="num">
                                      <p:cBhvr>
                                        <p:cTn id="65" dur="500" fill="hold"/>
                                        <p:tgtEl>
                                          <p:spTgt spid="38"/>
                                        </p:tgtEl>
                                        <p:attrNameLst>
                                          <p:attrName>ppt_h</p:attrName>
                                        </p:attrNameLst>
                                      </p:cBhvr>
                                      <p:tavLst>
                                        <p:tav tm="0">
                                          <p:val>
                                            <p:strVal val="#ppt_h"/>
                                          </p:val>
                                        </p:tav>
                                        <p:tav tm="100000">
                                          <p:val>
                                            <p:strVal val="#ppt_h"/>
                                          </p:val>
                                        </p:tav>
                                      </p:tavLst>
                                    </p:anim>
                                    <p:animEffect transition="in" filter="fade">
                                      <p:cBhvr>
                                        <p:cTn id="66" dur="500"/>
                                        <p:tgtEl>
                                          <p:spTgt spid="38"/>
                                        </p:tgtEl>
                                      </p:cBhvr>
                                    </p:animEffect>
                                  </p:childTnLst>
                                </p:cTn>
                              </p:par>
                            </p:childTnLst>
                          </p:cTn>
                        </p:par>
                        <p:par>
                          <p:cTn id="67" fill="hold">
                            <p:stCondLst>
                              <p:cond delay="1000"/>
                            </p:stCondLst>
                            <p:childTnLst>
                              <p:par>
                                <p:cTn id="68" presetID="5" presetClass="entr" presetSubtype="1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checkerboard(across)">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2000"/>
                                        <p:tgtEl>
                                          <p:spTgt spid="38"/>
                                        </p:tgtEl>
                                      </p:cBhvr>
                                    </p:animEffect>
                                    <p:set>
                                      <p:cBhvr>
                                        <p:cTn id="75" dur="1" fill="hold">
                                          <p:stCondLst>
                                            <p:cond delay="1999"/>
                                          </p:stCondLst>
                                        </p:cTn>
                                        <p:tgtEl>
                                          <p:spTgt spid="3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0"/>
                                        <p:tgtEl>
                                          <p:spTgt spid="17"/>
                                        </p:tgtEl>
                                      </p:cBhvr>
                                    </p:animEffect>
                                    <p:set>
                                      <p:cBhvr>
                                        <p:cTn id="78" dur="1" fill="hold">
                                          <p:stCondLst>
                                            <p:cond delay="1999"/>
                                          </p:stCondLst>
                                        </p:cTn>
                                        <p:tgtEl>
                                          <p:spTgt spid="17"/>
                                        </p:tgtEl>
                                        <p:attrNameLst>
                                          <p:attrName>style.visibility</p:attrName>
                                        </p:attrNameLst>
                                      </p:cBhvr>
                                      <p:to>
                                        <p:strVal val="hidden"/>
                                      </p:to>
                                    </p:set>
                                  </p:childTnLst>
                                </p:cTn>
                              </p:par>
                            </p:childTnLst>
                          </p:cTn>
                        </p:par>
                        <p:par>
                          <p:cTn id="79" fill="hold">
                            <p:stCondLst>
                              <p:cond delay="2000"/>
                            </p:stCondLst>
                            <p:childTnLst>
                              <p:par>
                                <p:cTn id="80" presetID="55" presetClass="entr" presetSubtype="0"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strVal val="#ppt_w*0.70"/>
                                          </p:val>
                                        </p:tav>
                                        <p:tav tm="100000">
                                          <p:val>
                                            <p:strVal val="#ppt_w"/>
                                          </p:val>
                                        </p:tav>
                                      </p:tavLst>
                                    </p:anim>
                                    <p:anim calcmode="lin" valueType="num">
                                      <p:cBhvr>
                                        <p:cTn id="83" dur="500" fill="hold"/>
                                        <p:tgtEl>
                                          <p:spTgt spid="41"/>
                                        </p:tgtEl>
                                        <p:attrNameLst>
                                          <p:attrName>ppt_h</p:attrName>
                                        </p:attrNameLst>
                                      </p:cBhvr>
                                      <p:tavLst>
                                        <p:tav tm="0">
                                          <p:val>
                                            <p:strVal val="#ppt_h"/>
                                          </p:val>
                                        </p:tav>
                                        <p:tav tm="100000">
                                          <p:val>
                                            <p:strVal val="#ppt_h"/>
                                          </p:val>
                                        </p:tav>
                                      </p:tavLst>
                                    </p:anim>
                                    <p:animEffect transition="in" filter="fade">
                                      <p:cBhvr>
                                        <p:cTn id="84" dur="500"/>
                                        <p:tgtEl>
                                          <p:spTgt spid="41"/>
                                        </p:tgtEl>
                                      </p:cBhvr>
                                    </p:animEffect>
                                  </p:childTnLst>
                                </p:cTn>
                              </p:par>
                            </p:childTnLst>
                          </p:cTn>
                        </p:par>
                        <p:par>
                          <p:cTn id="85" fill="hold">
                            <p:stCondLst>
                              <p:cond delay="2500"/>
                            </p:stCondLst>
                            <p:childTnLst>
                              <p:par>
                                <p:cTn id="86" presetID="5" presetClass="entr" presetSubtype="10"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checkerboard(across)">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31" grpId="0" animBg="1"/>
      <p:bldP spid="38" grpId="0" animBg="1"/>
      <p:bldP spid="38" grpId="1" animBg="1"/>
      <p:bldP spid="39" grpId="0" animBg="1"/>
      <p:bldP spid="39" grpId="1" animBg="1"/>
      <p:bldP spid="40" grpId="0" animBg="1"/>
      <p:bldP spid="40" grpId="1"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Subluxación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 name="19 Rectángulo"/>
          <p:cNvSpPr/>
          <p:nvPr/>
        </p:nvSpPr>
        <p:spPr>
          <a:xfrm>
            <a:off x="500034" y="928670"/>
            <a:ext cx="2234907"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Tratamiento</a:t>
            </a:r>
            <a:endParaRPr lang="es-VE" sz="2800" dirty="0">
              <a:solidFill>
                <a:srgbClr val="BE12A5"/>
              </a:solidFill>
              <a:latin typeface="Aharoni" pitchFamily="2" charset="-79"/>
              <a:cs typeface="Aharoni" pitchFamily="2" charset="-79"/>
            </a:endParaRPr>
          </a:p>
        </p:txBody>
      </p:sp>
      <p:graphicFrame>
        <p:nvGraphicFramePr>
          <p:cNvPr id="23" name="22 Diagrama"/>
          <p:cNvGraphicFramePr/>
          <p:nvPr/>
        </p:nvGraphicFramePr>
        <p:xfrm>
          <a:off x="1000100" y="1314436"/>
          <a:ext cx="7500990" cy="521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23 Rectángulo"/>
          <p:cNvSpPr/>
          <p:nvPr/>
        </p:nvSpPr>
        <p:spPr>
          <a:xfrm>
            <a:off x="1000100" y="2143116"/>
            <a:ext cx="7358114" cy="2677656"/>
          </a:xfrm>
          <a:prstGeom prst="rect">
            <a:avLst/>
          </a:prstGeom>
          <a:solidFill>
            <a:schemeClr val="accent3">
              <a:lumMod val="60000"/>
              <a:lumOff val="40000"/>
            </a:schemeClr>
          </a:solidFill>
          <a:scene3d>
            <a:camera prst="orthographicFront"/>
            <a:lightRig rig="threePt" dir="t"/>
          </a:scene3d>
          <a:sp3d>
            <a:bevelT/>
          </a:sp3d>
        </p:spPr>
        <p:txBody>
          <a:bodyPr wrap="square">
            <a:spAutoFit/>
          </a:bodyPr>
          <a:lstStyle/>
          <a:p>
            <a:pPr algn="just"/>
            <a:r>
              <a:rPr lang="es-ES" sz="2400" b="1" dirty="0" err="1" smtClean="0">
                <a:latin typeface="Calibri" pitchFamily="34" charset="0"/>
                <a:cs typeface="Calibri" pitchFamily="34" charset="0"/>
              </a:rPr>
              <a:t>Fried</a:t>
            </a:r>
            <a:r>
              <a:rPr lang="es-ES" sz="2400" b="1" dirty="0" smtClean="0">
                <a:latin typeface="Calibri" pitchFamily="34" charset="0"/>
                <a:cs typeface="Calibri" pitchFamily="34" charset="0"/>
              </a:rPr>
              <a:t> y cols. (1996) subluxaciones en 207 dientes de 134 pacientes, en donde los tratamientos iban desde desgaste selectivo, a </a:t>
            </a:r>
            <a:r>
              <a:rPr lang="es-ES" sz="2400" b="1" dirty="0" err="1" smtClean="0">
                <a:latin typeface="Calibri" pitchFamily="34" charset="0"/>
                <a:cs typeface="Calibri" pitchFamily="34" charset="0"/>
              </a:rPr>
              <a:t>ferulización</a:t>
            </a:r>
            <a:r>
              <a:rPr lang="es-ES" sz="2400" b="1" dirty="0" smtClean="0">
                <a:latin typeface="Calibri" pitchFamily="34" charset="0"/>
                <a:cs typeface="Calibri" pitchFamily="34" charset="0"/>
              </a:rPr>
              <a:t> o extracción. La mayoría de los casos no recibieron tratamiento. Existió una baja morbilidad asociada a las subluxaciones, concluyendo que generalmente tienen un pronóstico positivo.</a:t>
            </a:r>
            <a:endParaRPr lang="es-VE" sz="2400" b="1" dirty="0">
              <a:latin typeface="Calibri" pitchFamily="34" charset="0"/>
              <a:cs typeface="Calibri" pitchFamily="34" charset="0"/>
            </a:endParaRPr>
          </a:p>
        </p:txBody>
      </p:sp>
      <p:sp>
        <p:nvSpPr>
          <p:cNvPr id="8" name="7 Rectángulo"/>
          <p:cNvSpPr/>
          <p:nvPr/>
        </p:nvSpPr>
        <p:spPr>
          <a:xfrm>
            <a:off x="785786" y="6396335"/>
            <a:ext cx="8358214" cy="461665"/>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endParaRPr lang="es-VE"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Graphic spid="23" grpId="1">
        <p:bldAsOne/>
      </p:bldGraphic>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Extrusión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8" name="Picture 4"/>
          <p:cNvPicPr>
            <a:picLocks noChangeAspect="1" noChangeArrowheads="1"/>
          </p:cNvPicPr>
          <p:nvPr/>
        </p:nvPicPr>
        <p:blipFill>
          <a:blip r:embed="rId2">
            <a:clrChange>
              <a:clrFrom>
                <a:srgbClr val="FFFFFF"/>
              </a:clrFrom>
              <a:clrTo>
                <a:srgbClr val="FFFFFF">
                  <a:alpha val="0"/>
                </a:srgbClr>
              </a:clrTo>
            </a:clrChange>
          </a:blip>
          <a:srcRect l="34077" t="26562" r="47804" b="27539"/>
          <a:stretch>
            <a:fillRect/>
          </a:stretch>
        </p:blipFill>
        <p:spPr bwMode="auto">
          <a:xfrm>
            <a:off x="357158" y="3786166"/>
            <a:ext cx="2156820" cy="3071834"/>
          </a:xfrm>
          <a:prstGeom prst="rect">
            <a:avLst/>
          </a:prstGeom>
          <a:noFill/>
          <a:ln w="9525">
            <a:noFill/>
            <a:miter lim="800000"/>
            <a:headEnd/>
            <a:tailEnd/>
          </a:ln>
          <a:effectLst/>
        </p:spPr>
      </p:pic>
      <p:graphicFrame>
        <p:nvGraphicFramePr>
          <p:cNvPr id="9" name="8 Diagrama"/>
          <p:cNvGraphicFramePr/>
          <p:nvPr/>
        </p:nvGraphicFramePr>
        <p:xfrm>
          <a:off x="2357422" y="2857496"/>
          <a:ext cx="6786578" cy="2500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Flecha abajo"/>
          <p:cNvSpPr/>
          <p:nvPr/>
        </p:nvSpPr>
        <p:spPr>
          <a:xfrm>
            <a:off x="1357290" y="4214794"/>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10 Flecha abajo"/>
          <p:cNvSpPr/>
          <p:nvPr/>
        </p:nvSpPr>
        <p:spPr>
          <a:xfrm>
            <a:off x="1571604" y="3929042"/>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11 Flecha abajo"/>
          <p:cNvSpPr/>
          <p:nvPr/>
        </p:nvSpPr>
        <p:spPr>
          <a:xfrm>
            <a:off x="1643042" y="4786298"/>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3" name="Picture 6"/>
          <p:cNvPicPr>
            <a:picLocks noChangeAspect="1" noChangeArrowheads="1"/>
          </p:cNvPicPr>
          <p:nvPr/>
        </p:nvPicPr>
        <p:blipFill>
          <a:blip r:embed="rId7">
            <a:clrChange>
              <a:clrFrom>
                <a:srgbClr val="FFFFFF"/>
              </a:clrFrom>
              <a:clrTo>
                <a:srgbClr val="FFFFFF">
                  <a:alpha val="0"/>
                </a:srgbClr>
              </a:clrTo>
            </a:clrChange>
          </a:blip>
          <a:srcRect l="54719" t="39070" r="26966" b="32052"/>
          <a:stretch>
            <a:fillRect/>
          </a:stretch>
        </p:blipFill>
        <p:spPr bwMode="auto">
          <a:xfrm>
            <a:off x="571472" y="2214554"/>
            <a:ext cx="1258446" cy="1115616"/>
          </a:xfrm>
          <a:prstGeom prst="rect">
            <a:avLst/>
          </a:prstGeom>
          <a:noFill/>
          <a:ln w="28575">
            <a:noFill/>
            <a:miter lim="800000"/>
            <a:headEnd/>
            <a:tailEnd/>
          </a:ln>
          <a:effectLst/>
        </p:spPr>
      </p:pic>
      <p:pic>
        <p:nvPicPr>
          <p:cNvPr id="14" name="Picture 2"/>
          <p:cNvPicPr>
            <a:picLocks noChangeAspect="1" noChangeArrowheads="1"/>
          </p:cNvPicPr>
          <p:nvPr/>
        </p:nvPicPr>
        <p:blipFill>
          <a:blip r:embed="rId8">
            <a:clrChange>
              <a:clrFrom>
                <a:srgbClr val="FFFFFF"/>
              </a:clrFrom>
              <a:clrTo>
                <a:srgbClr val="FFFFFF">
                  <a:alpha val="0"/>
                </a:srgbClr>
              </a:clrTo>
            </a:clrChange>
          </a:blip>
          <a:srcRect l="55454" t="30273" r="26976" b="39453"/>
          <a:stretch>
            <a:fillRect/>
          </a:stretch>
        </p:blipFill>
        <p:spPr bwMode="auto">
          <a:xfrm>
            <a:off x="571472" y="2214554"/>
            <a:ext cx="1143008" cy="1107289"/>
          </a:xfrm>
          <a:prstGeom prst="rect">
            <a:avLst/>
          </a:prstGeom>
          <a:noFill/>
          <a:ln w="9525">
            <a:noFill/>
            <a:miter lim="800000"/>
            <a:headEnd/>
            <a:tailEnd/>
          </a:ln>
          <a:effectLst/>
        </p:spPr>
      </p:pic>
      <p:pic>
        <p:nvPicPr>
          <p:cNvPr id="15" name="Picture 3"/>
          <p:cNvPicPr>
            <a:picLocks noChangeAspect="1" noChangeArrowheads="1"/>
          </p:cNvPicPr>
          <p:nvPr/>
        </p:nvPicPr>
        <p:blipFill>
          <a:blip r:embed="rId9">
            <a:clrChange>
              <a:clrFrom>
                <a:srgbClr val="FFFFFF"/>
              </a:clrFrom>
              <a:clrTo>
                <a:srgbClr val="FFFFFF">
                  <a:alpha val="0"/>
                </a:srgbClr>
              </a:clrTo>
            </a:clrChange>
          </a:blip>
          <a:srcRect l="55491" t="29297" r="26940" b="40429"/>
          <a:stretch>
            <a:fillRect/>
          </a:stretch>
        </p:blipFill>
        <p:spPr bwMode="auto">
          <a:xfrm>
            <a:off x="571472" y="2214554"/>
            <a:ext cx="1179879" cy="1143008"/>
          </a:xfrm>
          <a:prstGeom prst="rect">
            <a:avLst/>
          </a:prstGeom>
          <a:noFill/>
          <a:ln w="9525">
            <a:noFill/>
            <a:miter lim="800000"/>
            <a:headEnd/>
            <a:tailEnd/>
          </a:ln>
          <a:effectLst/>
        </p:spPr>
      </p:pic>
      <p:sp>
        <p:nvSpPr>
          <p:cNvPr id="16" name="15 CuadroTexto"/>
          <p:cNvSpPr txBox="1"/>
          <p:nvPr/>
        </p:nvSpPr>
        <p:spPr>
          <a:xfrm>
            <a:off x="5072066" y="5500678"/>
            <a:ext cx="1571636" cy="400110"/>
          </a:xfrm>
          <a:prstGeom prst="rect">
            <a:avLst/>
          </a:prstGeom>
          <a:solidFill>
            <a:srgbClr val="FFFF00"/>
          </a:solidFill>
          <a:scene3d>
            <a:camera prst="orthographicFront"/>
            <a:lightRig rig="threePt" dir="t"/>
          </a:scene3d>
          <a:sp3d>
            <a:bevelT/>
          </a:sp3d>
        </p:spPr>
        <p:txBody>
          <a:bodyPr wrap="square" rtlCol="0">
            <a:spAutoFit/>
          </a:bodyPr>
          <a:lstStyle/>
          <a:p>
            <a:pPr algn="ctr"/>
            <a:r>
              <a:rPr lang="es-VE" sz="2000" dirty="0" smtClean="0"/>
              <a:t>4.5-10%</a:t>
            </a:r>
            <a:endParaRPr lang="es-VE" sz="2000" dirty="0"/>
          </a:p>
        </p:txBody>
      </p:sp>
      <p:grpSp>
        <p:nvGrpSpPr>
          <p:cNvPr id="17" name="16 Grupo"/>
          <p:cNvGrpSpPr/>
          <p:nvPr/>
        </p:nvGrpSpPr>
        <p:grpSpPr>
          <a:xfrm>
            <a:off x="2870492" y="571480"/>
            <a:ext cx="5916350" cy="1634019"/>
            <a:chOff x="2869029" y="428604"/>
            <a:chExt cx="5697258" cy="1434020"/>
          </a:xfrm>
        </p:grpSpPr>
        <p:pic>
          <p:nvPicPr>
            <p:cNvPr id="27" name="Imagen 22" descr="http://www.dentaltraumaguide.org/Pictures/Primary/Extrusion/extrusionfront.jpg"/>
            <p:cNvPicPr>
              <a:picLocks noChangeAspect="1" noChangeArrowheads="1"/>
            </p:cNvPicPr>
            <p:nvPr/>
          </p:nvPicPr>
          <p:blipFill>
            <a:blip r:embed="rId10"/>
            <a:srcRect t="7692"/>
            <a:stretch>
              <a:fillRect/>
            </a:stretch>
          </p:blipFill>
          <p:spPr bwMode="auto">
            <a:xfrm>
              <a:off x="2869029" y="428604"/>
              <a:ext cx="2043352" cy="1423519"/>
            </a:xfrm>
            <a:prstGeom prst="rect">
              <a:avLst/>
            </a:prstGeom>
            <a:noFill/>
            <a:ln w="19050">
              <a:solidFill>
                <a:srgbClr val="BE12A5"/>
              </a:solidFill>
              <a:miter lim="800000"/>
              <a:headEnd/>
              <a:tailEnd/>
            </a:ln>
          </p:spPr>
        </p:pic>
        <p:pic>
          <p:nvPicPr>
            <p:cNvPr id="25" name="Imagen 25" descr="http://www.dentaltraumaguide.org/Pictures/Primary/Extrusion/extrusiontop.jpg"/>
            <p:cNvPicPr>
              <a:picLocks noChangeAspect="1" noChangeArrowheads="1"/>
            </p:cNvPicPr>
            <p:nvPr/>
          </p:nvPicPr>
          <p:blipFill>
            <a:blip r:embed="rId11"/>
            <a:srcRect/>
            <a:stretch>
              <a:fillRect/>
            </a:stretch>
          </p:blipFill>
          <p:spPr bwMode="auto">
            <a:xfrm>
              <a:off x="5015799" y="428604"/>
              <a:ext cx="2043929" cy="1423486"/>
            </a:xfrm>
            <a:prstGeom prst="rect">
              <a:avLst/>
            </a:prstGeom>
            <a:noFill/>
            <a:ln w="19050">
              <a:solidFill>
                <a:srgbClr val="BE12A5"/>
              </a:solidFill>
              <a:miter lim="800000"/>
              <a:headEnd/>
              <a:tailEnd/>
            </a:ln>
          </p:spPr>
        </p:pic>
        <p:pic>
          <p:nvPicPr>
            <p:cNvPr id="21" name="Imagen 4" descr="http://www.dentaltraumaguide.org/Pictures/Primary/Extrusion/extrusionrontgen.jpg"/>
            <p:cNvPicPr>
              <a:picLocks noChangeAspect="1" noChangeArrowheads="1"/>
            </p:cNvPicPr>
            <p:nvPr/>
          </p:nvPicPr>
          <p:blipFill>
            <a:blip r:embed="rId12"/>
            <a:srcRect b="5624"/>
            <a:stretch>
              <a:fillRect/>
            </a:stretch>
          </p:blipFill>
          <p:spPr bwMode="auto">
            <a:xfrm>
              <a:off x="7143768" y="428604"/>
              <a:ext cx="1422519" cy="1434020"/>
            </a:xfrm>
            <a:prstGeom prst="rect">
              <a:avLst/>
            </a:prstGeom>
            <a:noFill/>
            <a:ln w="19050">
              <a:solidFill>
                <a:srgbClr val="BE12A5"/>
              </a:solidFill>
              <a:miter lim="800000"/>
              <a:headEnd/>
              <a:tailEnd/>
            </a:ln>
          </p:spPr>
        </p:pic>
      </p:grpSp>
      <p:sp>
        <p:nvSpPr>
          <p:cNvPr id="18" name="17 Rectángulo"/>
          <p:cNvSpPr/>
          <p:nvPr/>
        </p:nvSpPr>
        <p:spPr>
          <a:xfrm>
            <a:off x="2000232" y="6488668"/>
            <a:ext cx="742952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3000"/>
                            </p:stCondLst>
                            <p:childTnLst>
                              <p:par>
                                <p:cTn id="25" presetID="5" presetClass="entr" presetSubtype="1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par>
                          <p:cTn id="36" fill="hold">
                            <p:stCondLst>
                              <p:cond delay="500"/>
                            </p:stCondLst>
                            <p:childTnLst>
                              <p:par>
                                <p:cTn id="37" presetID="55"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ppt_w*0.70"/>
                                          </p:val>
                                        </p:tav>
                                        <p:tav tm="100000">
                                          <p:val>
                                            <p:strVal val="#ppt_w"/>
                                          </p:val>
                                        </p:tav>
                                      </p:tavLst>
                                    </p:anim>
                                    <p:anim calcmode="lin" valueType="num">
                                      <p:cBhvr>
                                        <p:cTn id="40" dur="500" fill="hold"/>
                                        <p:tgtEl>
                                          <p:spTgt spid="12"/>
                                        </p:tgtEl>
                                        <p:attrNameLst>
                                          <p:attrName>ppt_h</p:attrName>
                                        </p:attrNameLst>
                                      </p:cBhvr>
                                      <p:tavLst>
                                        <p:tav tm="0">
                                          <p:val>
                                            <p:strVal val="#ppt_h"/>
                                          </p:val>
                                        </p:tav>
                                        <p:tav tm="100000">
                                          <p:val>
                                            <p:strVal val="#ppt_h"/>
                                          </p:val>
                                        </p:tav>
                                      </p:tavLst>
                                    </p:anim>
                                    <p:animEffect transition="in" filter="fade">
                                      <p:cBhvr>
                                        <p:cTn id="41" dur="500"/>
                                        <p:tgtEl>
                                          <p:spTgt spid="12"/>
                                        </p:tgtEl>
                                      </p:cBhvr>
                                    </p:animEffect>
                                  </p:childTnLst>
                                </p:cTn>
                              </p:par>
                            </p:childTnLst>
                          </p:cTn>
                        </p:par>
                        <p:par>
                          <p:cTn id="42" fill="hold">
                            <p:stCondLst>
                              <p:cond delay="1000"/>
                            </p:stCondLst>
                            <p:childTnLst>
                              <p:par>
                                <p:cTn id="43" presetID="55"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ppt_w*0.70"/>
                                          </p:val>
                                        </p:tav>
                                        <p:tav tm="100000">
                                          <p:val>
                                            <p:strVal val="#ppt_w"/>
                                          </p:val>
                                        </p:tav>
                                      </p:tavLst>
                                    </p:anim>
                                    <p:anim calcmode="lin" valueType="num">
                                      <p:cBhvr>
                                        <p:cTn id="46" dur="500" fill="hold"/>
                                        <p:tgtEl>
                                          <p:spTgt spid="15"/>
                                        </p:tgtEl>
                                        <p:attrNameLst>
                                          <p:attrName>ppt_h</p:attrName>
                                        </p:attrNameLst>
                                      </p:cBhvr>
                                      <p:tavLst>
                                        <p:tav tm="0">
                                          <p:val>
                                            <p:strVal val="#ppt_h"/>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5"/>
                                        </p:tgtEl>
                                      </p:cBhvr>
                                    </p:animEffect>
                                    <p:set>
                                      <p:cBhvr>
                                        <p:cTn id="55" dur="1" fill="hold">
                                          <p:stCondLst>
                                            <p:cond delay="1999"/>
                                          </p:stCondLst>
                                        </p:cTn>
                                        <p:tgtEl>
                                          <p:spTgt spid="15"/>
                                        </p:tgtEl>
                                        <p:attrNameLst>
                                          <p:attrName>style.visibility</p:attrName>
                                        </p:attrNameLst>
                                      </p:cBhvr>
                                      <p:to>
                                        <p:strVal val="hidden"/>
                                      </p:to>
                                    </p:set>
                                  </p:childTnLst>
                                </p:cTn>
                              </p:par>
                            </p:childTnLst>
                          </p:cTn>
                        </p:par>
                        <p:par>
                          <p:cTn id="56" fill="hold">
                            <p:stCondLst>
                              <p:cond delay="2000"/>
                            </p:stCondLst>
                            <p:childTnLst>
                              <p:par>
                                <p:cTn id="57" presetID="55"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strVal val="#ppt_w*0.70"/>
                                          </p:val>
                                        </p:tav>
                                        <p:tav tm="100000">
                                          <p:val>
                                            <p:strVal val="#ppt_w"/>
                                          </p:val>
                                        </p:tav>
                                      </p:tavLst>
                                    </p:anim>
                                    <p:anim calcmode="lin" valueType="num">
                                      <p:cBhvr>
                                        <p:cTn id="60" dur="500" fill="hold"/>
                                        <p:tgtEl>
                                          <p:spTgt spid="10"/>
                                        </p:tgtEl>
                                        <p:attrNameLst>
                                          <p:attrName>ppt_h</p:attrName>
                                        </p:attrNameLst>
                                      </p:cBhvr>
                                      <p:tavLst>
                                        <p:tav tm="0">
                                          <p:val>
                                            <p:strVal val="#ppt_h"/>
                                          </p:val>
                                        </p:tav>
                                        <p:tav tm="100000">
                                          <p:val>
                                            <p:strVal val="#ppt_h"/>
                                          </p:val>
                                        </p:tav>
                                      </p:tavLst>
                                    </p:anim>
                                    <p:animEffect transition="in" filter="fade">
                                      <p:cBhvr>
                                        <p:cTn id="61" dur="500"/>
                                        <p:tgtEl>
                                          <p:spTgt spid="10"/>
                                        </p:tgtEl>
                                      </p:cBhvr>
                                    </p:animEffect>
                                  </p:childTnLst>
                                </p:cTn>
                              </p:par>
                            </p:childTnLst>
                          </p:cTn>
                        </p:par>
                        <p:par>
                          <p:cTn id="62" fill="hold">
                            <p:stCondLst>
                              <p:cond delay="2500"/>
                            </p:stCondLst>
                            <p:childTnLst>
                              <p:par>
                                <p:cTn id="63" presetID="55"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strVal val="#ppt_w*0.70"/>
                                          </p:val>
                                        </p:tav>
                                        <p:tav tm="100000">
                                          <p:val>
                                            <p:strVal val="#ppt_w"/>
                                          </p:val>
                                        </p:tav>
                                      </p:tavLst>
                                    </p:anim>
                                    <p:anim calcmode="lin" valueType="num">
                                      <p:cBhvr>
                                        <p:cTn id="66" dur="500" fill="hold"/>
                                        <p:tgtEl>
                                          <p:spTgt spid="13"/>
                                        </p:tgtEl>
                                        <p:attrNameLst>
                                          <p:attrName>ppt_h</p:attrName>
                                        </p:attrNameLst>
                                      </p:cBhvr>
                                      <p:tavLst>
                                        <p:tav tm="0">
                                          <p:val>
                                            <p:strVal val="#ppt_h"/>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1" grpId="0" animBg="1"/>
      <p:bldP spid="11" grpId="1" animBg="1"/>
      <p:bldP spid="12" grpId="0" animBg="1"/>
      <p:bldP spid="12"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00034" y="1785927"/>
            <a:ext cx="8358246" cy="1815882"/>
          </a:xfrm>
          <a:prstGeom prst="rect">
            <a:avLst/>
          </a:prstGeom>
          <a:noFill/>
          <a:ln>
            <a:solidFill>
              <a:srgbClr val="BE12A5"/>
            </a:solidFill>
          </a:ln>
          <a:effectLst>
            <a:glow rad="139700">
              <a:schemeClr val="accent2">
                <a:satMod val="175000"/>
                <a:alpha val="40000"/>
              </a:schemeClr>
            </a:glow>
          </a:effectLst>
          <a:scene3d>
            <a:camera prst="orthographicFront"/>
            <a:lightRig rig="threePt" dir="t"/>
          </a:scene3d>
          <a:sp3d>
            <a:bevelT/>
          </a:sp3d>
        </p:spPr>
        <p:txBody>
          <a:bodyPr wrap="square">
            <a:spAutoFit/>
          </a:bodyPr>
          <a:lstStyle/>
          <a:p>
            <a:r>
              <a:rPr lang="es-ES" sz="2800" dirty="0" smtClean="0"/>
              <a:t>Son injurias que se producen en la boca, que involucran los dientes, pudiendo incluir labios, encía, lengua e incluso la mandíbula</a:t>
            </a:r>
          </a:p>
          <a:p>
            <a:endParaRPr lang="es-VE" sz="2800" dirty="0"/>
          </a:p>
        </p:txBody>
      </p:sp>
      <p:sp>
        <p:nvSpPr>
          <p:cNvPr id="4" name="3 CuadroTexto"/>
          <p:cNvSpPr txBox="1"/>
          <p:nvPr/>
        </p:nvSpPr>
        <p:spPr>
          <a:xfrm>
            <a:off x="0" y="428604"/>
            <a:ext cx="6858016"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Generalidades de los Traumatismos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il_fi" descr="http://www.odontologiaparaninos.com/dientesprimarios.png"/>
          <p:cNvPicPr/>
          <p:nvPr/>
        </p:nvPicPr>
        <p:blipFill>
          <a:blip r:embed="rId3">
            <a:clrChange>
              <a:clrFrom>
                <a:srgbClr val="FFFFFF"/>
              </a:clrFrom>
              <a:clrTo>
                <a:srgbClr val="FFFFFF">
                  <a:alpha val="0"/>
                </a:srgbClr>
              </a:clrTo>
            </a:clrChange>
          </a:blip>
          <a:srcRect r="72998"/>
          <a:stretch>
            <a:fillRect/>
          </a:stretch>
        </p:blipFill>
        <p:spPr bwMode="auto">
          <a:xfrm>
            <a:off x="5214942" y="2643182"/>
            <a:ext cx="1123950" cy="962025"/>
          </a:xfrm>
          <a:prstGeom prst="rect">
            <a:avLst/>
          </a:prstGeom>
          <a:noFill/>
          <a:ln w="9525">
            <a:noFill/>
            <a:miter lim="800000"/>
            <a:headEnd/>
            <a:tailEnd/>
          </a:ln>
        </p:spPr>
      </p:pic>
      <p:sp>
        <p:nvSpPr>
          <p:cNvPr id="56321" name="Rectangle 1"/>
          <p:cNvSpPr>
            <a:spLocks noChangeArrowheads="1"/>
          </p:cNvSpPr>
          <p:nvPr/>
        </p:nvSpPr>
        <p:spPr bwMode="auto">
          <a:xfrm>
            <a:off x="3790932" y="6581001"/>
            <a:ext cx="535306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effectLst/>
                <a:latin typeface="Arial" pitchFamily="34" charset="0"/>
                <a:ea typeface="Arial Unicode MS" pitchFamily="34" charset="-128"/>
                <a:cs typeface="Arial" pitchFamily="34" charset="0"/>
                <a:hlinkClick r:id="rId4"/>
              </a:rPr>
              <a:t> Disponible </a:t>
            </a:r>
            <a:r>
              <a:rPr kumimoji="0" lang="es-ES" sz="1200" b="0" i="0" u="none" strike="noStrike" cap="none" normalizeH="0" baseline="0" dirty="0" err="1" smtClean="0">
                <a:ln>
                  <a:noFill/>
                </a:ln>
                <a:effectLst/>
                <a:latin typeface="Arial" pitchFamily="34" charset="0"/>
                <a:ea typeface="Arial Unicode MS" pitchFamily="34" charset="-128"/>
                <a:cs typeface="Arial" pitchFamily="34" charset="0"/>
                <a:hlinkClick r:id="rId4"/>
              </a:rPr>
              <a:t>en;http</a:t>
            </a:r>
            <a:r>
              <a:rPr kumimoji="0" lang="es-ES" sz="1200" b="0" i="0" u="none" strike="noStrike" cap="none" normalizeH="0" baseline="0" dirty="0" smtClean="0">
                <a:ln>
                  <a:noFill/>
                </a:ln>
                <a:effectLst/>
                <a:latin typeface="Arial" pitchFamily="34" charset="0"/>
                <a:ea typeface="Arial Unicode MS" pitchFamily="34" charset="-128"/>
                <a:cs typeface="Arial" pitchFamily="34" charset="0"/>
                <a:hlinkClick r:id="rId4"/>
              </a:rPr>
              <a:t>://medicaldictionary.thefreedictionary.com/Dental+Trauma</a:t>
            </a:r>
            <a:r>
              <a:rPr kumimoji="0" lang="es-ES" sz="1200" b="0" i="0" u="none" strike="noStrike" cap="none" normalizeH="0" baseline="0" dirty="0" smtClean="0">
                <a:ln>
                  <a:noFill/>
                </a:ln>
                <a:solidFill>
                  <a:schemeClr val="tx1"/>
                </a:solidFill>
                <a:effectLst/>
                <a:latin typeface="Arial" pitchFamily="34" charset="0"/>
                <a:ea typeface="Arial Unicode MS" pitchFamily="34" charset="-128"/>
                <a:cs typeface="Arial" pitchFamily="34"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nvGraphicFramePr>
        <p:xfrm>
          <a:off x="357158" y="785794"/>
          <a:ext cx="8786842" cy="6072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357158" y="6350168"/>
            <a:ext cx="9429784" cy="1015663"/>
          </a:xfrm>
          <a:prstGeom prst="rect">
            <a:avLst/>
          </a:prstGeom>
          <a:noFill/>
        </p:spPr>
        <p:txBody>
          <a:bodyPr wrap="square" rtlCol="0">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hlinkClick r:id="rId6"/>
              </a:rPr>
              <a:t>www.iadt-dentaltrauma.org2007</a:t>
            </a:r>
            <a:r>
              <a:rPr lang="en-US" sz="1200" dirty="0" smtClean="0"/>
              <a:t>, </a:t>
            </a:r>
            <a:r>
              <a:rPr lang="en-US" sz="1200" dirty="0" err="1" smtClean="0"/>
              <a:t>Postgrado</a:t>
            </a:r>
            <a:r>
              <a:rPr lang="en-US" sz="1200" dirty="0" smtClean="0"/>
              <a:t> de </a:t>
            </a:r>
            <a:r>
              <a:rPr lang="en-US" sz="1200" dirty="0" err="1" smtClean="0"/>
              <a:t>Odontología</a:t>
            </a:r>
            <a:r>
              <a:rPr lang="en-US" sz="1200" dirty="0" smtClean="0"/>
              <a:t> </a:t>
            </a:r>
            <a:r>
              <a:rPr lang="en-US" sz="1200" dirty="0" err="1" smtClean="0"/>
              <a:t>Infantil</a:t>
            </a:r>
            <a:r>
              <a:rPr lang="en-US" sz="1200" dirty="0" smtClean="0"/>
              <a:t> UCV</a:t>
            </a:r>
            <a:endParaRPr lang="es-VE" sz="1200" dirty="0" smtClean="0"/>
          </a:p>
          <a:p>
            <a:endParaRPr lang="es-VE" sz="3600" dirty="0" smtClean="0"/>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 name="19 Rectángulo"/>
          <p:cNvSpPr/>
          <p:nvPr/>
        </p:nvSpPr>
        <p:spPr>
          <a:xfrm>
            <a:off x="714348" y="928670"/>
            <a:ext cx="223490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a:t>
            </a:r>
            <a:endParaRPr lang="es-VE" sz="2800" dirty="0">
              <a:solidFill>
                <a:srgbClr val="AC1096"/>
              </a:solidFill>
              <a:latin typeface="Aharoni" pitchFamily="2" charset="-79"/>
              <a:cs typeface="Aharoni" pitchFamily="2" charset="-79"/>
            </a:endParaRPr>
          </a:p>
        </p:txBody>
      </p:sp>
      <p:grpSp>
        <p:nvGrpSpPr>
          <p:cNvPr id="9" name="Group 14"/>
          <p:cNvGrpSpPr>
            <a:grpSpLocks/>
          </p:cNvGrpSpPr>
          <p:nvPr/>
        </p:nvGrpSpPr>
        <p:grpSpPr bwMode="auto">
          <a:xfrm>
            <a:off x="1785918" y="2500306"/>
            <a:ext cx="6215106" cy="2286745"/>
            <a:chOff x="3206" y="3130"/>
            <a:chExt cx="6174" cy="2010"/>
          </a:xfrm>
        </p:grpSpPr>
        <p:pic>
          <p:nvPicPr>
            <p:cNvPr id="10" name="Imagen 9"/>
            <p:cNvPicPr>
              <a:picLocks noChangeAspect="1" noChangeArrowheads="1"/>
            </p:cNvPicPr>
            <p:nvPr/>
          </p:nvPicPr>
          <p:blipFill>
            <a:blip r:embed="rId7"/>
            <a:srcRect r="53183"/>
            <a:stretch>
              <a:fillRect/>
            </a:stretch>
          </p:blipFill>
          <p:spPr bwMode="auto">
            <a:xfrm>
              <a:off x="3206" y="3130"/>
              <a:ext cx="3030" cy="2010"/>
            </a:xfrm>
            <a:prstGeom prst="rect">
              <a:avLst/>
            </a:prstGeom>
            <a:noFill/>
            <a:ln w="19050">
              <a:solidFill>
                <a:srgbClr val="BE12A5"/>
              </a:solidFill>
              <a:miter lim="800000"/>
              <a:headEnd/>
              <a:tailEnd/>
            </a:ln>
          </p:spPr>
        </p:pic>
        <p:pic>
          <p:nvPicPr>
            <p:cNvPr id="11" name="Imagen 9"/>
            <p:cNvPicPr>
              <a:picLocks noChangeAspect="1" noChangeArrowheads="1"/>
            </p:cNvPicPr>
            <p:nvPr/>
          </p:nvPicPr>
          <p:blipFill>
            <a:blip r:embed="rId7"/>
            <a:srcRect l="47949"/>
            <a:stretch>
              <a:fillRect/>
            </a:stretch>
          </p:blipFill>
          <p:spPr bwMode="auto">
            <a:xfrm>
              <a:off x="6350" y="3130"/>
              <a:ext cx="3030" cy="2010"/>
            </a:xfrm>
            <a:prstGeom prst="rect">
              <a:avLst/>
            </a:prstGeom>
            <a:noFill/>
            <a:ln w="19050">
              <a:solidFill>
                <a:srgbClr val="BE12A5"/>
              </a:solidFill>
              <a:miter lim="800000"/>
              <a:headEnd/>
              <a:tailEnd/>
            </a:ln>
          </p:spPr>
        </p:pic>
      </p:grpSp>
      <p:grpSp>
        <p:nvGrpSpPr>
          <p:cNvPr id="12" name="Group 1"/>
          <p:cNvGrpSpPr>
            <a:grpSpLocks/>
          </p:cNvGrpSpPr>
          <p:nvPr/>
        </p:nvGrpSpPr>
        <p:grpSpPr bwMode="auto">
          <a:xfrm>
            <a:off x="2214546" y="1714488"/>
            <a:ext cx="4929222" cy="4195756"/>
            <a:chOff x="4465" y="8801"/>
            <a:chExt cx="4591" cy="4131"/>
          </a:xfrm>
        </p:grpSpPr>
        <p:pic>
          <p:nvPicPr>
            <p:cNvPr id="13" name="Imagen 1"/>
            <p:cNvPicPr>
              <a:picLocks noChangeAspect="1" noChangeArrowheads="1"/>
            </p:cNvPicPr>
            <p:nvPr/>
          </p:nvPicPr>
          <p:blipFill>
            <a:blip r:embed="rId8"/>
            <a:srcRect r="40469" b="54115"/>
            <a:stretch>
              <a:fillRect/>
            </a:stretch>
          </p:blipFill>
          <p:spPr bwMode="auto">
            <a:xfrm>
              <a:off x="4465" y="8801"/>
              <a:ext cx="3030" cy="2010"/>
            </a:xfrm>
            <a:prstGeom prst="rect">
              <a:avLst/>
            </a:prstGeom>
            <a:noFill/>
            <a:ln w="19050">
              <a:solidFill>
                <a:srgbClr val="BE12A5"/>
              </a:solidFill>
              <a:miter lim="800000"/>
              <a:headEnd/>
              <a:tailEnd/>
            </a:ln>
          </p:spPr>
        </p:pic>
        <p:pic>
          <p:nvPicPr>
            <p:cNvPr id="14" name="Imagen 1"/>
            <p:cNvPicPr>
              <a:picLocks noChangeAspect="1" noChangeArrowheads="1"/>
            </p:cNvPicPr>
            <p:nvPr/>
          </p:nvPicPr>
          <p:blipFill>
            <a:blip r:embed="rId8"/>
            <a:srcRect l="61880" t="1614" b="48628"/>
            <a:stretch>
              <a:fillRect/>
            </a:stretch>
          </p:blipFill>
          <p:spPr bwMode="auto">
            <a:xfrm>
              <a:off x="7607" y="8801"/>
              <a:ext cx="1449" cy="2010"/>
            </a:xfrm>
            <a:prstGeom prst="rect">
              <a:avLst/>
            </a:prstGeom>
            <a:noFill/>
            <a:ln w="19050">
              <a:solidFill>
                <a:srgbClr val="BE12A5"/>
              </a:solidFill>
              <a:miter lim="800000"/>
              <a:headEnd/>
              <a:tailEnd/>
            </a:ln>
          </p:spPr>
        </p:pic>
        <p:pic>
          <p:nvPicPr>
            <p:cNvPr id="15" name="Imagen 1"/>
            <p:cNvPicPr>
              <a:picLocks noChangeAspect="1" noChangeArrowheads="1"/>
            </p:cNvPicPr>
            <p:nvPr/>
          </p:nvPicPr>
          <p:blipFill>
            <a:blip r:embed="rId8"/>
            <a:srcRect l="3143" t="53719" r="39687" b="5237"/>
            <a:stretch>
              <a:fillRect/>
            </a:stretch>
          </p:blipFill>
          <p:spPr bwMode="auto">
            <a:xfrm>
              <a:off x="4465" y="10903"/>
              <a:ext cx="3030" cy="2029"/>
            </a:xfrm>
            <a:prstGeom prst="rect">
              <a:avLst/>
            </a:prstGeom>
            <a:noFill/>
            <a:ln w="19050">
              <a:solidFill>
                <a:srgbClr val="BE12A5"/>
              </a:solidFill>
              <a:miter lim="800000"/>
              <a:headEnd/>
              <a:tailEnd/>
            </a:ln>
          </p:spPr>
        </p:pic>
        <p:pic>
          <p:nvPicPr>
            <p:cNvPr id="16" name="Imagen 1"/>
            <p:cNvPicPr>
              <a:picLocks noChangeAspect="1" noChangeArrowheads="1"/>
            </p:cNvPicPr>
            <p:nvPr/>
          </p:nvPicPr>
          <p:blipFill>
            <a:blip r:embed="rId8">
              <a:lum contrast="40000"/>
            </a:blip>
            <a:srcRect l="64752" t="64120" r="9145"/>
            <a:stretch>
              <a:fillRect/>
            </a:stretch>
          </p:blipFill>
          <p:spPr bwMode="auto">
            <a:xfrm>
              <a:off x="7607" y="10907"/>
              <a:ext cx="1449" cy="2010"/>
            </a:xfrm>
            <a:prstGeom prst="rect">
              <a:avLst/>
            </a:prstGeom>
            <a:noFill/>
            <a:ln w="19050">
              <a:solidFill>
                <a:srgbClr val="BE12A5"/>
              </a:solidFill>
              <a:miter lim="800000"/>
              <a:headEnd/>
              <a:tailEnd/>
            </a:ln>
          </p:spPr>
        </p:pic>
      </p:grpSp>
      <p:grpSp>
        <p:nvGrpSpPr>
          <p:cNvPr id="17" name="16 Grupo"/>
          <p:cNvGrpSpPr/>
          <p:nvPr/>
        </p:nvGrpSpPr>
        <p:grpSpPr>
          <a:xfrm>
            <a:off x="1071538" y="1714488"/>
            <a:ext cx="7329514" cy="3786214"/>
            <a:chOff x="928662" y="1071546"/>
            <a:chExt cx="7329514" cy="3786214"/>
          </a:xfrm>
        </p:grpSpPr>
        <p:pic>
          <p:nvPicPr>
            <p:cNvPr id="18" name="Picture 4" descr="14_5_09 En oclusion#D990"/>
            <p:cNvPicPr>
              <a:picLocks noChangeAspect="1" noChangeArrowheads="1"/>
            </p:cNvPicPr>
            <p:nvPr/>
          </p:nvPicPr>
          <p:blipFill>
            <a:blip r:embed="rId9"/>
            <a:srcRect l="16823" t="19194" r="16823" b="8133"/>
            <a:stretch>
              <a:fillRect/>
            </a:stretch>
          </p:blipFill>
          <p:spPr bwMode="auto">
            <a:xfrm>
              <a:off x="1071538" y="1071546"/>
              <a:ext cx="3500462" cy="1857388"/>
            </a:xfrm>
            <a:prstGeom prst="rect">
              <a:avLst/>
            </a:prstGeom>
            <a:noFill/>
            <a:ln w="9525">
              <a:solidFill>
                <a:srgbClr val="BE12A5"/>
              </a:solidFill>
              <a:miter lim="800000"/>
              <a:headEnd/>
              <a:tailEnd/>
            </a:ln>
          </p:spPr>
        </p:pic>
        <p:pic>
          <p:nvPicPr>
            <p:cNvPr id="19" name="Picture 5" descr="OclSup 14_5_09#5D37"/>
            <p:cNvPicPr>
              <a:picLocks noChangeAspect="1" noChangeArrowheads="1"/>
            </p:cNvPicPr>
            <p:nvPr/>
          </p:nvPicPr>
          <p:blipFill>
            <a:blip r:embed="rId10"/>
            <a:srcRect l="7706" t="10714" r="5607" b="14285"/>
            <a:stretch>
              <a:fillRect/>
            </a:stretch>
          </p:blipFill>
          <p:spPr bwMode="auto">
            <a:xfrm>
              <a:off x="4643438" y="1071546"/>
              <a:ext cx="3571900" cy="1857388"/>
            </a:xfrm>
            <a:prstGeom prst="rect">
              <a:avLst/>
            </a:prstGeom>
            <a:noFill/>
            <a:ln w="9525">
              <a:solidFill>
                <a:srgbClr val="BE12A5"/>
              </a:solidFill>
              <a:miter lim="800000"/>
              <a:headEnd/>
              <a:tailEnd/>
            </a:ln>
          </p:spPr>
        </p:pic>
        <p:pic>
          <p:nvPicPr>
            <p:cNvPr id="21" name="Picture 6" descr="Ferula1 14_5_09#70FF"/>
            <p:cNvPicPr>
              <a:picLocks noChangeAspect="1" noChangeArrowheads="1"/>
            </p:cNvPicPr>
            <p:nvPr/>
          </p:nvPicPr>
          <p:blipFill>
            <a:blip r:embed="rId11"/>
            <a:srcRect t="9122" b="11824"/>
            <a:stretch>
              <a:fillRect/>
            </a:stretch>
          </p:blipFill>
          <p:spPr bwMode="auto">
            <a:xfrm>
              <a:off x="928662" y="3000372"/>
              <a:ext cx="3746500" cy="1857388"/>
            </a:xfrm>
            <a:prstGeom prst="rect">
              <a:avLst/>
            </a:prstGeom>
            <a:noFill/>
            <a:ln w="9525">
              <a:solidFill>
                <a:srgbClr val="BE12A5"/>
              </a:solidFill>
              <a:miter lim="800000"/>
              <a:headEnd/>
              <a:tailEnd/>
            </a:ln>
          </p:spPr>
        </p:pic>
        <p:pic>
          <p:nvPicPr>
            <p:cNvPr id="23" name="Picture 7" descr="5_6_09 Intraoral#90A8"/>
            <p:cNvPicPr>
              <a:picLocks noChangeAspect="1" noChangeArrowheads="1"/>
            </p:cNvPicPr>
            <p:nvPr/>
          </p:nvPicPr>
          <p:blipFill>
            <a:blip r:embed="rId12"/>
            <a:srcRect t="6896" b="3448"/>
            <a:stretch>
              <a:fillRect/>
            </a:stretch>
          </p:blipFill>
          <p:spPr bwMode="auto">
            <a:xfrm>
              <a:off x="4643438" y="3000372"/>
              <a:ext cx="3614738" cy="1857388"/>
            </a:xfrm>
            <a:prstGeom prst="rect">
              <a:avLst/>
            </a:prstGeom>
            <a:noFill/>
            <a:ln w="9525">
              <a:solidFill>
                <a:srgbClr val="BE12A5"/>
              </a:solidFill>
              <a:miter lim="800000"/>
              <a:headEnd/>
              <a:tailEnd/>
            </a:ln>
          </p:spPr>
        </p:pic>
      </p:grpSp>
      <p:sp>
        <p:nvSpPr>
          <p:cNvPr id="24" name="23 Rectángulo"/>
          <p:cNvSpPr/>
          <p:nvPr/>
        </p:nvSpPr>
        <p:spPr>
          <a:xfrm>
            <a:off x="214282" y="285728"/>
            <a:ext cx="2089033" cy="646331"/>
          </a:xfrm>
          <a:prstGeom prst="rect">
            <a:avLst/>
          </a:prstGeom>
        </p:spPr>
        <p:txBody>
          <a:bodyPr wrap="none">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Extrusión</a:t>
            </a:r>
            <a:endParaRPr lang="es-VE"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par>
                          <p:cTn id="31" fill="hold">
                            <p:stCondLst>
                              <p:cond delay="500"/>
                            </p:stCondLst>
                            <p:childTnLst>
                              <p:par>
                                <p:cTn id="32" presetID="55"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Luxación Lateral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1428696" y="6488668"/>
            <a:ext cx="7715304" cy="738664"/>
          </a:xfrm>
          <a:prstGeom prst="rect">
            <a:avLst/>
          </a:prstGeom>
          <a:noFill/>
        </p:spPr>
        <p:txBody>
          <a:bodyPr wrap="square" rtlCol="0">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pic>
        <p:nvPicPr>
          <p:cNvPr id="17" name="Picture 2"/>
          <p:cNvPicPr>
            <a:picLocks noChangeAspect="1" noChangeArrowheads="1"/>
          </p:cNvPicPr>
          <p:nvPr/>
        </p:nvPicPr>
        <p:blipFill>
          <a:blip r:embed="rId2">
            <a:clrChange>
              <a:clrFrom>
                <a:srgbClr val="FFFFFF"/>
              </a:clrFrom>
              <a:clrTo>
                <a:srgbClr val="FFFFFF">
                  <a:alpha val="0"/>
                </a:srgbClr>
              </a:clrTo>
            </a:clrChange>
          </a:blip>
          <a:srcRect l="32394" t="35156" r="50586" b="19922"/>
          <a:stretch>
            <a:fillRect/>
          </a:stretch>
        </p:blipFill>
        <p:spPr bwMode="auto">
          <a:xfrm>
            <a:off x="1214414" y="3500438"/>
            <a:ext cx="1733148" cy="2571768"/>
          </a:xfrm>
          <a:prstGeom prst="rect">
            <a:avLst/>
          </a:prstGeom>
          <a:noFill/>
          <a:ln w="9525">
            <a:noFill/>
            <a:miter lim="800000"/>
            <a:headEnd/>
            <a:tailEnd/>
          </a:ln>
          <a:effectLst/>
        </p:spPr>
      </p:pic>
      <p:graphicFrame>
        <p:nvGraphicFramePr>
          <p:cNvPr id="18" name="17 Diagrama"/>
          <p:cNvGraphicFramePr/>
          <p:nvPr/>
        </p:nvGraphicFramePr>
        <p:xfrm>
          <a:off x="5143504" y="3143248"/>
          <a:ext cx="3429024" cy="22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18 Flecha abajo"/>
          <p:cNvSpPr/>
          <p:nvPr/>
        </p:nvSpPr>
        <p:spPr>
          <a:xfrm>
            <a:off x="2357422" y="3500438"/>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Flecha abajo"/>
          <p:cNvSpPr/>
          <p:nvPr/>
        </p:nvSpPr>
        <p:spPr>
          <a:xfrm>
            <a:off x="1928794" y="4026630"/>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Flecha abajo"/>
          <p:cNvSpPr/>
          <p:nvPr/>
        </p:nvSpPr>
        <p:spPr>
          <a:xfrm>
            <a:off x="2000232" y="3500438"/>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nvGrpSpPr>
          <p:cNvPr id="24" name="23 Grupo"/>
          <p:cNvGrpSpPr/>
          <p:nvPr/>
        </p:nvGrpSpPr>
        <p:grpSpPr>
          <a:xfrm>
            <a:off x="1142976" y="928670"/>
            <a:ext cx="7715304" cy="1786235"/>
            <a:chOff x="2669462" y="856572"/>
            <a:chExt cx="6643448" cy="1429045"/>
          </a:xfrm>
        </p:grpSpPr>
        <p:grpSp>
          <p:nvGrpSpPr>
            <p:cNvPr id="25" name="Group 4"/>
            <p:cNvGrpSpPr>
              <a:grpSpLocks/>
            </p:cNvGrpSpPr>
            <p:nvPr/>
          </p:nvGrpSpPr>
          <p:grpSpPr bwMode="auto">
            <a:xfrm>
              <a:off x="2669461" y="856572"/>
              <a:ext cx="3597637" cy="1429045"/>
              <a:chOff x="4249" y="12815"/>
              <a:chExt cx="5666" cy="2250"/>
            </a:xfrm>
          </p:grpSpPr>
          <p:pic>
            <p:nvPicPr>
              <p:cNvPr id="29" name="Imagen 31" descr="http://www.dentaltraumaguide.org/Pictures/Primary/Lateralluxation/latluxfront.jpg"/>
              <p:cNvPicPr>
                <a:picLocks noChangeAspect="1" noChangeArrowheads="1"/>
              </p:cNvPicPr>
              <p:nvPr/>
            </p:nvPicPr>
            <p:blipFill>
              <a:blip r:embed="rId7"/>
              <a:srcRect t="7692"/>
              <a:stretch>
                <a:fillRect/>
              </a:stretch>
            </p:blipFill>
            <p:spPr bwMode="auto">
              <a:xfrm>
                <a:off x="4249" y="12815"/>
                <a:ext cx="2762" cy="2250"/>
              </a:xfrm>
              <a:prstGeom prst="rect">
                <a:avLst/>
              </a:prstGeom>
              <a:ln>
                <a:solidFill>
                  <a:srgbClr val="BE12A5"/>
                </a:solidFill>
              </a:ln>
              <a:effectLst>
                <a:outerShdw blurRad="292100" dist="139700" dir="2700000" algn="tl" rotWithShape="0">
                  <a:srgbClr val="333333">
                    <a:alpha val="65000"/>
                  </a:srgbClr>
                </a:outerShdw>
              </a:effectLst>
            </p:spPr>
          </p:pic>
          <p:pic>
            <p:nvPicPr>
              <p:cNvPr id="30" name="Imagen 34" descr="http://www.dentaltraumaguide.org/Pictures/Primary/LateralLuxation/lateralluxtop.jpg"/>
              <p:cNvPicPr>
                <a:picLocks noChangeAspect="1" noChangeArrowheads="1"/>
              </p:cNvPicPr>
              <p:nvPr/>
            </p:nvPicPr>
            <p:blipFill>
              <a:blip r:embed="rId8"/>
              <a:srcRect/>
              <a:stretch>
                <a:fillRect/>
              </a:stretch>
            </p:blipFill>
            <p:spPr bwMode="auto">
              <a:xfrm>
                <a:off x="7174" y="12815"/>
                <a:ext cx="2741" cy="2250"/>
              </a:xfrm>
              <a:prstGeom prst="rect">
                <a:avLst/>
              </a:prstGeom>
              <a:ln>
                <a:solidFill>
                  <a:srgbClr val="BE12A5"/>
                </a:solidFill>
              </a:ln>
              <a:effectLst>
                <a:outerShdw blurRad="292100" dist="139700" dir="2700000" algn="tl" rotWithShape="0">
                  <a:srgbClr val="333333">
                    <a:alpha val="65000"/>
                  </a:srgbClr>
                </a:outerShdw>
              </a:effectLst>
            </p:spPr>
          </p:pic>
        </p:grpSp>
        <p:grpSp>
          <p:nvGrpSpPr>
            <p:cNvPr id="26" name="Group 17"/>
            <p:cNvGrpSpPr>
              <a:grpSpLocks/>
            </p:cNvGrpSpPr>
            <p:nvPr/>
          </p:nvGrpSpPr>
          <p:grpSpPr bwMode="auto">
            <a:xfrm>
              <a:off x="6358255" y="856598"/>
              <a:ext cx="2954655" cy="1428599"/>
              <a:chOff x="4561" y="7134"/>
              <a:chExt cx="4653" cy="2249"/>
            </a:xfrm>
          </p:grpSpPr>
          <p:pic>
            <p:nvPicPr>
              <p:cNvPr id="27" name="Imagen 1" descr="http://www.dentaltraumaguide.org/Pictures/Primary/LateralLuxation/lateralluxrontgen2.jpg"/>
              <p:cNvPicPr>
                <a:picLocks noChangeAspect="1" noChangeArrowheads="1"/>
              </p:cNvPicPr>
              <p:nvPr/>
            </p:nvPicPr>
            <p:blipFill>
              <a:blip r:embed="rId9"/>
              <a:srcRect b="12529"/>
              <a:stretch>
                <a:fillRect/>
              </a:stretch>
            </p:blipFill>
            <p:spPr bwMode="auto">
              <a:xfrm>
                <a:off x="4561" y="7134"/>
                <a:ext cx="2250" cy="2249"/>
              </a:xfrm>
              <a:prstGeom prst="rect">
                <a:avLst/>
              </a:prstGeom>
              <a:ln>
                <a:solidFill>
                  <a:srgbClr val="BE12A5"/>
                </a:solidFill>
              </a:ln>
              <a:effectLst>
                <a:outerShdw blurRad="292100" dist="139700" dir="2700000" algn="tl" rotWithShape="0">
                  <a:srgbClr val="333333">
                    <a:alpha val="65000"/>
                  </a:srgbClr>
                </a:outerShdw>
              </a:effectLst>
            </p:spPr>
          </p:pic>
          <p:pic>
            <p:nvPicPr>
              <p:cNvPr id="28" name="Imagen 4" descr="http://www.dentaltraumaguide.org/Pictures/Primary/LateralLuxation/lateralluxrontgenInvolment.jpg"/>
              <p:cNvPicPr>
                <a:picLocks noChangeAspect="1" noChangeArrowheads="1"/>
              </p:cNvPicPr>
              <p:nvPr/>
            </p:nvPicPr>
            <p:blipFill>
              <a:blip r:embed="rId10"/>
              <a:srcRect b="8364"/>
              <a:stretch>
                <a:fillRect/>
              </a:stretch>
            </p:blipFill>
            <p:spPr bwMode="auto">
              <a:xfrm>
                <a:off x="6964" y="7134"/>
                <a:ext cx="2250" cy="2249"/>
              </a:xfrm>
              <a:prstGeom prst="rect">
                <a:avLst/>
              </a:prstGeom>
              <a:ln>
                <a:solidFill>
                  <a:srgbClr val="BE12A5"/>
                </a:solidFill>
              </a:ln>
              <a:effectLst>
                <a:outerShdw blurRad="292100" dist="139700" dir="2700000" algn="tl" rotWithShape="0">
                  <a:srgbClr val="333333">
                    <a:alpha val="65000"/>
                  </a:srgbClr>
                </a:outerShdw>
              </a:effectLst>
            </p:spPr>
          </p:pic>
        </p:grpSp>
      </p:grpSp>
      <p:pic>
        <p:nvPicPr>
          <p:cNvPr id="31" name="Picture 3"/>
          <p:cNvPicPr>
            <a:picLocks noChangeAspect="1" noChangeArrowheads="1"/>
          </p:cNvPicPr>
          <p:nvPr/>
        </p:nvPicPr>
        <p:blipFill>
          <a:blip r:embed="rId11">
            <a:clrChange>
              <a:clrFrom>
                <a:srgbClr val="FFFFFF"/>
              </a:clrFrom>
              <a:clrTo>
                <a:srgbClr val="FFFFFF">
                  <a:alpha val="0"/>
                </a:srgbClr>
              </a:clrTo>
            </a:clrChange>
          </a:blip>
          <a:srcRect l="55491" t="37305" r="28038" b="33398"/>
          <a:stretch>
            <a:fillRect/>
          </a:stretch>
        </p:blipFill>
        <p:spPr bwMode="auto">
          <a:xfrm>
            <a:off x="642910" y="2643182"/>
            <a:ext cx="928694" cy="1030684"/>
          </a:xfrm>
          <a:prstGeom prst="rect">
            <a:avLst/>
          </a:prstGeom>
          <a:noFill/>
          <a:ln w="9525">
            <a:noFill/>
            <a:miter lim="800000"/>
            <a:headEnd/>
            <a:tailEnd/>
          </a:ln>
          <a:effectLst/>
        </p:spPr>
      </p:pic>
      <p:pic>
        <p:nvPicPr>
          <p:cNvPr id="32" name="Picture 4"/>
          <p:cNvPicPr>
            <a:picLocks noChangeAspect="1" noChangeArrowheads="1"/>
          </p:cNvPicPr>
          <p:nvPr/>
        </p:nvPicPr>
        <p:blipFill>
          <a:blip r:embed="rId12">
            <a:clrChange>
              <a:clrFrom>
                <a:srgbClr val="FFFFFF"/>
              </a:clrFrom>
              <a:clrTo>
                <a:srgbClr val="FFFFFF">
                  <a:alpha val="0"/>
                </a:srgbClr>
              </a:clrTo>
            </a:clrChange>
          </a:blip>
          <a:srcRect l="54941" t="35351" r="28038" b="33399"/>
          <a:stretch>
            <a:fillRect/>
          </a:stretch>
        </p:blipFill>
        <p:spPr bwMode="auto">
          <a:xfrm>
            <a:off x="642910" y="2571744"/>
            <a:ext cx="1006829" cy="1039308"/>
          </a:xfrm>
          <a:prstGeom prst="rect">
            <a:avLst/>
          </a:prstGeom>
          <a:noFill/>
          <a:ln w="9525">
            <a:noFill/>
            <a:miter lim="800000"/>
            <a:headEnd/>
            <a:tailEnd/>
          </a:ln>
          <a:effectLst/>
        </p:spPr>
      </p:pic>
      <p:pic>
        <p:nvPicPr>
          <p:cNvPr id="33" name="Picture 5"/>
          <p:cNvPicPr>
            <a:picLocks noChangeAspect="1" noChangeArrowheads="1"/>
          </p:cNvPicPr>
          <p:nvPr/>
        </p:nvPicPr>
        <p:blipFill>
          <a:blip r:embed="rId13">
            <a:clrChange>
              <a:clrFrom>
                <a:srgbClr val="FFFFFF"/>
              </a:clrFrom>
              <a:clrTo>
                <a:srgbClr val="FFFFFF">
                  <a:alpha val="0"/>
                </a:srgbClr>
              </a:clrTo>
            </a:clrChange>
          </a:blip>
          <a:srcRect l="54941" t="35351" r="27489" b="33399"/>
          <a:stretch>
            <a:fillRect/>
          </a:stretch>
        </p:blipFill>
        <p:spPr bwMode="auto">
          <a:xfrm>
            <a:off x="642910" y="2571744"/>
            <a:ext cx="1000132" cy="1117795"/>
          </a:xfrm>
          <a:prstGeom prst="rect">
            <a:avLst/>
          </a:prstGeom>
          <a:noFill/>
          <a:ln w="9525">
            <a:noFill/>
            <a:miter lim="800000"/>
            <a:headEnd/>
            <a:tailEnd/>
          </a:ln>
          <a:effectLst/>
        </p:spPr>
      </p:pic>
      <p:pic>
        <p:nvPicPr>
          <p:cNvPr id="34" name="Picture 3"/>
          <p:cNvPicPr>
            <a:picLocks noChangeAspect="1" noChangeArrowheads="1"/>
          </p:cNvPicPr>
          <p:nvPr/>
        </p:nvPicPr>
        <p:blipFill>
          <a:blip r:embed="rId14">
            <a:clrChange>
              <a:clrFrom>
                <a:srgbClr val="FFFFFF"/>
              </a:clrFrom>
              <a:clrTo>
                <a:srgbClr val="FFFFFF">
                  <a:alpha val="0"/>
                </a:srgbClr>
              </a:clrTo>
            </a:clrChange>
          </a:blip>
          <a:srcRect l="32430" t="35351" r="48902" b="19726"/>
          <a:stretch>
            <a:fillRect/>
          </a:stretch>
        </p:blipFill>
        <p:spPr bwMode="auto">
          <a:xfrm>
            <a:off x="3000364" y="3500438"/>
            <a:ext cx="1857388" cy="2512937"/>
          </a:xfrm>
          <a:prstGeom prst="rect">
            <a:avLst/>
          </a:prstGeom>
          <a:noFill/>
          <a:ln w="9525">
            <a:noFill/>
            <a:miter lim="800000"/>
            <a:headEnd/>
            <a:tailEnd/>
          </a:ln>
          <a:effectLst/>
        </p:spPr>
      </p:pic>
      <p:pic>
        <p:nvPicPr>
          <p:cNvPr id="35" name="Picture 2"/>
          <p:cNvPicPr>
            <a:picLocks noChangeAspect="1" noChangeArrowheads="1"/>
          </p:cNvPicPr>
          <p:nvPr/>
        </p:nvPicPr>
        <p:blipFill>
          <a:blip r:embed="rId15">
            <a:clrChange>
              <a:clrFrom>
                <a:srgbClr val="FFFFFF"/>
              </a:clrFrom>
              <a:clrTo>
                <a:srgbClr val="FFFFFF">
                  <a:alpha val="0"/>
                </a:srgbClr>
              </a:clrTo>
            </a:clrChange>
          </a:blip>
          <a:srcRect l="55454" t="35156" r="27525" b="33594"/>
          <a:stretch>
            <a:fillRect/>
          </a:stretch>
        </p:blipFill>
        <p:spPr bwMode="auto">
          <a:xfrm>
            <a:off x="4572000" y="2786058"/>
            <a:ext cx="1038083" cy="1071570"/>
          </a:xfrm>
          <a:prstGeom prst="rect">
            <a:avLst/>
          </a:prstGeom>
          <a:noFill/>
          <a:ln w="9525">
            <a:noFill/>
            <a:miter lim="800000"/>
            <a:headEnd/>
            <a:tailEnd/>
          </a:ln>
          <a:effectLst/>
        </p:spPr>
      </p:pic>
      <p:sp>
        <p:nvSpPr>
          <p:cNvPr id="36" name="35 Flecha abajo"/>
          <p:cNvSpPr/>
          <p:nvPr/>
        </p:nvSpPr>
        <p:spPr>
          <a:xfrm>
            <a:off x="3857620" y="3429000"/>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ppt_w*0.7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animEffect transition="in" filter="fade">
                                      <p:cBhvr>
                                        <p:cTn id="19" dur="500"/>
                                        <p:tgtEl>
                                          <p:spTgt spid="21"/>
                                        </p:tgtEl>
                                      </p:cBhvr>
                                    </p:animEffect>
                                  </p:childTnLst>
                                </p:cTn>
                              </p:par>
                            </p:childTnLst>
                          </p:cTn>
                        </p:par>
                        <p:par>
                          <p:cTn id="20" fill="hold">
                            <p:stCondLst>
                              <p:cond delay="500"/>
                            </p:stCondLst>
                            <p:childTnLst>
                              <p:par>
                                <p:cTn id="21" presetID="55"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strVal val="#ppt_w*0.70"/>
                                          </p:val>
                                        </p:tav>
                                        <p:tav tm="100000">
                                          <p:val>
                                            <p:strVal val="#ppt_w"/>
                                          </p:val>
                                        </p:tav>
                                      </p:tavLst>
                                    </p:anim>
                                    <p:anim calcmode="lin" valueType="num">
                                      <p:cBhvr>
                                        <p:cTn id="24" dur="500" fill="hold"/>
                                        <p:tgtEl>
                                          <p:spTgt spid="31"/>
                                        </p:tgtEl>
                                        <p:attrNameLst>
                                          <p:attrName>ppt_h</p:attrName>
                                        </p:attrNameLst>
                                      </p:cBhvr>
                                      <p:tavLst>
                                        <p:tav tm="0">
                                          <p:val>
                                            <p:strVal val="#ppt_h"/>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par>
                          <p:cTn id="40" fill="hold">
                            <p:stCondLst>
                              <p:cond delay="1500"/>
                            </p:stCondLst>
                            <p:childTnLst>
                              <p:par>
                                <p:cTn id="41" presetID="3" presetClass="entr" presetSubtype="1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linds(horizont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500"/>
                            </p:stCondLst>
                            <p:childTnLst>
                              <p:par>
                                <p:cTn id="53" presetID="5" presetClass="entr" presetSubtype="1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heckerboard(across)">
                                      <p:cBhvr>
                                        <p:cTn id="55" dur="500"/>
                                        <p:tgtEl>
                                          <p:spTgt spid="23"/>
                                        </p:tgtEl>
                                      </p:cBhvr>
                                    </p:animEffect>
                                  </p:childTnLst>
                                </p:cTn>
                              </p:par>
                            </p:childTnLst>
                          </p:cTn>
                        </p:par>
                        <p:par>
                          <p:cTn id="56" fill="hold">
                            <p:stCondLst>
                              <p:cond delay="1000"/>
                            </p:stCondLst>
                            <p:childTnLst>
                              <p:par>
                                <p:cTn id="57" presetID="55"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strVal val="#ppt_w*0.70"/>
                                          </p:val>
                                        </p:tav>
                                        <p:tav tm="100000">
                                          <p:val>
                                            <p:strVal val="#ppt_w"/>
                                          </p:val>
                                        </p:tav>
                                      </p:tavLst>
                                    </p:anim>
                                    <p:anim calcmode="lin" valueType="num">
                                      <p:cBhvr>
                                        <p:cTn id="60" dur="500" fill="hold"/>
                                        <p:tgtEl>
                                          <p:spTgt spid="33"/>
                                        </p:tgtEl>
                                        <p:attrNameLst>
                                          <p:attrName>ppt_h</p:attrName>
                                        </p:attrNameLst>
                                      </p:cBhvr>
                                      <p:tavLst>
                                        <p:tav tm="0">
                                          <p:val>
                                            <p:strVal val="#ppt_h"/>
                                          </p:val>
                                        </p:tav>
                                        <p:tav tm="100000">
                                          <p:val>
                                            <p:strVal val="#ppt_h"/>
                                          </p:val>
                                        </p:tav>
                                      </p:tavLst>
                                    </p:anim>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linds(horizontal)">
                                      <p:cBhvr>
                                        <p:cTn id="74" dur="500"/>
                                        <p:tgtEl>
                                          <p:spTgt spid="34"/>
                                        </p:tgtEl>
                                      </p:cBhvr>
                                    </p:animEffect>
                                  </p:childTnLst>
                                </p:cTn>
                              </p:par>
                            </p:childTnLst>
                          </p:cTn>
                        </p:par>
                        <p:par>
                          <p:cTn id="75" fill="hold">
                            <p:stCondLst>
                              <p:cond delay="500"/>
                            </p:stCondLst>
                            <p:childTnLst>
                              <p:par>
                                <p:cTn id="76" presetID="55" presetClass="entr" presetSubtype="0"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p:cTn id="78" dur="500" fill="hold"/>
                                        <p:tgtEl>
                                          <p:spTgt spid="36"/>
                                        </p:tgtEl>
                                        <p:attrNameLst>
                                          <p:attrName>ppt_w</p:attrName>
                                        </p:attrNameLst>
                                      </p:cBhvr>
                                      <p:tavLst>
                                        <p:tav tm="0">
                                          <p:val>
                                            <p:strVal val="#ppt_w*0.70"/>
                                          </p:val>
                                        </p:tav>
                                        <p:tav tm="100000">
                                          <p:val>
                                            <p:strVal val="#ppt_w"/>
                                          </p:val>
                                        </p:tav>
                                      </p:tavLst>
                                    </p:anim>
                                    <p:anim calcmode="lin" valueType="num">
                                      <p:cBhvr>
                                        <p:cTn id="79" dur="500" fill="hold"/>
                                        <p:tgtEl>
                                          <p:spTgt spid="36"/>
                                        </p:tgtEl>
                                        <p:attrNameLst>
                                          <p:attrName>ppt_h</p:attrName>
                                        </p:attrNameLst>
                                      </p:cBhvr>
                                      <p:tavLst>
                                        <p:tav tm="0">
                                          <p:val>
                                            <p:strVal val="#ppt_h"/>
                                          </p:val>
                                        </p:tav>
                                        <p:tav tm="100000">
                                          <p:val>
                                            <p:strVal val="#ppt_h"/>
                                          </p:val>
                                        </p:tav>
                                      </p:tavLst>
                                    </p:anim>
                                    <p:animEffect transition="in" filter="fade">
                                      <p:cBhvr>
                                        <p:cTn id="80" dur="500"/>
                                        <p:tgtEl>
                                          <p:spTgt spid="36"/>
                                        </p:tgtEl>
                                      </p:cBhvr>
                                    </p:animEffect>
                                  </p:childTnLst>
                                </p:cTn>
                              </p:par>
                            </p:childTnLst>
                          </p:cTn>
                        </p:par>
                        <p:par>
                          <p:cTn id="81" fill="hold">
                            <p:stCondLst>
                              <p:cond delay="1000"/>
                            </p:stCondLst>
                            <p:childTnLst>
                              <p:par>
                                <p:cTn id="82" presetID="3" presetClass="entr" presetSubtype="10" fill="hold" nodeType="after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linds(horizontal)">
                                      <p:cBhvr>
                                        <p:cTn id="8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P spid="19" grpId="1" animBg="1"/>
      <p:bldP spid="21" grpId="0" animBg="1"/>
      <p:bldP spid="21" grpId="1" animBg="1"/>
      <p:bldP spid="23" grpId="0" animBg="1"/>
      <p:bldP spid="23" grpId="1"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14290"/>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Luxación Lateral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 name="19 Rectángulo"/>
          <p:cNvSpPr/>
          <p:nvPr/>
        </p:nvSpPr>
        <p:spPr>
          <a:xfrm>
            <a:off x="714348" y="615022"/>
            <a:ext cx="2234907"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Tratamiento</a:t>
            </a:r>
            <a:endParaRPr lang="es-VE" sz="2800" dirty="0">
              <a:solidFill>
                <a:srgbClr val="BE12A5"/>
              </a:solidFill>
              <a:latin typeface="Aharoni" pitchFamily="2" charset="-79"/>
              <a:cs typeface="Aharoni" pitchFamily="2" charset="-79"/>
            </a:endParaRPr>
          </a:p>
        </p:txBody>
      </p:sp>
      <p:graphicFrame>
        <p:nvGraphicFramePr>
          <p:cNvPr id="6" name="5 Diagrama"/>
          <p:cNvGraphicFramePr/>
          <p:nvPr/>
        </p:nvGraphicFramePr>
        <p:xfrm>
          <a:off x="642910" y="1071546"/>
          <a:ext cx="8001056"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10"/>
          <p:cNvGrpSpPr>
            <a:grpSpLocks/>
          </p:cNvGrpSpPr>
          <p:nvPr/>
        </p:nvGrpSpPr>
        <p:grpSpPr bwMode="auto">
          <a:xfrm>
            <a:off x="500034" y="2500306"/>
            <a:ext cx="8215370" cy="2067711"/>
            <a:chOff x="1822" y="1683"/>
            <a:chExt cx="9287" cy="2020"/>
          </a:xfrm>
        </p:grpSpPr>
        <p:pic>
          <p:nvPicPr>
            <p:cNvPr id="9" name="Imagen 7"/>
            <p:cNvPicPr>
              <a:picLocks noChangeAspect="1" noChangeArrowheads="1"/>
            </p:cNvPicPr>
            <p:nvPr/>
          </p:nvPicPr>
          <p:blipFill>
            <a:blip r:embed="rId6"/>
            <a:srcRect l="9511" t="4303" r="18304" b="68263"/>
            <a:stretch>
              <a:fillRect/>
            </a:stretch>
          </p:blipFill>
          <p:spPr bwMode="auto">
            <a:xfrm>
              <a:off x="1822" y="1683"/>
              <a:ext cx="3030" cy="1995"/>
            </a:xfrm>
            <a:prstGeom prst="rect">
              <a:avLst/>
            </a:prstGeom>
            <a:noFill/>
            <a:ln w="19050">
              <a:solidFill>
                <a:srgbClr val="BE12A5"/>
              </a:solidFill>
              <a:miter lim="800000"/>
              <a:headEnd/>
              <a:tailEnd/>
            </a:ln>
          </p:spPr>
        </p:pic>
        <p:pic>
          <p:nvPicPr>
            <p:cNvPr id="10" name="Imagen 7"/>
            <p:cNvPicPr>
              <a:picLocks noChangeAspect="1" noChangeArrowheads="1"/>
            </p:cNvPicPr>
            <p:nvPr/>
          </p:nvPicPr>
          <p:blipFill>
            <a:blip r:embed="rId6"/>
            <a:srcRect t="67769" b="2811"/>
            <a:stretch>
              <a:fillRect/>
            </a:stretch>
          </p:blipFill>
          <p:spPr bwMode="auto">
            <a:xfrm>
              <a:off x="4935" y="1683"/>
              <a:ext cx="3044" cy="2020"/>
            </a:xfrm>
            <a:prstGeom prst="rect">
              <a:avLst/>
            </a:prstGeom>
            <a:noFill/>
            <a:ln w="19050">
              <a:solidFill>
                <a:srgbClr val="BE12A5"/>
              </a:solidFill>
              <a:miter lim="800000"/>
              <a:headEnd/>
              <a:tailEnd/>
            </a:ln>
          </p:spPr>
        </p:pic>
        <p:pic>
          <p:nvPicPr>
            <p:cNvPr id="11" name="Imagen 7"/>
            <p:cNvPicPr>
              <a:picLocks noChangeAspect="1" noChangeArrowheads="1"/>
            </p:cNvPicPr>
            <p:nvPr/>
          </p:nvPicPr>
          <p:blipFill>
            <a:blip r:embed="rId6"/>
            <a:srcRect l="6261" t="35371" b="39339"/>
            <a:stretch>
              <a:fillRect/>
            </a:stretch>
          </p:blipFill>
          <p:spPr bwMode="auto">
            <a:xfrm>
              <a:off x="8079" y="1693"/>
              <a:ext cx="3030" cy="2010"/>
            </a:xfrm>
            <a:prstGeom prst="rect">
              <a:avLst/>
            </a:prstGeom>
            <a:noFill/>
            <a:ln w="19050">
              <a:solidFill>
                <a:srgbClr val="BE12A5"/>
              </a:solidFill>
              <a:miter lim="800000"/>
              <a:headEnd/>
              <a:tailEnd/>
            </a:ln>
          </p:spPr>
        </p:pic>
      </p:grpSp>
      <p:sp>
        <p:nvSpPr>
          <p:cNvPr id="12" name="11 Rectángulo"/>
          <p:cNvSpPr/>
          <p:nvPr/>
        </p:nvSpPr>
        <p:spPr>
          <a:xfrm>
            <a:off x="0" y="6488668"/>
            <a:ext cx="914400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Imágenes Postgrado de </a:t>
            </a:r>
            <a:r>
              <a:rPr lang="es-ES" sz="1200" dirty="0" err="1" smtClean="0"/>
              <a:t>Oodntologia</a:t>
            </a:r>
            <a:r>
              <a:rPr lang="es-ES" sz="1200" dirty="0" smtClean="0"/>
              <a:t> Infantil UCV </a:t>
            </a:r>
            <a:endParaRPr lang="es-VE" sz="1200" dirty="0" smtClean="0"/>
          </a:p>
          <a:p>
            <a:endParaRPr lang="es-VE" dirty="0" smtClean="0"/>
          </a:p>
        </p:txBody>
      </p:sp>
      <p:grpSp>
        <p:nvGrpSpPr>
          <p:cNvPr id="13" name="12 Grupo"/>
          <p:cNvGrpSpPr/>
          <p:nvPr/>
        </p:nvGrpSpPr>
        <p:grpSpPr>
          <a:xfrm>
            <a:off x="500034" y="1928802"/>
            <a:ext cx="7534299" cy="4141798"/>
            <a:chOff x="323849" y="714356"/>
            <a:chExt cx="12106331" cy="5356244"/>
          </a:xfrm>
        </p:grpSpPr>
        <p:pic>
          <p:nvPicPr>
            <p:cNvPr id="14" name="Picture 4" descr="1"/>
            <p:cNvPicPr>
              <a:picLocks noChangeAspect="1" noChangeArrowheads="1"/>
            </p:cNvPicPr>
            <p:nvPr/>
          </p:nvPicPr>
          <p:blipFill>
            <a:blip r:embed="rId7"/>
            <a:srcRect l="9807" t="20430" r="17079" b="28656"/>
            <a:stretch>
              <a:fillRect/>
            </a:stretch>
          </p:blipFill>
          <p:spPr bwMode="auto">
            <a:xfrm>
              <a:off x="323849" y="714356"/>
              <a:ext cx="3960813" cy="2654299"/>
            </a:xfrm>
            <a:prstGeom prst="rect">
              <a:avLst/>
            </a:prstGeom>
            <a:noFill/>
            <a:ln w="9525">
              <a:solidFill>
                <a:srgbClr val="BE12A5"/>
              </a:solidFill>
              <a:miter lim="800000"/>
              <a:headEnd/>
              <a:tailEnd/>
            </a:ln>
          </p:spPr>
        </p:pic>
        <p:pic>
          <p:nvPicPr>
            <p:cNvPr id="15" name="Picture 5" descr="3"/>
            <p:cNvPicPr>
              <a:picLocks noChangeAspect="1" noChangeArrowheads="1"/>
            </p:cNvPicPr>
            <p:nvPr/>
          </p:nvPicPr>
          <p:blipFill>
            <a:blip r:embed="rId8" cstate="print"/>
            <a:srcRect t="28807" b="18877"/>
            <a:stretch>
              <a:fillRect/>
            </a:stretch>
          </p:blipFill>
          <p:spPr bwMode="auto">
            <a:xfrm>
              <a:off x="4357687" y="714356"/>
              <a:ext cx="4000528" cy="2660648"/>
            </a:xfrm>
            <a:prstGeom prst="rect">
              <a:avLst/>
            </a:prstGeom>
            <a:noFill/>
            <a:ln w="9525">
              <a:solidFill>
                <a:srgbClr val="BE12A5"/>
              </a:solidFill>
              <a:miter lim="800000"/>
              <a:headEnd/>
              <a:tailEnd/>
            </a:ln>
          </p:spPr>
        </p:pic>
        <p:pic>
          <p:nvPicPr>
            <p:cNvPr id="16" name="Picture 6" descr="5"/>
            <p:cNvPicPr>
              <a:picLocks noChangeAspect="1" noChangeArrowheads="1"/>
            </p:cNvPicPr>
            <p:nvPr/>
          </p:nvPicPr>
          <p:blipFill>
            <a:blip r:embed="rId9"/>
            <a:srcRect l="13397" t="11992" r="9093" b="38213"/>
            <a:stretch>
              <a:fillRect/>
            </a:stretch>
          </p:blipFill>
          <p:spPr bwMode="auto">
            <a:xfrm>
              <a:off x="357158" y="3429000"/>
              <a:ext cx="3960812" cy="2641600"/>
            </a:xfrm>
            <a:prstGeom prst="rect">
              <a:avLst/>
            </a:prstGeom>
            <a:noFill/>
            <a:ln w="9525">
              <a:solidFill>
                <a:srgbClr val="BE12A5"/>
              </a:solidFill>
              <a:miter lim="800000"/>
              <a:headEnd/>
              <a:tailEnd/>
            </a:ln>
          </p:spPr>
        </p:pic>
        <p:pic>
          <p:nvPicPr>
            <p:cNvPr id="17" name="Picture 7" descr="7"/>
            <p:cNvPicPr>
              <a:picLocks noChangeAspect="1" noChangeArrowheads="1"/>
            </p:cNvPicPr>
            <p:nvPr/>
          </p:nvPicPr>
          <p:blipFill>
            <a:blip r:embed="rId10" cstate="print"/>
            <a:srcRect/>
            <a:stretch>
              <a:fillRect/>
            </a:stretch>
          </p:blipFill>
          <p:spPr bwMode="auto">
            <a:xfrm>
              <a:off x="8429652" y="785794"/>
              <a:ext cx="4000528" cy="2653604"/>
            </a:xfrm>
            <a:prstGeom prst="rect">
              <a:avLst/>
            </a:prstGeom>
            <a:noFill/>
            <a:ln w="9525">
              <a:solidFill>
                <a:srgbClr val="BE12A5"/>
              </a:solidFill>
              <a:miter lim="800000"/>
              <a:headEnd/>
              <a:tailEnd/>
            </a:ln>
          </p:spPr>
        </p:pic>
        <p:pic>
          <p:nvPicPr>
            <p:cNvPr id="18" name="Picture 8" descr="4"/>
            <p:cNvPicPr>
              <a:picLocks noChangeAspect="1" noChangeArrowheads="1"/>
            </p:cNvPicPr>
            <p:nvPr/>
          </p:nvPicPr>
          <p:blipFill>
            <a:blip r:embed="rId11"/>
            <a:srcRect l="16438" r="12843"/>
            <a:stretch>
              <a:fillRect/>
            </a:stretch>
          </p:blipFill>
          <p:spPr bwMode="auto">
            <a:xfrm>
              <a:off x="4370132" y="3429000"/>
              <a:ext cx="4000528" cy="2613025"/>
            </a:xfrm>
            <a:prstGeom prst="rect">
              <a:avLst/>
            </a:prstGeom>
            <a:noFill/>
            <a:ln w="9525">
              <a:solidFill>
                <a:srgbClr val="BE12A5"/>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4"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Luxación Lateral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 name="19 Rectángulo"/>
          <p:cNvSpPr/>
          <p:nvPr/>
        </p:nvSpPr>
        <p:spPr>
          <a:xfrm>
            <a:off x="714348" y="785794"/>
            <a:ext cx="223490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a:t>
            </a:r>
            <a:endParaRPr lang="es-VE" sz="2800" dirty="0">
              <a:solidFill>
                <a:srgbClr val="AC1096"/>
              </a:solidFill>
              <a:latin typeface="Aharoni" pitchFamily="2" charset="-79"/>
              <a:cs typeface="Aharoni" pitchFamily="2" charset="-79"/>
            </a:endParaRPr>
          </a:p>
        </p:txBody>
      </p:sp>
      <p:sp>
        <p:nvSpPr>
          <p:cNvPr id="12" name="Rectangle 1"/>
          <p:cNvSpPr>
            <a:spLocks noChangeArrowheads="1"/>
          </p:cNvSpPr>
          <p:nvPr/>
        </p:nvSpPr>
        <p:spPr bwMode="auto">
          <a:xfrm>
            <a:off x="500034" y="1714488"/>
            <a:ext cx="8358214" cy="1569660"/>
          </a:xfrm>
          <a:prstGeom prst="rect">
            <a:avLst/>
          </a:prstGeom>
          <a:solidFill>
            <a:schemeClr val="tx2">
              <a:lumMod val="60000"/>
              <a:lumOff val="40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Soporowski</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y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cols</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(1994), en 300 dientes de 222 pacientes.</a:t>
            </a:r>
            <a:r>
              <a:rPr kumimoji="0" lang="es-ES" sz="2400" b="1" i="0" u="none" strike="noStrike" cap="none" normalizeH="0" dirty="0" smtClean="0">
                <a:ln>
                  <a:noFill/>
                </a:ln>
                <a:solidFill>
                  <a:schemeClr val="tx1"/>
                </a:solidFill>
                <a:effectLst/>
                <a:latin typeface="Calibri" pitchFamily="34" charset="0"/>
                <a:ea typeface="Times New Roman" pitchFamily="18" charset="0"/>
                <a:cs typeface="Calibri" pitchFamily="34" charset="0"/>
              </a:rPr>
              <a:t> </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En 43.4% de los casos solo se indico la observación o reposicionamiento pasivo, 34.3% se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reposicionaron</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de forma activa y en 22.3% fue indicada la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exodoncia</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endParaRPr kumimoji="0" lang="es-V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4"/>
          <p:cNvSpPr>
            <a:spLocks noChangeArrowheads="1"/>
          </p:cNvSpPr>
          <p:nvPr/>
        </p:nvSpPr>
        <p:spPr bwMode="auto">
          <a:xfrm>
            <a:off x="857224" y="3929066"/>
            <a:ext cx="7358114" cy="1200329"/>
          </a:xfrm>
          <a:prstGeom prst="rect">
            <a:avLst/>
          </a:prstGeom>
          <a:solidFill>
            <a:schemeClr val="accent2">
              <a:lumMod val="75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Borum</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y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Andreasen</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(1998), 104 dientes, de los cuales el 99% se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reposicionaron</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espontáneamente en los primeros años</a:t>
            </a:r>
            <a:r>
              <a:rPr kumimoji="0" lang="es-VE" sz="2400" b="1" i="0" u="none" strike="noStrike" cap="none" normalizeH="0" baseline="0" dirty="0" smtClean="0">
                <a:ln>
                  <a:noFill/>
                </a:ln>
                <a:solidFill>
                  <a:schemeClr val="tx1"/>
                </a:solidFill>
                <a:effectLst/>
                <a:latin typeface="Calibri" pitchFamily="34" charset="0"/>
                <a:cs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7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a:clrChange>
              <a:clrFrom>
                <a:srgbClr val="FFFFFF"/>
              </a:clrFrom>
              <a:clrTo>
                <a:srgbClr val="FFFFFF">
                  <a:alpha val="0"/>
                </a:srgbClr>
              </a:clrTo>
            </a:clrChange>
          </a:blip>
          <a:srcRect l="30198" t="24414" r="47840" b="24804"/>
          <a:stretch>
            <a:fillRect/>
          </a:stretch>
        </p:blipFill>
        <p:spPr bwMode="auto">
          <a:xfrm>
            <a:off x="857224" y="3571876"/>
            <a:ext cx="1978283" cy="2571768"/>
          </a:xfrm>
          <a:prstGeom prst="rect">
            <a:avLst/>
          </a:prstGeom>
          <a:noFill/>
          <a:ln w="9525">
            <a:noFill/>
            <a:miter lim="800000"/>
            <a:headEnd/>
            <a:tailEnd/>
          </a:ln>
          <a:effectLst/>
        </p:spPr>
      </p:pic>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Intrusión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grpSp>
        <p:nvGrpSpPr>
          <p:cNvPr id="8" name="7 Grupo"/>
          <p:cNvGrpSpPr/>
          <p:nvPr/>
        </p:nvGrpSpPr>
        <p:grpSpPr>
          <a:xfrm>
            <a:off x="1928794" y="1357298"/>
            <a:ext cx="7072362" cy="1571636"/>
            <a:chOff x="1909434" y="500042"/>
            <a:chExt cx="6734298" cy="1285884"/>
          </a:xfrm>
        </p:grpSpPr>
        <p:grpSp>
          <p:nvGrpSpPr>
            <p:cNvPr id="9" name="Group 2"/>
            <p:cNvGrpSpPr>
              <a:grpSpLocks/>
            </p:cNvGrpSpPr>
            <p:nvPr/>
          </p:nvGrpSpPr>
          <p:grpSpPr bwMode="auto">
            <a:xfrm>
              <a:off x="1909434" y="500042"/>
              <a:ext cx="3872811" cy="1276044"/>
              <a:chOff x="3346" y="12041"/>
              <a:chExt cx="6098" cy="2010"/>
            </a:xfrm>
          </p:grpSpPr>
          <p:pic>
            <p:nvPicPr>
              <p:cNvPr id="14" name="Imagen 1" descr="http://www.dentaltraumaguide.org/Pictures/Primary/Intrusion/intrusionfront.jpg"/>
              <p:cNvPicPr>
                <a:picLocks noChangeAspect="1" noChangeArrowheads="1"/>
              </p:cNvPicPr>
              <p:nvPr/>
            </p:nvPicPr>
            <p:blipFill>
              <a:blip r:embed="rId3"/>
              <a:srcRect t="7692"/>
              <a:stretch>
                <a:fillRect/>
              </a:stretch>
            </p:blipFill>
            <p:spPr bwMode="auto">
              <a:xfrm>
                <a:off x="3346" y="12041"/>
                <a:ext cx="3000" cy="2010"/>
              </a:xfrm>
              <a:prstGeom prst="rect">
                <a:avLst/>
              </a:prstGeom>
              <a:ln>
                <a:solidFill>
                  <a:srgbClr val="BE12A5"/>
                </a:solidFill>
              </a:ln>
              <a:effectLst>
                <a:outerShdw blurRad="292100" dist="139700" dir="2700000" algn="tl" rotWithShape="0">
                  <a:srgbClr val="333333">
                    <a:alpha val="65000"/>
                  </a:srgbClr>
                </a:outerShdw>
              </a:effectLst>
            </p:spPr>
          </p:pic>
          <p:pic>
            <p:nvPicPr>
              <p:cNvPr id="15" name="Imagen 4" descr="http://www.dentaltraumaguide.org/Pictures/Primary/Intrusion/intrusiontop.jpg"/>
              <p:cNvPicPr>
                <a:picLocks noChangeAspect="1" noChangeArrowheads="1"/>
              </p:cNvPicPr>
              <p:nvPr/>
            </p:nvPicPr>
            <p:blipFill>
              <a:blip r:embed="rId4"/>
              <a:srcRect/>
              <a:stretch>
                <a:fillRect/>
              </a:stretch>
            </p:blipFill>
            <p:spPr bwMode="auto">
              <a:xfrm>
                <a:off x="6444" y="12041"/>
                <a:ext cx="3000" cy="2010"/>
              </a:xfrm>
              <a:prstGeom prst="rect">
                <a:avLst/>
              </a:prstGeom>
              <a:ln>
                <a:solidFill>
                  <a:srgbClr val="BE12A5"/>
                </a:solidFill>
              </a:ln>
              <a:effectLst>
                <a:outerShdw blurRad="292100" dist="139700" dir="2700000" algn="tl" rotWithShape="0">
                  <a:srgbClr val="333333">
                    <a:alpha val="65000"/>
                  </a:srgbClr>
                </a:outerShdw>
              </a:effectLst>
            </p:spPr>
          </p:pic>
        </p:grpSp>
        <p:pic>
          <p:nvPicPr>
            <p:cNvPr id="10" name="Imagen 9" descr="http://www.dentaltraumaguide.org/Pictures/Primary/Intrusion/intrusionrontgen.jpg"/>
            <p:cNvPicPr>
              <a:picLocks noChangeAspect="1" noChangeArrowheads="1"/>
            </p:cNvPicPr>
            <p:nvPr/>
          </p:nvPicPr>
          <p:blipFill>
            <a:blip r:embed="rId5"/>
            <a:srcRect b="8365"/>
            <a:stretch>
              <a:fillRect/>
            </a:stretch>
          </p:blipFill>
          <p:spPr bwMode="auto">
            <a:xfrm>
              <a:off x="5857884" y="500042"/>
              <a:ext cx="1357536" cy="1285884"/>
            </a:xfrm>
            <a:prstGeom prst="rect">
              <a:avLst/>
            </a:prstGeom>
            <a:ln>
              <a:solidFill>
                <a:srgbClr val="BE12A5"/>
              </a:solidFill>
            </a:ln>
            <a:effectLst>
              <a:outerShdw blurRad="292100" dist="139700" dir="2700000" algn="tl" rotWithShape="0">
                <a:srgbClr val="333333">
                  <a:alpha val="65000"/>
                </a:srgbClr>
              </a:outerShdw>
            </a:effectLst>
          </p:spPr>
        </p:pic>
        <p:pic>
          <p:nvPicPr>
            <p:cNvPr id="11" name="Imagen 12" descr="http://www.dentaltraumaguide.org/Pictures/Primary/Intrusion/intrusionrontgenInvolvement.jpg"/>
            <p:cNvPicPr>
              <a:picLocks noChangeAspect="1" noChangeArrowheads="1"/>
            </p:cNvPicPr>
            <p:nvPr/>
          </p:nvPicPr>
          <p:blipFill>
            <a:blip r:embed="rId6"/>
            <a:srcRect b="8366"/>
            <a:stretch>
              <a:fillRect/>
            </a:stretch>
          </p:blipFill>
          <p:spPr bwMode="auto">
            <a:xfrm>
              <a:off x="7286644" y="500042"/>
              <a:ext cx="1357088" cy="1285884"/>
            </a:xfrm>
            <a:prstGeom prst="rect">
              <a:avLst/>
            </a:prstGeom>
            <a:ln>
              <a:solidFill>
                <a:srgbClr val="BE12A5"/>
              </a:solidFill>
            </a:ln>
            <a:effectLst>
              <a:outerShdw blurRad="292100" dist="139700" dir="2700000" algn="tl" rotWithShape="0">
                <a:srgbClr val="333333">
                  <a:alpha val="65000"/>
                </a:srgbClr>
              </a:outerShdw>
            </a:effectLst>
          </p:spPr>
        </p:pic>
      </p:grpSp>
      <p:graphicFrame>
        <p:nvGraphicFramePr>
          <p:cNvPr id="16" name="15 Diagrama"/>
          <p:cNvGraphicFramePr/>
          <p:nvPr/>
        </p:nvGraphicFramePr>
        <p:xfrm>
          <a:off x="2857488" y="3000372"/>
          <a:ext cx="6286512" cy="32147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16 Flecha abajo"/>
          <p:cNvSpPr/>
          <p:nvPr/>
        </p:nvSpPr>
        <p:spPr>
          <a:xfrm>
            <a:off x="2143108" y="3429000"/>
            <a:ext cx="285752" cy="714380"/>
          </a:xfrm>
          <a:prstGeom prst="downArrow">
            <a:avLst/>
          </a:prstGeom>
          <a:solidFill>
            <a:srgbClr val="BE1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rgbClr val="AC1096"/>
              </a:solidFill>
            </a:endParaRPr>
          </a:p>
        </p:txBody>
      </p:sp>
      <p:sp>
        <p:nvSpPr>
          <p:cNvPr id="18" name="17 Flecha abajo"/>
          <p:cNvSpPr/>
          <p:nvPr/>
        </p:nvSpPr>
        <p:spPr>
          <a:xfrm>
            <a:off x="1785918" y="3714752"/>
            <a:ext cx="285752" cy="714380"/>
          </a:xfrm>
          <a:prstGeom prst="downArrow">
            <a:avLst/>
          </a:prstGeom>
          <a:solidFill>
            <a:srgbClr val="BE1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rgbClr val="AC1096"/>
              </a:solidFill>
            </a:endParaRPr>
          </a:p>
        </p:txBody>
      </p:sp>
      <p:pic>
        <p:nvPicPr>
          <p:cNvPr id="23" name="Picture 4"/>
          <p:cNvPicPr>
            <a:picLocks noChangeAspect="1" noChangeArrowheads="1"/>
          </p:cNvPicPr>
          <p:nvPr/>
        </p:nvPicPr>
        <p:blipFill>
          <a:blip r:embed="rId11">
            <a:clrChange>
              <a:clrFrom>
                <a:srgbClr val="FFFFFF"/>
              </a:clrFrom>
              <a:clrTo>
                <a:srgbClr val="FFFFFF">
                  <a:alpha val="0"/>
                </a:srgbClr>
              </a:clrTo>
            </a:clrChange>
          </a:blip>
          <a:srcRect l="54392" t="28515" r="26940" b="39258"/>
          <a:stretch>
            <a:fillRect/>
          </a:stretch>
        </p:blipFill>
        <p:spPr bwMode="auto">
          <a:xfrm>
            <a:off x="500034" y="2071678"/>
            <a:ext cx="1324850" cy="1285884"/>
          </a:xfrm>
          <a:prstGeom prst="rect">
            <a:avLst/>
          </a:prstGeom>
          <a:noFill/>
          <a:ln w="9525">
            <a:noFill/>
            <a:miter lim="800000"/>
            <a:headEnd/>
            <a:tailEnd/>
          </a:ln>
          <a:effectLst/>
        </p:spPr>
      </p:pic>
      <p:pic>
        <p:nvPicPr>
          <p:cNvPr id="24" name="Picture 5"/>
          <p:cNvPicPr>
            <a:picLocks noChangeAspect="1" noChangeArrowheads="1"/>
          </p:cNvPicPr>
          <p:nvPr/>
        </p:nvPicPr>
        <p:blipFill>
          <a:blip r:embed="rId12">
            <a:clrChange>
              <a:clrFrom>
                <a:srgbClr val="FFFFFF"/>
              </a:clrFrom>
              <a:clrTo>
                <a:srgbClr val="FFFFFF">
                  <a:alpha val="0"/>
                </a:srgbClr>
              </a:clrTo>
            </a:clrChange>
          </a:blip>
          <a:srcRect l="54392" t="29492" r="27489" b="41211"/>
          <a:stretch>
            <a:fillRect/>
          </a:stretch>
        </p:blipFill>
        <p:spPr bwMode="auto">
          <a:xfrm>
            <a:off x="571472" y="2143116"/>
            <a:ext cx="1257309" cy="1143008"/>
          </a:xfrm>
          <a:prstGeom prst="rect">
            <a:avLst/>
          </a:prstGeom>
          <a:noFill/>
          <a:ln w="9525">
            <a:noFill/>
            <a:miter lim="800000"/>
            <a:headEnd/>
            <a:tailEnd/>
          </a:ln>
          <a:effectLst/>
        </p:spPr>
      </p:pic>
      <p:sp>
        <p:nvSpPr>
          <p:cNvPr id="25" name="24 CuadroTexto"/>
          <p:cNvSpPr txBox="1"/>
          <p:nvPr/>
        </p:nvSpPr>
        <p:spPr>
          <a:xfrm>
            <a:off x="4929190" y="5857892"/>
            <a:ext cx="1857388" cy="461665"/>
          </a:xfrm>
          <a:prstGeom prst="rect">
            <a:avLst/>
          </a:prstGeom>
          <a:solidFill>
            <a:srgbClr val="FFFF00"/>
          </a:solidFill>
          <a:scene3d>
            <a:camera prst="orthographicFront"/>
            <a:lightRig rig="threePt" dir="t"/>
          </a:scene3d>
          <a:sp3d>
            <a:bevelT/>
          </a:sp3d>
        </p:spPr>
        <p:txBody>
          <a:bodyPr wrap="square" rtlCol="0">
            <a:spAutoFit/>
          </a:bodyPr>
          <a:lstStyle/>
          <a:p>
            <a:r>
              <a:rPr lang="es-VE" sz="2400" dirty="0" smtClean="0">
                <a:latin typeface="Calibri" pitchFamily="34" charset="0"/>
                <a:cs typeface="Calibri" pitchFamily="34" charset="0"/>
              </a:rPr>
              <a:t>    4 a 10.5% </a:t>
            </a:r>
            <a:endParaRPr lang="es-VE" sz="2400" dirty="0">
              <a:latin typeface="Calibri" pitchFamily="34" charset="0"/>
              <a:cs typeface="Calibri" pitchFamily="34" charset="0"/>
            </a:endParaRPr>
          </a:p>
        </p:txBody>
      </p:sp>
      <p:sp>
        <p:nvSpPr>
          <p:cNvPr id="20" name="19 Rectángulo"/>
          <p:cNvSpPr/>
          <p:nvPr/>
        </p:nvSpPr>
        <p:spPr>
          <a:xfrm>
            <a:off x="0" y="6488668"/>
            <a:ext cx="9144000"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ppt_w*0.70"/>
                                          </p:val>
                                        </p:tav>
                                        <p:tav tm="100000">
                                          <p:val>
                                            <p:strVal val="#ppt_w"/>
                                          </p:val>
                                        </p:tav>
                                      </p:tavLst>
                                    </p:anim>
                                    <p:anim calcmode="lin" valueType="num">
                                      <p:cBhvr>
                                        <p:cTn id="14" dur="500" fill="hold"/>
                                        <p:tgtEl>
                                          <p:spTgt spid="25"/>
                                        </p:tgtEl>
                                        <p:attrNameLst>
                                          <p:attrName>ppt_h</p:attrName>
                                        </p:attrNameLst>
                                      </p:cBhvr>
                                      <p:tavLst>
                                        <p:tav tm="0">
                                          <p:val>
                                            <p:strVal val="#ppt_h"/>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strVal val="#ppt_w*0.70"/>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4"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ox(in)">
                                      <p:cBhvr>
                                        <p:cTn id="25" dur="500"/>
                                        <p:tgtEl>
                                          <p:spTgt spid="17"/>
                                        </p:tgtEl>
                                      </p:cBhvr>
                                    </p:animEffect>
                                  </p:childTnLst>
                                </p:cTn>
                              </p:par>
                            </p:childTnLst>
                          </p:cTn>
                        </p:par>
                        <p:par>
                          <p:cTn id="26" fill="hold">
                            <p:stCondLst>
                              <p:cond delay="2000"/>
                            </p:stCondLst>
                            <p:childTnLst>
                              <p:par>
                                <p:cTn id="27" presetID="4"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ox(i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par>
                          <p:cTn id="38" fill="hold">
                            <p:stCondLst>
                              <p:cond delay="500"/>
                            </p:stCondLst>
                            <p:childTnLst>
                              <p:par>
                                <p:cTn id="39" presetID="55"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ppt_w*0.70"/>
                                          </p:val>
                                        </p:tav>
                                        <p:tav tm="100000">
                                          <p:val>
                                            <p:strVal val="#ppt_w"/>
                                          </p:val>
                                        </p:tav>
                                      </p:tavLst>
                                    </p:anim>
                                    <p:anim calcmode="lin" valueType="num">
                                      <p:cBhvr>
                                        <p:cTn id="42" dur="500" fill="hold"/>
                                        <p:tgtEl>
                                          <p:spTgt spid="24"/>
                                        </p:tgtEl>
                                        <p:attrNameLst>
                                          <p:attrName>ppt_h</p:attrName>
                                        </p:attrNameLst>
                                      </p:cBhvr>
                                      <p:tavLst>
                                        <p:tav tm="0">
                                          <p:val>
                                            <p:strVal val="#ppt_h"/>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animBg="1"/>
      <p:bldP spid="18"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Intrusión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6" name="5 Rectángulo"/>
          <p:cNvSpPr/>
          <p:nvPr/>
        </p:nvSpPr>
        <p:spPr>
          <a:xfrm>
            <a:off x="642910" y="1000108"/>
            <a:ext cx="223490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Tratamiento</a:t>
            </a:r>
            <a:endParaRPr lang="es-VE" sz="2800" dirty="0">
              <a:solidFill>
                <a:srgbClr val="AC1096"/>
              </a:solidFill>
              <a:latin typeface="Aharoni" pitchFamily="2" charset="-79"/>
              <a:cs typeface="Aharoni" pitchFamily="2" charset="-79"/>
            </a:endParaRPr>
          </a:p>
        </p:txBody>
      </p:sp>
      <p:grpSp>
        <p:nvGrpSpPr>
          <p:cNvPr id="10" name="9 Grupo"/>
          <p:cNvGrpSpPr/>
          <p:nvPr/>
        </p:nvGrpSpPr>
        <p:grpSpPr>
          <a:xfrm>
            <a:off x="2143108" y="2143116"/>
            <a:ext cx="5214974" cy="3556590"/>
            <a:chOff x="-3255225" y="2643182"/>
            <a:chExt cx="3917155" cy="2556458"/>
          </a:xfrm>
        </p:grpSpPr>
        <p:pic>
          <p:nvPicPr>
            <p:cNvPr id="11" name="Imagen 20"/>
            <p:cNvPicPr>
              <a:picLocks noChangeAspect="1" noChangeArrowheads="1"/>
            </p:cNvPicPr>
            <p:nvPr/>
          </p:nvPicPr>
          <p:blipFill>
            <a:blip r:embed="rId2"/>
            <a:srcRect l="4494" r="52446" b="52263"/>
            <a:stretch>
              <a:fillRect/>
            </a:stretch>
          </p:blipFill>
          <p:spPr bwMode="auto">
            <a:xfrm>
              <a:off x="-3255225" y="2643182"/>
              <a:ext cx="1924842" cy="1238287"/>
            </a:xfrm>
            <a:prstGeom prst="rect">
              <a:avLst/>
            </a:prstGeom>
            <a:noFill/>
            <a:ln w="19050">
              <a:solidFill>
                <a:srgbClr val="BE12A5"/>
              </a:solidFill>
              <a:miter lim="800000"/>
              <a:headEnd/>
              <a:tailEnd/>
            </a:ln>
          </p:spPr>
        </p:pic>
        <p:pic>
          <p:nvPicPr>
            <p:cNvPr id="12" name="Imagen 20"/>
            <p:cNvPicPr>
              <a:picLocks noChangeAspect="1" noChangeArrowheads="1"/>
            </p:cNvPicPr>
            <p:nvPr/>
          </p:nvPicPr>
          <p:blipFill>
            <a:blip r:embed="rId2">
              <a:grayscl/>
            </a:blip>
            <a:srcRect l="54054" r="2496" b="51814"/>
            <a:stretch>
              <a:fillRect/>
            </a:stretch>
          </p:blipFill>
          <p:spPr bwMode="auto">
            <a:xfrm>
              <a:off x="-1261857" y="2643182"/>
              <a:ext cx="1923787" cy="1239406"/>
            </a:xfrm>
            <a:prstGeom prst="rect">
              <a:avLst/>
            </a:prstGeom>
            <a:noFill/>
            <a:ln w="19050">
              <a:solidFill>
                <a:srgbClr val="BE12A5"/>
              </a:solidFill>
              <a:miter lim="800000"/>
              <a:headEnd/>
              <a:tailEnd/>
            </a:ln>
          </p:spPr>
        </p:pic>
        <p:pic>
          <p:nvPicPr>
            <p:cNvPr id="13" name="Imagen 20"/>
            <p:cNvPicPr>
              <a:picLocks noChangeAspect="1" noChangeArrowheads="1"/>
            </p:cNvPicPr>
            <p:nvPr/>
          </p:nvPicPr>
          <p:blipFill>
            <a:blip r:embed="rId2">
              <a:grayscl/>
            </a:blip>
            <a:srcRect l="4494" t="50616" r="52446"/>
            <a:stretch>
              <a:fillRect/>
            </a:stretch>
          </p:blipFill>
          <p:spPr bwMode="auto">
            <a:xfrm>
              <a:off x="-3255225" y="3957632"/>
              <a:ext cx="1924842" cy="1242008"/>
            </a:xfrm>
            <a:prstGeom prst="rect">
              <a:avLst/>
            </a:prstGeom>
            <a:noFill/>
            <a:ln w="19050">
              <a:solidFill>
                <a:srgbClr val="BE12A5"/>
              </a:solidFill>
              <a:miter lim="800000"/>
              <a:headEnd/>
              <a:tailEnd/>
            </a:ln>
          </p:spPr>
        </p:pic>
        <p:pic>
          <p:nvPicPr>
            <p:cNvPr id="14" name="Imagen 20"/>
            <p:cNvPicPr>
              <a:picLocks noChangeAspect="1" noChangeArrowheads="1"/>
            </p:cNvPicPr>
            <p:nvPr/>
          </p:nvPicPr>
          <p:blipFill>
            <a:blip r:embed="rId2">
              <a:grayscl/>
            </a:blip>
            <a:srcRect l="55698" t="54179" r="1955"/>
            <a:stretch>
              <a:fillRect/>
            </a:stretch>
          </p:blipFill>
          <p:spPr bwMode="auto">
            <a:xfrm>
              <a:off x="-1261857" y="3957632"/>
              <a:ext cx="1923787" cy="1238885"/>
            </a:xfrm>
            <a:prstGeom prst="rect">
              <a:avLst/>
            </a:prstGeom>
            <a:noFill/>
            <a:ln w="19050">
              <a:solidFill>
                <a:srgbClr val="BE12A5"/>
              </a:solidFill>
              <a:miter lim="800000"/>
              <a:headEnd/>
              <a:tailEnd/>
            </a:ln>
          </p:spPr>
        </p:pic>
      </p:grpSp>
      <p:grpSp>
        <p:nvGrpSpPr>
          <p:cNvPr id="15" name="Group 1"/>
          <p:cNvGrpSpPr>
            <a:grpSpLocks/>
          </p:cNvGrpSpPr>
          <p:nvPr/>
        </p:nvGrpSpPr>
        <p:grpSpPr bwMode="auto">
          <a:xfrm>
            <a:off x="1357290" y="2071678"/>
            <a:ext cx="6572296" cy="3101751"/>
            <a:chOff x="2430" y="1675"/>
            <a:chExt cx="9300" cy="3986"/>
          </a:xfrm>
        </p:grpSpPr>
        <p:pic>
          <p:nvPicPr>
            <p:cNvPr id="24" name="Imagen 19"/>
            <p:cNvPicPr>
              <a:picLocks noChangeAspect="1" noChangeArrowheads="1"/>
            </p:cNvPicPr>
            <p:nvPr/>
          </p:nvPicPr>
          <p:blipFill>
            <a:blip r:embed="rId3"/>
            <a:srcRect l="34079" t="17163" r="36101" b="43895"/>
            <a:stretch>
              <a:fillRect/>
            </a:stretch>
          </p:blipFill>
          <p:spPr bwMode="auto">
            <a:xfrm>
              <a:off x="5565" y="1675"/>
              <a:ext cx="3030" cy="1954"/>
            </a:xfrm>
            <a:prstGeom prst="rect">
              <a:avLst/>
            </a:prstGeom>
            <a:noFill/>
            <a:ln w="19050">
              <a:solidFill>
                <a:srgbClr val="BE12A5"/>
              </a:solidFill>
              <a:miter lim="800000"/>
              <a:headEnd/>
              <a:tailEnd/>
            </a:ln>
          </p:spPr>
        </p:pic>
        <p:pic>
          <p:nvPicPr>
            <p:cNvPr id="17" name="Imagen 19"/>
            <p:cNvPicPr>
              <a:picLocks noChangeAspect="1" noChangeArrowheads="1"/>
            </p:cNvPicPr>
            <p:nvPr/>
          </p:nvPicPr>
          <p:blipFill>
            <a:blip r:embed="rId3"/>
            <a:srcRect l="4010" t="17165" r="68292" b="46117"/>
            <a:stretch>
              <a:fillRect/>
            </a:stretch>
          </p:blipFill>
          <p:spPr bwMode="auto">
            <a:xfrm>
              <a:off x="2430" y="1690"/>
              <a:ext cx="3030" cy="1946"/>
            </a:xfrm>
            <a:prstGeom prst="rect">
              <a:avLst/>
            </a:prstGeom>
            <a:noFill/>
            <a:ln w="19050">
              <a:solidFill>
                <a:srgbClr val="BE12A5"/>
              </a:solidFill>
              <a:miter lim="800000"/>
              <a:headEnd/>
              <a:tailEnd/>
            </a:ln>
          </p:spPr>
        </p:pic>
        <p:pic>
          <p:nvPicPr>
            <p:cNvPr id="18" name="Imagen 19"/>
            <p:cNvPicPr>
              <a:picLocks noChangeAspect="1" noChangeArrowheads="1"/>
            </p:cNvPicPr>
            <p:nvPr/>
          </p:nvPicPr>
          <p:blipFill>
            <a:blip r:embed="rId3"/>
            <a:srcRect t="58948" r="68176" b="4755"/>
            <a:stretch>
              <a:fillRect/>
            </a:stretch>
          </p:blipFill>
          <p:spPr bwMode="auto">
            <a:xfrm>
              <a:off x="2430" y="3720"/>
              <a:ext cx="3030" cy="1941"/>
            </a:xfrm>
            <a:prstGeom prst="rect">
              <a:avLst/>
            </a:prstGeom>
            <a:noFill/>
            <a:ln w="19050">
              <a:solidFill>
                <a:srgbClr val="BE12A5"/>
              </a:solidFill>
              <a:miter lim="800000"/>
              <a:headEnd/>
              <a:tailEnd/>
            </a:ln>
          </p:spPr>
        </p:pic>
        <p:pic>
          <p:nvPicPr>
            <p:cNvPr id="19" name="Imagen 19"/>
            <p:cNvPicPr>
              <a:picLocks noChangeAspect="1" noChangeArrowheads="1"/>
            </p:cNvPicPr>
            <p:nvPr/>
          </p:nvPicPr>
          <p:blipFill>
            <a:blip r:embed="rId3"/>
            <a:srcRect l="35333" t="61058" r="34848" b="5908"/>
            <a:stretch>
              <a:fillRect/>
            </a:stretch>
          </p:blipFill>
          <p:spPr bwMode="auto">
            <a:xfrm>
              <a:off x="5565" y="3720"/>
              <a:ext cx="3030" cy="1941"/>
            </a:xfrm>
            <a:prstGeom prst="rect">
              <a:avLst/>
            </a:prstGeom>
            <a:noFill/>
            <a:ln w="19050">
              <a:solidFill>
                <a:srgbClr val="BE12A5"/>
              </a:solidFill>
              <a:miter lim="800000"/>
              <a:headEnd/>
              <a:tailEnd/>
            </a:ln>
          </p:spPr>
        </p:pic>
        <p:pic>
          <p:nvPicPr>
            <p:cNvPr id="21" name="Imagen 19"/>
            <p:cNvPicPr>
              <a:picLocks noChangeAspect="1" noChangeArrowheads="1"/>
            </p:cNvPicPr>
            <p:nvPr/>
          </p:nvPicPr>
          <p:blipFill>
            <a:blip r:embed="rId3"/>
            <a:srcRect l="67908" t="60951" r="2005" b="4333"/>
            <a:stretch>
              <a:fillRect/>
            </a:stretch>
          </p:blipFill>
          <p:spPr bwMode="auto">
            <a:xfrm>
              <a:off x="8700" y="3715"/>
              <a:ext cx="3030" cy="1946"/>
            </a:xfrm>
            <a:prstGeom prst="rect">
              <a:avLst/>
            </a:prstGeom>
            <a:noFill/>
            <a:ln w="19050">
              <a:solidFill>
                <a:srgbClr val="BE12A5"/>
              </a:solidFill>
              <a:miter lim="800000"/>
              <a:headEnd/>
              <a:tailEnd/>
            </a:ln>
          </p:spPr>
        </p:pic>
        <p:pic>
          <p:nvPicPr>
            <p:cNvPr id="23" name="Imagen 19"/>
            <p:cNvPicPr>
              <a:picLocks noChangeAspect="1" noChangeArrowheads="1"/>
            </p:cNvPicPr>
            <p:nvPr/>
          </p:nvPicPr>
          <p:blipFill>
            <a:blip r:embed="rId3"/>
            <a:srcRect l="66890" r="13332" b="43163"/>
            <a:stretch>
              <a:fillRect/>
            </a:stretch>
          </p:blipFill>
          <p:spPr bwMode="auto">
            <a:xfrm>
              <a:off x="8700" y="1690"/>
              <a:ext cx="1449" cy="1946"/>
            </a:xfrm>
            <a:prstGeom prst="rect">
              <a:avLst/>
            </a:prstGeom>
            <a:noFill/>
            <a:ln w="19050">
              <a:solidFill>
                <a:srgbClr val="BE12A5"/>
              </a:solidFill>
              <a:miter lim="800000"/>
              <a:headEnd/>
              <a:tailEnd/>
            </a:ln>
          </p:spPr>
        </p:pic>
      </p:grpSp>
      <p:sp>
        <p:nvSpPr>
          <p:cNvPr id="20" name="19 Rectángulo"/>
          <p:cNvSpPr/>
          <p:nvPr/>
        </p:nvSpPr>
        <p:spPr>
          <a:xfrm>
            <a:off x="2285984" y="6431660"/>
            <a:ext cx="6858016"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Imágenes  Postgrado de </a:t>
            </a:r>
            <a:r>
              <a:rPr lang="es-ES" sz="1200" dirty="0" err="1" smtClean="0"/>
              <a:t>Odontologia</a:t>
            </a:r>
            <a:r>
              <a:rPr lang="es-ES" sz="1200" dirty="0" smtClean="0"/>
              <a:t> Infantil UCV</a:t>
            </a:r>
            <a:endParaRPr lang="es-VE" sz="1200" dirty="0" smtClean="0"/>
          </a:p>
          <a:p>
            <a:endParaRPr lang="es-VE" dirty="0" smtClean="0"/>
          </a:p>
        </p:txBody>
      </p:sp>
      <p:grpSp>
        <p:nvGrpSpPr>
          <p:cNvPr id="25" name="24 Grupo"/>
          <p:cNvGrpSpPr/>
          <p:nvPr/>
        </p:nvGrpSpPr>
        <p:grpSpPr>
          <a:xfrm>
            <a:off x="1928794" y="1785926"/>
            <a:ext cx="5357850" cy="4412286"/>
            <a:chOff x="668309" y="333375"/>
            <a:chExt cx="7720042" cy="5570685"/>
          </a:xfrm>
        </p:grpSpPr>
        <p:pic>
          <p:nvPicPr>
            <p:cNvPr id="26" name="Picture 4" descr="110609 - Intraoral"/>
            <p:cNvPicPr>
              <a:picLocks noChangeAspect="1" noChangeArrowheads="1"/>
            </p:cNvPicPr>
            <p:nvPr/>
          </p:nvPicPr>
          <p:blipFill>
            <a:blip r:embed="rId4" cstate="print"/>
            <a:srcRect l="13974" r="22223"/>
            <a:stretch>
              <a:fillRect/>
            </a:stretch>
          </p:blipFill>
          <p:spPr bwMode="auto">
            <a:xfrm>
              <a:off x="668309" y="333376"/>
              <a:ext cx="3813514" cy="2843212"/>
            </a:xfrm>
            <a:prstGeom prst="rect">
              <a:avLst/>
            </a:prstGeom>
            <a:noFill/>
            <a:ln w="9525">
              <a:solidFill>
                <a:srgbClr val="BE12A5"/>
              </a:solidFill>
              <a:miter lim="800000"/>
              <a:headEnd/>
              <a:tailEnd/>
            </a:ln>
          </p:spPr>
        </p:pic>
        <p:pic>
          <p:nvPicPr>
            <p:cNvPr id="27" name="Picture 5" descr="250609 - Intraoral"/>
            <p:cNvPicPr>
              <a:picLocks noChangeAspect="1" noChangeArrowheads="1"/>
            </p:cNvPicPr>
            <p:nvPr/>
          </p:nvPicPr>
          <p:blipFill>
            <a:blip r:embed="rId5"/>
            <a:srcRect l="13812" r="12198"/>
            <a:stretch>
              <a:fillRect/>
            </a:stretch>
          </p:blipFill>
          <p:spPr bwMode="auto">
            <a:xfrm>
              <a:off x="4572000" y="333375"/>
              <a:ext cx="3816350" cy="2794000"/>
            </a:xfrm>
            <a:prstGeom prst="rect">
              <a:avLst/>
            </a:prstGeom>
            <a:noFill/>
            <a:ln w="9525">
              <a:solidFill>
                <a:srgbClr val="BE12A5"/>
              </a:solidFill>
              <a:miter lim="800000"/>
              <a:headEnd/>
              <a:tailEnd/>
            </a:ln>
          </p:spPr>
        </p:pic>
        <p:pic>
          <p:nvPicPr>
            <p:cNvPr id="28" name="Picture 6" descr="020709 - Intraoral"/>
            <p:cNvPicPr>
              <a:picLocks noChangeAspect="1" noChangeArrowheads="1"/>
            </p:cNvPicPr>
            <p:nvPr/>
          </p:nvPicPr>
          <p:blipFill>
            <a:blip r:embed="rId6" cstate="print"/>
            <a:srcRect l="17485" t="8388" r="16339"/>
            <a:stretch>
              <a:fillRect/>
            </a:stretch>
          </p:blipFill>
          <p:spPr bwMode="auto">
            <a:xfrm>
              <a:off x="4574837" y="3210632"/>
              <a:ext cx="3813514" cy="2693428"/>
            </a:xfrm>
            <a:prstGeom prst="rect">
              <a:avLst/>
            </a:prstGeom>
            <a:noFill/>
            <a:ln w="9525">
              <a:solidFill>
                <a:srgbClr val="BE12A5"/>
              </a:solidFill>
              <a:miter lim="800000"/>
              <a:headEnd/>
              <a:tailEnd/>
            </a:ln>
          </p:spPr>
        </p:pic>
        <p:pic>
          <p:nvPicPr>
            <p:cNvPr id="29" name="Picture 4"/>
            <p:cNvPicPr>
              <a:picLocks noChangeAspect="1" noChangeArrowheads="1"/>
            </p:cNvPicPr>
            <p:nvPr/>
          </p:nvPicPr>
          <p:blipFill>
            <a:blip r:embed="rId7" cstate="print"/>
            <a:srcRect/>
            <a:stretch>
              <a:fillRect/>
            </a:stretch>
          </p:blipFill>
          <p:spPr bwMode="auto">
            <a:xfrm>
              <a:off x="854334" y="3292839"/>
              <a:ext cx="3627489" cy="2594153"/>
            </a:xfrm>
            <a:prstGeom prst="roundRect">
              <a:avLst>
                <a:gd name="adj" fmla="val 16667"/>
              </a:avLst>
            </a:prstGeom>
            <a:ln>
              <a:solidFill>
                <a:srgbClr val="BE12A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aphicFrame>
        <p:nvGraphicFramePr>
          <p:cNvPr id="8" name="7 Diagrama"/>
          <p:cNvGraphicFramePr/>
          <p:nvPr/>
        </p:nvGraphicFramePr>
        <p:xfrm>
          <a:off x="1214414" y="1357298"/>
          <a:ext cx="7072362" cy="52784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par>
                          <p:cTn id="21" fill="hold">
                            <p:stCondLst>
                              <p:cond delay="500"/>
                            </p:stCondLst>
                            <p:childTnLst>
                              <p:par>
                                <p:cTn id="22" presetID="4"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strVal val="#ppt_w*0.70"/>
                                          </p:val>
                                        </p:tav>
                                        <p:tav tm="100000">
                                          <p:val>
                                            <p:strVal val="#ppt_w"/>
                                          </p:val>
                                        </p:tav>
                                      </p:tavLst>
                                    </p:anim>
                                    <p:anim calcmode="lin" valueType="num">
                                      <p:cBhvr>
                                        <p:cTn id="35" dur="1000" fill="hold"/>
                                        <p:tgtEl>
                                          <p:spTgt spid="25"/>
                                        </p:tgtEl>
                                        <p:attrNameLst>
                                          <p:attrName>ppt_h</p:attrName>
                                        </p:attrNameLst>
                                      </p:cBhvr>
                                      <p:tavLst>
                                        <p:tav tm="0">
                                          <p:val>
                                            <p:strVal val="#ppt_h"/>
                                          </p:val>
                                        </p:tav>
                                        <p:tav tm="100000">
                                          <p:val>
                                            <p:strVal val="#ppt_h"/>
                                          </p:val>
                                        </p:tav>
                                      </p:tavLst>
                                    </p:anim>
                                    <p:animEffect transition="in" filter="fade">
                                      <p:cBhvr>
                                        <p:cTn id="3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Intrusión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6" name="5 Rectángulo"/>
          <p:cNvSpPr/>
          <p:nvPr/>
        </p:nvSpPr>
        <p:spPr>
          <a:xfrm>
            <a:off x="642910" y="1000108"/>
            <a:ext cx="2234907" cy="523220"/>
          </a:xfrm>
          <a:prstGeom prst="rect">
            <a:avLst/>
          </a:prstGeom>
        </p:spPr>
        <p:txBody>
          <a:bodyPr wrap="none">
            <a:spAutoFit/>
          </a:bodyPr>
          <a:lstStyle/>
          <a:p>
            <a:r>
              <a:rPr lang="es-VE" sz="2800" dirty="0" smtClean="0">
                <a:solidFill>
                  <a:srgbClr val="FF0066"/>
                </a:solidFill>
                <a:latin typeface="Aharoni" pitchFamily="2" charset="-79"/>
                <a:cs typeface="Aharoni" pitchFamily="2" charset="-79"/>
              </a:rPr>
              <a:t>Tratamiento</a:t>
            </a:r>
            <a:endParaRPr lang="es-VE" sz="2800" dirty="0">
              <a:latin typeface="Aharoni" pitchFamily="2" charset="-79"/>
              <a:cs typeface="Aharoni" pitchFamily="2" charset="-79"/>
            </a:endParaRPr>
          </a:p>
        </p:txBody>
      </p:sp>
      <p:sp>
        <p:nvSpPr>
          <p:cNvPr id="20" name="19 Rectángulo"/>
          <p:cNvSpPr/>
          <p:nvPr/>
        </p:nvSpPr>
        <p:spPr>
          <a:xfrm>
            <a:off x="571472" y="4071942"/>
            <a:ext cx="8072462" cy="1569660"/>
          </a:xfrm>
          <a:prstGeom prst="rect">
            <a:avLst/>
          </a:prstGeom>
          <a:solidFill>
            <a:schemeClr val="accent2"/>
          </a:solidFill>
          <a:scene3d>
            <a:camera prst="perspectiveAbove"/>
            <a:lightRig rig="threePt" dir="t"/>
          </a:scene3d>
          <a:sp3d>
            <a:bevelT prst="relaxedInset"/>
          </a:sp3d>
        </p:spPr>
        <p:txBody>
          <a:bodyPr wrap="square">
            <a:spAutoFit/>
          </a:bodyPr>
          <a:lstStyle/>
          <a:p>
            <a:r>
              <a:rPr lang="es-ES" sz="2400" b="1" dirty="0" err="1" smtClean="0">
                <a:latin typeface="Calibri" pitchFamily="34" charset="0"/>
                <a:cs typeface="Calibri" pitchFamily="34" charset="0"/>
              </a:rPr>
              <a:t>Colak</a:t>
            </a:r>
            <a:r>
              <a:rPr lang="es-ES" sz="2400" b="1" dirty="0" smtClean="0">
                <a:latin typeface="Calibri" pitchFamily="34" charset="0"/>
                <a:cs typeface="Calibri" pitchFamily="34" charset="0"/>
              </a:rPr>
              <a:t> y </a:t>
            </a:r>
            <a:r>
              <a:rPr lang="es-ES" sz="2400" b="1" dirty="0" err="1" smtClean="0">
                <a:latin typeface="Calibri" pitchFamily="34" charset="0"/>
                <a:cs typeface="Calibri" pitchFamily="34" charset="0"/>
              </a:rPr>
              <a:t>cols</a:t>
            </a:r>
            <a:r>
              <a:rPr lang="es-ES" sz="2400" b="1" dirty="0" smtClean="0">
                <a:latin typeface="Calibri" pitchFamily="34" charset="0"/>
                <a:cs typeface="Calibri" pitchFamily="34" charset="0"/>
              </a:rPr>
              <a:t> en el 2009, intrusiones en 102 dientes de 70 pacientes y concluyeron que en la mayoría de los dientes </a:t>
            </a:r>
            <a:r>
              <a:rPr lang="es-ES" sz="2400" b="1" dirty="0" err="1" smtClean="0">
                <a:latin typeface="Calibri" pitchFamily="34" charset="0"/>
                <a:cs typeface="Calibri" pitchFamily="34" charset="0"/>
              </a:rPr>
              <a:t>intruidos</a:t>
            </a:r>
            <a:r>
              <a:rPr lang="es-ES" sz="2400" b="1" dirty="0" smtClean="0">
                <a:latin typeface="Calibri" pitchFamily="34" charset="0"/>
                <a:cs typeface="Calibri" pitchFamily="34" charset="0"/>
              </a:rPr>
              <a:t> ocurre la </a:t>
            </a:r>
            <a:r>
              <a:rPr lang="es-ES" sz="2400" b="1" dirty="0" err="1" smtClean="0">
                <a:latin typeface="Calibri" pitchFamily="34" charset="0"/>
                <a:cs typeface="Calibri" pitchFamily="34" charset="0"/>
              </a:rPr>
              <a:t>reerupción</a:t>
            </a:r>
            <a:r>
              <a:rPr lang="es-ES" sz="2400" b="1" dirty="0" smtClean="0">
                <a:latin typeface="Calibri" pitchFamily="34" charset="0"/>
                <a:cs typeface="Calibri" pitchFamily="34" charset="0"/>
              </a:rPr>
              <a:t> espontánea, la cual tarda menos tiempo en ocurrir en intrusiones leves</a:t>
            </a:r>
            <a:endParaRPr lang="es-VE" sz="2000" b="1" dirty="0">
              <a:latin typeface="Calibri" pitchFamily="34" charset="0"/>
              <a:cs typeface="Calibri" pitchFamily="34" charset="0"/>
            </a:endParaRPr>
          </a:p>
        </p:txBody>
      </p:sp>
      <p:sp>
        <p:nvSpPr>
          <p:cNvPr id="25" name="24 Rectángulo"/>
          <p:cNvSpPr/>
          <p:nvPr/>
        </p:nvSpPr>
        <p:spPr>
          <a:xfrm>
            <a:off x="428596" y="1785926"/>
            <a:ext cx="8429652" cy="1569660"/>
          </a:xfrm>
          <a:prstGeom prst="rect">
            <a:avLst/>
          </a:prstGeom>
          <a:solidFill>
            <a:srgbClr val="0070C0"/>
          </a:solidFill>
          <a:scene3d>
            <a:camera prst="perspectiveAbove"/>
            <a:lightRig rig="threePt" dir="t"/>
          </a:scene3d>
          <a:sp3d>
            <a:bevelT/>
          </a:sp3d>
        </p:spPr>
        <p:txBody>
          <a:bodyPr wrap="square">
            <a:spAutoFit/>
          </a:bodyPr>
          <a:lstStyle/>
          <a:p>
            <a:r>
              <a:rPr lang="es-ES" sz="2400" b="1" dirty="0" err="1" smtClean="0">
                <a:latin typeface="Calibri" pitchFamily="34" charset="0"/>
                <a:cs typeface="Calibri" pitchFamily="34" charset="0"/>
              </a:rPr>
              <a:t>Holan</a:t>
            </a:r>
            <a:r>
              <a:rPr lang="es-ES" sz="2400" b="1" dirty="0" smtClean="0">
                <a:latin typeface="Calibri" pitchFamily="34" charset="0"/>
                <a:cs typeface="Calibri" pitchFamily="34" charset="0"/>
              </a:rPr>
              <a:t> y </a:t>
            </a:r>
            <a:r>
              <a:rPr lang="es-ES" sz="2400" b="1" dirty="0" err="1" smtClean="0">
                <a:latin typeface="Calibri" pitchFamily="34" charset="0"/>
                <a:cs typeface="Calibri" pitchFamily="34" charset="0"/>
              </a:rPr>
              <a:t>Ram</a:t>
            </a:r>
            <a:r>
              <a:rPr lang="es-ES" sz="2400" b="1" dirty="0" smtClean="0">
                <a:latin typeface="Calibri" pitchFamily="34" charset="0"/>
                <a:cs typeface="Calibri" pitchFamily="34" charset="0"/>
              </a:rPr>
              <a:t> (1999), la mayoría de los dientes con intrusión completa y fractura de tabla ósea pueden </a:t>
            </a:r>
            <a:r>
              <a:rPr lang="es-ES" sz="2400" b="1" dirty="0" err="1" smtClean="0">
                <a:latin typeface="Calibri" pitchFamily="34" charset="0"/>
                <a:cs typeface="Calibri" pitchFamily="34" charset="0"/>
              </a:rPr>
              <a:t>reerupcionar</a:t>
            </a:r>
            <a:r>
              <a:rPr lang="es-ES" sz="2400" b="1" dirty="0" smtClean="0">
                <a:latin typeface="Calibri" pitchFamily="34" charset="0"/>
                <a:cs typeface="Calibri" pitchFamily="34" charset="0"/>
              </a:rPr>
              <a:t> espontáneamente sin complicaciones después de 36 meses de ocurrido el trauma</a:t>
            </a:r>
            <a:endParaRPr lang="es-VE" sz="2400" b="1"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Avulsión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pic>
        <p:nvPicPr>
          <p:cNvPr id="8" name="Picture 3"/>
          <p:cNvPicPr>
            <a:picLocks noChangeAspect="1" noChangeArrowheads="1"/>
          </p:cNvPicPr>
          <p:nvPr/>
        </p:nvPicPr>
        <p:blipFill>
          <a:blip r:embed="rId2">
            <a:clrChange>
              <a:clrFrom>
                <a:srgbClr val="FFFFFF"/>
              </a:clrFrom>
              <a:clrTo>
                <a:srgbClr val="FFFFFF">
                  <a:alpha val="0"/>
                </a:srgbClr>
              </a:clrTo>
            </a:clrChange>
          </a:blip>
          <a:srcRect l="30783" t="31445" r="49451" b="17773"/>
          <a:stretch>
            <a:fillRect/>
          </a:stretch>
        </p:blipFill>
        <p:spPr bwMode="auto">
          <a:xfrm>
            <a:off x="642910" y="3143248"/>
            <a:ext cx="1829912" cy="2643206"/>
          </a:xfrm>
          <a:prstGeom prst="rect">
            <a:avLst/>
          </a:prstGeom>
          <a:noFill/>
          <a:ln w="9525">
            <a:noFill/>
            <a:miter lim="800000"/>
            <a:headEnd/>
            <a:tailEnd/>
          </a:ln>
          <a:effectLst/>
        </p:spPr>
      </p:pic>
      <p:graphicFrame>
        <p:nvGraphicFramePr>
          <p:cNvPr id="9" name="8 Diagrama"/>
          <p:cNvGraphicFramePr/>
          <p:nvPr/>
        </p:nvGraphicFramePr>
        <p:xfrm>
          <a:off x="3214678" y="3286124"/>
          <a:ext cx="5500726" cy="2928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2"/>
          <p:cNvGrpSpPr>
            <a:grpSpLocks/>
          </p:cNvGrpSpPr>
          <p:nvPr/>
        </p:nvGrpSpPr>
        <p:grpSpPr bwMode="auto">
          <a:xfrm>
            <a:off x="2571736" y="785794"/>
            <a:ext cx="6282682" cy="1762137"/>
            <a:chOff x="2265" y="9441"/>
            <a:chExt cx="8310" cy="2040"/>
          </a:xfrm>
        </p:grpSpPr>
        <p:pic>
          <p:nvPicPr>
            <p:cNvPr id="11" name="Imagen 19" descr="http://www.dentaltraumaguide.org/Pictures/Primary/Avulsion/avulsion_front.jpg"/>
            <p:cNvPicPr>
              <a:picLocks noChangeAspect="1" noChangeArrowheads="1"/>
            </p:cNvPicPr>
            <p:nvPr/>
          </p:nvPicPr>
          <p:blipFill>
            <a:blip r:embed="rId7"/>
            <a:srcRect t="7692"/>
            <a:stretch>
              <a:fillRect/>
            </a:stretch>
          </p:blipFill>
          <p:spPr bwMode="auto">
            <a:xfrm>
              <a:off x="2265" y="9441"/>
              <a:ext cx="3045" cy="2040"/>
            </a:xfrm>
            <a:prstGeom prst="rect">
              <a:avLst/>
            </a:prstGeom>
            <a:ln>
              <a:solidFill>
                <a:srgbClr val="BE12A5"/>
              </a:solidFill>
            </a:ln>
            <a:effectLst>
              <a:outerShdw blurRad="292100" dist="139700" dir="2700000" algn="tl" rotWithShape="0">
                <a:srgbClr val="333333">
                  <a:alpha val="65000"/>
                </a:srgbClr>
              </a:outerShdw>
            </a:effectLst>
          </p:spPr>
        </p:pic>
        <p:pic>
          <p:nvPicPr>
            <p:cNvPr id="12" name="Imagen 22" descr="http://www.dentaltraumaguide.org/Pictures/Primary/Avulsion/avulsion_top.jpg"/>
            <p:cNvPicPr>
              <a:picLocks noChangeAspect="1" noChangeArrowheads="1"/>
            </p:cNvPicPr>
            <p:nvPr/>
          </p:nvPicPr>
          <p:blipFill>
            <a:blip r:embed="rId8"/>
            <a:srcRect/>
            <a:stretch>
              <a:fillRect/>
            </a:stretch>
          </p:blipFill>
          <p:spPr bwMode="auto">
            <a:xfrm>
              <a:off x="5415" y="9441"/>
              <a:ext cx="3045" cy="2040"/>
            </a:xfrm>
            <a:prstGeom prst="rect">
              <a:avLst/>
            </a:prstGeom>
            <a:ln>
              <a:solidFill>
                <a:srgbClr val="BE12A5"/>
              </a:solidFill>
            </a:ln>
            <a:effectLst>
              <a:outerShdw blurRad="292100" dist="139700" dir="2700000" algn="tl" rotWithShape="0">
                <a:srgbClr val="333333">
                  <a:alpha val="65000"/>
                </a:srgbClr>
              </a:outerShdw>
            </a:effectLst>
          </p:spPr>
        </p:pic>
        <p:pic>
          <p:nvPicPr>
            <p:cNvPr id="13" name="Imagen 28" descr="http://www.dentaltraumaguide.org/Pictures/Primary/Avulsion/avulsionrontgen.jpg"/>
            <p:cNvPicPr>
              <a:picLocks noChangeAspect="1" noChangeArrowheads="1"/>
            </p:cNvPicPr>
            <p:nvPr/>
          </p:nvPicPr>
          <p:blipFill>
            <a:blip r:embed="rId9"/>
            <a:srcRect b="10001"/>
            <a:stretch>
              <a:fillRect/>
            </a:stretch>
          </p:blipFill>
          <p:spPr bwMode="auto">
            <a:xfrm>
              <a:off x="8565" y="9441"/>
              <a:ext cx="2010" cy="2025"/>
            </a:xfrm>
            <a:prstGeom prst="rect">
              <a:avLst/>
            </a:prstGeom>
            <a:ln>
              <a:solidFill>
                <a:srgbClr val="BE12A5"/>
              </a:solidFill>
            </a:ln>
            <a:effectLst>
              <a:outerShdw blurRad="292100" dist="139700" dir="2700000" algn="tl" rotWithShape="0">
                <a:srgbClr val="333333">
                  <a:alpha val="65000"/>
                </a:srgbClr>
              </a:outerShdw>
            </a:effectLst>
          </p:spPr>
        </p:pic>
      </p:grpSp>
      <p:pic>
        <p:nvPicPr>
          <p:cNvPr id="14" name="Picture 2"/>
          <p:cNvPicPr>
            <a:picLocks noChangeAspect="1" noChangeArrowheads="1"/>
          </p:cNvPicPr>
          <p:nvPr/>
        </p:nvPicPr>
        <p:blipFill>
          <a:blip r:embed="rId10">
            <a:clrChange>
              <a:clrFrom>
                <a:srgbClr val="FFFFFF"/>
              </a:clrFrom>
              <a:clrTo>
                <a:srgbClr val="FFFFFF">
                  <a:alpha val="0"/>
                </a:srgbClr>
              </a:clrTo>
            </a:clrChange>
          </a:blip>
          <a:srcRect l="54905" t="33203" r="27525" b="34570"/>
          <a:stretch>
            <a:fillRect/>
          </a:stretch>
        </p:blipFill>
        <p:spPr bwMode="auto">
          <a:xfrm>
            <a:off x="857224" y="1928802"/>
            <a:ext cx="1151667" cy="1187657"/>
          </a:xfrm>
          <a:prstGeom prst="rect">
            <a:avLst/>
          </a:prstGeom>
          <a:noFill/>
          <a:ln w="9525">
            <a:noFill/>
            <a:miter lim="800000"/>
            <a:headEnd/>
            <a:tailEnd/>
          </a:ln>
          <a:effectLst/>
        </p:spPr>
      </p:pic>
      <p:sp>
        <p:nvSpPr>
          <p:cNvPr id="15" name="14 CuadroTexto"/>
          <p:cNvSpPr txBox="1"/>
          <p:nvPr/>
        </p:nvSpPr>
        <p:spPr>
          <a:xfrm>
            <a:off x="2214546" y="5786454"/>
            <a:ext cx="1357322" cy="461665"/>
          </a:xfrm>
          <a:prstGeom prst="rect">
            <a:avLst/>
          </a:prstGeom>
          <a:solidFill>
            <a:srgbClr val="FFFF00"/>
          </a:solidFill>
          <a:scene3d>
            <a:camera prst="orthographicFront"/>
            <a:lightRig rig="threePt" dir="t"/>
          </a:scene3d>
          <a:sp3d>
            <a:bevelT prst="relaxedInset"/>
          </a:sp3d>
        </p:spPr>
        <p:txBody>
          <a:bodyPr wrap="square" rtlCol="0">
            <a:spAutoFit/>
          </a:bodyPr>
          <a:lstStyle/>
          <a:p>
            <a:pPr algn="ctr"/>
            <a:r>
              <a:rPr lang="es-VE" sz="2400" dirty="0" smtClean="0">
                <a:latin typeface="Calibri" pitchFamily="34" charset="0"/>
                <a:cs typeface="Calibri" pitchFamily="34" charset="0"/>
              </a:rPr>
              <a:t>7-13%</a:t>
            </a:r>
            <a:endParaRPr lang="es-VE" sz="2400" dirty="0">
              <a:latin typeface="Calibri" pitchFamily="34" charset="0"/>
              <a:cs typeface="Calibri" pitchFamily="34" charset="0"/>
            </a:endParaRPr>
          </a:p>
        </p:txBody>
      </p:sp>
      <p:sp>
        <p:nvSpPr>
          <p:cNvPr id="16" name="15 Flecha abajo"/>
          <p:cNvSpPr/>
          <p:nvPr/>
        </p:nvSpPr>
        <p:spPr>
          <a:xfrm>
            <a:off x="1571604" y="3214686"/>
            <a:ext cx="285752" cy="714380"/>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16 Rectángulo"/>
          <p:cNvSpPr/>
          <p:nvPr/>
        </p:nvSpPr>
        <p:spPr>
          <a:xfrm>
            <a:off x="1428696" y="6488668"/>
            <a:ext cx="7715304" cy="738664"/>
          </a:xfrm>
          <a:prstGeom prst="rect">
            <a:avLst/>
          </a:prstGeom>
        </p:spPr>
        <p:txBody>
          <a:bodyPr wrap="square">
            <a:spAutoFit/>
          </a:bodyPr>
          <a:lstStyle/>
          <a:p>
            <a:r>
              <a:rPr lang="es-ES" sz="1200" dirty="0" err="1" smtClean="0"/>
              <a:t>Dummett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7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0.7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strVal val="#ppt_w*0.7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animEffect transition="in" filter="fade">
                                      <p:cBhvr>
                                        <p:cTn id="19" dur="500"/>
                                        <p:tgtEl>
                                          <p:spTgt spid="15"/>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0.7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Avulsión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Rectángulo"/>
          <p:cNvSpPr/>
          <p:nvPr/>
        </p:nvSpPr>
        <p:spPr>
          <a:xfrm>
            <a:off x="642910" y="857232"/>
            <a:ext cx="2234907"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Tratamiento</a:t>
            </a:r>
            <a:endParaRPr lang="es-VE" sz="2800" dirty="0">
              <a:solidFill>
                <a:srgbClr val="BE12A5"/>
              </a:solidFill>
              <a:latin typeface="Aharoni" pitchFamily="2" charset="-79"/>
              <a:cs typeface="Aharoni" pitchFamily="2" charset="-79"/>
            </a:endParaRPr>
          </a:p>
        </p:txBody>
      </p:sp>
      <p:graphicFrame>
        <p:nvGraphicFramePr>
          <p:cNvPr id="8" name="7 Diagrama"/>
          <p:cNvGraphicFramePr/>
          <p:nvPr/>
        </p:nvGraphicFramePr>
        <p:xfrm>
          <a:off x="928662" y="1214422"/>
          <a:ext cx="7500990"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p:nvPr/>
        </p:nvSpPr>
        <p:spPr>
          <a:xfrm>
            <a:off x="7643834" y="214290"/>
            <a:ext cx="1285884" cy="1323439"/>
          </a:xfrm>
          <a:prstGeom prst="rect">
            <a:avLst/>
          </a:prstGeom>
          <a:noFill/>
        </p:spPr>
        <p:txBody>
          <a:bodyPr wrap="square" rtlCol="0">
            <a:spAutoFit/>
          </a:bodyPr>
          <a:lstStyle/>
          <a:p>
            <a:r>
              <a:rPr lang="es-VE" sz="8000" dirty="0" smtClean="0"/>
              <a:t>?</a:t>
            </a:r>
            <a:endParaRPr lang="es-VE" sz="8000" dirty="0"/>
          </a:p>
        </p:txBody>
      </p:sp>
      <p:sp>
        <p:nvSpPr>
          <p:cNvPr id="10" name="9 CuadroTexto"/>
          <p:cNvSpPr txBox="1"/>
          <p:nvPr/>
        </p:nvSpPr>
        <p:spPr>
          <a:xfrm>
            <a:off x="4786314" y="3714752"/>
            <a:ext cx="857256" cy="1323439"/>
          </a:xfrm>
          <a:prstGeom prst="rect">
            <a:avLst/>
          </a:prstGeom>
          <a:noFill/>
        </p:spPr>
        <p:txBody>
          <a:bodyPr wrap="square" rtlCol="0">
            <a:spAutoFit/>
          </a:bodyPr>
          <a:lstStyle/>
          <a:p>
            <a:r>
              <a:rPr lang="es-VE" sz="8000" dirty="0" smtClean="0"/>
              <a:t>?</a:t>
            </a:r>
            <a:endParaRPr lang="es-VE" sz="8000" dirty="0"/>
          </a:p>
        </p:txBody>
      </p:sp>
      <p:sp>
        <p:nvSpPr>
          <p:cNvPr id="12" name="11 CuadroTexto"/>
          <p:cNvSpPr txBox="1"/>
          <p:nvPr/>
        </p:nvSpPr>
        <p:spPr>
          <a:xfrm>
            <a:off x="2214546" y="2428868"/>
            <a:ext cx="4643470" cy="2246769"/>
          </a:xfrm>
          <a:prstGeom prst="rect">
            <a:avLst/>
          </a:prstGeom>
          <a:solidFill>
            <a:schemeClr val="accent1">
              <a:lumMod val="75000"/>
            </a:schemeClr>
          </a:solidFill>
          <a:scene3d>
            <a:camera prst="orthographicFront"/>
            <a:lightRig rig="threePt" dir="t"/>
          </a:scene3d>
          <a:sp3d>
            <a:bevelT/>
          </a:sp3d>
        </p:spPr>
        <p:txBody>
          <a:bodyPr wrap="square" rtlCol="0">
            <a:spAutoFit/>
          </a:bodyPr>
          <a:lstStyle/>
          <a:p>
            <a:r>
              <a:rPr lang="es-ES" sz="2800" b="1" dirty="0" smtClean="0">
                <a:latin typeface="Calibri" pitchFamily="34" charset="0"/>
                <a:cs typeface="Calibri" pitchFamily="34" charset="0"/>
              </a:rPr>
              <a:t>Indicaciones:</a:t>
            </a:r>
          </a:p>
          <a:p>
            <a:r>
              <a:rPr lang="es-ES" sz="2800" b="1" dirty="0" smtClean="0">
                <a:latin typeface="Calibri" pitchFamily="34" charset="0"/>
                <a:cs typeface="Calibri" pitchFamily="34" charset="0"/>
              </a:rPr>
              <a:t>Antibiótico</a:t>
            </a:r>
          </a:p>
          <a:p>
            <a:r>
              <a:rPr lang="es-ES" sz="2800" b="1" dirty="0" smtClean="0">
                <a:latin typeface="Calibri" pitchFamily="34" charset="0"/>
                <a:cs typeface="Calibri" pitchFamily="34" charset="0"/>
              </a:rPr>
              <a:t>Higiene bucal </a:t>
            </a:r>
          </a:p>
          <a:p>
            <a:r>
              <a:rPr lang="es-ES" sz="2800" b="1" dirty="0" smtClean="0">
                <a:latin typeface="Calibri" pitchFamily="34" charset="0"/>
                <a:cs typeface="Calibri" pitchFamily="34" charset="0"/>
              </a:rPr>
              <a:t>Indicar el uso de </a:t>
            </a:r>
            <a:r>
              <a:rPr lang="es-ES" sz="2800" b="1" dirty="0" err="1" smtClean="0">
                <a:latin typeface="Calibri" pitchFamily="34" charset="0"/>
                <a:cs typeface="Calibri" pitchFamily="34" charset="0"/>
              </a:rPr>
              <a:t>clorhexidina</a:t>
            </a:r>
            <a:r>
              <a:rPr lang="es-ES" sz="2800" b="1" dirty="0" smtClean="0">
                <a:latin typeface="Calibri" pitchFamily="34" charset="0"/>
                <a:cs typeface="Calibri" pitchFamily="34" charset="0"/>
              </a:rPr>
              <a:t> </a:t>
            </a:r>
          </a:p>
          <a:p>
            <a:r>
              <a:rPr lang="es-ES" sz="2800" b="1" dirty="0" smtClean="0">
                <a:latin typeface="Calibri" pitchFamily="34" charset="0"/>
                <a:cs typeface="Calibri" pitchFamily="34" charset="0"/>
              </a:rPr>
              <a:t>Dieta blanda</a:t>
            </a:r>
            <a:endParaRPr lang="es-VE" sz="2800" dirty="0"/>
          </a:p>
        </p:txBody>
      </p:sp>
      <p:grpSp>
        <p:nvGrpSpPr>
          <p:cNvPr id="13" name="Group 32"/>
          <p:cNvGrpSpPr>
            <a:grpSpLocks/>
          </p:cNvGrpSpPr>
          <p:nvPr/>
        </p:nvGrpSpPr>
        <p:grpSpPr bwMode="auto">
          <a:xfrm>
            <a:off x="2143108" y="1783089"/>
            <a:ext cx="4857784" cy="4360555"/>
            <a:chOff x="3242" y="2073"/>
            <a:chExt cx="6168" cy="6305"/>
          </a:xfrm>
        </p:grpSpPr>
        <p:pic>
          <p:nvPicPr>
            <p:cNvPr id="14" name="Imagen 11"/>
            <p:cNvPicPr>
              <a:picLocks noChangeAspect="1" noChangeArrowheads="1"/>
            </p:cNvPicPr>
            <p:nvPr/>
          </p:nvPicPr>
          <p:blipFill>
            <a:blip r:embed="rId6"/>
            <a:srcRect/>
            <a:stretch>
              <a:fillRect/>
            </a:stretch>
          </p:blipFill>
          <p:spPr bwMode="auto">
            <a:xfrm>
              <a:off x="3242" y="2073"/>
              <a:ext cx="3030" cy="2034"/>
            </a:xfrm>
            <a:prstGeom prst="rect">
              <a:avLst/>
            </a:prstGeom>
            <a:noFill/>
            <a:ln w="19050">
              <a:solidFill>
                <a:srgbClr val="BE12A5"/>
              </a:solidFill>
              <a:miter lim="800000"/>
              <a:headEnd/>
              <a:tailEnd/>
            </a:ln>
          </p:spPr>
        </p:pic>
        <p:pic>
          <p:nvPicPr>
            <p:cNvPr id="15" name="Imagen 12"/>
            <p:cNvPicPr>
              <a:picLocks noChangeAspect="1" noChangeArrowheads="1"/>
            </p:cNvPicPr>
            <p:nvPr/>
          </p:nvPicPr>
          <p:blipFill>
            <a:blip r:embed="rId7"/>
            <a:srcRect l="13821" r="8823" b="14665"/>
            <a:stretch>
              <a:fillRect/>
            </a:stretch>
          </p:blipFill>
          <p:spPr bwMode="auto">
            <a:xfrm>
              <a:off x="6371" y="2101"/>
              <a:ext cx="3039" cy="2006"/>
            </a:xfrm>
            <a:prstGeom prst="rect">
              <a:avLst/>
            </a:prstGeom>
            <a:noFill/>
            <a:ln w="19050">
              <a:solidFill>
                <a:srgbClr val="BE12A5"/>
              </a:solidFill>
              <a:miter lim="800000"/>
              <a:headEnd/>
              <a:tailEnd/>
            </a:ln>
          </p:spPr>
        </p:pic>
        <p:pic>
          <p:nvPicPr>
            <p:cNvPr id="16" name="Imagen 14"/>
            <p:cNvPicPr>
              <a:picLocks noChangeAspect="1" noChangeArrowheads="1"/>
            </p:cNvPicPr>
            <p:nvPr/>
          </p:nvPicPr>
          <p:blipFill>
            <a:blip r:embed="rId8"/>
            <a:srcRect l="4218" r="3613"/>
            <a:stretch>
              <a:fillRect/>
            </a:stretch>
          </p:blipFill>
          <p:spPr bwMode="auto">
            <a:xfrm>
              <a:off x="3242" y="4220"/>
              <a:ext cx="3030" cy="2025"/>
            </a:xfrm>
            <a:prstGeom prst="rect">
              <a:avLst/>
            </a:prstGeom>
            <a:noFill/>
            <a:ln w="19050">
              <a:solidFill>
                <a:srgbClr val="BE12A5"/>
              </a:solidFill>
              <a:miter lim="800000"/>
              <a:headEnd/>
              <a:tailEnd/>
            </a:ln>
          </p:spPr>
        </p:pic>
        <p:pic>
          <p:nvPicPr>
            <p:cNvPr id="17" name="Imagen 15"/>
            <p:cNvPicPr>
              <a:picLocks noChangeAspect="1" noChangeArrowheads="1"/>
            </p:cNvPicPr>
            <p:nvPr/>
          </p:nvPicPr>
          <p:blipFill>
            <a:blip r:embed="rId9"/>
            <a:srcRect/>
            <a:stretch>
              <a:fillRect/>
            </a:stretch>
          </p:blipFill>
          <p:spPr bwMode="auto">
            <a:xfrm>
              <a:off x="6371" y="4220"/>
              <a:ext cx="3010" cy="2006"/>
            </a:xfrm>
            <a:prstGeom prst="rect">
              <a:avLst/>
            </a:prstGeom>
            <a:noFill/>
            <a:ln w="19050">
              <a:solidFill>
                <a:srgbClr val="BE12A5"/>
              </a:solidFill>
              <a:miter lim="800000"/>
              <a:headEnd/>
              <a:tailEnd/>
            </a:ln>
          </p:spPr>
        </p:pic>
        <p:pic>
          <p:nvPicPr>
            <p:cNvPr id="18" name="Imagen 16"/>
            <p:cNvPicPr>
              <a:picLocks noChangeAspect="1" noChangeArrowheads="1"/>
            </p:cNvPicPr>
            <p:nvPr/>
          </p:nvPicPr>
          <p:blipFill>
            <a:blip r:embed="rId10"/>
            <a:srcRect l="4965" t="14687" r="4634" b="12096"/>
            <a:stretch>
              <a:fillRect/>
            </a:stretch>
          </p:blipFill>
          <p:spPr bwMode="auto">
            <a:xfrm>
              <a:off x="3242" y="6344"/>
              <a:ext cx="3030" cy="2034"/>
            </a:xfrm>
            <a:prstGeom prst="rect">
              <a:avLst/>
            </a:prstGeom>
            <a:noFill/>
            <a:ln w="19050">
              <a:solidFill>
                <a:srgbClr val="BE12A5"/>
              </a:solidFill>
              <a:miter lim="800000"/>
              <a:headEnd/>
              <a:tailEnd/>
            </a:ln>
          </p:spPr>
        </p:pic>
        <p:pic>
          <p:nvPicPr>
            <p:cNvPr id="19" name="Imagen 17"/>
            <p:cNvPicPr>
              <a:picLocks noChangeAspect="1" noChangeArrowheads="1"/>
            </p:cNvPicPr>
            <p:nvPr/>
          </p:nvPicPr>
          <p:blipFill>
            <a:blip r:embed="rId11"/>
            <a:srcRect l="5196" t="8452" r="11040" b="21202"/>
            <a:stretch>
              <a:fillRect/>
            </a:stretch>
          </p:blipFill>
          <p:spPr bwMode="auto">
            <a:xfrm>
              <a:off x="6366" y="6330"/>
              <a:ext cx="3030" cy="2034"/>
            </a:xfrm>
            <a:prstGeom prst="rect">
              <a:avLst/>
            </a:prstGeom>
            <a:noFill/>
            <a:ln w="19050">
              <a:solidFill>
                <a:srgbClr val="BE12A5"/>
              </a:solidFill>
              <a:miter lim="800000"/>
              <a:headEnd/>
              <a:tailEnd/>
            </a:ln>
          </p:spPr>
        </p:pic>
      </p:grpSp>
      <p:grpSp>
        <p:nvGrpSpPr>
          <p:cNvPr id="20" name="Group 1"/>
          <p:cNvGrpSpPr>
            <a:grpSpLocks/>
          </p:cNvGrpSpPr>
          <p:nvPr/>
        </p:nvGrpSpPr>
        <p:grpSpPr bwMode="auto">
          <a:xfrm>
            <a:off x="2500298" y="1428736"/>
            <a:ext cx="6089889" cy="4496615"/>
            <a:chOff x="2427" y="4358"/>
            <a:chExt cx="7688" cy="6131"/>
          </a:xfrm>
        </p:grpSpPr>
        <p:pic>
          <p:nvPicPr>
            <p:cNvPr id="21" name="Imagen 12"/>
            <p:cNvPicPr>
              <a:picLocks noChangeAspect="1" noChangeArrowheads="1"/>
            </p:cNvPicPr>
            <p:nvPr/>
          </p:nvPicPr>
          <p:blipFill>
            <a:blip r:embed="rId12"/>
            <a:srcRect/>
            <a:stretch>
              <a:fillRect/>
            </a:stretch>
          </p:blipFill>
          <p:spPr bwMode="auto">
            <a:xfrm>
              <a:off x="2427" y="4358"/>
              <a:ext cx="3030" cy="1997"/>
            </a:xfrm>
            <a:prstGeom prst="rect">
              <a:avLst/>
            </a:prstGeom>
            <a:noFill/>
            <a:ln w="19050">
              <a:solidFill>
                <a:srgbClr val="BE12A5"/>
              </a:solidFill>
              <a:miter lim="800000"/>
              <a:headEnd/>
              <a:tailEnd/>
            </a:ln>
          </p:spPr>
        </p:pic>
        <p:pic>
          <p:nvPicPr>
            <p:cNvPr id="23" name="Imagen 13"/>
            <p:cNvPicPr>
              <a:picLocks noChangeAspect="1" noChangeArrowheads="1"/>
            </p:cNvPicPr>
            <p:nvPr/>
          </p:nvPicPr>
          <p:blipFill>
            <a:blip r:embed="rId13"/>
            <a:srcRect/>
            <a:stretch>
              <a:fillRect/>
            </a:stretch>
          </p:blipFill>
          <p:spPr bwMode="auto">
            <a:xfrm>
              <a:off x="5553" y="4358"/>
              <a:ext cx="3030" cy="1997"/>
            </a:xfrm>
            <a:prstGeom prst="rect">
              <a:avLst/>
            </a:prstGeom>
            <a:noFill/>
            <a:ln w="19050">
              <a:solidFill>
                <a:srgbClr val="BE12A5"/>
              </a:solidFill>
              <a:miter lim="800000"/>
              <a:headEnd/>
              <a:tailEnd/>
            </a:ln>
          </p:spPr>
        </p:pic>
        <p:pic>
          <p:nvPicPr>
            <p:cNvPr id="24" name="Imagen 14"/>
            <p:cNvPicPr>
              <a:picLocks noChangeAspect="1" noChangeArrowheads="1"/>
            </p:cNvPicPr>
            <p:nvPr/>
          </p:nvPicPr>
          <p:blipFill>
            <a:blip r:embed="rId14"/>
            <a:srcRect t="4021" b="12563"/>
            <a:stretch>
              <a:fillRect/>
            </a:stretch>
          </p:blipFill>
          <p:spPr bwMode="auto">
            <a:xfrm>
              <a:off x="8685" y="4358"/>
              <a:ext cx="1430" cy="1997"/>
            </a:xfrm>
            <a:prstGeom prst="rect">
              <a:avLst/>
            </a:prstGeom>
            <a:noFill/>
            <a:ln w="19050">
              <a:solidFill>
                <a:srgbClr val="BE12A5"/>
              </a:solidFill>
              <a:miter lim="800000"/>
              <a:headEnd/>
              <a:tailEnd/>
            </a:ln>
          </p:spPr>
        </p:pic>
        <p:pic>
          <p:nvPicPr>
            <p:cNvPr id="33" name="Imagen 15"/>
            <p:cNvPicPr>
              <a:picLocks noChangeAspect="1" noChangeArrowheads="1"/>
            </p:cNvPicPr>
            <p:nvPr/>
          </p:nvPicPr>
          <p:blipFill>
            <a:blip r:embed="rId15"/>
            <a:srcRect t="8046"/>
            <a:stretch>
              <a:fillRect/>
            </a:stretch>
          </p:blipFill>
          <p:spPr bwMode="auto">
            <a:xfrm>
              <a:off x="2427" y="6451"/>
              <a:ext cx="1458" cy="1957"/>
            </a:xfrm>
            <a:prstGeom prst="rect">
              <a:avLst/>
            </a:prstGeom>
            <a:noFill/>
            <a:ln w="19050">
              <a:solidFill>
                <a:srgbClr val="BE12A5"/>
              </a:solidFill>
              <a:miter lim="800000"/>
              <a:headEnd/>
              <a:tailEnd/>
            </a:ln>
          </p:spPr>
        </p:pic>
        <p:pic>
          <p:nvPicPr>
            <p:cNvPr id="26" name="Imagen 16"/>
            <p:cNvPicPr>
              <a:picLocks noChangeAspect="1" noChangeArrowheads="1"/>
            </p:cNvPicPr>
            <p:nvPr/>
          </p:nvPicPr>
          <p:blipFill>
            <a:blip r:embed="rId16"/>
            <a:srcRect b="15331"/>
            <a:stretch>
              <a:fillRect/>
            </a:stretch>
          </p:blipFill>
          <p:spPr bwMode="auto">
            <a:xfrm>
              <a:off x="3985" y="6451"/>
              <a:ext cx="1430" cy="1957"/>
            </a:xfrm>
            <a:prstGeom prst="rect">
              <a:avLst/>
            </a:prstGeom>
            <a:noFill/>
            <a:ln w="19050">
              <a:solidFill>
                <a:srgbClr val="BE12A5"/>
              </a:solidFill>
              <a:miter lim="800000"/>
              <a:headEnd/>
              <a:tailEnd/>
            </a:ln>
          </p:spPr>
        </p:pic>
        <p:pic>
          <p:nvPicPr>
            <p:cNvPr id="27" name="Imagen 17"/>
            <p:cNvPicPr>
              <a:picLocks noChangeAspect="1" noChangeArrowheads="1"/>
            </p:cNvPicPr>
            <p:nvPr/>
          </p:nvPicPr>
          <p:blipFill>
            <a:blip r:embed="rId17"/>
            <a:srcRect b="17500"/>
            <a:stretch>
              <a:fillRect/>
            </a:stretch>
          </p:blipFill>
          <p:spPr bwMode="auto">
            <a:xfrm>
              <a:off x="5511" y="6465"/>
              <a:ext cx="1430" cy="1957"/>
            </a:xfrm>
            <a:prstGeom prst="rect">
              <a:avLst/>
            </a:prstGeom>
            <a:noFill/>
            <a:ln w="19050">
              <a:solidFill>
                <a:srgbClr val="BE12A5"/>
              </a:solidFill>
              <a:miter lim="800000"/>
              <a:headEnd/>
              <a:tailEnd/>
            </a:ln>
          </p:spPr>
        </p:pic>
        <p:pic>
          <p:nvPicPr>
            <p:cNvPr id="28" name="Imagen 18"/>
            <p:cNvPicPr>
              <a:picLocks noChangeAspect="1" noChangeArrowheads="1"/>
            </p:cNvPicPr>
            <p:nvPr/>
          </p:nvPicPr>
          <p:blipFill>
            <a:blip r:embed="rId18"/>
            <a:srcRect/>
            <a:stretch>
              <a:fillRect/>
            </a:stretch>
          </p:blipFill>
          <p:spPr bwMode="auto">
            <a:xfrm>
              <a:off x="7043" y="6465"/>
              <a:ext cx="3072" cy="1971"/>
            </a:xfrm>
            <a:prstGeom prst="rect">
              <a:avLst/>
            </a:prstGeom>
            <a:noFill/>
            <a:ln w="19050">
              <a:solidFill>
                <a:srgbClr val="BE12A5"/>
              </a:solidFill>
              <a:miter lim="800000"/>
              <a:headEnd/>
              <a:tailEnd/>
            </a:ln>
          </p:spPr>
        </p:pic>
        <p:pic>
          <p:nvPicPr>
            <p:cNvPr id="31" name="Imagen 19"/>
            <p:cNvPicPr>
              <a:picLocks noChangeAspect="1" noChangeArrowheads="1"/>
            </p:cNvPicPr>
            <p:nvPr/>
          </p:nvPicPr>
          <p:blipFill>
            <a:blip r:embed="rId19"/>
            <a:srcRect t="10648" b="18697"/>
            <a:stretch>
              <a:fillRect/>
            </a:stretch>
          </p:blipFill>
          <p:spPr bwMode="auto">
            <a:xfrm>
              <a:off x="3985" y="8532"/>
              <a:ext cx="1430" cy="1957"/>
            </a:xfrm>
            <a:prstGeom prst="rect">
              <a:avLst/>
            </a:prstGeom>
            <a:noFill/>
            <a:ln w="19050">
              <a:solidFill>
                <a:srgbClr val="BE12A5"/>
              </a:solidFill>
              <a:miter lim="800000"/>
              <a:headEnd/>
              <a:tailEnd/>
            </a:ln>
          </p:spPr>
        </p:pic>
        <p:pic>
          <p:nvPicPr>
            <p:cNvPr id="30" name="Imagen 20"/>
            <p:cNvPicPr>
              <a:picLocks noChangeAspect="1" noChangeArrowheads="1"/>
            </p:cNvPicPr>
            <p:nvPr/>
          </p:nvPicPr>
          <p:blipFill>
            <a:blip r:embed="rId20"/>
            <a:srcRect/>
            <a:stretch>
              <a:fillRect/>
            </a:stretch>
          </p:blipFill>
          <p:spPr bwMode="auto">
            <a:xfrm>
              <a:off x="5511" y="8532"/>
              <a:ext cx="3030" cy="1957"/>
            </a:xfrm>
            <a:prstGeom prst="rect">
              <a:avLst/>
            </a:prstGeom>
            <a:noFill/>
            <a:ln w="19050">
              <a:solidFill>
                <a:srgbClr val="BE12A5"/>
              </a:solidFill>
              <a:miter lim="800000"/>
              <a:headEnd/>
              <a:tailEnd/>
            </a:ln>
          </p:spPr>
        </p:pic>
      </p:grpSp>
      <p:sp>
        <p:nvSpPr>
          <p:cNvPr id="37" name="36 CuadroTexto"/>
          <p:cNvSpPr txBox="1"/>
          <p:nvPr/>
        </p:nvSpPr>
        <p:spPr>
          <a:xfrm>
            <a:off x="2500298" y="1428736"/>
            <a:ext cx="928694" cy="1892826"/>
          </a:xfrm>
          <a:prstGeom prst="rect">
            <a:avLst/>
          </a:prstGeom>
          <a:noFill/>
        </p:spPr>
        <p:txBody>
          <a:bodyPr wrap="square" rtlCol="0">
            <a:spAutoFit/>
          </a:bodyPr>
          <a:lstStyle/>
          <a:p>
            <a:pPr>
              <a:spcBef>
                <a:spcPts val="600"/>
              </a:spcBef>
              <a:spcAft>
                <a:spcPts val="600"/>
              </a:spcAft>
            </a:pPr>
            <a:r>
              <a:rPr lang="es-ES" sz="900" spc="100" dirty="0" err="1" smtClean="0"/>
              <a:t>Andreasen</a:t>
            </a:r>
            <a:r>
              <a:rPr lang="es-ES" sz="900" spc="100" dirty="0" smtClean="0"/>
              <a:t> y cols,Flores,Turkistani,García-Ballesta,AADP,IADT,Needlman,Dummett,McTigue,Nelson y </a:t>
            </a:r>
            <a:r>
              <a:rPr lang="es-ES" sz="900" spc="100" dirty="0" err="1" smtClean="0"/>
              <a:t>cols</a:t>
            </a:r>
            <a:r>
              <a:rPr lang="es-ES" sz="900" spc="100" dirty="0" smtClean="0"/>
              <a:t>, Royal </a:t>
            </a:r>
            <a:r>
              <a:rPr lang="es-ES" sz="900" spc="100" dirty="0" err="1" smtClean="0"/>
              <a:t>College</a:t>
            </a:r>
            <a:r>
              <a:rPr lang="es-ES" sz="900" spc="100" dirty="0" smtClean="0"/>
              <a:t>, AAE, </a:t>
            </a:r>
            <a:r>
              <a:rPr lang="es-ES" sz="900" spc="100" dirty="0" err="1" smtClean="0"/>
              <a:t>Kupietzky</a:t>
            </a:r>
            <a:endParaRPr lang="es-VE" sz="900" spc="100" dirty="0">
              <a:latin typeface="Arial"/>
              <a:ea typeface="Times New Roman"/>
              <a:cs typeface="Times New Roman"/>
            </a:endParaRPr>
          </a:p>
        </p:txBody>
      </p:sp>
      <p:sp>
        <p:nvSpPr>
          <p:cNvPr id="39" name="38 CuadroTexto"/>
          <p:cNvSpPr txBox="1"/>
          <p:nvPr/>
        </p:nvSpPr>
        <p:spPr>
          <a:xfrm>
            <a:off x="6072198" y="4357694"/>
            <a:ext cx="857256" cy="1615827"/>
          </a:xfrm>
          <a:prstGeom prst="rect">
            <a:avLst/>
          </a:prstGeom>
          <a:noFill/>
        </p:spPr>
        <p:txBody>
          <a:bodyPr wrap="square" rtlCol="0">
            <a:spAutoFit/>
          </a:bodyPr>
          <a:lstStyle/>
          <a:p>
            <a:pPr>
              <a:spcBef>
                <a:spcPts val="600"/>
              </a:spcBef>
              <a:spcAft>
                <a:spcPts val="600"/>
              </a:spcAft>
            </a:pPr>
            <a:r>
              <a:rPr lang="es-ES" sz="900" spc="100" dirty="0" err="1" smtClean="0"/>
              <a:t>Mueller</a:t>
            </a:r>
            <a:r>
              <a:rPr lang="es-ES" sz="900" spc="100" dirty="0" smtClean="0"/>
              <a:t> y </a:t>
            </a:r>
            <a:r>
              <a:rPr lang="es-ES" sz="900" spc="100" dirty="0" err="1" smtClean="0"/>
              <a:t>Whitsett</a:t>
            </a:r>
            <a:r>
              <a:rPr lang="es-VE" sz="900" spc="100" dirty="0" smtClean="0"/>
              <a:t>,K</a:t>
            </a:r>
            <a:r>
              <a:rPr lang="es-ES" sz="900" spc="100" dirty="0" err="1" smtClean="0"/>
              <a:t>awashima</a:t>
            </a:r>
            <a:r>
              <a:rPr lang="es-ES" sz="900" spc="100" dirty="0" smtClean="0"/>
              <a:t> y Pineda</a:t>
            </a:r>
            <a:r>
              <a:rPr lang="es-VE" sz="900" spc="100" dirty="0" smtClean="0"/>
              <a:t>,</a:t>
            </a:r>
            <a:r>
              <a:rPr lang="es-ES" sz="900" spc="100" dirty="0" err="1" smtClean="0"/>
              <a:t>Weiger</a:t>
            </a:r>
            <a:r>
              <a:rPr lang="es-ES" sz="900" spc="100" dirty="0" smtClean="0"/>
              <a:t> y </a:t>
            </a:r>
            <a:r>
              <a:rPr lang="es-ES" sz="900" spc="100" dirty="0" err="1" smtClean="0"/>
              <a:t>Heuchert</a:t>
            </a:r>
            <a:r>
              <a:rPr lang="es-VE" sz="900" spc="100" dirty="0" smtClean="0"/>
              <a:t>,</a:t>
            </a:r>
            <a:r>
              <a:rPr lang="es-ES" sz="900" spc="100" dirty="0" err="1" smtClean="0"/>
              <a:t>Kinoshita</a:t>
            </a:r>
            <a:r>
              <a:rPr lang="es-ES" sz="900" spc="100" dirty="0" smtClean="0"/>
              <a:t> y </a:t>
            </a:r>
            <a:r>
              <a:rPr lang="es-ES" sz="900" spc="100" dirty="0" err="1" smtClean="0"/>
              <a:t>cols</a:t>
            </a:r>
            <a:r>
              <a:rPr lang="es-VE" sz="900" spc="100" dirty="0" smtClean="0"/>
              <a:t>,</a:t>
            </a:r>
            <a:r>
              <a:rPr lang="es-ES" sz="900" spc="100" dirty="0" smtClean="0"/>
              <a:t>De Carvalho y Cardoso, UCV</a:t>
            </a:r>
            <a:endParaRPr lang="es-VE" sz="900" spc="100" dirty="0">
              <a:latin typeface="Arial"/>
              <a:ea typeface="Times New Roman"/>
              <a:cs typeface="Times New Roman"/>
            </a:endParaRPr>
          </a:p>
        </p:txBody>
      </p:sp>
      <p:sp>
        <p:nvSpPr>
          <p:cNvPr id="40" name="39 CuadroTexto"/>
          <p:cNvSpPr txBox="1"/>
          <p:nvPr/>
        </p:nvSpPr>
        <p:spPr>
          <a:xfrm>
            <a:off x="4857720" y="6581001"/>
            <a:ext cx="4286280" cy="276999"/>
          </a:xfrm>
          <a:prstGeom prst="rect">
            <a:avLst/>
          </a:prstGeom>
          <a:noFill/>
        </p:spPr>
        <p:txBody>
          <a:bodyPr wrap="square" rtlCol="0">
            <a:spAutoFit/>
          </a:bodyPr>
          <a:lstStyle/>
          <a:p>
            <a:r>
              <a:rPr lang="es-ES" sz="1200" dirty="0" smtClean="0"/>
              <a:t>Imágenes: De Carvalho y Cardoso 2008,Masiero y </a:t>
            </a:r>
            <a:r>
              <a:rPr lang="es-ES" sz="1200" dirty="0" err="1" smtClean="0"/>
              <a:t>cols</a:t>
            </a:r>
            <a:r>
              <a:rPr lang="es-ES" sz="1200" dirty="0" smtClean="0"/>
              <a:t> 2008 </a:t>
            </a:r>
            <a:endParaRPr lang="es-VE" sz="1200" dirty="0"/>
          </a:p>
        </p:txBody>
      </p:sp>
      <p:sp>
        <p:nvSpPr>
          <p:cNvPr id="11" name="10 Rectángulo"/>
          <p:cNvSpPr/>
          <p:nvPr/>
        </p:nvSpPr>
        <p:spPr>
          <a:xfrm>
            <a:off x="285720" y="1928802"/>
            <a:ext cx="8572528" cy="2246769"/>
          </a:xfrm>
          <a:prstGeom prst="rect">
            <a:avLst/>
          </a:prstGeom>
          <a:solidFill>
            <a:schemeClr val="accent2">
              <a:lumMod val="60000"/>
              <a:lumOff val="40000"/>
            </a:schemeClr>
          </a:solidFill>
          <a:scene3d>
            <a:camera prst="orthographicFront"/>
            <a:lightRig rig="threePt" dir="t"/>
          </a:scene3d>
          <a:sp3d>
            <a:bevelT prst="relaxedInset"/>
          </a:sp3d>
        </p:spPr>
        <p:txBody>
          <a:bodyPr wrap="square">
            <a:spAutoFit/>
          </a:bodyPr>
          <a:lstStyle/>
          <a:p>
            <a:r>
              <a:rPr lang="es-ES" sz="2800" b="1" dirty="0" smtClean="0">
                <a:latin typeface="Calibri" pitchFamily="34" charset="0"/>
                <a:cs typeface="Calibri" pitchFamily="34" charset="0"/>
              </a:rPr>
              <a:t>Criterios para el reimplante del diente primario:</a:t>
            </a:r>
          </a:p>
          <a:p>
            <a:r>
              <a:rPr lang="es-ES" sz="2800" b="1" dirty="0" smtClean="0">
                <a:latin typeface="Calibri" pitchFamily="34" charset="0"/>
                <a:cs typeface="Calibri" pitchFamily="34" charset="0"/>
              </a:rPr>
              <a:t> Tiempo </a:t>
            </a:r>
            <a:r>
              <a:rPr lang="es-ES" sz="2800" b="1" dirty="0" err="1" smtClean="0">
                <a:latin typeface="Calibri" pitchFamily="34" charset="0"/>
                <a:cs typeface="Calibri" pitchFamily="34" charset="0"/>
              </a:rPr>
              <a:t>extraoral</a:t>
            </a:r>
            <a:r>
              <a:rPr lang="es-ES" sz="2800" b="1" dirty="0" smtClean="0">
                <a:latin typeface="Calibri" pitchFamily="34" charset="0"/>
                <a:cs typeface="Calibri" pitchFamily="34" charset="0"/>
              </a:rPr>
              <a:t> corto </a:t>
            </a:r>
          </a:p>
          <a:p>
            <a:r>
              <a:rPr lang="es-ES" sz="2800" b="1" dirty="0" smtClean="0">
                <a:latin typeface="Calibri" pitchFamily="34" charset="0"/>
                <a:cs typeface="Calibri" pitchFamily="34" charset="0"/>
              </a:rPr>
              <a:t>Almacenamiento en condiciones húmedas </a:t>
            </a:r>
          </a:p>
          <a:p>
            <a:r>
              <a:rPr lang="es-ES" sz="2800" b="1" dirty="0" smtClean="0">
                <a:latin typeface="Calibri" pitchFamily="34" charset="0"/>
                <a:cs typeface="Calibri" pitchFamily="34" charset="0"/>
              </a:rPr>
              <a:t>Pocas posibilidades de una infección secundaria después del procedimiento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ox(in)">
                                      <p:cBhvr>
                                        <p:cTn id="11" dur="500"/>
                                        <p:tgtEl>
                                          <p:spTgt spid="37"/>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ox(i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9"/>
                                        </p:tgtEl>
                                      </p:cBhvr>
                                    </p:animEffect>
                                    <p:set>
                                      <p:cBhvr>
                                        <p:cTn id="40" dur="1" fill="hold">
                                          <p:stCondLst>
                                            <p:cond delay="499"/>
                                          </p:stCondLst>
                                        </p:cTn>
                                        <p:tgtEl>
                                          <p:spTgt spid="39"/>
                                        </p:tgtEl>
                                        <p:attrNameLst>
                                          <p:attrName>style.visibility</p:attrName>
                                        </p:attrNameLst>
                                      </p:cBhvr>
                                      <p:to>
                                        <p:strVal val="hidden"/>
                                      </p:to>
                                    </p:set>
                                  </p:childTnLst>
                                </p:cTn>
                              </p:par>
                            </p:childTnLst>
                          </p:cTn>
                        </p:par>
                        <p:par>
                          <p:cTn id="41" fill="hold">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par>
                          <p:cTn id="50" fill="hold">
                            <p:stCondLst>
                              <p:cond delay="1000"/>
                            </p:stCondLst>
                            <p:childTnLst>
                              <p:par>
                                <p:cTn id="51" presetID="4"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ox(in)">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par>
                          <p:cTn id="59" fill="hold">
                            <p:stCondLst>
                              <p:cond delay="500"/>
                            </p:stCondLst>
                            <p:childTnLst>
                              <p:par>
                                <p:cTn id="60" presetID="5" presetClass="entr" presetSubtype="1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heckerboard(across)">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3"/>
                                        </p:tgtEl>
                                        <p:attrNameLst>
                                          <p:attrName>ppt_x</p:attrName>
                                        </p:attrNameLst>
                                      </p:cBhvr>
                                      <p:tavLst>
                                        <p:tav tm="0">
                                          <p:val>
                                            <p:strVal val="ppt_x"/>
                                          </p:val>
                                        </p:tav>
                                        <p:tav tm="100000">
                                          <p:val>
                                            <p:strVal val="ppt_x"/>
                                          </p:val>
                                        </p:tav>
                                      </p:tavLst>
                                    </p:anim>
                                    <p:anim calcmode="lin" valueType="num">
                                      <p:cBhvr additive="base">
                                        <p:cTn id="67" dur="500"/>
                                        <p:tgtEl>
                                          <p:spTgt spid="13"/>
                                        </p:tgtEl>
                                        <p:attrNameLst>
                                          <p:attrName>ppt_y</p:attrName>
                                        </p:attrNameLst>
                                      </p:cBhvr>
                                      <p:tavLst>
                                        <p:tav tm="0">
                                          <p:val>
                                            <p:strVal val="ppt_y"/>
                                          </p:val>
                                        </p:tav>
                                        <p:tav tm="100000">
                                          <p:val>
                                            <p:strVal val="1+ppt_h/2"/>
                                          </p:val>
                                        </p:tav>
                                      </p:tavLst>
                                    </p:anim>
                                    <p:set>
                                      <p:cBhvr>
                                        <p:cTn id="68" dur="1" fill="hold">
                                          <p:stCondLst>
                                            <p:cond delay="499"/>
                                          </p:stCondLst>
                                        </p:cTn>
                                        <p:tgtEl>
                                          <p:spTgt spid="13"/>
                                        </p:tgtEl>
                                        <p:attrNameLst>
                                          <p:attrName>style.visibility</p:attrName>
                                        </p:attrNameLst>
                                      </p:cBhvr>
                                      <p:to>
                                        <p:strVal val="hidden"/>
                                      </p:to>
                                    </p:set>
                                  </p:childTnLst>
                                </p:cTn>
                              </p:par>
                            </p:childTnLst>
                          </p:cTn>
                        </p:par>
                        <p:par>
                          <p:cTn id="69" fill="hold">
                            <p:stCondLst>
                              <p:cond delay="500"/>
                            </p:stCondLst>
                            <p:childTnLst>
                              <p:par>
                                <p:cTn id="70" presetID="5" presetClass="entr" presetSubtype="1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heckerboard(across)">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P spid="9" grpId="0"/>
      <p:bldP spid="9" grpId="1"/>
      <p:bldP spid="10" grpId="0"/>
      <p:bldP spid="10" grpId="1"/>
      <p:bldP spid="12" grpId="0" animBg="1"/>
      <p:bldP spid="12" grpId="1" animBg="1"/>
      <p:bldP spid="37" grpId="0"/>
      <p:bldP spid="37" grpId="1"/>
      <p:bldP spid="39" grpId="0"/>
      <p:bldP spid="39" grpId="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11 Diagrama"/>
          <p:cNvGraphicFramePr/>
          <p:nvPr/>
        </p:nvGraphicFramePr>
        <p:xfrm>
          <a:off x="0" y="1214422"/>
          <a:ext cx="878684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Rectángulo"/>
          <p:cNvSpPr/>
          <p:nvPr/>
        </p:nvSpPr>
        <p:spPr>
          <a:xfrm>
            <a:off x="1428728" y="857232"/>
            <a:ext cx="3608680"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Fractura de Esmalte </a:t>
            </a:r>
            <a:endParaRPr lang="es-VE" sz="2800" dirty="0">
              <a:solidFill>
                <a:srgbClr val="AC1096"/>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428604"/>
            <a:ext cx="6858016"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Generalidades de los Traumatismos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8" name="7 Diagrama"/>
          <p:cNvGraphicFramePr/>
          <p:nvPr/>
        </p:nvGraphicFramePr>
        <p:xfrm>
          <a:off x="285720" y="428604"/>
          <a:ext cx="8858280"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CuadroTexto"/>
          <p:cNvSpPr txBox="1"/>
          <p:nvPr/>
        </p:nvSpPr>
        <p:spPr>
          <a:xfrm>
            <a:off x="2500298" y="6581001"/>
            <a:ext cx="9001188" cy="276999"/>
          </a:xfrm>
          <a:prstGeom prst="rect">
            <a:avLst/>
          </a:prstGeom>
          <a:noFill/>
        </p:spPr>
        <p:txBody>
          <a:bodyPr wrap="square" rtlCol="0">
            <a:spAutoFit/>
          </a:bodyPr>
          <a:lstStyle/>
          <a:p>
            <a:r>
              <a:rPr lang="en-US" sz="1200" dirty="0" err="1" smtClean="0"/>
              <a:t>Borum</a:t>
            </a:r>
            <a:r>
              <a:rPr lang="en-US" sz="1200" dirty="0" smtClean="0"/>
              <a:t> 1998,Garcia-Ballesta  y Mendoza 2003, </a:t>
            </a:r>
            <a:r>
              <a:rPr lang="en-US" sz="1200" dirty="0" err="1" smtClean="0"/>
              <a:t>Andreasen</a:t>
            </a:r>
            <a:r>
              <a:rPr lang="en-US" sz="1200" dirty="0" smtClean="0"/>
              <a:t>  y </a:t>
            </a:r>
            <a:r>
              <a:rPr lang="en-US" sz="1200" dirty="0" err="1" smtClean="0"/>
              <a:t>cosl</a:t>
            </a:r>
            <a:r>
              <a:rPr lang="en-US" sz="1200" dirty="0" smtClean="0"/>
              <a:t> 2002, </a:t>
            </a:r>
            <a:r>
              <a:rPr lang="en-US" sz="1200" dirty="0" err="1" smtClean="0"/>
              <a:t>Sandalli</a:t>
            </a:r>
            <a:r>
              <a:rPr lang="en-US" sz="1200" dirty="0" smtClean="0"/>
              <a:t> 2005, </a:t>
            </a:r>
            <a:r>
              <a:rPr lang="en-US" sz="1200" dirty="0" err="1" smtClean="0"/>
              <a:t>Beltrao</a:t>
            </a:r>
            <a:r>
              <a:rPr lang="en-US" sz="1200" dirty="0" smtClean="0"/>
              <a:t> y cols 2007 </a:t>
            </a:r>
            <a:endParaRPr lang="es-VE"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11 Diagrama"/>
          <p:cNvGraphicFramePr/>
          <p:nvPr/>
        </p:nvGraphicFramePr>
        <p:xfrm>
          <a:off x="0" y="1214422"/>
          <a:ext cx="878684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Rectángulo"/>
          <p:cNvSpPr/>
          <p:nvPr/>
        </p:nvSpPr>
        <p:spPr>
          <a:xfrm>
            <a:off x="0" y="1000108"/>
            <a:ext cx="5133136"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Fractura de Esmalte-Dentina  </a:t>
            </a:r>
            <a:endParaRPr lang="es-VE" sz="2800" dirty="0">
              <a:solidFill>
                <a:srgbClr val="BE12A5"/>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0" y="928670"/>
            <a:ext cx="7220246"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Fractura de Esmalte-Dentina Complicada  </a:t>
            </a:r>
            <a:endParaRPr lang="es-VE" sz="2800" dirty="0">
              <a:solidFill>
                <a:srgbClr val="AC1096"/>
              </a:solidFill>
              <a:latin typeface="Aharoni" pitchFamily="2" charset="-79"/>
              <a:cs typeface="Aharoni" pitchFamily="2" charset="-79"/>
            </a:endParaRPr>
          </a:p>
        </p:txBody>
      </p:sp>
      <p:graphicFrame>
        <p:nvGraphicFramePr>
          <p:cNvPr id="9" name="8 Tabla"/>
          <p:cNvGraphicFramePr>
            <a:graphicFrameLocks noGrp="1"/>
          </p:cNvGraphicFramePr>
          <p:nvPr/>
        </p:nvGraphicFramePr>
        <p:xfrm>
          <a:off x="1000100" y="1857364"/>
          <a:ext cx="7143800" cy="3057616"/>
        </p:xfrm>
        <a:graphic>
          <a:graphicData uri="http://schemas.openxmlformats.org/drawingml/2006/table">
            <a:tbl>
              <a:tblPr>
                <a:tableStyleId>{775DCB02-9BB8-47FD-8907-85C794F793BA}</a:tableStyleId>
              </a:tblPr>
              <a:tblGrid>
                <a:gridCol w="3968711"/>
                <a:gridCol w="3175089"/>
              </a:tblGrid>
              <a:tr h="747847">
                <a:tc>
                  <a:txBody>
                    <a:bodyPr/>
                    <a:lstStyle/>
                    <a:p>
                      <a:pPr algn="l">
                        <a:lnSpc>
                          <a:spcPct val="100000"/>
                        </a:lnSpc>
                        <a:spcBef>
                          <a:spcPts val="600"/>
                        </a:spcBef>
                        <a:spcAft>
                          <a:spcPts val="600"/>
                        </a:spcAft>
                      </a:pPr>
                      <a:r>
                        <a:rPr lang="en-US" sz="2000" spc="100" dirty="0" err="1"/>
                        <a:t>Andreasen</a:t>
                      </a:r>
                      <a:r>
                        <a:rPr lang="en-US" sz="2000" spc="100" dirty="0"/>
                        <a:t> y </a:t>
                      </a:r>
                      <a:r>
                        <a:rPr lang="en-US" sz="2000" spc="100" dirty="0" smtClean="0"/>
                        <a:t>cols</a:t>
                      </a:r>
                      <a:r>
                        <a:rPr lang="es-VE" sz="2000" spc="100" dirty="0" smtClean="0"/>
                        <a:t>,</a:t>
                      </a:r>
                      <a:r>
                        <a:rPr lang="en-US" sz="2000" spc="100" dirty="0" smtClean="0"/>
                        <a:t>Flores</a:t>
                      </a:r>
                      <a:r>
                        <a:rPr lang="es-VE" sz="2000" spc="100" dirty="0" smtClean="0"/>
                        <a:t>,</a:t>
                      </a:r>
                      <a:r>
                        <a:rPr lang="en-US" sz="2000" spc="100" dirty="0" err="1" smtClean="0"/>
                        <a:t>Dummett</a:t>
                      </a:r>
                      <a:r>
                        <a:rPr lang="es-VE" sz="2000" spc="100" dirty="0" smtClean="0"/>
                        <a:t>,</a:t>
                      </a:r>
                      <a:r>
                        <a:rPr lang="en-US" sz="2000" spc="100" dirty="0" err="1" smtClean="0"/>
                        <a:t>Kupetzky</a:t>
                      </a:r>
                      <a:r>
                        <a:rPr lang="en-US" sz="2000" spc="100" baseline="30000" dirty="0" smtClean="0"/>
                        <a:t> </a:t>
                      </a:r>
                      <a:endParaRPr lang="es-VE" sz="2000" spc="100" dirty="0">
                        <a:latin typeface="Arial"/>
                        <a:ea typeface="Times New Roman"/>
                        <a:cs typeface="Times New Roman"/>
                      </a:endParaRPr>
                    </a:p>
                  </a:txBody>
                  <a:tcPr marL="63198" marR="63198" marT="0" marB="0"/>
                </a:tc>
                <a:tc>
                  <a:txBody>
                    <a:bodyPr/>
                    <a:lstStyle/>
                    <a:p>
                      <a:pPr algn="l">
                        <a:lnSpc>
                          <a:spcPct val="100000"/>
                        </a:lnSpc>
                        <a:spcBef>
                          <a:spcPts val="600"/>
                        </a:spcBef>
                        <a:spcAft>
                          <a:spcPts val="600"/>
                        </a:spcAft>
                      </a:pPr>
                      <a:r>
                        <a:rPr lang="es-ES" sz="2000" spc="100" dirty="0" err="1"/>
                        <a:t>Pulpotomía</a:t>
                      </a:r>
                      <a:r>
                        <a:rPr lang="es-ES" sz="2000" spc="100" dirty="0"/>
                        <a:t> </a:t>
                      </a:r>
                      <a:r>
                        <a:rPr lang="es-ES" sz="2000" spc="100" dirty="0" smtClean="0"/>
                        <a:t>parcial</a:t>
                      </a:r>
                      <a:r>
                        <a:rPr lang="es-ES" sz="2000" spc="100" baseline="0" dirty="0" smtClean="0"/>
                        <a:t> y</a:t>
                      </a:r>
                      <a:r>
                        <a:rPr lang="es-ES" sz="2000" spc="100" dirty="0" smtClean="0"/>
                        <a:t> </a:t>
                      </a:r>
                      <a:r>
                        <a:rPr lang="es-ES" sz="2000" spc="100" dirty="0"/>
                        <a:t>cervical</a:t>
                      </a:r>
                      <a:endParaRPr lang="es-VE" sz="2000" spc="100" dirty="0"/>
                    </a:p>
                    <a:p>
                      <a:pPr algn="l">
                        <a:lnSpc>
                          <a:spcPct val="100000"/>
                        </a:lnSpc>
                        <a:spcBef>
                          <a:spcPts val="600"/>
                        </a:spcBef>
                        <a:spcAft>
                          <a:spcPts val="600"/>
                        </a:spcAft>
                      </a:pPr>
                      <a:r>
                        <a:rPr lang="es-ES" sz="2000" spc="100" dirty="0" err="1" smtClean="0"/>
                        <a:t>Pulpectomía</a:t>
                      </a:r>
                      <a:r>
                        <a:rPr lang="es-VE" sz="2000" spc="100" dirty="0" smtClean="0"/>
                        <a:t>,</a:t>
                      </a:r>
                      <a:r>
                        <a:rPr lang="es-ES" sz="2000" spc="100" dirty="0" err="1" smtClean="0"/>
                        <a:t>Exodoncia</a:t>
                      </a:r>
                      <a:endParaRPr lang="es-VE" sz="2000" spc="100" dirty="0">
                        <a:latin typeface="Arial"/>
                        <a:ea typeface="Times New Roman"/>
                        <a:cs typeface="Times New Roman"/>
                      </a:endParaRPr>
                    </a:p>
                  </a:txBody>
                  <a:tcPr marL="63198" marR="63198" marT="0" marB="0"/>
                </a:tc>
              </a:tr>
              <a:tr h="690608">
                <a:tc>
                  <a:txBody>
                    <a:bodyPr/>
                    <a:lstStyle/>
                    <a:p>
                      <a:pPr algn="l">
                        <a:lnSpc>
                          <a:spcPct val="100000"/>
                        </a:lnSpc>
                        <a:spcBef>
                          <a:spcPts val="600"/>
                        </a:spcBef>
                        <a:spcAft>
                          <a:spcPts val="600"/>
                        </a:spcAft>
                      </a:pPr>
                      <a:r>
                        <a:rPr lang="es-ES" sz="2000" spc="100" dirty="0" err="1" smtClean="0"/>
                        <a:t>Turkistani</a:t>
                      </a:r>
                      <a:r>
                        <a:rPr lang="es-VE" sz="2000" spc="100" dirty="0" smtClean="0"/>
                        <a:t>,</a:t>
                      </a:r>
                      <a:r>
                        <a:rPr lang="es-ES" sz="2000" spc="100" dirty="0" smtClean="0"/>
                        <a:t>AAPD</a:t>
                      </a:r>
                      <a:endParaRPr lang="es-VE" sz="2000" spc="100" dirty="0">
                        <a:latin typeface="Arial"/>
                        <a:ea typeface="Times New Roman"/>
                        <a:cs typeface="Times New Roman"/>
                      </a:endParaRPr>
                    </a:p>
                  </a:txBody>
                  <a:tcPr marL="63198" marR="63198" marT="0" marB="0"/>
                </a:tc>
                <a:tc>
                  <a:txBody>
                    <a:bodyPr/>
                    <a:lstStyle/>
                    <a:p>
                      <a:pPr algn="l">
                        <a:lnSpc>
                          <a:spcPct val="100000"/>
                        </a:lnSpc>
                        <a:spcBef>
                          <a:spcPts val="600"/>
                        </a:spcBef>
                        <a:spcAft>
                          <a:spcPts val="600"/>
                        </a:spcAft>
                      </a:pPr>
                      <a:r>
                        <a:rPr lang="es-ES" sz="2000" spc="100" dirty="0" err="1"/>
                        <a:t>Pulpotomía</a:t>
                      </a:r>
                      <a:r>
                        <a:rPr lang="es-ES" sz="2000" spc="100" dirty="0"/>
                        <a:t> cervical, </a:t>
                      </a:r>
                      <a:r>
                        <a:rPr lang="es-ES" sz="2000" spc="100" dirty="0" err="1" smtClean="0"/>
                        <a:t>pulpectomía</a:t>
                      </a:r>
                      <a:r>
                        <a:rPr lang="es-ES" sz="2000" spc="100" dirty="0" smtClean="0"/>
                        <a:t> </a:t>
                      </a:r>
                      <a:r>
                        <a:rPr lang="es-ES" sz="2000" spc="100" dirty="0"/>
                        <a:t>y </a:t>
                      </a:r>
                      <a:r>
                        <a:rPr lang="es-ES" sz="2000" spc="100" dirty="0" err="1"/>
                        <a:t>exodoncia</a:t>
                      </a:r>
                      <a:endParaRPr lang="es-VE" sz="2000" spc="100" dirty="0">
                        <a:latin typeface="Arial"/>
                        <a:ea typeface="Times New Roman"/>
                        <a:cs typeface="Times New Roman"/>
                      </a:endParaRPr>
                    </a:p>
                  </a:txBody>
                  <a:tcPr marL="63198" marR="63198" marT="0" marB="0"/>
                </a:tc>
              </a:tr>
              <a:tr h="690608">
                <a:tc>
                  <a:txBody>
                    <a:bodyPr/>
                    <a:lstStyle/>
                    <a:p>
                      <a:pPr algn="l">
                        <a:lnSpc>
                          <a:spcPct val="100000"/>
                        </a:lnSpc>
                        <a:spcBef>
                          <a:spcPts val="600"/>
                        </a:spcBef>
                        <a:spcAft>
                          <a:spcPts val="600"/>
                        </a:spcAft>
                      </a:pPr>
                      <a:r>
                        <a:rPr lang="es-ES" sz="2000" spc="100" dirty="0" smtClean="0"/>
                        <a:t>IADT</a:t>
                      </a:r>
                      <a:r>
                        <a:rPr lang="es-VE" sz="2000" spc="100" dirty="0" smtClean="0"/>
                        <a:t>,</a:t>
                      </a:r>
                      <a:r>
                        <a:rPr lang="es-ES" sz="2000" spc="100" dirty="0" err="1" smtClean="0"/>
                        <a:t>Needleman</a:t>
                      </a:r>
                      <a:endParaRPr lang="es-VE" sz="2000" spc="100" dirty="0">
                        <a:latin typeface="Arial"/>
                        <a:ea typeface="Times New Roman"/>
                        <a:cs typeface="Times New Roman"/>
                      </a:endParaRPr>
                    </a:p>
                  </a:txBody>
                  <a:tcPr marL="63198" marR="63198" marT="0" marB="0"/>
                </a:tc>
                <a:tc>
                  <a:txBody>
                    <a:bodyPr/>
                    <a:lstStyle/>
                    <a:p>
                      <a:pPr algn="l">
                        <a:lnSpc>
                          <a:spcPct val="100000"/>
                        </a:lnSpc>
                        <a:spcBef>
                          <a:spcPts val="600"/>
                        </a:spcBef>
                        <a:spcAft>
                          <a:spcPts val="600"/>
                        </a:spcAft>
                      </a:pPr>
                      <a:r>
                        <a:rPr lang="es-ES" sz="2000" spc="100" dirty="0" err="1" smtClean="0"/>
                        <a:t>Pulpotomía</a:t>
                      </a:r>
                      <a:r>
                        <a:rPr lang="es-ES" sz="2000" spc="100" dirty="0" smtClean="0"/>
                        <a:t> </a:t>
                      </a:r>
                      <a:r>
                        <a:rPr lang="es-ES" sz="2000" spc="100" dirty="0"/>
                        <a:t>parcial y </a:t>
                      </a:r>
                      <a:r>
                        <a:rPr lang="es-ES" sz="2000" spc="100" dirty="0" err="1"/>
                        <a:t>exodoncia</a:t>
                      </a:r>
                      <a:endParaRPr lang="es-VE" sz="2000" spc="100" dirty="0">
                        <a:latin typeface="Arial"/>
                        <a:ea typeface="Times New Roman"/>
                        <a:cs typeface="Times New Roman"/>
                      </a:endParaRPr>
                    </a:p>
                  </a:txBody>
                  <a:tcPr marL="63198" marR="63198" marT="0" marB="0"/>
                </a:tc>
              </a:tr>
              <a:tr h="600234">
                <a:tc>
                  <a:txBody>
                    <a:bodyPr/>
                    <a:lstStyle/>
                    <a:p>
                      <a:pPr algn="l">
                        <a:lnSpc>
                          <a:spcPct val="100000"/>
                        </a:lnSpc>
                        <a:spcBef>
                          <a:spcPts val="600"/>
                        </a:spcBef>
                        <a:spcAft>
                          <a:spcPts val="600"/>
                        </a:spcAft>
                      </a:pPr>
                      <a:r>
                        <a:rPr lang="es-ES" sz="2000" spc="100" dirty="0" err="1" smtClean="0"/>
                        <a:t>McTigue</a:t>
                      </a:r>
                      <a:r>
                        <a:rPr lang="es-ES" sz="2000" spc="100" dirty="0" smtClean="0"/>
                        <a:t> y </a:t>
                      </a:r>
                      <a:r>
                        <a:rPr lang="es-ES" sz="2000" spc="100" dirty="0" err="1" smtClean="0"/>
                        <a:t>Ram</a:t>
                      </a:r>
                      <a:r>
                        <a:rPr lang="es-ES" sz="2000" spc="100" dirty="0" smtClean="0"/>
                        <a:t> </a:t>
                      </a:r>
                      <a:endParaRPr lang="es-VE" sz="2000" spc="100" dirty="0">
                        <a:latin typeface="Arial"/>
                        <a:ea typeface="Times New Roman"/>
                        <a:cs typeface="Times New Roman"/>
                      </a:endParaRPr>
                    </a:p>
                  </a:txBody>
                  <a:tcPr marL="63198" marR="63198" marT="0" marB="0"/>
                </a:tc>
                <a:tc>
                  <a:txBody>
                    <a:bodyPr/>
                    <a:lstStyle/>
                    <a:p>
                      <a:pPr algn="l">
                        <a:lnSpc>
                          <a:spcPct val="100000"/>
                        </a:lnSpc>
                        <a:spcBef>
                          <a:spcPts val="600"/>
                        </a:spcBef>
                        <a:spcAft>
                          <a:spcPts val="600"/>
                        </a:spcAft>
                      </a:pPr>
                      <a:r>
                        <a:rPr lang="es-ES" sz="2000" spc="100" dirty="0" err="1"/>
                        <a:t>Pulpotomía</a:t>
                      </a:r>
                      <a:r>
                        <a:rPr lang="es-ES" sz="2000" spc="100" dirty="0"/>
                        <a:t> cervical y </a:t>
                      </a:r>
                      <a:r>
                        <a:rPr lang="es-ES" sz="2000" spc="100" dirty="0" err="1"/>
                        <a:t>pulpectomía</a:t>
                      </a:r>
                      <a:endParaRPr lang="es-VE" sz="2000" spc="100" dirty="0">
                        <a:latin typeface="Arial"/>
                        <a:ea typeface="Times New Roman"/>
                        <a:cs typeface="Times New Roman"/>
                      </a:endParaRPr>
                    </a:p>
                  </a:txBody>
                  <a:tcPr marL="63198" marR="63198" marT="0" marB="0"/>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1071538" y="928670"/>
            <a:ext cx="4735592"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Fractura Corono-Radicular </a:t>
            </a:r>
            <a:endParaRPr lang="es-VE" sz="2800" dirty="0">
              <a:solidFill>
                <a:srgbClr val="BE12A5"/>
              </a:solidFill>
              <a:latin typeface="Aharoni" pitchFamily="2" charset="-79"/>
              <a:cs typeface="Aharoni" pitchFamily="2" charset="-79"/>
            </a:endParaRPr>
          </a:p>
        </p:txBody>
      </p:sp>
      <p:graphicFrame>
        <p:nvGraphicFramePr>
          <p:cNvPr id="10" name="9 Tabla"/>
          <p:cNvGraphicFramePr>
            <a:graphicFrameLocks noGrp="1"/>
          </p:cNvGraphicFramePr>
          <p:nvPr/>
        </p:nvGraphicFramePr>
        <p:xfrm>
          <a:off x="1214414" y="1571612"/>
          <a:ext cx="6929486" cy="4059203"/>
        </p:xfrm>
        <a:graphic>
          <a:graphicData uri="http://schemas.openxmlformats.org/drawingml/2006/table">
            <a:tbl>
              <a:tblPr>
                <a:tableStyleId>{775DCB02-9BB8-47FD-8907-85C794F793BA}</a:tableStyleId>
              </a:tblPr>
              <a:tblGrid>
                <a:gridCol w="3385029"/>
                <a:gridCol w="3544457"/>
              </a:tblGrid>
              <a:tr h="1546287">
                <a:tc>
                  <a:txBody>
                    <a:bodyPr/>
                    <a:lstStyle/>
                    <a:p>
                      <a:pPr algn="l">
                        <a:lnSpc>
                          <a:spcPct val="100000"/>
                        </a:lnSpc>
                        <a:spcBef>
                          <a:spcPts val="600"/>
                        </a:spcBef>
                        <a:spcAft>
                          <a:spcPts val="600"/>
                        </a:spcAft>
                      </a:pPr>
                      <a:r>
                        <a:rPr lang="es-ES" sz="2000" spc="100" dirty="0" smtClean="0"/>
                        <a:t>IADT</a:t>
                      </a:r>
                      <a:r>
                        <a:rPr lang="es-VE" sz="2000" spc="100" dirty="0" smtClean="0"/>
                        <a:t>,</a:t>
                      </a:r>
                      <a:r>
                        <a:rPr lang="es-ES" sz="2000" spc="100" dirty="0" err="1" smtClean="0"/>
                        <a:t>Dummett</a:t>
                      </a:r>
                      <a:r>
                        <a:rPr lang="es-VE" sz="2000" spc="100" dirty="0" smtClean="0"/>
                        <a:t>,UCV</a:t>
                      </a:r>
                      <a:endParaRPr lang="es-VE" sz="2000" spc="100" dirty="0">
                        <a:latin typeface="Arial"/>
                        <a:ea typeface="Times New Roman"/>
                        <a:cs typeface="Times New Roman"/>
                      </a:endParaRPr>
                    </a:p>
                  </a:txBody>
                  <a:tcPr marL="53788" marR="53788" marT="0" marB="0"/>
                </a:tc>
                <a:tc>
                  <a:txBody>
                    <a:bodyPr/>
                    <a:lstStyle/>
                    <a:p>
                      <a:pPr algn="l">
                        <a:lnSpc>
                          <a:spcPct val="100000"/>
                        </a:lnSpc>
                        <a:spcBef>
                          <a:spcPts val="600"/>
                        </a:spcBef>
                        <a:spcAft>
                          <a:spcPts val="600"/>
                        </a:spcAft>
                      </a:pPr>
                      <a:r>
                        <a:rPr lang="es-ES" sz="2000" spc="100" dirty="0"/>
                        <a:t>No extensas: eliminación del fragmento coronal móvil. </a:t>
                      </a:r>
                      <a:endParaRPr lang="es-VE" sz="2000" spc="100" dirty="0"/>
                    </a:p>
                    <a:p>
                      <a:pPr algn="l">
                        <a:lnSpc>
                          <a:spcPct val="100000"/>
                        </a:lnSpc>
                        <a:spcBef>
                          <a:spcPts val="600"/>
                        </a:spcBef>
                        <a:spcAft>
                          <a:spcPts val="600"/>
                        </a:spcAft>
                      </a:pPr>
                      <a:r>
                        <a:rPr lang="es-ES" sz="2000" spc="100" dirty="0"/>
                        <a:t>Restauración coronal siempre que la estructura dentaria remanente sea suficiente.</a:t>
                      </a:r>
                      <a:endParaRPr lang="es-VE" sz="2000" spc="100" dirty="0">
                        <a:latin typeface="Arial"/>
                        <a:ea typeface="Times New Roman"/>
                        <a:cs typeface="Times New Roman"/>
                      </a:endParaRPr>
                    </a:p>
                  </a:txBody>
                  <a:tcPr marL="53788" marR="53788" marT="0" marB="0"/>
                </a:tc>
              </a:tr>
              <a:tr h="2382803">
                <a:tc>
                  <a:txBody>
                    <a:bodyPr/>
                    <a:lstStyle/>
                    <a:p>
                      <a:pPr algn="l">
                        <a:lnSpc>
                          <a:spcPct val="100000"/>
                        </a:lnSpc>
                        <a:spcBef>
                          <a:spcPts val="600"/>
                        </a:spcBef>
                        <a:spcAft>
                          <a:spcPts val="600"/>
                        </a:spcAft>
                      </a:pPr>
                      <a:r>
                        <a:rPr lang="es-VE" sz="2000" spc="100" dirty="0" err="1"/>
                        <a:t>Andreasen</a:t>
                      </a:r>
                      <a:r>
                        <a:rPr lang="es-VE" sz="2000" spc="100" dirty="0"/>
                        <a:t> y </a:t>
                      </a:r>
                      <a:r>
                        <a:rPr lang="es-VE" sz="2000" spc="100" dirty="0" err="1"/>
                        <a:t>cols</a:t>
                      </a:r>
                      <a:r>
                        <a:rPr lang="es-VE" sz="2000" spc="100" dirty="0"/>
                        <a:t> </a:t>
                      </a:r>
                      <a:r>
                        <a:rPr lang="es-VE" sz="2000" spc="100" dirty="0" smtClean="0"/>
                        <a:t>,</a:t>
                      </a:r>
                      <a:r>
                        <a:rPr lang="es-VE" sz="2000" spc="100" dirty="0" err="1" smtClean="0"/>
                        <a:t>Turkistani</a:t>
                      </a:r>
                      <a:endParaRPr lang="es-VE" sz="2000" spc="100" dirty="0"/>
                    </a:p>
                    <a:p>
                      <a:pPr algn="l">
                        <a:lnSpc>
                          <a:spcPct val="100000"/>
                        </a:lnSpc>
                        <a:spcBef>
                          <a:spcPts val="600"/>
                        </a:spcBef>
                        <a:spcAft>
                          <a:spcPts val="600"/>
                        </a:spcAft>
                      </a:pPr>
                      <a:r>
                        <a:rPr lang="es-ES" sz="2000" spc="100" dirty="0" smtClean="0"/>
                        <a:t>IADT </a:t>
                      </a:r>
                      <a:r>
                        <a:rPr lang="es-VE" sz="2000" spc="100" dirty="0" smtClean="0"/>
                        <a:t>,G</a:t>
                      </a:r>
                      <a:r>
                        <a:rPr lang="es-ES" sz="2000" spc="100" dirty="0" err="1" smtClean="0"/>
                        <a:t>arcía</a:t>
                      </a:r>
                      <a:r>
                        <a:rPr lang="es-ES" sz="2000" spc="100" dirty="0" smtClean="0"/>
                        <a:t>-Ballesta </a:t>
                      </a:r>
                      <a:r>
                        <a:rPr lang="es-ES" sz="2000" spc="100" dirty="0"/>
                        <a:t>y </a:t>
                      </a:r>
                      <a:r>
                        <a:rPr lang="es-ES" sz="2000" spc="100" dirty="0" smtClean="0"/>
                        <a:t>Mendoza</a:t>
                      </a:r>
                      <a:r>
                        <a:rPr lang="es-VE" sz="2000" spc="100" dirty="0" smtClean="0"/>
                        <a:t>,</a:t>
                      </a:r>
                      <a:r>
                        <a:rPr lang="es-ES" sz="2000" spc="100" dirty="0" smtClean="0"/>
                        <a:t>AADP</a:t>
                      </a:r>
                      <a:r>
                        <a:rPr lang="es-VE" sz="2000" spc="100" dirty="0" smtClean="0"/>
                        <a:t>,</a:t>
                      </a:r>
                      <a:r>
                        <a:rPr lang="es-ES" sz="2000" spc="100" dirty="0" err="1" smtClean="0"/>
                        <a:t>Needleman</a:t>
                      </a:r>
                      <a:endParaRPr lang="es-VE" sz="2000" spc="100" dirty="0"/>
                    </a:p>
                    <a:p>
                      <a:pPr algn="l">
                        <a:lnSpc>
                          <a:spcPct val="100000"/>
                        </a:lnSpc>
                        <a:spcBef>
                          <a:spcPts val="600"/>
                        </a:spcBef>
                        <a:spcAft>
                          <a:spcPts val="600"/>
                        </a:spcAft>
                      </a:pPr>
                      <a:r>
                        <a:rPr lang="es-ES" sz="2000" spc="100" dirty="0" err="1" smtClean="0"/>
                        <a:t>McTigue</a:t>
                      </a:r>
                      <a:endParaRPr lang="es-VE" sz="2000" spc="100" dirty="0">
                        <a:latin typeface="Arial"/>
                        <a:ea typeface="Times New Roman"/>
                        <a:cs typeface="Times New Roman"/>
                      </a:endParaRPr>
                    </a:p>
                  </a:txBody>
                  <a:tcPr marL="53788" marR="53788" marT="0" marB="0"/>
                </a:tc>
                <a:tc>
                  <a:txBody>
                    <a:bodyPr/>
                    <a:lstStyle/>
                    <a:p>
                      <a:pPr algn="l">
                        <a:lnSpc>
                          <a:spcPct val="100000"/>
                        </a:lnSpc>
                        <a:spcBef>
                          <a:spcPts val="600"/>
                        </a:spcBef>
                        <a:spcAft>
                          <a:spcPts val="600"/>
                        </a:spcAft>
                      </a:pPr>
                      <a:r>
                        <a:rPr lang="es-ES" sz="2000" spc="100" dirty="0" err="1"/>
                        <a:t>Exodoncia</a:t>
                      </a:r>
                      <a:endParaRPr lang="es-VE" sz="2000" spc="100" dirty="0">
                        <a:latin typeface="Arial"/>
                        <a:ea typeface="Times New Roman"/>
                        <a:cs typeface="Times New Roman"/>
                      </a:endParaRPr>
                    </a:p>
                  </a:txBody>
                  <a:tcPr marL="53788" marR="53788" marT="0" marB="0"/>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1071538" y="928670"/>
            <a:ext cx="3387466"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Fractura Radicular </a:t>
            </a:r>
            <a:endParaRPr lang="es-VE" sz="2800" dirty="0">
              <a:solidFill>
                <a:srgbClr val="BE12A5"/>
              </a:solidFill>
              <a:latin typeface="Aharoni" pitchFamily="2" charset="-79"/>
              <a:cs typeface="Aharoni" pitchFamily="2" charset="-79"/>
            </a:endParaRPr>
          </a:p>
        </p:txBody>
      </p:sp>
      <p:graphicFrame>
        <p:nvGraphicFramePr>
          <p:cNvPr id="9" name="8 Tabla"/>
          <p:cNvGraphicFramePr>
            <a:graphicFrameLocks noGrp="1"/>
          </p:cNvGraphicFramePr>
          <p:nvPr/>
        </p:nvGraphicFramePr>
        <p:xfrm>
          <a:off x="714348" y="1428736"/>
          <a:ext cx="7715304" cy="4391776"/>
        </p:xfrm>
        <a:graphic>
          <a:graphicData uri="http://schemas.openxmlformats.org/drawingml/2006/table">
            <a:tbl>
              <a:tblPr>
                <a:tableStyleId>{775DCB02-9BB8-47FD-8907-85C794F793BA}</a:tableStyleId>
              </a:tblPr>
              <a:tblGrid>
                <a:gridCol w="2493476"/>
                <a:gridCol w="2610914"/>
                <a:gridCol w="2610914"/>
              </a:tblGrid>
              <a:tr h="2842144">
                <a:tc>
                  <a:txBody>
                    <a:bodyPr/>
                    <a:lstStyle/>
                    <a:p>
                      <a:pPr algn="l">
                        <a:lnSpc>
                          <a:spcPct val="100000"/>
                        </a:lnSpc>
                        <a:spcBef>
                          <a:spcPts val="600"/>
                        </a:spcBef>
                        <a:spcAft>
                          <a:spcPts val="600"/>
                        </a:spcAft>
                      </a:pPr>
                      <a:r>
                        <a:rPr lang="en-US" sz="1800" spc="100" dirty="0" err="1"/>
                        <a:t>Andreasen</a:t>
                      </a:r>
                      <a:r>
                        <a:rPr lang="en-US" sz="1800" spc="100" dirty="0"/>
                        <a:t> y </a:t>
                      </a:r>
                      <a:r>
                        <a:rPr lang="en-US" sz="1800" spc="100" dirty="0" smtClean="0"/>
                        <a:t>cols</a:t>
                      </a:r>
                      <a:r>
                        <a:rPr lang="es-VE" sz="1800" spc="100" dirty="0" smtClean="0"/>
                        <a:t>,</a:t>
                      </a:r>
                      <a:r>
                        <a:rPr lang="en-US" sz="1800" spc="100" dirty="0" smtClean="0"/>
                        <a:t>Flores</a:t>
                      </a:r>
                      <a:r>
                        <a:rPr lang="es-VE" sz="1800" spc="100" dirty="0" smtClean="0"/>
                        <a:t>,</a:t>
                      </a:r>
                      <a:r>
                        <a:rPr lang="en-US" sz="1800" spc="100" dirty="0" err="1" smtClean="0"/>
                        <a:t>Turkistani</a:t>
                      </a:r>
                      <a:r>
                        <a:rPr lang="en-US" sz="1800" spc="100" dirty="0" smtClean="0"/>
                        <a:t> AAPD</a:t>
                      </a:r>
                      <a:r>
                        <a:rPr lang="es-VE" sz="1800" spc="100" dirty="0" smtClean="0"/>
                        <a:t>,I</a:t>
                      </a:r>
                      <a:r>
                        <a:rPr lang="en-US" sz="1800" spc="100" dirty="0" smtClean="0"/>
                        <a:t>ADT</a:t>
                      </a:r>
                      <a:r>
                        <a:rPr lang="es-VE" sz="1800" spc="100" dirty="0" smtClean="0"/>
                        <a:t>,</a:t>
                      </a:r>
                      <a:r>
                        <a:rPr lang="en-US" sz="1800" spc="100" dirty="0" err="1" smtClean="0"/>
                        <a:t>NeedlemanDummett</a:t>
                      </a:r>
                      <a:r>
                        <a:rPr lang="es-VE" sz="1800" spc="100" dirty="0" smtClean="0"/>
                        <a:t>,</a:t>
                      </a:r>
                      <a:r>
                        <a:rPr lang="es-ES" sz="1800" spc="100" dirty="0" err="1" smtClean="0"/>
                        <a:t>McTigue</a:t>
                      </a:r>
                      <a:endParaRPr lang="es-VE" sz="1800" spc="100" dirty="0">
                        <a:latin typeface="Arial"/>
                        <a:ea typeface="Times New Roman"/>
                        <a:cs typeface="Times New Roman"/>
                      </a:endParaRPr>
                    </a:p>
                  </a:txBody>
                  <a:tcPr marL="59765" marR="59765" marT="0" marB="0"/>
                </a:tc>
                <a:tc>
                  <a:txBody>
                    <a:bodyPr/>
                    <a:lstStyle/>
                    <a:p>
                      <a:pPr algn="l">
                        <a:lnSpc>
                          <a:spcPct val="100000"/>
                        </a:lnSpc>
                        <a:spcBef>
                          <a:spcPts val="600"/>
                        </a:spcBef>
                        <a:spcAft>
                          <a:spcPts val="600"/>
                        </a:spcAft>
                      </a:pPr>
                      <a:r>
                        <a:rPr lang="es-ES" sz="1800" spc="100" dirty="0"/>
                        <a:t>Con desplazamiento: Eliminar el fragmento coronal sin insistir en la eliminación del fragmento apical.</a:t>
                      </a:r>
                      <a:endParaRPr lang="es-VE" sz="1800" spc="100" dirty="0"/>
                    </a:p>
                    <a:p>
                      <a:pPr algn="l">
                        <a:lnSpc>
                          <a:spcPct val="100000"/>
                        </a:lnSpc>
                        <a:spcBef>
                          <a:spcPts val="600"/>
                        </a:spcBef>
                        <a:spcAft>
                          <a:spcPts val="600"/>
                        </a:spcAft>
                      </a:pPr>
                      <a:r>
                        <a:rPr lang="es-ES" sz="1800" spc="100" dirty="0"/>
                        <a:t>En pacientes colaboradores, con formación radicular completa se puede </a:t>
                      </a:r>
                      <a:r>
                        <a:rPr lang="es-ES" sz="1800" spc="100" dirty="0" err="1"/>
                        <a:t>ferulizar</a:t>
                      </a:r>
                      <a:r>
                        <a:rPr lang="es-ES" sz="1800" spc="100" dirty="0"/>
                        <a:t> con alambre-resina. </a:t>
                      </a:r>
                      <a:endParaRPr lang="es-VE" sz="1800" spc="100" dirty="0">
                        <a:latin typeface="Arial"/>
                        <a:ea typeface="Times New Roman"/>
                        <a:cs typeface="Times New Roman"/>
                      </a:endParaRPr>
                    </a:p>
                  </a:txBody>
                  <a:tcPr marL="59765" marR="59765" marT="0" marB="0"/>
                </a:tc>
                <a:tc>
                  <a:txBody>
                    <a:bodyPr/>
                    <a:lstStyle/>
                    <a:p>
                      <a:pPr algn="l">
                        <a:lnSpc>
                          <a:spcPct val="100000"/>
                        </a:lnSpc>
                        <a:spcBef>
                          <a:spcPts val="600"/>
                        </a:spcBef>
                        <a:spcAft>
                          <a:spcPts val="600"/>
                        </a:spcAft>
                      </a:pPr>
                      <a:r>
                        <a:rPr lang="es-ES" sz="1800" spc="100" dirty="0" smtClean="0"/>
                        <a:t>UCV</a:t>
                      </a:r>
                    </a:p>
                    <a:p>
                      <a:pPr algn="l">
                        <a:lnSpc>
                          <a:spcPct val="100000"/>
                        </a:lnSpc>
                        <a:spcBef>
                          <a:spcPts val="600"/>
                        </a:spcBef>
                        <a:spcAft>
                          <a:spcPts val="600"/>
                        </a:spcAft>
                      </a:pPr>
                      <a:r>
                        <a:rPr lang="es-ES" sz="1800" spc="100" dirty="0" smtClean="0"/>
                        <a:t>Tercio </a:t>
                      </a:r>
                      <a:r>
                        <a:rPr lang="es-ES" sz="1800" spc="100" dirty="0"/>
                        <a:t>cervical: </a:t>
                      </a:r>
                      <a:r>
                        <a:rPr lang="es-ES" sz="1800" spc="100" dirty="0" err="1"/>
                        <a:t>exodoncia</a:t>
                      </a:r>
                      <a:endParaRPr lang="es-VE" sz="1800" spc="100" dirty="0"/>
                    </a:p>
                    <a:p>
                      <a:pPr algn="l">
                        <a:lnSpc>
                          <a:spcPct val="100000"/>
                        </a:lnSpc>
                        <a:spcBef>
                          <a:spcPts val="600"/>
                        </a:spcBef>
                        <a:spcAft>
                          <a:spcPts val="600"/>
                        </a:spcAft>
                      </a:pPr>
                      <a:r>
                        <a:rPr lang="es-ES" sz="1800" spc="100" dirty="0"/>
                        <a:t>Tercio medio y apical: </a:t>
                      </a:r>
                      <a:r>
                        <a:rPr lang="es-ES" sz="1800" spc="100" dirty="0" err="1"/>
                        <a:t>Reposicionar</a:t>
                      </a:r>
                      <a:r>
                        <a:rPr lang="es-ES" sz="1800" spc="100" dirty="0"/>
                        <a:t> y </a:t>
                      </a:r>
                      <a:r>
                        <a:rPr lang="es-ES" sz="1800" spc="100" dirty="0" err="1"/>
                        <a:t>ferulizar</a:t>
                      </a:r>
                      <a:r>
                        <a:rPr lang="es-ES" sz="1800" spc="100" dirty="0"/>
                        <a:t> por 4 </a:t>
                      </a:r>
                      <a:r>
                        <a:rPr lang="es-ES" sz="1800" spc="100" dirty="0" smtClean="0"/>
                        <a:t>semanas</a:t>
                      </a:r>
                      <a:endParaRPr lang="es-VE" sz="1800" spc="100" dirty="0">
                        <a:latin typeface="Arial"/>
                        <a:ea typeface="Times New Roman"/>
                        <a:cs typeface="Times New Roman"/>
                      </a:endParaRPr>
                    </a:p>
                  </a:txBody>
                  <a:tcPr marL="89535" marR="89535" marT="0" marB="0"/>
                </a:tc>
              </a:tr>
              <a:tr h="1221856">
                <a:tc>
                  <a:txBody>
                    <a:bodyPr/>
                    <a:lstStyle/>
                    <a:p>
                      <a:pPr algn="l">
                        <a:lnSpc>
                          <a:spcPct val="100000"/>
                        </a:lnSpc>
                        <a:spcBef>
                          <a:spcPts val="600"/>
                        </a:spcBef>
                        <a:spcAft>
                          <a:spcPts val="600"/>
                        </a:spcAft>
                      </a:pPr>
                      <a:r>
                        <a:rPr lang="es-ES" sz="1800" spc="100" dirty="0" smtClean="0"/>
                        <a:t>García-Ballesta,</a:t>
                      </a:r>
                      <a:r>
                        <a:rPr lang="es-VE" sz="1800" spc="100" dirty="0" smtClean="0"/>
                        <a:t>I</a:t>
                      </a:r>
                      <a:r>
                        <a:rPr lang="es-ES" sz="1800" spc="100" dirty="0" smtClean="0"/>
                        <a:t>ADT</a:t>
                      </a:r>
                      <a:endParaRPr lang="es-VE" sz="1800" spc="100" dirty="0"/>
                    </a:p>
                    <a:p>
                      <a:pPr algn="l">
                        <a:lnSpc>
                          <a:spcPct val="100000"/>
                        </a:lnSpc>
                        <a:spcBef>
                          <a:spcPts val="600"/>
                        </a:spcBef>
                        <a:spcAft>
                          <a:spcPts val="600"/>
                        </a:spcAft>
                      </a:pPr>
                      <a:r>
                        <a:rPr lang="es-ES" sz="1800" spc="100" dirty="0" err="1" smtClean="0"/>
                        <a:t>McTigue</a:t>
                      </a:r>
                      <a:endParaRPr lang="es-VE" sz="1800" spc="100" dirty="0">
                        <a:latin typeface="Arial"/>
                        <a:ea typeface="Times New Roman"/>
                        <a:cs typeface="Times New Roman"/>
                      </a:endParaRPr>
                    </a:p>
                  </a:txBody>
                  <a:tcPr marL="59765" marR="59765" marT="0" marB="0"/>
                </a:tc>
                <a:tc>
                  <a:txBody>
                    <a:bodyPr/>
                    <a:lstStyle/>
                    <a:p>
                      <a:pPr algn="l">
                        <a:lnSpc>
                          <a:spcPct val="100000"/>
                        </a:lnSpc>
                        <a:spcBef>
                          <a:spcPts val="600"/>
                        </a:spcBef>
                        <a:spcAft>
                          <a:spcPts val="600"/>
                        </a:spcAft>
                      </a:pPr>
                      <a:r>
                        <a:rPr lang="es-ES" sz="1800" spc="100" dirty="0"/>
                        <a:t>Si no hay desplazamiento: No se requiere tratamiento</a:t>
                      </a:r>
                      <a:endParaRPr lang="es-VE" sz="1800" spc="100" dirty="0">
                        <a:latin typeface="Arial"/>
                        <a:ea typeface="Times New Roman"/>
                        <a:cs typeface="Times New Roman"/>
                      </a:endParaRPr>
                    </a:p>
                  </a:txBody>
                  <a:tcPr marL="59765" marR="59765" marT="0" marB="0"/>
                </a:tc>
                <a:tc>
                  <a:txBody>
                    <a:bodyPr/>
                    <a:lstStyle/>
                    <a:p>
                      <a:pPr algn="l">
                        <a:lnSpc>
                          <a:spcPct val="100000"/>
                        </a:lnSpc>
                        <a:spcBef>
                          <a:spcPts val="600"/>
                        </a:spcBef>
                        <a:spcAft>
                          <a:spcPts val="600"/>
                        </a:spcAft>
                      </a:pPr>
                      <a:endParaRPr lang="es-VE" sz="1800" spc="100" dirty="0">
                        <a:latin typeface="Arial"/>
                        <a:ea typeface="Times New Roman"/>
                        <a:cs typeface="Times New Roman"/>
                      </a:endParaRPr>
                    </a:p>
                  </a:txBody>
                  <a:tcPr marL="59765" marR="59765" marT="0" marB="0"/>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357158" y="1000108"/>
            <a:ext cx="3238387"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Fractura Alveolar </a:t>
            </a:r>
            <a:endParaRPr lang="es-VE" sz="2800" dirty="0">
              <a:solidFill>
                <a:srgbClr val="AC1096"/>
              </a:solidFill>
              <a:latin typeface="Aharoni" pitchFamily="2" charset="-79"/>
              <a:cs typeface="Aharoni" pitchFamily="2" charset="-79"/>
            </a:endParaRPr>
          </a:p>
        </p:txBody>
      </p:sp>
      <p:graphicFrame>
        <p:nvGraphicFramePr>
          <p:cNvPr id="10" name="9 Tabla"/>
          <p:cNvGraphicFramePr>
            <a:graphicFrameLocks noGrp="1"/>
          </p:cNvGraphicFramePr>
          <p:nvPr/>
        </p:nvGraphicFramePr>
        <p:xfrm>
          <a:off x="1428728" y="2000240"/>
          <a:ext cx="5789295" cy="2773680"/>
        </p:xfrm>
        <a:graphic>
          <a:graphicData uri="http://schemas.openxmlformats.org/drawingml/2006/table">
            <a:tbl>
              <a:tblPr>
                <a:tableStyleId>{775DCB02-9BB8-47FD-8907-85C794F793BA}</a:tableStyleId>
              </a:tblPr>
              <a:tblGrid>
                <a:gridCol w="1739265"/>
                <a:gridCol w="1821180"/>
                <a:gridCol w="2228850"/>
              </a:tblGrid>
              <a:tr h="1146810">
                <a:tc>
                  <a:txBody>
                    <a:bodyPr/>
                    <a:lstStyle/>
                    <a:p>
                      <a:pPr algn="l">
                        <a:lnSpc>
                          <a:spcPct val="100000"/>
                        </a:lnSpc>
                        <a:spcBef>
                          <a:spcPts val="600"/>
                        </a:spcBef>
                        <a:spcAft>
                          <a:spcPts val="600"/>
                        </a:spcAft>
                      </a:pPr>
                      <a:r>
                        <a:rPr lang="en-US" sz="1800" spc="100" dirty="0" smtClean="0"/>
                        <a:t>Flores</a:t>
                      </a:r>
                      <a:endParaRPr lang="es-VE" sz="1800" spc="100" dirty="0"/>
                    </a:p>
                    <a:p>
                      <a:pPr algn="l">
                        <a:lnSpc>
                          <a:spcPct val="100000"/>
                        </a:lnSpc>
                        <a:spcBef>
                          <a:spcPts val="600"/>
                        </a:spcBef>
                        <a:spcAft>
                          <a:spcPts val="600"/>
                        </a:spcAft>
                      </a:pPr>
                      <a:r>
                        <a:rPr lang="en-US" sz="1800" spc="100" dirty="0" err="1"/>
                        <a:t>Andreasen</a:t>
                      </a:r>
                      <a:r>
                        <a:rPr lang="en-US" sz="1800" spc="100" dirty="0"/>
                        <a:t> y </a:t>
                      </a:r>
                      <a:r>
                        <a:rPr lang="en-US" sz="1800" spc="100" dirty="0" smtClean="0"/>
                        <a:t>cols</a:t>
                      </a:r>
                      <a:endParaRPr lang="es-VE" sz="1800" spc="100" dirty="0"/>
                    </a:p>
                    <a:p>
                      <a:pPr algn="l">
                        <a:lnSpc>
                          <a:spcPct val="100000"/>
                        </a:lnSpc>
                        <a:spcBef>
                          <a:spcPts val="600"/>
                        </a:spcBef>
                        <a:spcAft>
                          <a:spcPts val="600"/>
                        </a:spcAft>
                      </a:pPr>
                      <a:r>
                        <a:rPr lang="en-US" sz="1800" spc="100" dirty="0" smtClean="0"/>
                        <a:t>IADT</a:t>
                      </a:r>
                      <a:endParaRPr lang="es-VE" sz="1800" spc="100" dirty="0"/>
                    </a:p>
                    <a:p>
                      <a:pPr algn="l">
                        <a:lnSpc>
                          <a:spcPct val="100000"/>
                        </a:lnSpc>
                        <a:spcBef>
                          <a:spcPts val="600"/>
                        </a:spcBef>
                        <a:spcAft>
                          <a:spcPts val="600"/>
                        </a:spcAft>
                      </a:pPr>
                      <a:r>
                        <a:rPr lang="en-US" sz="1800" spc="100" dirty="0" smtClean="0"/>
                        <a:t>Needleman</a:t>
                      </a:r>
                      <a:r>
                        <a:rPr lang="en-US" sz="1800" spc="100" baseline="30000" dirty="0" smtClean="0"/>
                        <a:t> </a:t>
                      </a:r>
                      <a:endParaRPr lang="es-VE" sz="1800" spc="100" dirty="0">
                        <a:latin typeface="Arial"/>
                        <a:ea typeface="Times New Roman"/>
                        <a:cs typeface="Times New Roman"/>
                      </a:endParaRPr>
                    </a:p>
                  </a:txBody>
                  <a:tcPr marL="68580" marR="68580" marT="0" marB="0"/>
                </a:tc>
                <a:tc>
                  <a:txBody>
                    <a:bodyPr/>
                    <a:lstStyle/>
                    <a:p>
                      <a:pPr algn="l">
                        <a:lnSpc>
                          <a:spcPct val="100000"/>
                        </a:lnSpc>
                        <a:spcBef>
                          <a:spcPts val="600"/>
                        </a:spcBef>
                        <a:spcAft>
                          <a:spcPts val="600"/>
                        </a:spcAft>
                      </a:pPr>
                      <a:r>
                        <a:rPr lang="es-ES" sz="1800" spc="100"/>
                        <a:t>Reposicionar el segmento y los dientes adyacentes al mismo, ferulizar por 4 semanas. </a:t>
                      </a:r>
                      <a:endParaRPr lang="es-VE" sz="1800" spc="100">
                        <a:latin typeface="Arial"/>
                        <a:ea typeface="Times New Roman"/>
                        <a:cs typeface="Times New Roman"/>
                      </a:endParaRPr>
                    </a:p>
                  </a:txBody>
                  <a:tcPr marL="68580" marR="68580" marT="0" marB="0"/>
                </a:tc>
                <a:tc>
                  <a:txBody>
                    <a:bodyPr/>
                    <a:lstStyle/>
                    <a:p>
                      <a:pPr algn="l">
                        <a:lnSpc>
                          <a:spcPct val="100000"/>
                        </a:lnSpc>
                        <a:spcBef>
                          <a:spcPts val="600"/>
                        </a:spcBef>
                        <a:spcAft>
                          <a:spcPts val="600"/>
                        </a:spcAft>
                      </a:pPr>
                      <a:r>
                        <a:rPr lang="es-ES" sz="1800" spc="100" dirty="0" smtClean="0"/>
                        <a:t>UCV</a:t>
                      </a:r>
                    </a:p>
                    <a:p>
                      <a:pPr algn="l">
                        <a:lnSpc>
                          <a:spcPct val="100000"/>
                        </a:lnSpc>
                        <a:spcBef>
                          <a:spcPts val="600"/>
                        </a:spcBef>
                        <a:spcAft>
                          <a:spcPts val="600"/>
                        </a:spcAft>
                      </a:pPr>
                      <a:r>
                        <a:rPr lang="es-ES" sz="1800" spc="100" dirty="0" err="1" smtClean="0"/>
                        <a:t>Reposicionar</a:t>
                      </a:r>
                      <a:r>
                        <a:rPr lang="es-ES" sz="1800" spc="100" dirty="0" smtClean="0"/>
                        <a:t> </a:t>
                      </a:r>
                      <a:r>
                        <a:rPr lang="es-ES" sz="1800" spc="100" dirty="0"/>
                        <a:t>el segmento y los dientes adyacentes al mismo, </a:t>
                      </a:r>
                      <a:r>
                        <a:rPr lang="es-ES" sz="1800" spc="100" dirty="0" err="1"/>
                        <a:t>ferulizar</a:t>
                      </a:r>
                      <a:r>
                        <a:rPr lang="es-ES" sz="1800" spc="100" dirty="0"/>
                        <a:t> por 4 semanas </a:t>
                      </a:r>
                      <a:endParaRPr lang="es-VE" sz="1800" spc="100" dirty="0"/>
                    </a:p>
                    <a:p>
                      <a:pPr algn="l">
                        <a:lnSpc>
                          <a:spcPct val="100000"/>
                        </a:lnSpc>
                        <a:spcBef>
                          <a:spcPts val="600"/>
                        </a:spcBef>
                        <a:spcAft>
                          <a:spcPts val="600"/>
                        </a:spcAft>
                      </a:pPr>
                      <a:r>
                        <a:rPr lang="es-ES" sz="1800" spc="100" dirty="0" err="1"/>
                        <a:t>Antibioticoterapia</a:t>
                      </a:r>
                      <a:r>
                        <a:rPr lang="es-ES" sz="1800" spc="100" dirty="0"/>
                        <a:t> dependiendo del caso.</a:t>
                      </a:r>
                      <a:endParaRPr lang="es-VE" sz="1800" spc="100" dirty="0">
                        <a:latin typeface="Arial"/>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357158" y="1000108"/>
            <a:ext cx="2335896"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Subluxación </a:t>
            </a:r>
            <a:endParaRPr lang="es-VE" sz="2800" dirty="0">
              <a:solidFill>
                <a:srgbClr val="BE12A5"/>
              </a:solidFill>
              <a:latin typeface="Aharoni" pitchFamily="2" charset="-79"/>
              <a:cs typeface="Aharoni" pitchFamily="2" charset="-79"/>
            </a:endParaRPr>
          </a:p>
        </p:txBody>
      </p:sp>
      <p:graphicFrame>
        <p:nvGraphicFramePr>
          <p:cNvPr id="9" name="8 Tabla"/>
          <p:cNvGraphicFramePr>
            <a:graphicFrameLocks noGrp="1"/>
          </p:cNvGraphicFramePr>
          <p:nvPr/>
        </p:nvGraphicFramePr>
        <p:xfrm>
          <a:off x="857224" y="2000240"/>
          <a:ext cx="7429552" cy="2769954"/>
        </p:xfrm>
        <a:graphic>
          <a:graphicData uri="http://schemas.openxmlformats.org/drawingml/2006/table">
            <a:tbl>
              <a:tblPr>
                <a:tableStyleId>{775DCB02-9BB8-47FD-8907-85C794F793BA}</a:tableStyleId>
              </a:tblPr>
              <a:tblGrid>
                <a:gridCol w="4572032"/>
                <a:gridCol w="2857520"/>
              </a:tblGrid>
              <a:tr h="1030538">
                <a:tc>
                  <a:txBody>
                    <a:bodyPr/>
                    <a:lstStyle/>
                    <a:p>
                      <a:pPr algn="l">
                        <a:lnSpc>
                          <a:spcPct val="100000"/>
                        </a:lnSpc>
                        <a:spcBef>
                          <a:spcPts val="600"/>
                        </a:spcBef>
                        <a:spcAft>
                          <a:spcPts val="600"/>
                        </a:spcAft>
                      </a:pPr>
                      <a:r>
                        <a:rPr lang="es-ES" sz="1800" spc="100" dirty="0" err="1" smtClean="0"/>
                        <a:t>Dummett</a:t>
                      </a:r>
                      <a:endParaRPr lang="es-ES" sz="1800" spc="100" dirty="0" smtClean="0"/>
                    </a:p>
                    <a:p>
                      <a:pPr algn="l">
                        <a:lnSpc>
                          <a:spcPct val="100000"/>
                        </a:lnSpc>
                        <a:spcBef>
                          <a:spcPts val="600"/>
                        </a:spcBef>
                        <a:spcAft>
                          <a:spcPts val="600"/>
                        </a:spcAft>
                      </a:pPr>
                      <a:r>
                        <a:rPr lang="es-ES" sz="1800" spc="100" dirty="0" smtClean="0"/>
                        <a:t>UCV (exceptuando</a:t>
                      </a:r>
                      <a:r>
                        <a:rPr lang="es-ES" sz="1800" spc="100" baseline="0" dirty="0" smtClean="0"/>
                        <a:t> </a:t>
                      </a:r>
                      <a:r>
                        <a:rPr lang="es-ES" sz="1800" spc="100" baseline="0" dirty="0" err="1" smtClean="0"/>
                        <a:t>exodoncia</a:t>
                      </a:r>
                      <a:r>
                        <a:rPr lang="es-ES" sz="1800" spc="100" baseline="0" dirty="0" smtClean="0"/>
                        <a:t>)</a:t>
                      </a:r>
                      <a:endParaRPr lang="es-VE" sz="1800" spc="100" dirty="0">
                        <a:latin typeface="Arial"/>
                        <a:ea typeface="Times New Roman"/>
                        <a:cs typeface="Times New Roman"/>
                      </a:endParaRPr>
                    </a:p>
                  </a:txBody>
                  <a:tcPr marL="55084" marR="55084" marT="0" marB="0"/>
                </a:tc>
                <a:tc>
                  <a:txBody>
                    <a:bodyPr/>
                    <a:lstStyle/>
                    <a:p>
                      <a:pPr algn="l">
                        <a:lnSpc>
                          <a:spcPct val="100000"/>
                        </a:lnSpc>
                        <a:spcBef>
                          <a:spcPts val="600"/>
                        </a:spcBef>
                        <a:spcAft>
                          <a:spcPts val="600"/>
                        </a:spcAft>
                      </a:pPr>
                      <a:r>
                        <a:rPr lang="es-ES" sz="1800" spc="100" dirty="0" smtClean="0"/>
                        <a:t>Férula 7 -10 días</a:t>
                      </a:r>
                      <a:r>
                        <a:rPr lang="es-ES" sz="1800" spc="100" baseline="0" dirty="0" smtClean="0"/>
                        <a:t>. </a:t>
                      </a:r>
                      <a:r>
                        <a:rPr lang="es-ES" sz="1800" spc="100" dirty="0" smtClean="0"/>
                        <a:t>Ajuste</a:t>
                      </a:r>
                      <a:r>
                        <a:rPr lang="es-ES" sz="1800" spc="100" baseline="0" dirty="0" smtClean="0"/>
                        <a:t> </a:t>
                      </a:r>
                      <a:r>
                        <a:rPr lang="es-ES" sz="1800" spc="100" baseline="0" dirty="0" err="1" smtClean="0"/>
                        <a:t>oclusal</a:t>
                      </a:r>
                      <a:r>
                        <a:rPr lang="es-ES" sz="1800" spc="100" baseline="0" dirty="0" smtClean="0"/>
                        <a:t>. </a:t>
                      </a:r>
                      <a:r>
                        <a:rPr lang="es-ES" sz="1800" spc="100" dirty="0" err="1" smtClean="0"/>
                        <a:t>Exodoncia</a:t>
                      </a:r>
                      <a:r>
                        <a:rPr lang="es-ES" sz="1800" spc="100" dirty="0" smtClean="0"/>
                        <a:t> </a:t>
                      </a:r>
                      <a:r>
                        <a:rPr lang="es-ES" sz="1800" spc="100" dirty="0"/>
                        <a:t>en casos severos o dientes con reabsorción fisiológica avanzada</a:t>
                      </a:r>
                      <a:endParaRPr lang="es-VE" sz="1800" spc="100" dirty="0">
                        <a:latin typeface="Arial"/>
                        <a:ea typeface="Times New Roman"/>
                        <a:cs typeface="Times New Roman"/>
                      </a:endParaRPr>
                    </a:p>
                  </a:txBody>
                  <a:tcPr marL="55084" marR="55084" marT="0" marB="0"/>
                </a:tc>
              </a:tr>
              <a:tr h="1398354">
                <a:tc>
                  <a:txBody>
                    <a:bodyPr/>
                    <a:lstStyle/>
                    <a:p>
                      <a:pPr algn="l">
                        <a:lnSpc>
                          <a:spcPct val="100000"/>
                        </a:lnSpc>
                        <a:spcBef>
                          <a:spcPts val="600"/>
                        </a:spcBef>
                        <a:spcAft>
                          <a:spcPts val="600"/>
                        </a:spcAft>
                      </a:pPr>
                      <a:r>
                        <a:rPr lang="es-ES" sz="1800" spc="100" dirty="0" err="1"/>
                        <a:t>Andreasen</a:t>
                      </a:r>
                      <a:r>
                        <a:rPr lang="es-ES" sz="1800" spc="100" dirty="0"/>
                        <a:t> y </a:t>
                      </a:r>
                      <a:r>
                        <a:rPr lang="es-ES" sz="1800" spc="100" dirty="0" err="1" smtClean="0"/>
                        <a:t>cols</a:t>
                      </a:r>
                      <a:r>
                        <a:rPr lang="es-VE" sz="1800" spc="100" dirty="0" smtClean="0"/>
                        <a:t>,</a:t>
                      </a:r>
                      <a:r>
                        <a:rPr lang="es-ES" sz="1800" spc="100" dirty="0" smtClean="0"/>
                        <a:t>Flores</a:t>
                      </a:r>
                      <a:r>
                        <a:rPr lang="es-VE" sz="1800" spc="100" dirty="0" smtClean="0"/>
                        <a:t>,</a:t>
                      </a:r>
                      <a:r>
                        <a:rPr lang="es-ES" sz="1800" spc="100" dirty="0" err="1" smtClean="0"/>
                        <a:t>Turkistani</a:t>
                      </a:r>
                      <a:endParaRPr lang="es-VE" sz="1800" spc="100" dirty="0"/>
                    </a:p>
                    <a:p>
                      <a:pPr algn="l">
                        <a:lnSpc>
                          <a:spcPct val="100000"/>
                        </a:lnSpc>
                        <a:spcBef>
                          <a:spcPts val="600"/>
                        </a:spcBef>
                        <a:spcAft>
                          <a:spcPts val="600"/>
                        </a:spcAft>
                      </a:pPr>
                      <a:r>
                        <a:rPr lang="es-ES" sz="1800" spc="100" dirty="0" smtClean="0"/>
                        <a:t>IADT</a:t>
                      </a:r>
                      <a:r>
                        <a:rPr lang="es-VE" sz="1800" spc="100" dirty="0" smtClean="0"/>
                        <a:t>,</a:t>
                      </a:r>
                      <a:r>
                        <a:rPr lang="es-ES" sz="1800" spc="100" dirty="0" err="1" smtClean="0"/>
                        <a:t>GarcíaBallesta,AADP</a:t>
                      </a:r>
                      <a:r>
                        <a:rPr lang="es-VE" sz="1800" spc="100" dirty="0" smtClean="0"/>
                        <a:t>,</a:t>
                      </a:r>
                      <a:r>
                        <a:rPr lang="es-ES" sz="1800" spc="100" dirty="0" err="1" smtClean="0"/>
                        <a:t>Needleman</a:t>
                      </a:r>
                      <a:r>
                        <a:rPr lang="es-VE" sz="1800" spc="100" dirty="0" smtClean="0"/>
                        <a:t>,</a:t>
                      </a:r>
                      <a:r>
                        <a:rPr lang="es-ES" sz="1800" spc="100" dirty="0" err="1" smtClean="0"/>
                        <a:t>Dummett</a:t>
                      </a:r>
                      <a:r>
                        <a:rPr lang="es-VE" sz="1800" spc="100" dirty="0" smtClean="0"/>
                        <a:t>,</a:t>
                      </a:r>
                      <a:r>
                        <a:rPr lang="es-ES" sz="1800" spc="100" dirty="0" err="1" smtClean="0"/>
                        <a:t>McTigue,UCV</a:t>
                      </a:r>
                      <a:endParaRPr lang="es-VE" sz="1800" spc="100" dirty="0">
                        <a:latin typeface="Arial"/>
                        <a:ea typeface="Times New Roman"/>
                        <a:cs typeface="Times New Roman"/>
                      </a:endParaRPr>
                    </a:p>
                  </a:txBody>
                  <a:tcPr marL="55084" marR="55084" marT="0" marB="0"/>
                </a:tc>
                <a:tc>
                  <a:txBody>
                    <a:bodyPr/>
                    <a:lstStyle/>
                    <a:p>
                      <a:pPr algn="l">
                        <a:lnSpc>
                          <a:spcPct val="100000"/>
                        </a:lnSpc>
                        <a:spcBef>
                          <a:spcPts val="600"/>
                        </a:spcBef>
                        <a:spcAft>
                          <a:spcPts val="600"/>
                        </a:spcAft>
                      </a:pPr>
                      <a:r>
                        <a:rPr lang="es-ES" sz="1800" spc="100" dirty="0"/>
                        <a:t>Observación</a:t>
                      </a:r>
                      <a:endParaRPr lang="es-VE" sz="1800" spc="100" dirty="0">
                        <a:latin typeface="Arial"/>
                        <a:ea typeface="Times New Roman"/>
                        <a:cs typeface="Times New Roman"/>
                      </a:endParaRPr>
                    </a:p>
                  </a:txBody>
                  <a:tcPr marL="55084" marR="55084" marT="0" marB="0"/>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1071538" y="928670"/>
            <a:ext cx="2335896" cy="523220"/>
          </a:xfrm>
          <a:prstGeom prst="rect">
            <a:avLst/>
          </a:prstGeom>
        </p:spPr>
        <p:txBody>
          <a:bodyPr wrap="none">
            <a:spAutoFit/>
          </a:bodyPr>
          <a:lstStyle/>
          <a:p>
            <a:r>
              <a:rPr lang="es-VE" sz="2800" dirty="0" smtClean="0">
                <a:solidFill>
                  <a:srgbClr val="BE12A5"/>
                </a:solidFill>
                <a:latin typeface="Aharoni" pitchFamily="2" charset="-79"/>
                <a:cs typeface="Aharoni" pitchFamily="2" charset="-79"/>
              </a:rPr>
              <a:t>Subluxación </a:t>
            </a:r>
            <a:endParaRPr lang="es-VE" sz="2800" dirty="0">
              <a:solidFill>
                <a:srgbClr val="BE12A5"/>
              </a:solidFill>
              <a:latin typeface="Aharoni" pitchFamily="2" charset="-79"/>
              <a:cs typeface="Aharoni" pitchFamily="2" charset="-79"/>
            </a:endParaRPr>
          </a:p>
        </p:txBody>
      </p:sp>
      <p:graphicFrame>
        <p:nvGraphicFramePr>
          <p:cNvPr id="9" name="8 Tabla"/>
          <p:cNvGraphicFramePr>
            <a:graphicFrameLocks noGrp="1"/>
          </p:cNvGraphicFramePr>
          <p:nvPr/>
        </p:nvGraphicFramePr>
        <p:xfrm>
          <a:off x="857224" y="2000240"/>
          <a:ext cx="7429552" cy="2769954"/>
        </p:xfrm>
        <a:graphic>
          <a:graphicData uri="http://schemas.openxmlformats.org/drawingml/2006/table">
            <a:tbl>
              <a:tblPr>
                <a:tableStyleId>{775DCB02-9BB8-47FD-8907-85C794F793BA}</a:tableStyleId>
              </a:tblPr>
              <a:tblGrid>
                <a:gridCol w="4572032"/>
                <a:gridCol w="2857520"/>
              </a:tblGrid>
              <a:tr h="1030538">
                <a:tc>
                  <a:txBody>
                    <a:bodyPr/>
                    <a:lstStyle/>
                    <a:p>
                      <a:pPr algn="l">
                        <a:lnSpc>
                          <a:spcPct val="100000"/>
                        </a:lnSpc>
                        <a:spcBef>
                          <a:spcPts val="600"/>
                        </a:spcBef>
                        <a:spcAft>
                          <a:spcPts val="600"/>
                        </a:spcAft>
                      </a:pPr>
                      <a:r>
                        <a:rPr lang="es-ES" sz="1800" spc="100" dirty="0" err="1" smtClean="0"/>
                        <a:t>Dummett</a:t>
                      </a:r>
                      <a:endParaRPr lang="es-ES" sz="1800" spc="100" dirty="0" smtClean="0"/>
                    </a:p>
                    <a:p>
                      <a:pPr algn="l">
                        <a:lnSpc>
                          <a:spcPct val="100000"/>
                        </a:lnSpc>
                        <a:spcBef>
                          <a:spcPts val="600"/>
                        </a:spcBef>
                        <a:spcAft>
                          <a:spcPts val="600"/>
                        </a:spcAft>
                      </a:pPr>
                      <a:r>
                        <a:rPr lang="es-ES" sz="1800" spc="100" dirty="0" smtClean="0"/>
                        <a:t>UCV (exceptuando</a:t>
                      </a:r>
                      <a:r>
                        <a:rPr lang="es-ES" sz="1800" spc="100" baseline="0" dirty="0" smtClean="0"/>
                        <a:t> </a:t>
                      </a:r>
                      <a:r>
                        <a:rPr lang="es-ES" sz="1800" spc="100" baseline="0" dirty="0" err="1" smtClean="0"/>
                        <a:t>exodoncia</a:t>
                      </a:r>
                      <a:r>
                        <a:rPr lang="es-ES" sz="1800" spc="100" baseline="0" dirty="0" smtClean="0"/>
                        <a:t>)</a:t>
                      </a:r>
                      <a:endParaRPr lang="es-VE" sz="1800" spc="100" dirty="0">
                        <a:latin typeface="Arial"/>
                        <a:ea typeface="Times New Roman"/>
                        <a:cs typeface="Times New Roman"/>
                      </a:endParaRPr>
                    </a:p>
                  </a:txBody>
                  <a:tcPr marL="55084" marR="55084" marT="0" marB="0"/>
                </a:tc>
                <a:tc>
                  <a:txBody>
                    <a:bodyPr/>
                    <a:lstStyle/>
                    <a:p>
                      <a:pPr algn="l">
                        <a:lnSpc>
                          <a:spcPct val="100000"/>
                        </a:lnSpc>
                        <a:spcBef>
                          <a:spcPts val="600"/>
                        </a:spcBef>
                        <a:spcAft>
                          <a:spcPts val="600"/>
                        </a:spcAft>
                      </a:pPr>
                      <a:r>
                        <a:rPr lang="es-ES" sz="1800" spc="100" dirty="0" smtClean="0"/>
                        <a:t>Férula 7 -10 días</a:t>
                      </a:r>
                      <a:r>
                        <a:rPr lang="es-ES" sz="1800" spc="100" baseline="0" dirty="0" smtClean="0"/>
                        <a:t>. </a:t>
                      </a:r>
                      <a:r>
                        <a:rPr lang="es-ES" sz="1800" spc="100" dirty="0" smtClean="0"/>
                        <a:t>Ajuste</a:t>
                      </a:r>
                      <a:r>
                        <a:rPr lang="es-ES" sz="1800" spc="100" baseline="0" dirty="0" smtClean="0"/>
                        <a:t> </a:t>
                      </a:r>
                      <a:r>
                        <a:rPr lang="es-ES" sz="1800" spc="100" baseline="0" dirty="0" err="1" smtClean="0"/>
                        <a:t>oclusal</a:t>
                      </a:r>
                      <a:r>
                        <a:rPr lang="es-ES" sz="1800" spc="100" baseline="0" dirty="0" smtClean="0"/>
                        <a:t>. </a:t>
                      </a:r>
                      <a:r>
                        <a:rPr lang="es-ES" sz="1800" spc="100" dirty="0" err="1" smtClean="0"/>
                        <a:t>Exodoncia</a:t>
                      </a:r>
                      <a:r>
                        <a:rPr lang="es-ES" sz="1800" spc="100" dirty="0" smtClean="0"/>
                        <a:t> </a:t>
                      </a:r>
                      <a:r>
                        <a:rPr lang="es-ES" sz="1800" spc="100" dirty="0"/>
                        <a:t>en casos severos o dientes con reabsorción fisiológica avanzada</a:t>
                      </a:r>
                      <a:endParaRPr lang="es-VE" sz="1800" spc="100" dirty="0">
                        <a:latin typeface="Arial"/>
                        <a:ea typeface="Times New Roman"/>
                        <a:cs typeface="Times New Roman"/>
                      </a:endParaRPr>
                    </a:p>
                  </a:txBody>
                  <a:tcPr marL="55084" marR="55084" marT="0" marB="0"/>
                </a:tc>
              </a:tr>
              <a:tr h="1398354">
                <a:tc>
                  <a:txBody>
                    <a:bodyPr/>
                    <a:lstStyle/>
                    <a:p>
                      <a:pPr algn="l">
                        <a:lnSpc>
                          <a:spcPct val="100000"/>
                        </a:lnSpc>
                        <a:spcBef>
                          <a:spcPts val="600"/>
                        </a:spcBef>
                        <a:spcAft>
                          <a:spcPts val="600"/>
                        </a:spcAft>
                      </a:pPr>
                      <a:r>
                        <a:rPr lang="es-ES" sz="1800" spc="100" dirty="0" err="1"/>
                        <a:t>Andreasen</a:t>
                      </a:r>
                      <a:r>
                        <a:rPr lang="es-ES" sz="1800" spc="100" dirty="0"/>
                        <a:t> y </a:t>
                      </a:r>
                      <a:r>
                        <a:rPr lang="es-ES" sz="1800" spc="100" dirty="0" err="1" smtClean="0"/>
                        <a:t>cols</a:t>
                      </a:r>
                      <a:r>
                        <a:rPr lang="es-VE" sz="1800" spc="100" dirty="0" smtClean="0"/>
                        <a:t>,</a:t>
                      </a:r>
                      <a:r>
                        <a:rPr lang="es-ES" sz="1800" spc="100" dirty="0" smtClean="0"/>
                        <a:t>Flores</a:t>
                      </a:r>
                      <a:r>
                        <a:rPr lang="es-VE" sz="1800" spc="100" dirty="0" smtClean="0"/>
                        <a:t>,</a:t>
                      </a:r>
                      <a:r>
                        <a:rPr lang="es-ES" sz="1800" spc="100" dirty="0" err="1" smtClean="0"/>
                        <a:t>Turkistani</a:t>
                      </a:r>
                      <a:endParaRPr lang="es-VE" sz="1800" spc="100" dirty="0"/>
                    </a:p>
                    <a:p>
                      <a:pPr algn="l">
                        <a:lnSpc>
                          <a:spcPct val="100000"/>
                        </a:lnSpc>
                        <a:spcBef>
                          <a:spcPts val="600"/>
                        </a:spcBef>
                        <a:spcAft>
                          <a:spcPts val="600"/>
                        </a:spcAft>
                      </a:pPr>
                      <a:r>
                        <a:rPr lang="es-ES" sz="1800" spc="100" dirty="0" smtClean="0"/>
                        <a:t>IADT</a:t>
                      </a:r>
                      <a:r>
                        <a:rPr lang="es-VE" sz="1800" spc="100" dirty="0" smtClean="0"/>
                        <a:t>,</a:t>
                      </a:r>
                      <a:r>
                        <a:rPr lang="es-ES" sz="1800" spc="100" dirty="0" err="1" smtClean="0"/>
                        <a:t>GarcíaBallesta,AADP</a:t>
                      </a:r>
                      <a:r>
                        <a:rPr lang="es-VE" sz="1800" spc="100" dirty="0" smtClean="0"/>
                        <a:t>,</a:t>
                      </a:r>
                      <a:r>
                        <a:rPr lang="es-ES" sz="1800" spc="100" dirty="0" err="1" smtClean="0"/>
                        <a:t>Needleman</a:t>
                      </a:r>
                      <a:r>
                        <a:rPr lang="es-VE" sz="1800" spc="100" dirty="0" smtClean="0"/>
                        <a:t>,</a:t>
                      </a:r>
                      <a:r>
                        <a:rPr lang="es-ES" sz="1800" spc="100" dirty="0" err="1" smtClean="0"/>
                        <a:t>Dummett</a:t>
                      </a:r>
                      <a:r>
                        <a:rPr lang="es-VE" sz="1800" spc="100" dirty="0" smtClean="0"/>
                        <a:t>,</a:t>
                      </a:r>
                      <a:r>
                        <a:rPr lang="es-ES" sz="1800" spc="100" dirty="0" err="1" smtClean="0"/>
                        <a:t>McTigue,UCV</a:t>
                      </a:r>
                      <a:endParaRPr lang="es-VE" sz="1800" spc="100" dirty="0">
                        <a:latin typeface="Arial"/>
                        <a:ea typeface="Times New Roman"/>
                        <a:cs typeface="Times New Roman"/>
                      </a:endParaRPr>
                    </a:p>
                  </a:txBody>
                  <a:tcPr marL="55084" marR="55084" marT="0" marB="0"/>
                </a:tc>
                <a:tc>
                  <a:txBody>
                    <a:bodyPr/>
                    <a:lstStyle/>
                    <a:p>
                      <a:pPr algn="l">
                        <a:lnSpc>
                          <a:spcPct val="100000"/>
                        </a:lnSpc>
                        <a:spcBef>
                          <a:spcPts val="600"/>
                        </a:spcBef>
                        <a:spcAft>
                          <a:spcPts val="600"/>
                        </a:spcAft>
                      </a:pPr>
                      <a:r>
                        <a:rPr lang="es-ES" sz="1800" spc="100" dirty="0"/>
                        <a:t>Observación</a:t>
                      </a:r>
                      <a:endParaRPr lang="es-VE" sz="1800" spc="100" dirty="0">
                        <a:latin typeface="Arial"/>
                        <a:ea typeface="Times New Roman"/>
                        <a:cs typeface="Times New Roman"/>
                      </a:endParaRPr>
                    </a:p>
                  </a:txBody>
                  <a:tcPr marL="55084" marR="55084" marT="0" marB="0"/>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357158" y="928670"/>
            <a:ext cx="1835759"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Intrusión </a:t>
            </a:r>
            <a:r>
              <a:rPr lang="es-VE" sz="2800" dirty="0" smtClean="0">
                <a:solidFill>
                  <a:srgbClr val="FF0066"/>
                </a:solidFill>
                <a:latin typeface="Aharoni" pitchFamily="2" charset="-79"/>
                <a:cs typeface="Aharoni" pitchFamily="2" charset="-79"/>
              </a:rPr>
              <a:t> </a:t>
            </a:r>
            <a:endParaRPr lang="es-VE" sz="2800" dirty="0">
              <a:solidFill>
                <a:srgbClr val="FF0066"/>
              </a:solidFill>
              <a:latin typeface="Aharoni" pitchFamily="2" charset="-79"/>
              <a:cs typeface="Aharoni" pitchFamily="2" charset="-79"/>
            </a:endParaRPr>
          </a:p>
        </p:txBody>
      </p:sp>
      <p:graphicFrame>
        <p:nvGraphicFramePr>
          <p:cNvPr id="10" name="9 Tabla"/>
          <p:cNvGraphicFramePr>
            <a:graphicFrameLocks noGrp="1"/>
          </p:cNvGraphicFramePr>
          <p:nvPr/>
        </p:nvGraphicFramePr>
        <p:xfrm>
          <a:off x="1142976" y="1500174"/>
          <a:ext cx="7000924" cy="4536766"/>
        </p:xfrm>
        <a:graphic>
          <a:graphicData uri="http://schemas.openxmlformats.org/drawingml/2006/table">
            <a:tbl>
              <a:tblPr>
                <a:tableStyleId>{775DCB02-9BB8-47FD-8907-85C794F793BA}</a:tableStyleId>
              </a:tblPr>
              <a:tblGrid>
                <a:gridCol w="4477335"/>
                <a:gridCol w="2523589"/>
              </a:tblGrid>
              <a:tr h="1214446">
                <a:tc>
                  <a:txBody>
                    <a:bodyPr/>
                    <a:lstStyle/>
                    <a:p>
                      <a:pPr algn="l">
                        <a:lnSpc>
                          <a:spcPct val="100000"/>
                        </a:lnSpc>
                        <a:spcBef>
                          <a:spcPts val="600"/>
                        </a:spcBef>
                        <a:spcAft>
                          <a:spcPts val="600"/>
                        </a:spcAft>
                      </a:pPr>
                      <a:r>
                        <a:rPr lang="es-ES" sz="1800" spc="100" dirty="0" err="1"/>
                        <a:t>Andreasen</a:t>
                      </a:r>
                      <a:r>
                        <a:rPr lang="es-ES" sz="1800" spc="100" dirty="0"/>
                        <a:t> y </a:t>
                      </a:r>
                      <a:r>
                        <a:rPr lang="es-ES" sz="1800" spc="100" dirty="0" smtClean="0"/>
                        <a:t>col,</a:t>
                      </a:r>
                      <a:r>
                        <a:rPr lang="es-ES" sz="1800" spc="100" baseline="0" dirty="0" smtClean="0"/>
                        <a:t> Flores, </a:t>
                      </a:r>
                      <a:r>
                        <a:rPr lang="es-ES" sz="1800" spc="100" dirty="0" smtClean="0"/>
                        <a:t>García-</a:t>
                      </a:r>
                      <a:r>
                        <a:rPr lang="es-ES" sz="1800" spc="100" dirty="0" err="1" smtClean="0"/>
                        <a:t>Ballesta,AADP,IADT,Needleman,Dummett,McTigue,Diab</a:t>
                      </a:r>
                      <a:r>
                        <a:rPr lang="es-ES" sz="1800" spc="100" baseline="0" dirty="0" smtClean="0"/>
                        <a:t> y </a:t>
                      </a:r>
                      <a:r>
                        <a:rPr lang="es-ES" sz="1800" spc="100" baseline="0" dirty="0" err="1" smtClean="0"/>
                        <a:t>cols,UCV</a:t>
                      </a:r>
                      <a:endParaRPr lang="es-VE" sz="1800" spc="100" dirty="0">
                        <a:latin typeface="Arial"/>
                        <a:ea typeface="Times New Roman"/>
                        <a:cs typeface="Times New Roman"/>
                      </a:endParaRPr>
                    </a:p>
                  </a:txBody>
                  <a:tcPr marL="35169" marR="35169" marT="0" marB="0"/>
                </a:tc>
                <a:tc>
                  <a:txBody>
                    <a:bodyPr/>
                    <a:lstStyle/>
                    <a:p>
                      <a:pPr algn="l">
                        <a:lnSpc>
                          <a:spcPct val="100000"/>
                        </a:lnSpc>
                        <a:spcBef>
                          <a:spcPts val="600"/>
                        </a:spcBef>
                        <a:spcAft>
                          <a:spcPts val="600"/>
                        </a:spcAft>
                      </a:pPr>
                      <a:r>
                        <a:rPr lang="es-ES" sz="1800" spc="100" dirty="0"/>
                        <a:t>Se espera </a:t>
                      </a:r>
                      <a:r>
                        <a:rPr lang="es-ES" sz="1800" spc="100" dirty="0" err="1"/>
                        <a:t>reerupción</a:t>
                      </a:r>
                      <a:r>
                        <a:rPr lang="es-ES" sz="1800" spc="100" dirty="0"/>
                        <a:t> espontánea si el diente se encuentra alejado del germen </a:t>
                      </a:r>
                      <a:r>
                        <a:rPr lang="es-ES" sz="1800" spc="100" dirty="0" smtClean="0"/>
                        <a:t>permanente.</a:t>
                      </a:r>
                    </a:p>
                    <a:p>
                      <a:pPr marL="0" marR="0" indent="0" algn="l" defTabSz="914400" rtl="0" eaLnBrk="1" fontAlgn="auto" latinLnBrk="0" hangingPunct="1">
                        <a:lnSpc>
                          <a:spcPct val="100000"/>
                        </a:lnSpc>
                        <a:spcBef>
                          <a:spcPts val="600"/>
                        </a:spcBef>
                        <a:spcAft>
                          <a:spcPts val="600"/>
                        </a:spcAft>
                        <a:buClrTx/>
                        <a:buSzTx/>
                        <a:buFontTx/>
                        <a:buNone/>
                        <a:tabLst/>
                        <a:defRPr/>
                      </a:pPr>
                      <a:r>
                        <a:rPr lang="es-ES" sz="1800" spc="100" dirty="0" smtClean="0"/>
                        <a:t>En los casos donde exista posible invasión a la zona del germen permanente se indica la </a:t>
                      </a:r>
                      <a:r>
                        <a:rPr lang="es-ES" sz="1800" spc="100" dirty="0" err="1" smtClean="0"/>
                        <a:t>exodoncia</a:t>
                      </a:r>
                      <a:r>
                        <a:rPr lang="es-ES" sz="1800" spc="100" dirty="0" smtClean="0"/>
                        <a:t>.</a:t>
                      </a:r>
                      <a:r>
                        <a:rPr lang="es-ES" sz="1800" spc="100" baseline="0" dirty="0" smtClean="0"/>
                        <a:t> </a:t>
                      </a:r>
                      <a:endParaRPr lang="es-VE" sz="1800" spc="100" dirty="0" smtClean="0"/>
                    </a:p>
                    <a:p>
                      <a:pPr algn="l">
                        <a:lnSpc>
                          <a:spcPct val="100000"/>
                        </a:lnSpc>
                        <a:spcBef>
                          <a:spcPts val="600"/>
                        </a:spcBef>
                        <a:spcAft>
                          <a:spcPts val="600"/>
                        </a:spcAft>
                      </a:pPr>
                      <a:endParaRPr lang="es-VE" sz="1800" spc="100" dirty="0">
                        <a:latin typeface="Arial"/>
                        <a:ea typeface="Times New Roman"/>
                        <a:cs typeface="Times New Roman"/>
                      </a:endParaRPr>
                    </a:p>
                  </a:txBody>
                  <a:tcPr marL="35169" marR="35169" marT="0" marB="0"/>
                </a:tc>
              </a:tr>
              <a:tr h="1214446">
                <a:tc>
                  <a:txBody>
                    <a:bodyPr/>
                    <a:lstStyle/>
                    <a:p>
                      <a:pPr algn="l">
                        <a:lnSpc>
                          <a:spcPct val="100000"/>
                        </a:lnSpc>
                        <a:spcBef>
                          <a:spcPts val="600"/>
                        </a:spcBef>
                        <a:spcAft>
                          <a:spcPts val="600"/>
                        </a:spcAft>
                      </a:pPr>
                      <a:r>
                        <a:rPr lang="es-VE" sz="1800" spc="100" dirty="0" err="1" smtClean="0">
                          <a:latin typeface="Arial"/>
                          <a:ea typeface="Times New Roman"/>
                          <a:cs typeface="Times New Roman"/>
                        </a:rPr>
                        <a:t>Holan</a:t>
                      </a:r>
                      <a:r>
                        <a:rPr lang="es-VE" sz="1800" spc="100" dirty="0" smtClean="0">
                          <a:latin typeface="Arial"/>
                          <a:ea typeface="Times New Roman"/>
                          <a:cs typeface="Times New Roman"/>
                        </a:rPr>
                        <a:t> </a:t>
                      </a:r>
                    </a:p>
                    <a:p>
                      <a:pPr algn="l">
                        <a:lnSpc>
                          <a:spcPct val="100000"/>
                        </a:lnSpc>
                        <a:spcBef>
                          <a:spcPts val="600"/>
                        </a:spcBef>
                        <a:spcAft>
                          <a:spcPts val="600"/>
                        </a:spcAft>
                      </a:pPr>
                      <a:r>
                        <a:rPr lang="es-VE" sz="1800" spc="100" dirty="0" smtClean="0">
                          <a:latin typeface="Arial"/>
                          <a:ea typeface="Times New Roman"/>
                          <a:cs typeface="Times New Roman"/>
                        </a:rPr>
                        <a:t>UCV</a:t>
                      </a:r>
                      <a:r>
                        <a:rPr lang="es-VE" sz="1800" spc="100" baseline="0" dirty="0" smtClean="0">
                          <a:latin typeface="Arial"/>
                          <a:ea typeface="Times New Roman"/>
                          <a:cs typeface="Times New Roman"/>
                        </a:rPr>
                        <a:t> </a:t>
                      </a:r>
                      <a:endParaRPr lang="es-VE" sz="1800" spc="100" dirty="0">
                        <a:latin typeface="Arial"/>
                        <a:ea typeface="Times New Roman"/>
                        <a:cs typeface="Times New Roman"/>
                      </a:endParaRPr>
                    </a:p>
                  </a:txBody>
                  <a:tcPr marL="35169" marR="35169" marT="0" marB="0"/>
                </a:tc>
                <a:tc>
                  <a:txBody>
                    <a:bodyPr/>
                    <a:lstStyle/>
                    <a:p>
                      <a:pPr algn="l">
                        <a:lnSpc>
                          <a:spcPct val="100000"/>
                        </a:lnSpc>
                        <a:spcBef>
                          <a:spcPts val="600"/>
                        </a:spcBef>
                        <a:spcAft>
                          <a:spcPts val="600"/>
                        </a:spcAft>
                      </a:pPr>
                      <a:r>
                        <a:rPr lang="es-VE" sz="1800" spc="100" dirty="0" smtClean="0"/>
                        <a:t>Antibiótico</a:t>
                      </a:r>
                      <a:endParaRPr lang="es-VE" sz="1800" spc="100" dirty="0">
                        <a:latin typeface="Arial"/>
                        <a:ea typeface="Times New Roman"/>
                        <a:cs typeface="Times New Roman"/>
                      </a:endParaRPr>
                    </a:p>
                  </a:txBody>
                  <a:tcPr marL="35169" marR="35169" marT="0" marB="0"/>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Discusión</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2049" name="Text Box 1"/>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2"/>
          <p:cNvSpPr txBox="1">
            <a:spLocks noChangeArrowheads="1"/>
          </p:cNvSpPr>
          <p:nvPr/>
        </p:nvSpPr>
        <p:spPr bwMode="auto">
          <a:xfrm>
            <a:off x="441325" y="-1350963"/>
            <a:ext cx="6364288" cy="85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Rectángulo"/>
          <p:cNvSpPr/>
          <p:nvPr/>
        </p:nvSpPr>
        <p:spPr>
          <a:xfrm>
            <a:off x="357158" y="928670"/>
            <a:ext cx="1903085" cy="523220"/>
          </a:xfrm>
          <a:prstGeom prst="rect">
            <a:avLst/>
          </a:prstGeom>
        </p:spPr>
        <p:txBody>
          <a:bodyPr wrap="none">
            <a:spAutoFit/>
          </a:bodyPr>
          <a:lstStyle/>
          <a:p>
            <a:r>
              <a:rPr lang="es-VE" sz="2800" dirty="0" smtClean="0">
                <a:solidFill>
                  <a:srgbClr val="AC1096"/>
                </a:solidFill>
                <a:latin typeface="Aharoni" pitchFamily="2" charset="-79"/>
                <a:cs typeface="Aharoni" pitchFamily="2" charset="-79"/>
              </a:rPr>
              <a:t>Avulsión  </a:t>
            </a:r>
            <a:r>
              <a:rPr lang="es-VE" sz="2800" dirty="0" smtClean="0">
                <a:solidFill>
                  <a:srgbClr val="FF0066"/>
                </a:solidFill>
                <a:latin typeface="Aharoni" pitchFamily="2" charset="-79"/>
                <a:cs typeface="Aharoni" pitchFamily="2" charset="-79"/>
              </a:rPr>
              <a:t> </a:t>
            </a:r>
            <a:endParaRPr lang="es-VE" sz="2800" dirty="0">
              <a:solidFill>
                <a:srgbClr val="FF0066"/>
              </a:solidFill>
              <a:latin typeface="Aharoni" pitchFamily="2" charset="-79"/>
              <a:cs typeface="Aharoni" pitchFamily="2" charset="-79"/>
            </a:endParaRPr>
          </a:p>
        </p:txBody>
      </p:sp>
      <p:graphicFrame>
        <p:nvGraphicFramePr>
          <p:cNvPr id="9" name="8 Tabla"/>
          <p:cNvGraphicFramePr>
            <a:graphicFrameLocks noGrp="1"/>
          </p:cNvGraphicFramePr>
          <p:nvPr/>
        </p:nvGraphicFramePr>
        <p:xfrm>
          <a:off x="714348" y="1857364"/>
          <a:ext cx="7715304" cy="2743200"/>
        </p:xfrm>
        <a:graphic>
          <a:graphicData uri="http://schemas.openxmlformats.org/drawingml/2006/table">
            <a:tbl>
              <a:tblPr>
                <a:tableStyleId>{775DCB02-9BB8-47FD-8907-85C794F793BA}</a:tableStyleId>
              </a:tblPr>
              <a:tblGrid>
                <a:gridCol w="3768899"/>
                <a:gridCol w="3946405"/>
              </a:tblGrid>
              <a:tr h="1360168">
                <a:tc>
                  <a:txBody>
                    <a:bodyPr/>
                    <a:lstStyle/>
                    <a:p>
                      <a:pPr algn="l">
                        <a:lnSpc>
                          <a:spcPct val="100000"/>
                        </a:lnSpc>
                        <a:spcBef>
                          <a:spcPts val="600"/>
                        </a:spcBef>
                        <a:spcAft>
                          <a:spcPts val="600"/>
                        </a:spcAft>
                      </a:pPr>
                      <a:r>
                        <a:rPr lang="es-ES" sz="2000" spc="100" dirty="0" err="1"/>
                        <a:t>Andreasen</a:t>
                      </a:r>
                      <a:r>
                        <a:rPr lang="es-ES" sz="2000" spc="100" dirty="0"/>
                        <a:t> y </a:t>
                      </a:r>
                      <a:r>
                        <a:rPr lang="es-ES" sz="2000" spc="100" dirty="0" smtClean="0"/>
                        <a:t>cols,Flores,Turkistani,García-Ballesta,AADP,IADT,Needlman,Dummett,McTigue,Nelson</a:t>
                      </a:r>
                      <a:r>
                        <a:rPr lang="es-ES" sz="2000" spc="100" baseline="0" dirty="0" smtClean="0"/>
                        <a:t> y </a:t>
                      </a:r>
                      <a:r>
                        <a:rPr lang="es-ES" sz="2000" spc="100" baseline="0" dirty="0" err="1" smtClean="0"/>
                        <a:t>cols</a:t>
                      </a:r>
                      <a:r>
                        <a:rPr lang="es-ES" sz="2000" spc="100" baseline="0" dirty="0" smtClean="0"/>
                        <a:t>, Royal </a:t>
                      </a:r>
                      <a:r>
                        <a:rPr lang="es-ES" sz="2000" spc="100" baseline="0" dirty="0" err="1" smtClean="0"/>
                        <a:t>College</a:t>
                      </a:r>
                      <a:r>
                        <a:rPr lang="es-ES" sz="2000" spc="100" baseline="0" dirty="0" smtClean="0"/>
                        <a:t>, AAE, </a:t>
                      </a:r>
                      <a:r>
                        <a:rPr lang="es-ES" sz="2000" spc="100" baseline="0" dirty="0" err="1" smtClean="0"/>
                        <a:t>Kupietzky</a:t>
                      </a:r>
                      <a:endParaRPr lang="es-VE" sz="2000" spc="100" dirty="0">
                        <a:latin typeface="Arial"/>
                        <a:ea typeface="Times New Roman"/>
                        <a:cs typeface="Times New Roman"/>
                      </a:endParaRPr>
                    </a:p>
                  </a:txBody>
                  <a:tcPr marL="36430" marR="36430" marT="0" marB="0"/>
                </a:tc>
                <a:tc>
                  <a:txBody>
                    <a:bodyPr/>
                    <a:lstStyle/>
                    <a:p>
                      <a:pPr algn="l">
                        <a:lnSpc>
                          <a:spcPct val="100000"/>
                        </a:lnSpc>
                        <a:spcBef>
                          <a:spcPts val="600"/>
                        </a:spcBef>
                        <a:spcAft>
                          <a:spcPts val="600"/>
                        </a:spcAft>
                      </a:pPr>
                      <a:r>
                        <a:rPr lang="es-ES" sz="2000" spc="100" dirty="0"/>
                        <a:t>No reimplante de dientes primarios</a:t>
                      </a:r>
                      <a:endParaRPr lang="es-VE" sz="2000" spc="100" dirty="0">
                        <a:latin typeface="Arial"/>
                        <a:ea typeface="Times New Roman"/>
                        <a:cs typeface="Times New Roman"/>
                      </a:endParaRPr>
                    </a:p>
                  </a:txBody>
                  <a:tcPr marL="36430" marR="36430" marT="0" marB="0"/>
                </a:tc>
              </a:tr>
              <a:tr h="1144075">
                <a:tc>
                  <a:txBody>
                    <a:bodyPr/>
                    <a:lstStyle/>
                    <a:p>
                      <a:pPr algn="l">
                        <a:lnSpc>
                          <a:spcPct val="100000"/>
                        </a:lnSpc>
                        <a:spcBef>
                          <a:spcPts val="600"/>
                        </a:spcBef>
                        <a:spcAft>
                          <a:spcPts val="600"/>
                        </a:spcAft>
                      </a:pPr>
                      <a:r>
                        <a:rPr lang="es-ES" sz="2000" spc="100" dirty="0" err="1"/>
                        <a:t>Mueller</a:t>
                      </a:r>
                      <a:r>
                        <a:rPr lang="es-ES" sz="2000" spc="100" dirty="0"/>
                        <a:t> y </a:t>
                      </a:r>
                      <a:r>
                        <a:rPr lang="es-ES" sz="2000" spc="100" dirty="0" err="1" smtClean="0"/>
                        <a:t>Whitsett</a:t>
                      </a:r>
                      <a:r>
                        <a:rPr lang="es-VE" sz="2000" spc="100" dirty="0" smtClean="0"/>
                        <a:t>,K</a:t>
                      </a:r>
                      <a:r>
                        <a:rPr lang="es-ES" sz="2000" spc="100" dirty="0" err="1" smtClean="0"/>
                        <a:t>awashima</a:t>
                      </a:r>
                      <a:r>
                        <a:rPr lang="es-ES" sz="2000" spc="100" dirty="0" smtClean="0"/>
                        <a:t> </a:t>
                      </a:r>
                      <a:r>
                        <a:rPr lang="es-ES" sz="2000" spc="100" dirty="0"/>
                        <a:t>y </a:t>
                      </a:r>
                      <a:r>
                        <a:rPr lang="es-ES" sz="2000" spc="100" dirty="0" smtClean="0"/>
                        <a:t>Pineda</a:t>
                      </a:r>
                      <a:r>
                        <a:rPr lang="es-VE" sz="2000" spc="100" dirty="0" smtClean="0"/>
                        <a:t>,</a:t>
                      </a:r>
                      <a:r>
                        <a:rPr lang="es-ES" sz="2000" spc="100" dirty="0" err="1" smtClean="0"/>
                        <a:t>Weiger</a:t>
                      </a:r>
                      <a:r>
                        <a:rPr lang="es-ES" sz="2000" spc="100" dirty="0" smtClean="0"/>
                        <a:t> </a:t>
                      </a:r>
                      <a:r>
                        <a:rPr lang="es-ES" sz="2000" spc="100" dirty="0"/>
                        <a:t>y </a:t>
                      </a:r>
                      <a:r>
                        <a:rPr lang="es-ES" sz="2000" spc="100" dirty="0" err="1" smtClean="0"/>
                        <a:t>Heuchert</a:t>
                      </a:r>
                      <a:r>
                        <a:rPr lang="es-VE" sz="2000" spc="100" dirty="0" smtClean="0"/>
                        <a:t>,</a:t>
                      </a:r>
                      <a:r>
                        <a:rPr lang="es-ES" sz="2000" spc="100" dirty="0" err="1" smtClean="0"/>
                        <a:t>Kinoshita</a:t>
                      </a:r>
                      <a:r>
                        <a:rPr lang="es-ES" sz="2000" spc="100" dirty="0" smtClean="0"/>
                        <a:t> </a:t>
                      </a:r>
                      <a:r>
                        <a:rPr lang="es-ES" sz="2000" spc="100" dirty="0"/>
                        <a:t>y </a:t>
                      </a:r>
                      <a:r>
                        <a:rPr lang="es-ES" sz="2000" spc="100" dirty="0" err="1" smtClean="0"/>
                        <a:t>cols</a:t>
                      </a:r>
                      <a:r>
                        <a:rPr lang="es-VE" sz="2000" spc="100" dirty="0" smtClean="0"/>
                        <a:t>,</a:t>
                      </a:r>
                      <a:r>
                        <a:rPr lang="es-ES" sz="2000" spc="100" dirty="0" smtClean="0"/>
                        <a:t>De </a:t>
                      </a:r>
                      <a:r>
                        <a:rPr lang="es-ES" sz="2000" spc="100" dirty="0"/>
                        <a:t>Carvalho y </a:t>
                      </a:r>
                      <a:r>
                        <a:rPr lang="es-ES" sz="2000" spc="100" dirty="0" smtClean="0"/>
                        <a:t>Cardoso,</a:t>
                      </a:r>
                      <a:r>
                        <a:rPr lang="es-ES" sz="2000" spc="100" baseline="0" dirty="0" smtClean="0"/>
                        <a:t> </a:t>
                      </a:r>
                      <a:r>
                        <a:rPr lang="es-ES" sz="2000" spc="100" dirty="0" smtClean="0"/>
                        <a:t>UCV</a:t>
                      </a:r>
                      <a:endParaRPr lang="es-VE" sz="2000" spc="100" dirty="0">
                        <a:latin typeface="Arial"/>
                        <a:ea typeface="Times New Roman"/>
                        <a:cs typeface="Times New Roman"/>
                      </a:endParaRPr>
                    </a:p>
                  </a:txBody>
                  <a:tcPr marL="36430" marR="36430" marT="0" marB="0"/>
                </a:tc>
                <a:tc>
                  <a:txBody>
                    <a:bodyPr/>
                    <a:lstStyle/>
                    <a:p>
                      <a:pPr algn="l">
                        <a:lnSpc>
                          <a:spcPct val="100000"/>
                        </a:lnSpc>
                        <a:spcBef>
                          <a:spcPts val="600"/>
                        </a:spcBef>
                        <a:spcAft>
                          <a:spcPts val="600"/>
                        </a:spcAft>
                      </a:pPr>
                      <a:r>
                        <a:rPr lang="es-ES" sz="2000" spc="100" dirty="0"/>
                        <a:t>Reimplantación de dientes primarios </a:t>
                      </a:r>
                      <a:endParaRPr lang="es-VE" sz="2000" spc="100" dirty="0">
                        <a:latin typeface="Arial"/>
                        <a:ea typeface="Times New Roman"/>
                        <a:cs typeface="Times New Roman"/>
                      </a:endParaRPr>
                    </a:p>
                  </a:txBody>
                  <a:tcPr marL="36430" marR="36430" marT="0" marB="0"/>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Conclusiones</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35" name="34 Rectángulo"/>
          <p:cNvSpPr/>
          <p:nvPr/>
        </p:nvSpPr>
        <p:spPr>
          <a:xfrm>
            <a:off x="357158" y="1000109"/>
            <a:ext cx="7929618" cy="1877437"/>
          </a:xfrm>
          <a:prstGeom prst="rect">
            <a:avLst/>
          </a:prstGeom>
          <a:ln>
            <a:solidFill>
              <a:srgbClr val="FF0066"/>
            </a:solidFill>
          </a:ln>
          <a:effectLst>
            <a:glow rad="101600">
              <a:schemeClr val="accent2">
                <a:satMod val="175000"/>
                <a:alpha val="40000"/>
              </a:schemeClr>
            </a:glow>
          </a:effectLst>
        </p:spPr>
        <p:txBody>
          <a:bodyPr wrap="square">
            <a:spAutoFit/>
          </a:bodyPr>
          <a:lstStyle/>
          <a:p>
            <a:pPr>
              <a:buClr>
                <a:schemeClr val="accent1">
                  <a:lumMod val="75000"/>
                </a:schemeClr>
              </a:buClr>
              <a:buFont typeface="Wingdings" pitchFamily="2" charset="2"/>
              <a:buChar char="ü"/>
            </a:pPr>
            <a:r>
              <a:rPr lang="es-VE" sz="2400" b="1" dirty="0" smtClean="0">
                <a:latin typeface="Calibri" pitchFamily="34" charset="0"/>
                <a:cs typeface="Calibri" pitchFamily="34" charset="0"/>
              </a:rPr>
              <a:t>Los traumatismos dentales se presentan con una alta frecuencia en la consulta odontológica. Por lo tanto, el diagnóstico y el tratamiento eficaz de estas lesiones determinaran el pronóstico</a:t>
            </a:r>
          </a:p>
          <a:p>
            <a:pPr>
              <a:buClr>
                <a:schemeClr val="accent1">
                  <a:lumMod val="75000"/>
                </a:schemeClr>
              </a:buClr>
            </a:pPr>
            <a:endParaRPr lang="es-VE" sz="2000" b="1" dirty="0">
              <a:latin typeface="Calibri" pitchFamily="34" charset="0"/>
              <a:cs typeface="Calibri" pitchFamily="34" charset="0"/>
            </a:endParaRPr>
          </a:p>
        </p:txBody>
      </p:sp>
      <p:sp>
        <p:nvSpPr>
          <p:cNvPr id="36" name="35 CuadroTexto"/>
          <p:cNvSpPr txBox="1"/>
          <p:nvPr/>
        </p:nvSpPr>
        <p:spPr>
          <a:xfrm>
            <a:off x="357158" y="3214686"/>
            <a:ext cx="7858180" cy="1569660"/>
          </a:xfrm>
          <a:prstGeom prst="rect">
            <a:avLst/>
          </a:prstGeom>
          <a:noFill/>
          <a:ln>
            <a:solidFill>
              <a:srgbClr val="FF0066"/>
            </a:solidFill>
          </a:ln>
          <a:effectLst>
            <a:glow rad="139700">
              <a:schemeClr val="accent2">
                <a:satMod val="175000"/>
                <a:alpha val="40000"/>
              </a:schemeClr>
            </a:glow>
          </a:effectLst>
        </p:spPr>
        <p:txBody>
          <a:bodyPr wrap="square" rtlCol="0">
            <a:spAutoFit/>
          </a:bodyPr>
          <a:lstStyle/>
          <a:p>
            <a:pPr>
              <a:buClr>
                <a:schemeClr val="tx2"/>
              </a:buClr>
              <a:buFont typeface="Wingdings" pitchFamily="2" charset="2"/>
              <a:buChar char="ü"/>
            </a:pPr>
            <a:r>
              <a:rPr lang="es-ES" sz="2400" b="1" dirty="0" smtClean="0">
                <a:latin typeface="Calibri" pitchFamily="34" charset="0"/>
                <a:cs typeface="Calibri" pitchFamily="34" charset="0"/>
              </a:rPr>
              <a:t>El tiempo transcurrido entre la lesión y el tratamiento desempeñado juega un papel importante, ya que la atención inmediata puede proporcionar un mejor pronóstico para los dientes lesionados</a:t>
            </a:r>
            <a:endParaRPr lang="es-VE" sz="2400" b="1" dirty="0">
              <a:latin typeface="Calibri" pitchFamily="34" charset="0"/>
              <a:cs typeface="Calibri" pitchFamily="34" charset="0"/>
            </a:endParaRPr>
          </a:p>
        </p:txBody>
      </p:sp>
      <p:sp>
        <p:nvSpPr>
          <p:cNvPr id="37" name="36 CuadroTexto"/>
          <p:cNvSpPr txBox="1"/>
          <p:nvPr/>
        </p:nvSpPr>
        <p:spPr>
          <a:xfrm>
            <a:off x="357158" y="5143512"/>
            <a:ext cx="7929618" cy="830997"/>
          </a:xfrm>
          <a:prstGeom prst="rect">
            <a:avLst/>
          </a:prstGeom>
          <a:noFill/>
          <a:ln>
            <a:solidFill>
              <a:srgbClr val="FF0066"/>
            </a:solidFill>
          </a:ln>
          <a:effectLst>
            <a:glow rad="139700">
              <a:schemeClr val="accent2">
                <a:satMod val="175000"/>
                <a:alpha val="40000"/>
              </a:schemeClr>
            </a:glow>
          </a:effectLst>
        </p:spPr>
        <p:txBody>
          <a:bodyPr wrap="square" rtlCol="0">
            <a:spAutoFit/>
          </a:bodyPr>
          <a:lstStyle/>
          <a:p>
            <a:pPr>
              <a:buClr>
                <a:schemeClr val="tx2"/>
              </a:buClr>
              <a:buFont typeface="Wingdings" pitchFamily="2" charset="2"/>
              <a:buChar char="ü"/>
            </a:pPr>
            <a:r>
              <a:rPr lang="es-VE" sz="2400" b="1" dirty="0" smtClean="0">
                <a:latin typeface="Calibri" pitchFamily="34" charset="0"/>
                <a:cs typeface="Calibri" pitchFamily="34" charset="0"/>
              </a:rPr>
              <a:t>Recomendable monitorear el diente primario hasta su exfoliación y erupción del sucesor permanente</a:t>
            </a:r>
            <a:endParaRPr lang="es-VE" sz="2400" b="1"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ox(i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428604"/>
            <a:ext cx="6858016"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Generalidades de los Traumatismos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4 CuadroTexto"/>
          <p:cNvSpPr txBox="1"/>
          <p:nvPr/>
        </p:nvSpPr>
        <p:spPr>
          <a:xfrm>
            <a:off x="428596" y="1643050"/>
            <a:ext cx="3000396" cy="523220"/>
          </a:xfrm>
          <a:prstGeom prst="rect">
            <a:avLst/>
          </a:prstGeom>
          <a:noFill/>
        </p:spPr>
        <p:txBody>
          <a:bodyPr wrap="square" rtlCol="0">
            <a:spAutoFit/>
          </a:bodyPr>
          <a:lstStyle/>
          <a:p>
            <a:r>
              <a:rPr lang="es-VE" sz="2800" dirty="0" smtClean="0">
                <a:solidFill>
                  <a:srgbClr val="AC1096"/>
                </a:solidFill>
                <a:latin typeface="Aharoni" pitchFamily="2" charset="-79"/>
                <a:cs typeface="Aharoni" pitchFamily="2" charset="-79"/>
              </a:rPr>
              <a:t>Diagnóstico</a:t>
            </a:r>
            <a:endParaRPr lang="es-VE" sz="2800" dirty="0">
              <a:solidFill>
                <a:srgbClr val="AC1096"/>
              </a:solidFill>
              <a:latin typeface="Aharoni" pitchFamily="2" charset="-79"/>
              <a:cs typeface="Aharoni" pitchFamily="2" charset="-79"/>
            </a:endParaRPr>
          </a:p>
        </p:txBody>
      </p:sp>
      <p:graphicFrame>
        <p:nvGraphicFramePr>
          <p:cNvPr id="7" name="6 Diagrama"/>
          <p:cNvGraphicFramePr/>
          <p:nvPr/>
        </p:nvGraphicFramePr>
        <p:xfrm>
          <a:off x="1571604" y="1214422"/>
          <a:ext cx="6929486" cy="5032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CuadroTexto"/>
          <p:cNvSpPr txBox="1"/>
          <p:nvPr/>
        </p:nvSpPr>
        <p:spPr>
          <a:xfrm>
            <a:off x="7143768" y="6581001"/>
            <a:ext cx="2786082" cy="276999"/>
          </a:xfrm>
          <a:prstGeom prst="rect">
            <a:avLst/>
          </a:prstGeom>
          <a:noFill/>
        </p:spPr>
        <p:txBody>
          <a:bodyPr wrap="square" rtlCol="0">
            <a:spAutoFit/>
          </a:bodyPr>
          <a:lstStyle/>
          <a:p>
            <a:r>
              <a:rPr lang="es-VE" sz="1200" dirty="0" err="1" smtClean="0"/>
              <a:t>Andreasen</a:t>
            </a:r>
            <a:r>
              <a:rPr lang="es-VE" sz="1200" dirty="0" smtClean="0"/>
              <a:t> y </a:t>
            </a:r>
            <a:r>
              <a:rPr lang="es-VE" sz="1200" dirty="0" err="1" smtClean="0"/>
              <a:t>cols</a:t>
            </a:r>
            <a:r>
              <a:rPr lang="es-VE" sz="1200" dirty="0" smtClean="0"/>
              <a:t> 2002</a:t>
            </a:r>
            <a:endParaRPr lang="es-V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Conclusiones</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8" name="Rectangle 1"/>
          <p:cNvSpPr>
            <a:spLocks noChangeArrowheads="1"/>
          </p:cNvSpPr>
          <p:nvPr/>
        </p:nvSpPr>
        <p:spPr bwMode="auto">
          <a:xfrm>
            <a:off x="428596" y="1643050"/>
            <a:ext cx="7858180" cy="2585323"/>
          </a:xfrm>
          <a:prstGeom prst="rect">
            <a:avLst/>
          </a:prstGeom>
          <a:noFill/>
          <a:ln w="9525">
            <a:solidFill>
              <a:srgbClr val="FF0066"/>
            </a:solidFill>
            <a:miter lim="800000"/>
            <a:headEnd/>
            <a:tailEnd/>
          </a:ln>
          <a:effectLst>
            <a:glow rad="139700">
              <a:schemeClr val="accent2">
                <a:satMod val="175000"/>
                <a:alpha val="40000"/>
              </a:schemeClr>
            </a:glo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
                <a:schemeClr val="tx2"/>
              </a:buClr>
              <a:buSzTx/>
              <a:buFont typeface="Wingdings" pitchFamily="2" charset="2"/>
              <a:buChar char="ü"/>
              <a:tabLst/>
            </a:pP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Según lo revisado en la literatura todos los tratamientos de las lesiones traumáticas en dientes primarios presentan un nivel de evidencia III y V, es decir la mayoría están basados en ensayos clínicos no </a:t>
            </a:r>
            <a:r>
              <a:rPr kumimoji="0" lang="es-ES" sz="2400" b="1"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randomizados</a:t>
            </a: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estudios de cohorte, reportes de casos clínicos  (menos de 10 casos), revisiones narrativas y opiniones de expertos</a:t>
            </a:r>
            <a:endParaRPr kumimoji="0" lang="es-VE" sz="2400" b="1"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285728"/>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Recomendaciones</a:t>
            </a:r>
            <a:r>
              <a:rPr lang="es-VE" sz="3600" dirty="0" smtClean="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rPr>
              <a:t> </a:t>
            </a:r>
            <a:endParaRPr lang="es-VE" sz="3600" dirty="0">
              <a:ln w="18415" cmpd="sng">
                <a:solidFill>
                  <a:srgbClr val="FFFFFF"/>
                </a:solidFill>
                <a:prstDash val="solid"/>
              </a:ln>
              <a:solidFill>
                <a:srgbClr val="BE12A5"/>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22" name="21 CuadroTexto"/>
          <p:cNvSpPr txBox="1"/>
          <p:nvPr/>
        </p:nvSpPr>
        <p:spPr>
          <a:xfrm>
            <a:off x="4929190" y="6488668"/>
            <a:ext cx="4000528" cy="369332"/>
          </a:xfrm>
          <a:prstGeom prst="rect">
            <a:avLst/>
          </a:prstGeom>
          <a:noFill/>
        </p:spPr>
        <p:txBody>
          <a:bodyPr wrap="square" rtlCol="0">
            <a:spAutoFit/>
          </a:bodyPr>
          <a:lstStyle/>
          <a:p>
            <a:endParaRPr lang="es-VE" dirty="0"/>
          </a:p>
        </p:txBody>
      </p:sp>
      <p:sp>
        <p:nvSpPr>
          <p:cNvPr id="6" name="Rectangle 1"/>
          <p:cNvSpPr>
            <a:spLocks noChangeArrowheads="1"/>
          </p:cNvSpPr>
          <p:nvPr/>
        </p:nvSpPr>
        <p:spPr bwMode="auto">
          <a:xfrm>
            <a:off x="285720" y="1357298"/>
            <a:ext cx="7572428" cy="1938992"/>
          </a:xfrm>
          <a:prstGeom prst="rect">
            <a:avLst/>
          </a:prstGeom>
          <a:noFill/>
          <a:ln w="9525">
            <a:solidFill>
              <a:srgbClr val="FF0066"/>
            </a:solidFill>
            <a:miter lim="800000"/>
            <a:headEnd/>
            <a:tailEnd/>
          </a:ln>
          <a:effectLst>
            <a:glow rad="139700">
              <a:schemeClr val="accent2">
                <a:satMod val="175000"/>
                <a:alpha val="40000"/>
              </a:schemeClr>
            </a:glow>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
                <a:schemeClr val="tx2"/>
              </a:buClr>
              <a:buSzTx/>
              <a:buFont typeface="Wingdings" pitchFamily="2" charset="2"/>
              <a:buChar char="ü"/>
              <a:tabLst/>
            </a:pPr>
            <a:r>
              <a:rPr kumimoji="0" lang="es-ES" sz="24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Es importante luego de que ocurra una lesión traumática en un diente primario, informar a los padres del tratamiento que se realizará y de las posibles secuelas en los sucesores permanentes  y por lo tanto, obtener un consentimiento informado </a:t>
            </a:r>
            <a:endParaRPr kumimoji="0" lang="es-ES" sz="2400" b="1" i="0" u="none" strike="noStrike" cap="none" normalizeH="0" baseline="0" dirty="0" smtClean="0">
              <a:ln>
                <a:noFill/>
              </a:ln>
              <a:solidFill>
                <a:schemeClr val="tx1"/>
              </a:solidFill>
              <a:effectLst/>
              <a:latin typeface="Calibri" pitchFamily="34" charset="0"/>
              <a:cs typeface="Calibri" pitchFamily="34" charset="0"/>
            </a:endParaRPr>
          </a:p>
        </p:txBody>
      </p:sp>
      <p:sp>
        <p:nvSpPr>
          <p:cNvPr id="9" name="8 Rectángulo"/>
          <p:cNvSpPr/>
          <p:nvPr/>
        </p:nvSpPr>
        <p:spPr>
          <a:xfrm>
            <a:off x="357158" y="3714752"/>
            <a:ext cx="7572428" cy="2677656"/>
          </a:xfrm>
          <a:prstGeom prst="rect">
            <a:avLst/>
          </a:prstGeom>
          <a:ln>
            <a:solidFill>
              <a:srgbClr val="FF0066"/>
            </a:solidFill>
          </a:ln>
          <a:effectLst>
            <a:glow rad="139700">
              <a:schemeClr val="accent2">
                <a:satMod val="175000"/>
                <a:alpha val="40000"/>
              </a:schemeClr>
            </a:glow>
          </a:effectLst>
        </p:spPr>
        <p:txBody>
          <a:bodyPr wrap="square">
            <a:spAutoFit/>
          </a:bodyPr>
          <a:lstStyle/>
          <a:p>
            <a:pPr>
              <a:buClr>
                <a:schemeClr val="tx2"/>
              </a:buClr>
              <a:buFont typeface="Wingdings" pitchFamily="2" charset="2"/>
              <a:buChar char="ü"/>
            </a:pPr>
            <a:r>
              <a:rPr lang="es-ES" sz="2400" b="1" dirty="0" smtClean="0">
                <a:latin typeface="Calibri" pitchFamily="34" charset="0"/>
                <a:cs typeface="Calibri" pitchFamily="34" charset="0"/>
              </a:rPr>
              <a:t>Es primordial que los odontólogos generales y especialistas estén en constante actualización en cuanto al tratamiento que se debe aplicar en cada una de las lesiones traumáticas de dientes primarios. Si se toman decisiones clínicas basadas en evidencia científica sólida, los tratamientos se traducirían en una mayor eficacia y por ende, en un mejor pronóstico para el paciente</a:t>
            </a:r>
            <a:endParaRPr lang="es-VE" sz="24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428604"/>
            <a:ext cx="6858016" cy="1200329"/>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Generalidades de los Traumatismos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4 CuadroTexto"/>
          <p:cNvSpPr txBox="1"/>
          <p:nvPr/>
        </p:nvSpPr>
        <p:spPr>
          <a:xfrm>
            <a:off x="428596" y="1643050"/>
            <a:ext cx="3000396" cy="523220"/>
          </a:xfrm>
          <a:prstGeom prst="rect">
            <a:avLst/>
          </a:prstGeom>
          <a:noFill/>
        </p:spPr>
        <p:txBody>
          <a:bodyPr wrap="square" rtlCol="0">
            <a:spAutoFit/>
          </a:bodyPr>
          <a:lstStyle/>
          <a:p>
            <a:r>
              <a:rPr lang="es-VE" sz="2800" dirty="0" smtClean="0">
                <a:solidFill>
                  <a:srgbClr val="AC1096"/>
                </a:solidFill>
                <a:latin typeface="Aharoni" pitchFamily="2" charset="-79"/>
                <a:cs typeface="Aharoni" pitchFamily="2" charset="-79"/>
              </a:rPr>
              <a:t>Diagnóstico</a:t>
            </a:r>
            <a:endParaRPr lang="es-VE" sz="2800" dirty="0">
              <a:solidFill>
                <a:srgbClr val="AC1096"/>
              </a:solidFill>
              <a:latin typeface="Aharoni" pitchFamily="2" charset="-79"/>
              <a:cs typeface="Aharoni" pitchFamily="2" charset="-79"/>
            </a:endParaRPr>
          </a:p>
        </p:txBody>
      </p:sp>
      <p:pic>
        <p:nvPicPr>
          <p:cNvPr id="9" name="il_fi" descr="http://www.odontologiapediatrica.com/img/IADT.jpg"/>
          <p:cNvPicPr/>
          <p:nvPr/>
        </p:nvPicPr>
        <p:blipFill>
          <a:blip r:embed="rId3">
            <a:clrChange>
              <a:clrFrom>
                <a:srgbClr val="FFFFFF"/>
              </a:clrFrom>
              <a:clrTo>
                <a:srgbClr val="FFFFFF">
                  <a:alpha val="0"/>
                </a:srgbClr>
              </a:clrTo>
            </a:clrChange>
          </a:blip>
          <a:srcRect/>
          <a:stretch>
            <a:fillRect/>
          </a:stretch>
        </p:blipFill>
        <p:spPr bwMode="auto">
          <a:xfrm>
            <a:off x="5429256" y="500042"/>
            <a:ext cx="1762125" cy="1771650"/>
          </a:xfrm>
          <a:prstGeom prst="rect">
            <a:avLst/>
          </a:prstGeom>
          <a:noFill/>
          <a:ln w="9525">
            <a:noFill/>
            <a:miter lim="800000"/>
            <a:headEnd/>
            <a:tailEnd/>
          </a:ln>
        </p:spPr>
      </p:pic>
      <p:sp>
        <p:nvSpPr>
          <p:cNvPr id="2049" name="Rectangle 1"/>
          <p:cNvSpPr>
            <a:spLocks noChangeArrowheads="1"/>
          </p:cNvSpPr>
          <p:nvPr/>
        </p:nvSpPr>
        <p:spPr bwMode="auto">
          <a:xfrm>
            <a:off x="1285852" y="2500306"/>
            <a:ext cx="6786578" cy="3046988"/>
          </a:xfrm>
          <a:prstGeom prst="rect">
            <a:avLst/>
          </a:prstGeom>
          <a:noFill/>
          <a:ln w="9525">
            <a:solidFill>
              <a:srgbClr val="BE12A5"/>
            </a:solidFill>
            <a:miter lim="800000"/>
            <a:headEnd/>
            <a:tailEnd/>
          </a:ln>
          <a:effectLst>
            <a:glow rad="139700">
              <a:schemeClr val="accent2">
                <a:satMod val="175000"/>
                <a:alpha val="40000"/>
              </a:schemeClr>
            </a:glow>
          </a:effectLst>
        </p:spPr>
        <p:txBody>
          <a:bodyPr vert="horz" wrap="square" lIns="91440" tIns="45720" rIns="91440" bIns="45720" numCol="1" anchor="ctr" anchorCtr="0" compatLnSpc="1">
            <a:prstTxWarp prst="textNoShape">
              <a:avLst/>
            </a:prstTxWarp>
            <a:spAutoFit/>
          </a:bodyPr>
          <a:lstStyle/>
          <a:p>
            <a:pPr marL="0" marR="0" lvl="0" indent="588963" algn="just"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ea typeface="Times New Roman" pitchFamily="18" charset="0"/>
                <a:cs typeface="Times New Roman" pitchFamily="18" charset="0"/>
              </a:rPr>
              <a:t>Toma con 90º de ángulo horizontal y con el rayo central incidiendo a través del diente afectado (película tamaño 2, colocada en posición horizontal).</a:t>
            </a:r>
            <a:endParaRPr kumimoji="0" lang="es-VE" sz="2400" b="0" i="0" u="none" strike="noStrike" cap="none" normalizeH="0" baseline="0" dirty="0" smtClean="0">
              <a:ln>
                <a:noFill/>
              </a:ln>
              <a:solidFill>
                <a:schemeClr val="tx1"/>
              </a:solidFill>
              <a:effectLst/>
              <a:cs typeface="Arial" pitchFamily="34" charset="0"/>
            </a:endParaRPr>
          </a:p>
          <a:p>
            <a:pPr marL="0" marR="0" lvl="0" indent="588963" algn="just" defTabSz="914400" rtl="0" eaLnBrk="0" fontAlgn="base" latinLnBrk="0" hangingPunct="0">
              <a:lnSpc>
                <a:spcPct val="100000"/>
              </a:lnSpc>
              <a:spcBef>
                <a:spcPct val="0"/>
              </a:spcBef>
              <a:spcAft>
                <a:spcPct val="0"/>
              </a:spcAft>
              <a:buClrTx/>
              <a:buSzTx/>
              <a:buFontTx/>
              <a:buChar char="•"/>
              <a:tabLst/>
            </a:pPr>
            <a:r>
              <a:rPr kumimoji="0" lang="es-ES" sz="2400" b="0" i="0" u="none" strike="noStrike" cap="none" normalizeH="0" baseline="0" dirty="0" smtClean="0">
                <a:ln>
                  <a:noFill/>
                </a:ln>
                <a:solidFill>
                  <a:schemeClr val="tx1"/>
                </a:solidFill>
                <a:effectLst/>
                <a:ea typeface="Times New Roman" pitchFamily="18" charset="0"/>
                <a:cs typeface="Times New Roman" pitchFamily="18" charset="0"/>
              </a:rPr>
              <a:t>Vista </a:t>
            </a:r>
            <a:r>
              <a:rPr kumimoji="0" lang="es-ES" sz="2400" b="0" i="0" u="none" strike="noStrike" cap="none" normalizeH="0" baseline="0" dirty="0" err="1" smtClean="0">
                <a:ln>
                  <a:noFill/>
                </a:ln>
                <a:solidFill>
                  <a:schemeClr val="tx1"/>
                </a:solidFill>
                <a:effectLst/>
                <a:ea typeface="Times New Roman" pitchFamily="18" charset="0"/>
                <a:cs typeface="Times New Roman" pitchFamily="18" charset="0"/>
              </a:rPr>
              <a:t>oclusal</a:t>
            </a:r>
            <a:r>
              <a:rPr kumimoji="0" lang="es-ES" sz="2400" b="0" i="0" u="none" strike="noStrike" cap="none" normalizeH="0" baseline="0" dirty="0" smtClean="0">
                <a:ln>
                  <a:noFill/>
                </a:ln>
                <a:solidFill>
                  <a:schemeClr val="tx1"/>
                </a:solidFill>
                <a:effectLst/>
                <a:ea typeface="Times New Roman" pitchFamily="18" charset="0"/>
                <a:cs typeface="Times New Roman" pitchFamily="18" charset="0"/>
              </a:rPr>
              <a:t> (película tamaño 2, colocada en posición horizontal). </a:t>
            </a:r>
            <a:endParaRPr kumimoji="0" lang="es-VE" sz="2400" b="0" i="0" u="none" strike="noStrike" cap="none" normalizeH="0" baseline="0" dirty="0" smtClean="0">
              <a:ln>
                <a:noFill/>
              </a:ln>
              <a:solidFill>
                <a:schemeClr val="tx1"/>
              </a:solidFill>
              <a:effectLst/>
              <a:cs typeface="Arial" pitchFamily="34" charset="0"/>
            </a:endParaRPr>
          </a:p>
          <a:p>
            <a:pPr marL="0" marR="0" lvl="0" indent="588963" algn="just" defTabSz="914400" rtl="0" eaLnBrk="0" fontAlgn="base" latinLnBrk="0" hangingPunct="0">
              <a:lnSpc>
                <a:spcPct val="100000"/>
              </a:lnSpc>
              <a:spcBef>
                <a:spcPct val="0"/>
              </a:spcBef>
              <a:spcAft>
                <a:spcPct val="0"/>
              </a:spcAft>
              <a:buClrTx/>
              <a:buSzTx/>
              <a:buFontTx/>
              <a:buChar char="•"/>
              <a:tabLst/>
            </a:pPr>
            <a:r>
              <a:rPr kumimoji="0" lang="es-ES" sz="2400" b="0" i="0" u="none" strike="noStrike" cap="none" normalizeH="0" baseline="0" dirty="0" smtClean="0">
                <a:ln>
                  <a:noFill/>
                </a:ln>
                <a:solidFill>
                  <a:schemeClr val="tx1"/>
                </a:solidFill>
                <a:effectLst/>
                <a:ea typeface="Times New Roman" pitchFamily="18" charset="0"/>
                <a:cs typeface="Times New Roman" pitchFamily="18" charset="0"/>
              </a:rPr>
              <a:t> Vista lateral </a:t>
            </a:r>
            <a:r>
              <a:rPr kumimoji="0" lang="es-ES" sz="2400" b="0" i="0" u="none" strike="noStrike" cap="none" normalizeH="0" baseline="0" dirty="0" err="1" smtClean="0">
                <a:ln>
                  <a:noFill/>
                </a:ln>
                <a:solidFill>
                  <a:schemeClr val="tx1"/>
                </a:solidFill>
                <a:effectLst/>
                <a:ea typeface="Times New Roman" pitchFamily="18" charset="0"/>
                <a:cs typeface="Times New Roman" pitchFamily="18" charset="0"/>
              </a:rPr>
              <a:t>extraoral</a:t>
            </a:r>
            <a:r>
              <a:rPr kumimoji="0" lang="es-ES" sz="2400" b="0" i="0" u="none" strike="noStrike" cap="none" normalizeH="0" baseline="0" dirty="0" smtClean="0">
                <a:ln>
                  <a:noFill/>
                </a:ln>
                <a:solidFill>
                  <a:schemeClr val="tx1"/>
                </a:solidFill>
                <a:effectLst/>
                <a:ea typeface="Times New Roman" pitchFamily="18" charset="0"/>
                <a:cs typeface="Times New Roman" pitchFamily="18" charset="0"/>
              </a:rPr>
              <a:t> del diente afectado,(película tamaño 2, colocada en posición vertical) </a:t>
            </a:r>
            <a:endParaRPr kumimoji="0" lang="es-ES" sz="2400" b="0" i="0" u="none" strike="noStrike" cap="none" normalizeH="0" baseline="0" dirty="0" smtClean="0">
              <a:ln>
                <a:noFill/>
              </a:ln>
              <a:solidFill>
                <a:schemeClr val="tx1"/>
              </a:solidFill>
              <a:effectLst/>
              <a:cs typeface="Arial" pitchFamily="34" charset="0"/>
            </a:endParaRPr>
          </a:p>
        </p:txBody>
      </p:sp>
      <p:sp>
        <p:nvSpPr>
          <p:cNvPr id="10" name="9 CuadroTexto"/>
          <p:cNvSpPr txBox="1"/>
          <p:nvPr/>
        </p:nvSpPr>
        <p:spPr>
          <a:xfrm>
            <a:off x="7643802" y="6581001"/>
            <a:ext cx="3000396" cy="276999"/>
          </a:xfrm>
          <a:prstGeom prst="rect">
            <a:avLst/>
          </a:prstGeom>
          <a:noFill/>
        </p:spPr>
        <p:txBody>
          <a:bodyPr wrap="square" rtlCol="0">
            <a:spAutoFit/>
          </a:bodyPr>
          <a:lstStyle/>
          <a:p>
            <a:r>
              <a:rPr lang="es-VE" sz="1200" dirty="0" smtClean="0"/>
              <a:t>Flores y </a:t>
            </a:r>
            <a:r>
              <a:rPr lang="es-VE" sz="1200" dirty="0" err="1" smtClean="0"/>
              <a:t>cols</a:t>
            </a:r>
            <a:r>
              <a:rPr lang="es-VE" sz="1200" dirty="0" smtClean="0"/>
              <a:t> 2002 </a:t>
            </a:r>
            <a:endParaRPr lang="es-VE"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85728"/>
            <a:ext cx="828677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Clasificación de los Traumatismos </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sp>
        <p:nvSpPr>
          <p:cNvPr id="6" name="5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5" name="4 Diagrama"/>
          <p:cNvGraphicFramePr/>
          <p:nvPr/>
        </p:nvGraphicFramePr>
        <p:xfrm>
          <a:off x="-1357354" y="928670"/>
          <a:ext cx="12501650" cy="5929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uadroTexto"/>
          <p:cNvSpPr txBox="1"/>
          <p:nvPr/>
        </p:nvSpPr>
        <p:spPr>
          <a:xfrm>
            <a:off x="5715008" y="6550223"/>
            <a:ext cx="4143372" cy="307777"/>
          </a:xfrm>
          <a:prstGeom prst="rect">
            <a:avLst/>
          </a:prstGeom>
          <a:noFill/>
        </p:spPr>
        <p:txBody>
          <a:bodyPr wrap="square" rtlCol="0">
            <a:spAutoFit/>
          </a:bodyPr>
          <a:lstStyle/>
          <a:p>
            <a:r>
              <a:rPr lang="es-ES" sz="1400" dirty="0" smtClean="0"/>
              <a:t>OMS (1994). Modificada por </a:t>
            </a:r>
            <a:r>
              <a:rPr lang="es-ES" sz="1400" dirty="0" err="1" smtClean="0"/>
              <a:t>Andreasen</a:t>
            </a:r>
            <a:endParaRPr lang="es-VE"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0034" y="1714488"/>
            <a:ext cx="4572000" cy="2862322"/>
          </a:xfrm>
          <a:prstGeom prst="rect">
            <a:avLst/>
          </a:prstGeom>
        </p:spPr>
        <p:txBody>
          <a:bodyPr>
            <a:spAutoFit/>
          </a:bodyPr>
          <a:lstStyle/>
          <a:p>
            <a:r>
              <a:rPr lang="es-VE" sz="3600" dirty="0" smtClean="0">
                <a:solidFill>
                  <a:srgbClr val="FF0066"/>
                </a:solidFill>
                <a:effectLst>
                  <a:glow rad="228600">
                    <a:schemeClr val="accent1">
                      <a:satMod val="175000"/>
                      <a:alpha val="40000"/>
                    </a:schemeClr>
                  </a:glow>
                </a:effectLst>
                <a:latin typeface="Gill Sans Ultra Bold" pitchFamily="34" charset="0"/>
              </a:rPr>
              <a:t>Lesiones a los tejidos duros del diente, la pulpa y el hueso alveolar</a:t>
            </a:r>
            <a:endParaRPr lang="es-VE" sz="3600" dirty="0">
              <a:solidFill>
                <a:srgbClr val="FF0066"/>
              </a:solidFill>
            </a:endParaRPr>
          </a:p>
        </p:txBody>
      </p:sp>
      <p:pic>
        <p:nvPicPr>
          <p:cNvPr id="4" name="Picture 14" descr="http://www.acude.udg.mx/acude-v1/divulga/jalisciencia/chimuelos/images/chuta.gif"/>
          <p:cNvPicPr>
            <a:picLocks noChangeAspect="1" noChangeArrowheads="1"/>
          </p:cNvPicPr>
          <p:nvPr/>
        </p:nvPicPr>
        <p:blipFill>
          <a:blip r:embed="rId2"/>
          <a:srcRect/>
          <a:stretch>
            <a:fillRect/>
          </a:stretch>
        </p:blipFill>
        <p:spPr bwMode="auto">
          <a:xfrm>
            <a:off x="5429256" y="2143116"/>
            <a:ext cx="2214546" cy="2790934"/>
          </a:xfrm>
          <a:prstGeom prst="ellipse">
            <a:avLst/>
          </a:prstGeom>
          <a:noFill/>
          <a:effectLst>
            <a:glow rad="228600">
              <a:schemeClr val="accent2">
                <a:satMod val="175000"/>
                <a:alpha val="40000"/>
              </a:schemeClr>
            </a:glo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69332"/>
          </a:xfrm>
          <a:prstGeom prst="rect">
            <a:avLst/>
          </a:prstGeom>
          <a:solidFill>
            <a:srgbClr val="BE12A5"/>
          </a:solidFill>
        </p:spPr>
        <p:txBody>
          <a:bodyPr wrap="square" rtlCol="0">
            <a:spAutoFit/>
          </a:bodyPr>
          <a:lstStyle/>
          <a:p>
            <a:pPr algn="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Lesiones  Dentales Traumáticas en </a:t>
            </a:r>
            <a:r>
              <a:rPr lang="es-VE"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es-V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entición Primaria</a:t>
            </a:r>
            <a:endParaRPr lang="es-V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0" y="428604"/>
            <a:ext cx="6858016" cy="646331"/>
          </a:xfrm>
          <a:prstGeom prst="rect">
            <a:avLst/>
          </a:prstGeom>
          <a:noFill/>
        </p:spPr>
        <p:txBody>
          <a:bodyPr wrap="square" rtlCol="0">
            <a:spAutoFit/>
          </a:bodyPr>
          <a:lstStyle/>
          <a:p>
            <a:r>
              <a:rPr lang="es-VE" sz="3600" dirty="0" smtClean="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rPr>
              <a:t>Fractura de Esmalte</a:t>
            </a:r>
            <a:endParaRPr lang="es-VE" sz="3600" dirty="0">
              <a:ln w="18415" cmpd="sng">
                <a:solidFill>
                  <a:srgbClr val="FFFFFF"/>
                </a:solidFill>
                <a:prstDash val="solid"/>
              </a:ln>
              <a:solidFill>
                <a:srgbClr val="FF0066"/>
              </a:solidFill>
              <a:effectLst>
                <a:glow rad="101600">
                  <a:srgbClr val="BE12A5">
                    <a:alpha val="40000"/>
                  </a:srgbClr>
                </a:glow>
                <a:outerShdw blurRad="63500" dir="3600000" algn="tl" rotWithShape="0">
                  <a:srgbClr val="000000">
                    <a:alpha val="70000"/>
                  </a:srgbClr>
                </a:outerShdw>
              </a:effectLst>
              <a:latin typeface="Berlin Sans FB Demi" pitchFamily="34" charset="0"/>
            </a:endParaRPr>
          </a:p>
        </p:txBody>
      </p:sp>
      <p:graphicFrame>
        <p:nvGraphicFramePr>
          <p:cNvPr id="19" name="18 Diagrama"/>
          <p:cNvGraphicFramePr/>
          <p:nvPr/>
        </p:nvGraphicFramePr>
        <p:xfrm>
          <a:off x="2857456" y="3339677"/>
          <a:ext cx="6286544" cy="2714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4"/>
          <p:cNvPicPr>
            <a:picLocks noChangeAspect="1" noChangeArrowheads="1"/>
          </p:cNvPicPr>
          <p:nvPr/>
        </p:nvPicPr>
        <p:blipFill>
          <a:blip r:embed="rId6">
            <a:clrChange>
              <a:clrFrom>
                <a:srgbClr val="FFFFFF"/>
              </a:clrFrom>
              <a:clrTo>
                <a:srgbClr val="FFFFFF">
                  <a:alpha val="0"/>
                </a:srgbClr>
              </a:clrTo>
            </a:clrChange>
          </a:blip>
          <a:srcRect l="30690" t="37120" r="49668" b="14843"/>
          <a:stretch>
            <a:fillRect/>
          </a:stretch>
        </p:blipFill>
        <p:spPr bwMode="auto">
          <a:xfrm>
            <a:off x="357158" y="3857628"/>
            <a:ext cx="1990935" cy="2803943"/>
          </a:xfrm>
          <a:prstGeom prst="rect">
            <a:avLst/>
          </a:prstGeom>
          <a:noFill/>
          <a:ln w="9525">
            <a:noFill/>
            <a:miter lim="800000"/>
            <a:headEnd/>
            <a:tailEnd/>
          </a:ln>
          <a:effectLst/>
        </p:spPr>
      </p:pic>
      <p:pic>
        <p:nvPicPr>
          <p:cNvPr id="21" name="Picture 7"/>
          <p:cNvPicPr>
            <a:picLocks noChangeAspect="1" noChangeArrowheads="1"/>
          </p:cNvPicPr>
          <p:nvPr/>
        </p:nvPicPr>
        <p:blipFill>
          <a:blip r:embed="rId7" cstate="print">
            <a:clrChange>
              <a:clrFrom>
                <a:srgbClr val="FFFFFF"/>
              </a:clrFrom>
              <a:clrTo>
                <a:srgbClr val="FFFFFF">
                  <a:alpha val="0"/>
                </a:srgbClr>
              </a:clrTo>
            </a:clrChange>
          </a:blip>
          <a:srcRect l="54392" t="39258" r="26391" b="31445"/>
          <a:stretch>
            <a:fillRect/>
          </a:stretch>
        </p:blipFill>
        <p:spPr bwMode="auto">
          <a:xfrm>
            <a:off x="642910" y="2214554"/>
            <a:ext cx="1069194" cy="1085642"/>
          </a:xfrm>
          <a:prstGeom prst="rect">
            <a:avLst/>
          </a:prstGeom>
          <a:noFill/>
          <a:ln w="9525">
            <a:noFill/>
            <a:miter lim="800000"/>
            <a:headEnd/>
            <a:tailEnd/>
          </a:ln>
          <a:effectLst/>
        </p:spPr>
      </p:pic>
      <p:sp>
        <p:nvSpPr>
          <p:cNvPr id="22" name="21 Flecha abajo"/>
          <p:cNvSpPr/>
          <p:nvPr/>
        </p:nvSpPr>
        <p:spPr>
          <a:xfrm>
            <a:off x="1428728" y="5786454"/>
            <a:ext cx="142876" cy="500066"/>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Flecha abajo"/>
          <p:cNvSpPr/>
          <p:nvPr/>
        </p:nvSpPr>
        <p:spPr>
          <a:xfrm>
            <a:off x="1357290" y="4429132"/>
            <a:ext cx="142876" cy="500066"/>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Flecha abajo"/>
          <p:cNvSpPr/>
          <p:nvPr/>
        </p:nvSpPr>
        <p:spPr>
          <a:xfrm>
            <a:off x="1500166" y="4286256"/>
            <a:ext cx="142876" cy="500066"/>
          </a:xfrm>
          <a:prstGeom prst="downArrow">
            <a:avLst/>
          </a:prstGeom>
          <a:solidFill>
            <a:srgbClr val="AC1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5" name="Picture 5"/>
          <p:cNvPicPr>
            <a:picLocks noChangeAspect="1" noChangeArrowheads="1"/>
          </p:cNvPicPr>
          <p:nvPr/>
        </p:nvPicPr>
        <p:blipFill>
          <a:blip r:embed="rId8">
            <a:clrChange>
              <a:clrFrom>
                <a:srgbClr val="FFFFFF"/>
              </a:clrFrom>
              <a:clrTo>
                <a:srgbClr val="FFFFFF">
                  <a:alpha val="0"/>
                </a:srgbClr>
              </a:clrTo>
            </a:clrChange>
          </a:blip>
          <a:srcRect l="56223" t="40385" r="25397" b="30769"/>
          <a:stretch>
            <a:fillRect/>
          </a:stretch>
        </p:blipFill>
        <p:spPr bwMode="auto">
          <a:xfrm>
            <a:off x="714348" y="2285992"/>
            <a:ext cx="1071570" cy="1132836"/>
          </a:xfrm>
          <a:prstGeom prst="flowChartProcess">
            <a:avLst/>
          </a:prstGeom>
          <a:noFill/>
          <a:ln w="3175">
            <a:noFill/>
            <a:miter lim="800000"/>
            <a:headEnd/>
            <a:tailEnd/>
          </a:ln>
          <a:effectLst/>
        </p:spPr>
      </p:pic>
      <p:pic>
        <p:nvPicPr>
          <p:cNvPr id="26" name="Picture 6"/>
          <p:cNvPicPr>
            <a:picLocks noChangeAspect="1" noChangeArrowheads="1"/>
          </p:cNvPicPr>
          <p:nvPr/>
        </p:nvPicPr>
        <p:blipFill>
          <a:blip r:embed="rId9" cstate="print">
            <a:clrChange>
              <a:clrFrom>
                <a:srgbClr val="FFFFFF"/>
              </a:clrFrom>
              <a:clrTo>
                <a:srgbClr val="FFFFFF">
                  <a:alpha val="0"/>
                </a:srgbClr>
              </a:clrTo>
            </a:clrChange>
          </a:blip>
          <a:srcRect l="54719" t="39070" r="26966" b="32052"/>
          <a:stretch>
            <a:fillRect/>
          </a:stretch>
        </p:blipFill>
        <p:spPr bwMode="auto">
          <a:xfrm>
            <a:off x="571472" y="2214554"/>
            <a:ext cx="1140632" cy="1108433"/>
          </a:xfrm>
          <a:prstGeom prst="rect">
            <a:avLst/>
          </a:prstGeom>
          <a:noFill/>
          <a:ln w="3175">
            <a:noFill/>
            <a:miter lim="800000"/>
            <a:headEnd/>
            <a:tailEnd/>
          </a:ln>
          <a:effectLst/>
        </p:spPr>
      </p:pic>
      <p:grpSp>
        <p:nvGrpSpPr>
          <p:cNvPr id="27" name="Group 5"/>
          <p:cNvGrpSpPr>
            <a:grpSpLocks/>
          </p:cNvGrpSpPr>
          <p:nvPr/>
        </p:nvGrpSpPr>
        <p:grpSpPr bwMode="auto">
          <a:xfrm>
            <a:off x="2500298" y="1196537"/>
            <a:ext cx="6357982" cy="1714512"/>
            <a:chOff x="2295" y="2737"/>
            <a:chExt cx="8175" cy="1995"/>
          </a:xfrm>
        </p:grpSpPr>
        <p:pic>
          <p:nvPicPr>
            <p:cNvPr id="28" name="Imagen 7" descr="http://www.dentaltraumaguide.org/Pictures/Primary/EnamelFracture/enamelfracturefront.jpg"/>
            <p:cNvPicPr>
              <a:picLocks noChangeAspect="1" noChangeArrowheads="1"/>
            </p:cNvPicPr>
            <p:nvPr/>
          </p:nvPicPr>
          <p:blipFill>
            <a:blip r:embed="rId10"/>
            <a:srcRect t="7692"/>
            <a:stretch>
              <a:fillRect/>
            </a:stretch>
          </p:blipFill>
          <p:spPr bwMode="auto">
            <a:xfrm>
              <a:off x="2295" y="2737"/>
              <a:ext cx="2970" cy="1995"/>
            </a:xfrm>
            <a:prstGeom prst="rect">
              <a:avLst/>
            </a:prstGeom>
            <a:ln>
              <a:solidFill>
                <a:srgbClr val="BE12A5"/>
              </a:solidFill>
            </a:ln>
            <a:effectLst>
              <a:outerShdw blurRad="292100" dist="139700" dir="2700000" algn="tl" rotWithShape="0">
                <a:srgbClr val="333333">
                  <a:alpha val="65000"/>
                </a:srgbClr>
              </a:outerShdw>
            </a:effectLst>
          </p:spPr>
        </p:pic>
        <p:pic>
          <p:nvPicPr>
            <p:cNvPr id="29" name="Imagen 10" descr="http://www.dentaltraumaguide.org/Pictures/Primary/EnamelFracture/enamelfracturetop.jpg"/>
            <p:cNvPicPr>
              <a:picLocks noChangeAspect="1" noChangeArrowheads="1"/>
            </p:cNvPicPr>
            <p:nvPr/>
          </p:nvPicPr>
          <p:blipFill>
            <a:blip r:embed="rId11"/>
            <a:srcRect/>
            <a:stretch>
              <a:fillRect/>
            </a:stretch>
          </p:blipFill>
          <p:spPr bwMode="auto">
            <a:xfrm>
              <a:off x="5355" y="2737"/>
              <a:ext cx="2970" cy="1995"/>
            </a:xfrm>
            <a:prstGeom prst="rect">
              <a:avLst/>
            </a:prstGeom>
            <a:ln>
              <a:solidFill>
                <a:srgbClr val="BE12A5"/>
              </a:solidFill>
            </a:ln>
            <a:effectLst>
              <a:outerShdw blurRad="292100" dist="139700" dir="2700000" algn="tl" rotWithShape="0">
                <a:srgbClr val="333333">
                  <a:alpha val="65000"/>
                </a:srgbClr>
              </a:outerShdw>
            </a:effectLst>
          </p:spPr>
        </p:pic>
        <p:pic>
          <p:nvPicPr>
            <p:cNvPr id="30" name="Imagen 16" descr="http://www.dentaltraumaguide.org/Pictures/Primary/EnamelFracture/enamelfracturerontgen.jpg"/>
            <p:cNvPicPr>
              <a:picLocks noChangeAspect="1" noChangeArrowheads="1"/>
            </p:cNvPicPr>
            <p:nvPr/>
          </p:nvPicPr>
          <p:blipFill>
            <a:blip r:embed="rId12"/>
            <a:srcRect b="10135"/>
            <a:stretch>
              <a:fillRect/>
            </a:stretch>
          </p:blipFill>
          <p:spPr bwMode="auto">
            <a:xfrm>
              <a:off x="8430" y="2737"/>
              <a:ext cx="2040" cy="1995"/>
            </a:xfrm>
            <a:prstGeom prst="rect">
              <a:avLst/>
            </a:prstGeom>
            <a:ln>
              <a:solidFill>
                <a:srgbClr val="BE12A5"/>
              </a:solidFill>
            </a:ln>
            <a:effectLst>
              <a:outerShdw blurRad="292100" dist="139700" dir="2700000" algn="tl" rotWithShape="0">
                <a:srgbClr val="333333">
                  <a:alpha val="65000"/>
                </a:srgbClr>
              </a:outerShdw>
            </a:effectLst>
          </p:spPr>
        </p:pic>
      </p:grpSp>
      <p:sp>
        <p:nvSpPr>
          <p:cNvPr id="34" name="33 Rectángulo"/>
          <p:cNvSpPr/>
          <p:nvPr/>
        </p:nvSpPr>
        <p:spPr>
          <a:xfrm>
            <a:off x="1571636" y="6398959"/>
            <a:ext cx="8215338" cy="830997"/>
          </a:xfrm>
          <a:prstGeom prst="rect">
            <a:avLst/>
          </a:prstGeom>
        </p:spPr>
        <p:txBody>
          <a:bodyPr wrap="square">
            <a:spAutoFit/>
          </a:bodyPr>
          <a:lstStyle/>
          <a:p>
            <a:r>
              <a:rPr lang="es-ES" dirty="0" err="1" smtClean="0"/>
              <a:t>D</a:t>
            </a:r>
            <a:r>
              <a:rPr lang="es-ES" sz="1200" dirty="0" err="1" smtClean="0"/>
              <a:t>ummett</a:t>
            </a:r>
            <a:r>
              <a:rPr lang="es-ES" sz="1200" dirty="0" smtClean="0"/>
              <a:t> 2000,</a:t>
            </a:r>
            <a:r>
              <a:rPr lang="es-VE" sz="1200" dirty="0" smtClean="0"/>
              <a:t>Flores y </a:t>
            </a:r>
            <a:r>
              <a:rPr lang="es-VE" sz="1200" dirty="0" err="1" smtClean="0"/>
              <a:t>cols</a:t>
            </a:r>
            <a:r>
              <a:rPr lang="es-VE" sz="1200" dirty="0" smtClean="0"/>
              <a:t> 2002,Flores 2002,Andreasen  y </a:t>
            </a:r>
            <a:r>
              <a:rPr lang="es-VE" sz="1200" dirty="0" err="1" smtClean="0"/>
              <a:t>cols</a:t>
            </a:r>
            <a:r>
              <a:rPr lang="es-VE" sz="1200" dirty="0" smtClean="0"/>
              <a:t> 2002,García-Ballesta, 2003, AADP 2008, </a:t>
            </a:r>
            <a:r>
              <a:rPr lang="es-VE" sz="1200" dirty="0" err="1" smtClean="0"/>
              <a:t>McTigue</a:t>
            </a:r>
            <a:r>
              <a:rPr lang="es-VE" sz="1200" dirty="0" smtClean="0"/>
              <a:t> 2009 ,</a:t>
            </a:r>
            <a:r>
              <a:rPr lang="es-VE" sz="1200" dirty="0" err="1" smtClean="0"/>
              <a:t>Turkistani</a:t>
            </a:r>
            <a:r>
              <a:rPr lang="es-VE" sz="1200" dirty="0" smtClean="0"/>
              <a:t> y </a:t>
            </a:r>
            <a:r>
              <a:rPr lang="es-VE" sz="1200" dirty="0" err="1" smtClean="0"/>
              <a:t>Hanno</a:t>
            </a:r>
            <a:r>
              <a:rPr lang="es-VE" sz="1200" dirty="0" smtClean="0"/>
              <a:t> 2011,</a:t>
            </a:r>
            <a:r>
              <a:rPr lang="es-ES" sz="1200" dirty="0" err="1" smtClean="0"/>
              <a:t>Needleman</a:t>
            </a:r>
            <a:r>
              <a:rPr lang="es-ES" sz="1200" dirty="0" smtClean="0"/>
              <a:t> 2011    </a:t>
            </a:r>
            <a:r>
              <a:rPr lang="es-VE" sz="1200" dirty="0" smtClean="0"/>
              <a:t>Imágenes </a:t>
            </a:r>
            <a:r>
              <a:rPr lang="en-US" sz="1200" dirty="0" smtClean="0"/>
              <a:t>www.iadt-dentaltrauma.org2007</a:t>
            </a:r>
            <a:endParaRPr lang="es-VE" sz="1200" dirty="0" smtClean="0"/>
          </a:p>
          <a:p>
            <a:endParaRPr lang="es-V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strVal val="#ppt_w*0.7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ox(in)">
                                      <p:cBhvr>
                                        <p:cTn id="23" dur="500"/>
                                        <p:tgtEl>
                                          <p:spTgt spid="24"/>
                                        </p:tgtEl>
                                      </p:cBhvr>
                                    </p:animEffect>
                                  </p:childTnLst>
                                </p:cTn>
                              </p:par>
                            </p:childTnLst>
                          </p:cTn>
                        </p:par>
                        <p:par>
                          <p:cTn id="24" fill="hold">
                            <p:stCondLst>
                              <p:cond delay="2500"/>
                            </p:stCondLst>
                            <p:childTnLst>
                              <p:par>
                                <p:cTn id="25" presetID="55"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ppt_w*0.7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26"/>
                                        </p:tgtEl>
                                      </p:cBhvr>
                                    </p:animEffect>
                                    <p:set>
                                      <p:cBhvr>
                                        <p:cTn id="48" dur="1" fill="hold">
                                          <p:stCondLst>
                                            <p:cond delay="1999"/>
                                          </p:stCondLst>
                                        </p:cTn>
                                        <p:tgtEl>
                                          <p:spTgt spid="2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23"/>
                                        </p:tgtEl>
                                      </p:cBhvr>
                                    </p:animEffect>
                                    <p:set>
                                      <p:cBhvr>
                                        <p:cTn id="51" dur="1" fill="hold">
                                          <p:stCondLst>
                                            <p:cond delay="1999"/>
                                          </p:stCondLst>
                                        </p:cTn>
                                        <p:tgtEl>
                                          <p:spTgt spid="23"/>
                                        </p:tgtEl>
                                        <p:attrNameLst>
                                          <p:attrName>style.visibility</p:attrName>
                                        </p:attrNameLst>
                                      </p:cBhvr>
                                      <p:to>
                                        <p:strVal val="hidden"/>
                                      </p:to>
                                    </p:set>
                                  </p:childTnLst>
                                </p:cTn>
                              </p:par>
                            </p:childTnLst>
                          </p:cTn>
                        </p:par>
                        <p:par>
                          <p:cTn id="52" fill="hold">
                            <p:stCondLst>
                              <p:cond delay="2000"/>
                            </p:stCondLst>
                            <p:childTnLst>
                              <p:par>
                                <p:cTn id="53" presetID="4" presetClass="entr" presetSubtype="16"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ox(in)">
                                      <p:cBhvr>
                                        <p:cTn id="55" dur="500"/>
                                        <p:tgtEl>
                                          <p:spTgt spid="22"/>
                                        </p:tgtEl>
                                      </p:cBhvr>
                                    </p:animEffect>
                                  </p:childTnLst>
                                </p:cTn>
                              </p:par>
                            </p:childTnLst>
                          </p:cTn>
                        </p:par>
                        <p:par>
                          <p:cTn id="56" fill="hold">
                            <p:stCondLst>
                              <p:cond delay="2500"/>
                            </p:stCondLst>
                            <p:childTnLst>
                              <p:par>
                                <p:cTn id="57" presetID="5" presetClass="entr" presetSubtype="1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heckerboard(across)">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2" grpId="0" animBg="1"/>
      <p:bldP spid="23" grpId="0" animBg="1"/>
      <p:bldP spid="23" grpId="1" animBg="1"/>
      <p:bldP spid="24" grpId="0" animBg="1"/>
      <p:bldP spid="24" grpId="1"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761</TotalTime>
  <Words>4001</Words>
  <Application>Microsoft Office PowerPoint</Application>
  <PresentationFormat>Presentación en pantalla (4:3)</PresentationFormat>
  <Paragraphs>485</Paragraphs>
  <Slides>51</Slides>
  <Notes>7</Notes>
  <HiddenSlides>0</HiddenSlides>
  <MMClips>0</MMClips>
  <ScaleCrop>false</ScaleCrop>
  <HeadingPairs>
    <vt:vector size="4" baseType="variant">
      <vt:variant>
        <vt:lpstr>Tema</vt:lpstr>
      </vt:variant>
      <vt:variant>
        <vt:i4>1</vt:i4>
      </vt:variant>
      <vt:variant>
        <vt:lpstr>Títulos de diapositiva</vt:lpstr>
      </vt:variant>
      <vt:variant>
        <vt:i4>51</vt:i4>
      </vt:variant>
    </vt:vector>
  </HeadingPairs>
  <TitlesOfParts>
    <vt:vector size="52"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Castro Martinez</dc:creator>
  <cp:lastModifiedBy>Maru</cp:lastModifiedBy>
  <cp:revision>188</cp:revision>
  <dcterms:created xsi:type="dcterms:W3CDTF">2011-10-08T01:42:35Z</dcterms:created>
  <dcterms:modified xsi:type="dcterms:W3CDTF">2011-10-11T13:32:50Z</dcterms:modified>
</cp:coreProperties>
</file>