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418" r:id="rId3"/>
    <p:sldId id="358" r:id="rId4"/>
    <p:sldId id="360" r:id="rId5"/>
    <p:sldId id="322" r:id="rId6"/>
    <p:sldId id="407" r:id="rId7"/>
    <p:sldId id="411" r:id="rId8"/>
    <p:sldId id="412" r:id="rId9"/>
    <p:sldId id="414" r:id="rId10"/>
    <p:sldId id="415" r:id="rId11"/>
    <p:sldId id="417" r:id="rId12"/>
    <p:sldId id="419" r:id="rId13"/>
    <p:sldId id="420" r:id="rId14"/>
    <p:sldId id="422" r:id="rId15"/>
    <p:sldId id="423" r:id="rId16"/>
    <p:sldId id="424" r:id="rId17"/>
    <p:sldId id="402" r:id="rId18"/>
    <p:sldId id="391" r:id="rId19"/>
    <p:sldId id="399" r:id="rId20"/>
    <p:sldId id="421" r:id="rId21"/>
  </p:sldIdLst>
  <p:sldSz cx="18288000" cy="10287000"/>
  <p:notesSz cx="6858000" cy="9144000"/>
  <p:embeddedFontLs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aser Arabic" panose="020B0604020202020204" charset="-78"/>
      <p:regular r:id="rId31"/>
    </p:embeddedFont>
    <p:embeddedFont>
      <p:font typeface="Roboto Bold" panose="020B0604020202020204" charset="0"/>
      <p:regular r:id="rId32"/>
    </p:embeddedFont>
    <p:embeddedFont>
      <p:font typeface="Stinger Fit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Perez" initials="SP" lastIdx="2" clrIdx="0">
    <p:extLst>
      <p:ext uri="{19B8F6BF-5375-455C-9EA6-DF929625EA0E}">
        <p15:presenceInfo xmlns:p15="http://schemas.microsoft.com/office/powerpoint/2012/main" userId="962e3638fb1939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F8F8F8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54" d="100"/>
          <a:sy n="54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E1162-FAE0-4E7B-ACB9-2E5FB18CF55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054882-B362-4D58-9CE0-B8AD96221504}">
      <dgm:prSet phldrT="[Texto]" custT="1"/>
      <dgm:spPr/>
      <dgm:t>
        <a:bodyPr/>
        <a:lstStyle/>
        <a:p>
          <a:r>
            <a:rPr lang="es-ES" sz="2800" dirty="0">
              <a:solidFill>
                <a:srgbClr val="000066"/>
              </a:solidFill>
              <a:latin typeface="Book Antiqua" panose="02040602050305030304" pitchFamily="18" charset="0"/>
            </a:rPr>
            <a:t>Formación</a:t>
          </a:r>
        </a:p>
      </dgm:t>
    </dgm:pt>
    <dgm:pt modelId="{3CE1A023-40E6-4C9C-89EB-1F7708E59737}" type="parTrans" cxnId="{6D04F7DA-D149-4BE0-B867-C6548E90F1DF}">
      <dgm:prSet/>
      <dgm:spPr/>
      <dgm:t>
        <a:bodyPr/>
        <a:lstStyle/>
        <a:p>
          <a:endParaRPr lang="es-ES">
            <a:solidFill>
              <a:srgbClr val="000066"/>
            </a:solidFill>
          </a:endParaRPr>
        </a:p>
      </dgm:t>
    </dgm:pt>
    <dgm:pt modelId="{6A335B15-57DC-42B3-8368-F6687534564F}" type="sibTrans" cxnId="{6D04F7DA-D149-4BE0-B867-C6548E90F1DF}">
      <dgm:prSet/>
      <dgm:spPr/>
      <dgm:t>
        <a:bodyPr/>
        <a:lstStyle/>
        <a:p>
          <a:endParaRPr lang="es-ES">
            <a:solidFill>
              <a:srgbClr val="000066"/>
            </a:solidFill>
          </a:endParaRPr>
        </a:p>
      </dgm:t>
    </dgm:pt>
    <dgm:pt modelId="{8CBDA546-1127-45D0-AF19-B30D407169BD}">
      <dgm:prSet phldrT="[Texto]" custT="1"/>
      <dgm:spPr/>
      <dgm:t>
        <a:bodyPr/>
        <a:lstStyle/>
        <a:p>
          <a:r>
            <a:rPr lang="es-ES" sz="2800" dirty="0">
              <a:solidFill>
                <a:srgbClr val="000066"/>
              </a:solidFill>
              <a:latin typeface="Book Antiqua" panose="02040602050305030304" pitchFamily="18" charset="0"/>
            </a:rPr>
            <a:t>Extensión </a:t>
          </a:r>
        </a:p>
      </dgm:t>
    </dgm:pt>
    <dgm:pt modelId="{F5A429E0-86F9-4D8A-8ABD-50597BDDC73A}" type="parTrans" cxnId="{7387C60B-6E9C-4B19-82D3-93392D625486}">
      <dgm:prSet/>
      <dgm:spPr/>
      <dgm:t>
        <a:bodyPr/>
        <a:lstStyle/>
        <a:p>
          <a:endParaRPr lang="es-ES">
            <a:solidFill>
              <a:srgbClr val="000066"/>
            </a:solidFill>
          </a:endParaRPr>
        </a:p>
      </dgm:t>
    </dgm:pt>
    <dgm:pt modelId="{CE0A5CE8-C156-4BC9-BB21-5FE2F985CDF0}" type="sibTrans" cxnId="{7387C60B-6E9C-4B19-82D3-93392D625486}">
      <dgm:prSet/>
      <dgm:spPr/>
      <dgm:t>
        <a:bodyPr/>
        <a:lstStyle/>
        <a:p>
          <a:endParaRPr lang="es-ES">
            <a:solidFill>
              <a:srgbClr val="000066"/>
            </a:solidFill>
          </a:endParaRPr>
        </a:p>
      </dgm:t>
    </dgm:pt>
    <dgm:pt modelId="{6CDEA3D6-CE88-4369-9ACD-FC3B321B96C7}">
      <dgm:prSet phldrT="[Texto]" custT="1"/>
      <dgm:spPr/>
      <dgm:t>
        <a:bodyPr/>
        <a:lstStyle/>
        <a:p>
          <a:pPr algn="ctr"/>
          <a:r>
            <a:rPr lang="es-ES" sz="2800" b="1" i="1" dirty="0">
              <a:solidFill>
                <a:srgbClr val="000066"/>
              </a:solidFill>
              <a:latin typeface="Book Antiqua" panose="02040602050305030304" pitchFamily="18" charset="0"/>
            </a:rPr>
            <a:t>Investigación </a:t>
          </a:r>
        </a:p>
      </dgm:t>
    </dgm:pt>
    <dgm:pt modelId="{40068E0F-3325-4F2B-9BC4-B02E71E9FFB5}" type="parTrans" cxnId="{211F9641-3275-4761-A549-C1CDFC168C5B}">
      <dgm:prSet/>
      <dgm:spPr/>
      <dgm:t>
        <a:bodyPr/>
        <a:lstStyle/>
        <a:p>
          <a:endParaRPr lang="es-ES">
            <a:solidFill>
              <a:srgbClr val="000066"/>
            </a:solidFill>
          </a:endParaRPr>
        </a:p>
      </dgm:t>
    </dgm:pt>
    <dgm:pt modelId="{C7A1E6DC-55C4-41DE-AC07-26C280B2A2B1}" type="sibTrans" cxnId="{211F9641-3275-4761-A549-C1CDFC168C5B}">
      <dgm:prSet/>
      <dgm:spPr/>
      <dgm:t>
        <a:bodyPr/>
        <a:lstStyle/>
        <a:p>
          <a:endParaRPr lang="es-ES">
            <a:solidFill>
              <a:srgbClr val="000066"/>
            </a:solidFill>
          </a:endParaRPr>
        </a:p>
      </dgm:t>
    </dgm:pt>
    <dgm:pt modelId="{60580351-5053-4F9A-95AE-5E20E0FC25F3}" type="pres">
      <dgm:prSet presAssocID="{DE5E1162-FAE0-4E7B-ACB9-2E5FB18CF55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108BBCC-E601-4D2F-AA8C-3310CDD55258}" type="pres">
      <dgm:prSet presAssocID="{B6054882-B362-4D58-9CE0-B8AD96221504}" presName="Accent1" presStyleCnt="0"/>
      <dgm:spPr/>
    </dgm:pt>
    <dgm:pt modelId="{CF293539-563C-4691-B37C-3C99600AB8D9}" type="pres">
      <dgm:prSet presAssocID="{B6054882-B362-4D58-9CE0-B8AD96221504}" presName="Accent" presStyleLbl="node1" presStyleIdx="0" presStyleCnt="3" custLinFactNeighborX="-522" custLinFactNeighborY="852"/>
      <dgm:spPr>
        <a:solidFill>
          <a:srgbClr val="FFC000"/>
        </a:solidFill>
      </dgm:spPr>
    </dgm:pt>
    <dgm:pt modelId="{6645438E-1CA0-4CD6-B112-E39ED4597162}" type="pres">
      <dgm:prSet presAssocID="{B6054882-B362-4D58-9CE0-B8AD9622150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94A7B27-6744-4D76-BED6-108E55BB2615}" type="pres">
      <dgm:prSet presAssocID="{8CBDA546-1127-45D0-AF19-B30D407169BD}" presName="Accent2" presStyleCnt="0"/>
      <dgm:spPr/>
    </dgm:pt>
    <dgm:pt modelId="{7CA08489-9154-4A33-94FE-C0A374978C58}" type="pres">
      <dgm:prSet presAssocID="{8CBDA546-1127-45D0-AF19-B30D407169BD}" presName="Accent" presStyleLbl="node1" presStyleIdx="1" presStyleCnt="3"/>
      <dgm:spPr>
        <a:solidFill>
          <a:srgbClr val="00B050"/>
        </a:solidFill>
      </dgm:spPr>
    </dgm:pt>
    <dgm:pt modelId="{ABA8333A-7F25-41D2-919A-76008281AB79}" type="pres">
      <dgm:prSet presAssocID="{8CBDA546-1127-45D0-AF19-B30D407169B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9CBD7D1-7903-417A-B86C-1DCF2732E566}" type="pres">
      <dgm:prSet presAssocID="{6CDEA3D6-CE88-4369-9ACD-FC3B321B96C7}" presName="Accent3" presStyleCnt="0"/>
      <dgm:spPr/>
    </dgm:pt>
    <dgm:pt modelId="{69EE9FB0-8530-436C-9B0F-AD97A64EE2D4}" type="pres">
      <dgm:prSet presAssocID="{6CDEA3D6-CE88-4369-9ACD-FC3B321B96C7}" presName="Accent" presStyleLbl="node1" presStyleIdx="2" presStyleCnt="3"/>
      <dgm:spPr/>
    </dgm:pt>
    <dgm:pt modelId="{BF211BA0-A16B-44C3-AA1F-8E2EAD349364}" type="pres">
      <dgm:prSet presAssocID="{6CDEA3D6-CE88-4369-9ACD-FC3B321B96C7}" presName="Parent3" presStyleLbl="revTx" presStyleIdx="2" presStyleCnt="3" custScaleX="120535">
        <dgm:presLayoutVars>
          <dgm:chMax val="1"/>
          <dgm:chPref val="1"/>
          <dgm:bulletEnabled val="1"/>
        </dgm:presLayoutVars>
      </dgm:prSet>
      <dgm:spPr/>
    </dgm:pt>
  </dgm:ptLst>
  <dgm:cxnLst>
    <dgm:cxn modelId="{7387C60B-6E9C-4B19-82D3-93392D625486}" srcId="{DE5E1162-FAE0-4E7B-ACB9-2E5FB18CF55A}" destId="{8CBDA546-1127-45D0-AF19-B30D407169BD}" srcOrd="1" destOrd="0" parTransId="{F5A429E0-86F9-4D8A-8ABD-50597BDDC73A}" sibTransId="{CE0A5CE8-C156-4BC9-BB21-5FE2F985CDF0}"/>
    <dgm:cxn modelId="{211F9641-3275-4761-A549-C1CDFC168C5B}" srcId="{DE5E1162-FAE0-4E7B-ACB9-2E5FB18CF55A}" destId="{6CDEA3D6-CE88-4369-9ACD-FC3B321B96C7}" srcOrd="2" destOrd="0" parTransId="{40068E0F-3325-4F2B-9BC4-B02E71E9FFB5}" sibTransId="{C7A1E6DC-55C4-41DE-AC07-26C280B2A2B1}"/>
    <dgm:cxn modelId="{CD9B1F70-149F-4B7B-BF0E-4C0641D464F9}" type="presOf" srcId="{B6054882-B362-4D58-9CE0-B8AD96221504}" destId="{6645438E-1CA0-4CD6-B112-E39ED4597162}" srcOrd="0" destOrd="0" presId="urn:microsoft.com/office/officeart/2009/layout/CircleArrowProcess"/>
    <dgm:cxn modelId="{ADCB7754-97AB-48CB-A89F-25D1B4EBF511}" type="presOf" srcId="{8CBDA546-1127-45D0-AF19-B30D407169BD}" destId="{ABA8333A-7F25-41D2-919A-76008281AB79}" srcOrd="0" destOrd="0" presId="urn:microsoft.com/office/officeart/2009/layout/CircleArrowProcess"/>
    <dgm:cxn modelId="{0754A09B-7BD9-4E45-BA81-CCBC472DDF55}" type="presOf" srcId="{6CDEA3D6-CE88-4369-9ACD-FC3B321B96C7}" destId="{BF211BA0-A16B-44C3-AA1F-8E2EAD349364}" srcOrd="0" destOrd="0" presId="urn:microsoft.com/office/officeart/2009/layout/CircleArrowProcess"/>
    <dgm:cxn modelId="{6D04F7DA-D149-4BE0-B867-C6548E90F1DF}" srcId="{DE5E1162-FAE0-4E7B-ACB9-2E5FB18CF55A}" destId="{B6054882-B362-4D58-9CE0-B8AD96221504}" srcOrd="0" destOrd="0" parTransId="{3CE1A023-40E6-4C9C-89EB-1F7708E59737}" sibTransId="{6A335B15-57DC-42B3-8368-F6687534564F}"/>
    <dgm:cxn modelId="{F30CD5FA-2828-4A10-9D93-6FF78771AC65}" type="presOf" srcId="{DE5E1162-FAE0-4E7B-ACB9-2E5FB18CF55A}" destId="{60580351-5053-4F9A-95AE-5E20E0FC25F3}" srcOrd="0" destOrd="0" presId="urn:microsoft.com/office/officeart/2009/layout/CircleArrowProcess"/>
    <dgm:cxn modelId="{36481624-A921-47FE-A65A-9B99EB320B9C}" type="presParOf" srcId="{60580351-5053-4F9A-95AE-5E20E0FC25F3}" destId="{4108BBCC-E601-4D2F-AA8C-3310CDD55258}" srcOrd="0" destOrd="0" presId="urn:microsoft.com/office/officeart/2009/layout/CircleArrowProcess"/>
    <dgm:cxn modelId="{64B47545-79B7-463D-99D1-0CE5BB959D65}" type="presParOf" srcId="{4108BBCC-E601-4D2F-AA8C-3310CDD55258}" destId="{CF293539-563C-4691-B37C-3C99600AB8D9}" srcOrd="0" destOrd="0" presId="urn:microsoft.com/office/officeart/2009/layout/CircleArrowProcess"/>
    <dgm:cxn modelId="{297815A2-19AD-425E-BDF4-2CD00C7F6A03}" type="presParOf" srcId="{60580351-5053-4F9A-95AE-5E20E0FC25F3}" destId="{6645438E-1CA0-4CD6-B112-E39ED4597162}" srcOrd="1" destOrd="0" presId="urn:microsoft.com/office/officeart/2009/layout/CircleArrowProcess"/>
    <dgm:cxn modelId="{8CDF3C01-967D-4C9F-B5A1-54DE881ACDB6}" type="presParOf" srcId="{60580351-5053-4F9A-95AE-5E20E0FC25F3}" destId="{494A7B27-6744-4D76-BED6-108E55BB2615}" srcOrd="2" destOrd="0" presId="urn:microsoft.com/office/officeart/2009/layout/CircleArrowProcess"/>
    <dgm:cxn modelId="{6594E69C-F3D3-4E26-BE6C-80D9B0B38FAB}" type="presParOf" srcId="{494A7B27-6744-4D76-BED6-108E55BB2615}" destId="{7CA08489-9154-4A33-94FE-C0A374978C58}" srcOrd="0" destOrd="0" presId="urn:microsoft.com/office/officeart/2009/layout/CircleArrowProcess"/>
    <dgm:cxn modelId="{BD2852C0-AE70-4065-8EB1-963CD077E8AB}" type="presParOf" srcId="{60580351-5053-4F9A-95AE-5E20E0FC25F3}" destId="{ABA8333A-7F25-41D2-919A-76008281AB79}" srcOrd="3" destOrd="0" presId="urn:microsoft.com/office/officeart/2009/layout/CircleArrowProcess"/>
    <dgm:cxn modelId="{F9EA88E5-C913-4496-9508-8B6F8E5F77CA}" type="presParOf" srcId="{60580351-5053-4F9A-95AE-5E20E0FC25F3}" destId="{F9CBD7D1-7903-417A-B86C-1DCF2732E566}" srcOrd="4" destOrd="0" presId="urn:microsoft.com/office/officeart/2009/layout/CircleArrowProcess"/>
    <dgm:cxn modelId="{488CA540-AD13-4D08-A035-0DBE8ADD093B}" type="presParOf" srcId="{F9CBD7D1-7903-417A-B86C-1DCF2732E566}" destId="{69EE9FB0-8530-436C-9B0F-AD97A64EE2D4}" srcOrd="0" destOrd="0" presId="urn:microsoft.com/office/officeart/2009/layout/CircleArrowProcess"/>
    <dgm:cxn modelId="{7664F189-C2B9-452C-AB89-0F3FC8D1BF2E}" type="presParOf" srcId="{60580351-5053-4F9A-95AE-5E20E0FC25F3}" destId="{BF211BA0-A16B-44C3-AA1F-8E2EAD3493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183A1-0393-458E-BFAF-08AF0E7D6D03}" type="doc">
      <dgm:prSet loTypeId="urn:microsoft.com/office/officeart/2005/8/layout/hChevron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51D237-3E38-4D03-8205-151EA3046942}">
      <dgm:prSet custT="1"/>
      <dgm:spPr/>
      <dgm:t>
        <a:bodyPr/>
        <a:lstStyle/>
        <a:p>
          <a:r>
            <a:rPr lang="es-VE" sz="2400" b="1" i="1" dirty="0">
              <a:solidFill>
                <a:srgbClr val="F8F8F8"/>
              </a:solidFill>
              <a:latin typeface="Book Antiqua" panose="02040602050305030304" pitchFamily="18" charset="0"/>
            </a:rPr>
            <a:t>Educación inicial y preescolar</a:t>
          </a:r>
        </a:p>
        <a:p>
          <a:r>
            <a:rPr lang="es-VE" sz="2400" b="1" i="1" dirty="0">
              <a:solidFill>
                <a:srgbClr val="F8F8F8"/>
              </a:solidFill>
              <a:latin typeface="Book Antiqua" panose="02040602050305030304" pitchFamily="18" charset="0"/>
            </a:rPr>
            <a:t>3 años </a:t>
          </a:r>
        </a:p>
      </dgm:t>
    </dgm:pt>
    <dgm:pt modelId="{E18082CF-5CE7-4CD0-877B-797F3AF6AAF6}" type="parTrans" cxnId="{81CC7138-18A0-40A7-A4E9-549E8DB94C5E}">
      <dgm:prSet/>
      <dgm:spPr/>
      <dgm:t>
        <a:bodyPr/>
        <a:lstStyle/>
        <a:p>
          <a:endParaRPr lang="es-ES"/>
        </a:p>
      </dgm:t>
    </dgm:pt>
    <dgm:pt modelId="{847C9E81-CD9B-4065-A049-124F88321521}" type="sibTrans" cxnId="{81CC7138-18A0-40A7-A4E9-549E8DB94C5E}">
      <dgm:prSet/>
      <dgm:spPr/>
      <dgm:t>
        <a:bodyPr/>
        <a:lstStyle/>
        <a:p>
          <a:endParaRPr lang="es-ES"/>
        </a:p>
      </dgm:t>
    </dgm:pt>
    <dgm:pt modelId="{12DBB646-2D74-4097-B2FE-54A7AA814902}">
      <dgm:prSet custT="1"/>
      <dgm:spPr/>
      <dgm:t>
        <a:bodyPr/>
        <a:lstStyle/>
        <a:p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Educación</a:t>
          </a:r>
        </a:p>
        <a:p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Primaria</a:t>
          </a:r>
        </a:p>
        <a:p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6 años </a:t>
          </a:r>
        </a:p>
      </dgm:t>
    </dgm:pt>
    <dgm:pt modelId="{1A63FE73-0C77-44EA-8158-E4AEABFD3D7C}" type="parTrans" cxnId="{A67509CA-37FC-47A5-A59F-6008FD56ED06}">
      <dgm:prSet/>
      <dgm:spPr/>
      <dgm:t>
        <a:bodyPr/>
        <a:lstStyle/>
        <a:p>
          <a:endParaRPr lang="es-ES"/>
        </a:p>
      </dgm:t>
    </dgm:pt>
    <dgm:pt modelId="{0CF0FD41-9227-41CC-86ED-7051392F7608}" type="sibTrans" cxnId="{A67509CA-37FC-47A5-A59F-6008FD56ED06}">
      <dgm:prSet/>
      <dgm:spPr/>
      <dgm:t>
        <a:bodyPr/>
        <a:lstStyle/>
        <a:p>
          <a:endParaRPr lang="es-ES"/>
        </a:p>
      </dgm:t>
    </dgm:pt>
    <dgm:pt modelId="{842060FE-9EFF-4D1A-8211-418D332C2015}">
      <dgm:prSet custT="1"/>
      <dgm:spPr/>
      <dgm:t>
        <a:bodyPr/>
        <a:lstStyle/>
        <a:p>
          <a:pPr algn="ctr"/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Educación universitaria</a:t>
          </a:r>
        </a:p>
        <a:p>
          <a:pPr algn="ctr"/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4 años </a:t>
          </a:r>
        </a:p>
      </dgm:t>
    </dgm:pt>
    <dgm:pt modelId="{B417866D-18B0-4345-A02B-50D08AB4860A}" type="parTrans" cxnId="{471C169A-CE18-4143-8128-6CF7F4CDDF66}">
      <dgm:prSet/>
      <dgm:spPr/>
      <dgm:t>
        <a:bodyPr/>
        <a:lstStyle/>
        <a:p>
          <a:endParaRPr lang="es-ES"/>
        </a:p>
      </dgm:t>
    </dgm:pt>
    <dgm:pt modelId="{36DAC531-A009-4704-99B7-D5D3CE4836B0}" type="sibTrans" cxnId="{471C169A-CE18-4143-8128-6CF7F4CDDF66}">
      <dgm:prSet/>
      <dgm:spPr/>
      <dgm:t>
        <a:bodyPr/>
        <a:lstStyle/>
        <a:p>
          <a:endParaRPr lang="es-ES"/>
        </a:p>
      </dgm:t>
    </dgm:pt>
    <dgm:pt modelId="{C1B57CD5-6C03-49AE-8250-7BD077ED4B3D}">
      <dgm:prSet custT="1"/>
      <dgm:spPr/>
      <dgm:t>
        <a:bodyPr/>
        <a:lstStyle/>
        <a:p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Educación media</a:t>
          </a:r>
        </a:p>
        <a:p>
          <a:r>
            <a:rPr lang="es-ES" sz="2400" b="1" i="1" dirty="0">
              <a:solidFill>
                <a:srgbClr val="FFFFFF"/>
              </a:solidFill>
              <a:latin typeface="Book Antiqua" panose="02040602050305030304" pitchFamily="18" charset="0"/>
            </a:rPr>
            <a:t>5 años</a:t>
          </a:r>
        </a:p>
      </dgm:t>
    </dgm:pt>
    <dgm:pt modelId="{6C71702A-09B3-4796-B574-93E185E50220}" type="parTrans" cxnId="{90514C96-5B89-4FF7-AB04-A0386696AE0D}">
      <dgm:prSet/>
      <dgm:spPr/>
      <dgm:t>
        <a:bodyPr/>
        <a:lstStyle/>
        <a:p>
          <a:endParaRPr lang="es-ES"/>
        </a:p>
      </dgm:t>
    </dgm:pt>
    <dgm:pt modelId="{0C4B35F3-DD22-42D1-8E5F-C8E69D46AE53}" type="sibTrans" cxnId="{90514C96-5B89-4FF7-AB04-A0386696AE0D}">
      <dgm:prSet/>
      <dgm:spPr/>
      <dgm:t>
        <a:bodyPr/>
        <a:lstStyle/>
        <a:p>
          <a:endParaRPr lang="es-ES"/>
        </a:p>
      </dgm:t>
    </dgm:pt>
    <dgm:pt modelId="{C7ED560E-FFE2-4BE8-B8D3-123A75E2F33A}" type="pres">
      <dgm:prSet presAssocID="{2BF183A1-0393-458E-BFAF-08AF0E7D6D03}" presName="Name0" presStyleCnt="0">
        <dgm:presLayoutVars>
          <dgm:dir/>
          <dgm:resizeHandles val="exact"/>
        </dgm:presLayoutVars>
      </dgm:prSet>
      <dgm:spPr/>
    </dgm:pt>
    <dgm:pt modelId="{A732B24B-370A-430D-8992-8F21EA2AA2A7}" type="pres">
      <dgm:prSet presAssocID="{B551D237-3E38-4D03-8205-151EA3046942}" presName="parTxOnly" presStyleLbl="node1" presStyleIdx="0" presStyleCnt="4">
        <dgm:presLayoutVars>
          <dgm:bulletEnabled val="1"/>
        </dgm:presLayoutVars>
      </dgm:prSet>
      <dgm:spPr/>
    </dgm:pt>
    <dgm:pt modelId="{0989F420-D956-41CA-8E1B-ABD14ABDDD3E}" type="pres">
      <dgm:prSet presAssocID="{847C9E81-CD9B-4065-A049-124F88321521}" presName="parSpace" presStyleCnt="0"/>
      <dgm:spPr/>
    </dgm:pt>
    <dgm:pt modelId="{904003AC-6408-4998-ABC1-EF5C196580E4}" type="pres">
      <dgm:prSet presAssocID="{12DBB646-2D74-4097-B2FE-54A7AA814902}" presName="parTxOnly" presStyleLbl="node1" presStyleIdx="1" presStyleCnt="4" custLinFactNeighborX="681" custLinFactNeighborY="0">
        <dgm:presLayoutVars>
          <dgm:bulletEnabled val="1"/>
        </dgm:presLayoutVars>
      </dgm:prSet>
      <dgm:spPr/>
    </dgm:pt>
    <dgm:pt modelId="{BD26879B-05AD-4797-8024-F002838B6988}" type="pres">
      <dgm:prSet presAssocID="{0CF0FD41-9227-41CC-86ED-7051392F7608}" presName="parSpace" presStyleCnt="0"/>
      <dgm:spPr/>
    </dgm:pt>
    <dgm:pt modelId="{032371D2-F238-450B-A3D9-9C78BAA49953}" type="pres">
      <dgm:prSet presAssocID="{C1B57CD5-6C03-49AE-8250-7BD077ED4B3D}" presName="parTxOnly" presStyleLbl="node1" presStyleIdx="2" presStyleCnt="4">
        <dgm:presLayoutVars>
          <dgm:bulletEnabled val="1"/>
        </dgm:presLayoutVars>
      </dgm:prSet>
      <dgm:spPr/>
    </dgm:pt>
    <dgm:pt modelId="{4F3B77C1-867D-4BDE-A766-833649350F35}" type="pres">
      <dgm:prSet presAssocID="{0C4B35F3-DD22-42D1-8E5F-C8E69D46AE53}" presName="parSpace" presStyleCnt="0"/>
      <dgm:spPr/>
    </dgm:pt>
    <dgm:pt modelId="{07DBBC87-A26B-442F-BB38-745B603BAA8B}" type="pres">
      <dgm:prSet presAssocID="{842060FE-9EFF-4D1A-8211-418D332C2015}" presName="parTxOnly" presStyleLbl="node1" presStyleIdx="3" presStyleCnt="4" custLinFactNeighborX="-59230" custLinFactNeighborY="-645">
        <dgm:presLayoutVars>
          <dgm:bulletEnabled val="1"/>
        </dgm:presLayoutVars>
      </dgm:prSet>
      <dgm:spPr/>
    </dgm:pt>
  </dgm:ptLst>
  <dgm:cxnLst>
    <dgm:cxn modelId="{4983DB05-9328-429C-9223-E9371A98496D}" type="presOf" srcId="{12DBB646-2D74-4097-B2FE-54A7AA814902}" destId="{904003AC-6408-4998-ABC1-EF5C196580E4}" srcOrd="0" destOrd="0" presId="urn:microsoft.com/office/officeart/2005/8/layout/hChevron3"/>
    <dgm:cxn modelId="{81CC7138-18A0-40A7-A4E9-549E8DB94C5E}" srcId="{2BF183A1-0393-458E-BFAF-08AF0E7D6D03}" destId="{B551D237-3E38-4D03-8205-151EA3046942}" srcOrd="0" destOrd="0" parTransId="{E18082CF-5CE7-4CD0-877B-797F3AF6AAF6}" sibTransId="{847C9E81-CD9B-4065-A049-124F88321521}"/>
    <dgm:cxn modelId="{90514C96-5B89-4FF7-AB04-A0386696AE0D}" srcId="{2BF183A1-0393-458E-BFAF-08AF0E7D6D03}" destId="{C1B57CD5-6C03-49AE-8250-7BD077ED4B3D}" srcOrd="2" destOrd="0" parTransId="{6C71702A-09B3-4796-B574-93E185E50220}" sibTransId="{0C4B35F3-DD22-42D1-8E5F-C8E69D46AE53}"/>
    <dgm:cxn modelId="{0B3FD998-7A3E-47C2-B799-01672B200B60}" type="presOf" srcId="{C1B57CD5-6C03-49AE-8250-7BD077ED4B3D}" destId="{032371D2-F238-450B-A3D9-9C78BAA49953}" srcOrd="0" destOrd="0" presId="urn:microsoft.com/office/officeart/2005/8/layout/hChevron3"/>
    <dgm:cxn modelId="{471C169A-CE18-4143-8128-6CF7F4CDDF66}" srcId="{2BF183A1-0393-458E-BFAF-08AF0E7D6D03}" destId="{842060FE-9EFF-4D1A-8211-418D332C2015}" srcOrd="3" destOrd="0" parTransId="{B417866D-18B0-4345-A02B-50D08AB4860A}" sibTransId="{36DAC531-A009-4704-99B7-D5D3CE4836B0}"/>
    <dgm:cxn modelId="{6410CDA1-5E28-4CCC-8FB2-F8BED1002EFF}" type="presOf" srcId="{842060FE-9EFF-4D1A-8211-418D332C2015}" destId="{07DBBC87-A26B-442F-BB38-745B603BAA8B}" srcOrd="0" destOrd="0" presId="urn:microsoft.com/office/officeart/2005/8/layout/hChevron3"/>
    <dgm:cxn modelId="{E41C47C1-A1F1-4E79-A8F3-349A753F97C1}" type="presOf" srcId="{2BF183A1-0393-458E-BFAF-08AF0E7D6D03}" destId="{C7ED560E-FFE2-4BE8-B8D3-123A75E2F33A}" srcOrd="0" destOrd="0" presId="urn:microsoft.com/office/officeart/2005/8/layout/hChevron3"/>
    <dgm:cxn modelId="{A67509CA-37FC-47A5-A59F-6008FD56ED06}" srcId="{2BF183A1-0393-458E-BFAF-08AF0E7D6D03}" destId="{12DBB646-2D74-4097-B2FE-54A7AA814902}" srcOrd="1" destOrd="0" parTransId="{1A63FE73-0C77-44EA-8158-E4AEABFD3D7C}" sibTransId="{0CF0FD41-9227-41CC-86ED-7051392F7608}"/>
    <dgm:cxn modelId="{64B909DE-AD31-4F97-850F-395C4966082F}" type="presOf" srcId="{B551D237-3E38-4D03-8205-151EA3046942}" destId="{A732B24B-370A-430D-8992-8F21EA2AA2A7}" srcOrd="0" destOrd="0" presId="urn:microsoft.com/office/officeart/2005/8/layout/hChevron3"/>
    <dgm:cxn modelId="{531A802D-E476-48C1-A5F9-D14729440188}" type="presParOf" srcId="{C7ED560E-FFE2-4BE8-B8D3-123A75E2F33A}" destId="{A732B24B-370A-430D-8992-8F21EA2AA2A7}" srcOrd="0" destOrd="0" presId="urn:microsoft.com/office/officeart/2005/8/layout/hChevron3"/>
    <dgm:cxn modelId="{F449C3DC-0F6A-419F-B7C0-F9A23E7DAFA7}" type="presParOf" srcId="{C7ED560E-FFE2-4BE8-B8D3-123A75E2F33A}" destId="{0989F420-D956-41CA-8E1B-ABD14ABDDD3E}" srcOrd="1" destOrd="0" presId="urn:microsoft.com/office/officeart/2005/8/layout/hChevron3"/>
    <dgm:cxn modelId="{55D50EE9-AC22-4A5A-ACFA-FD23C204E620}" type="presParOf" srcId="{C7ED560E-FFE2-4BE8-B8D3-123A75E2F33A}" destId="{904003AC-6408-4998-ABC1-EF5C196580E4}" srcOrd="2" destOrd="0" presId="urn:microsoft.com/office/officeart/2005/8/layout/hChevron3"/>
    <dgm:cxn modelId="{70FE2B64-53F2-4784-8914-F222F1D977DC}" type="presParOf" srcId="{C7ED560E-FFE2-4BE8-B8D3-123A75E2F33A}" destId="{BD26879B-05AD-4797-8024-F002838B6988}" srcOrd="3" destOrd="0" presId="urn:microsoft.com/office/officeart/2005/8/layout/hChevron3"/>
    <dgm:cxn modelId="{D42384CB-7F38-41EA-AEA9-CFCDB279CE29}" type="presParOf" srcId="{C7ED560E-FFE2-4BE8-B8D3-123A75E2F33A}" destId="{032371D2-F238-450B-A3D9-9C78BAA49953}" srcOrd="4" destOrd="0" presId="urn:microsoft.com/office/officeart/2005/8/layout/hChevron3"/>
    <dgm:cxn modelId="{060B810E-1E61-4D06-9B2C-0C4F0B402F85}" type="presParOf" srcId="{C7ED560E-FFE2-4BE8-B8D3-123A75E2F33A}" destId="{4F3B77C1-867D-4BDE-A766-833649350F35}" srcOrd="5" destOrd="0" presId="urn:microsoft.com/office/officeart/2005/8/layout/hChevron3"/>
    <dgm:cxn modelId="{34836784-7B30-49A4-8FC3-9815162A9027}" type="presParOf" srcId="{C7ED560E-FFE2-4BE8-B8D3-123A75E2F33A}" destId="{07DBBC87-A26B-442F-BB38-745B603BAA8B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3539-563C-4691-B37C-3C99600AB8D9}">
      <dsp:nvSpPr>
        <dsp:cNvPr id="0" name=""/>
        <dsp:cNvSpPr/>
      </dsp:nvSpPr>
      <dsp:spPr>
        <a:xfrm>
          <a:off x="1983954" y="830965"/>
          <a:ext cx="3464694" cy="34652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438E-1CA0-4CD6-B112-E39ED4597162}">
      <dsp:nvSpPr>
        <dsp:cNvPr id="0" name=""/>
        <dsp:cNvSpPr/>
      </dsp:nvSpPr>
      <dsp:spPr>
        <a:xfrm>
          <a:off x="2767851" y="2052491"/>
          <a:ext cx="1925263" cy="9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000066"/>
              </a:solidFill>
              <a:latin typeface="Book Antiqua" panose="02040602050305030304" pitchFamily="18" charset="0"/>
            </a:rPr>
            <a:t>Formación</a:t>
          </a:r>
        </a:p>
      </dsp:txBody>
      <dsp:txXfrm>
        <a:off x="2767851" y="2052491"/>
        <a:ext cx="1925263" cy="962401"/>
      </dsp:txXfrm>
    </dsp:sp>
    <dsp:sp modelId="{7CA08489-9154-4A33-94FE-C0A374978C58}">
      <dsp:nvSpPr>
        <dsp:cNvPr id="0" name=""/>
        <dsp:cNvSpPr/>
      </dsp:nvSpPr>
      <dsp:spPr>
        <a:xfrm>
          <a:off x="1039733" y="2792468"/>
          <a:ext cx="3464694" cy="346522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8333A-7F25-41D2-919A-76008281AB79}">
      <dsp:nvSpPr>
        <dsp:cNvPr id="0" name=""/>
        <dsp:cNvSpPr/>
      </dsp:nvSpPr>
      <dsp:spPr>
        <a:xfrm>
          <a:off x="1809448" y="4055035"/>
          <a:ext cx="1925263" cy="9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000066"/>
              </a:solidFill>
              <a:latin typeface="Book Antiqua" panose="02040602050305030304" pitchFamily="18" charset="0"/>
            </a:rPr>
            <a:t>Extensión </a:t>
          </a:r>
        </a:p>
      </dsp:txBody>
      <dsp:txXfrm>
        <a:off x="1809448" y="4055035"/>
        <a:ext cx="1925263" cy="962401"/>
      </dsp:txXfrm>
    </dsp:sp>
    <dsp:sp modelId="{69EE9FB0-8530-436C-9B0F-AD97A64EE2D4}">
      <dsp:nvSpPr>
        <dsp:cNvPr id="0" name=""/>
        <dsp:cNvSpPr/>
      </dsp:nvSpPr>
      <dsp:spPr>
        <a:xfrm>
          <a:off x="2248635" y="5021756"/>
          <a:ext cx="2976709" cy="29779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11BA0-A16B-44C3-AA1F-8E2EAD349364}">
      <dsp:nvSpPr>
        <dsp:cNvPr id="0" name=""/>
        <dsp:cNvSpPr/>
      </dsp:nvSpPr>
      <dsp:spPr>
        <a:xfrm>
          <a:off x="2574729" y="6060458"/>
          <a:ext cx="2320616" cy="9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1" kern="1200" dirty="0">
              <a:solidFill>
                <a:srgbClr val="000066"/>
              </a:solidFill>
              <a:latin typeface="Book Antiqua" panose="02040602050305030304" pitchFamily="18" charset="0"/>
            </a:rPr>
            <a:t>Investigación </a:t>
          </a:r>
        </a:p>
      </dsp:txBody>
      <dsp:txXfrm>
        <a:off x="2574729" y="6060458"/>
        <a:ext cx="2320616" cy="962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2B24B-370A-430D-8992-8F21EA2AA2A7}">
      <dsp:nvSpPr>
        <dsp:cNvPr id="0" name=""/>
        <dsp:cNvSpPr/>
      </dsp:nvSpPr>
      <dsp:spPr>
        <a:xfrm>
          <a:off x="4120" y="0"/>
          <a:ext cx="4134707" cy="13001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b="1" i="1" kern="1200" dirty="0">
              <a:solidFill>
                <a:srgbClr val="F8F8F8"/>
              </a:solidFill>
              <a:latin typeface="Book Antiqua" panose="02040602050305030304" pitchFamily="18" charset="0"/>
            </a:rPr>
            <a:t>Educación inicial y preescolar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b="1" i="1" kern="1200" dirty="0">
              <a:solidFill>
                <a:srgbClr val="F8F8F8"/>
              </a:solidFill>
              <a:latin typeface="Book Antiqua" panose="02040602050305030304" pitchFamily="18" charset="0"/>
            </a:rPr>
            <a:t>3 años </a:t>
          </a:r>
        </a:p>
      </dsp:txBody>
      <dsp:txXfrm>
        <a:off x="4120" y="0"/>
        <a:ext cx="3809663" cy="1300176"/>
      </dsp:txXfrm>
    </dsp:sp>
    <dsp:sp modelId="{904003AC-6408-4998-ABC1-EF5C196580E4}">
      <dsp:nvSpPr>
        <dsp:cNvPr id="0" name=""/>
        <dsp:cNvSpPr/>
      </dsp:nvSpPr>
      <dsp:spPr>
        <a:xfrm>
          <a:off x="3317518" y="0"/>
          <a:ext cx="4134707" cy="1300176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Educación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Primaria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6 años </a:t>
          </a:r>
        </a:p>
      </dsp:txBody>
      <dsp:txXfrm>
        <a:off x="3967606" y="0"/>
        <a:ext cx="2834531" cy="1300176"/>
      </dsp:txXfrm>
    </dsp:sp>
    <dsp:sp modelId="{032371D2-F238-450B-A3D9-9C78BAA49953}">
      <dsp:nvSpPr>
        <dsp:cNvPr id="0" name=""/>
        <dsp:cNvSpPr/>
      </dsp:nvSpPr>
      <dsp:spPr>
        <a:xfrm>
          <a:off x="6619653" y="0"/>
          <a:ext cx="4134707" cy="1300176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Educación media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5 años</a:t>
          </a:r>
        </a:p>
      </dsp:txBody>
      <dsp:txXfrm>
        <a:off x="7269741" y="0"/>
        <a:ext cx="2834531" cy="1300176"/>
      </dsp:txXfrm>
    </dsp:sp>
    <dsp:sp modelId="{07DBBC87-A26B-442F-BB38-745B603BAA8B}">
      <dsp:nvSpPr>
        <dsp:cNvPr id="0" name=""/>
        <dsp:cNvSpPr/>
      </dsp:nvSpPr>
      <dsp:spPr>
        <a:xfrm>
          <a:off x="9437622" y="0"/>
          <a:ext cx="4134707" cy="130017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Educación universitaria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FFFFFF"/>
              </a:solidFill>
              <a:latin typeface="Book Antiqua" panose="02040602050305030304" pitchFamily="18" charset="0"/>
            </a:rPr>
            <a:t>4 años </a:t>
          </a:r>
        </a:p>
      </dsp:txBody>
      <dsp:txXfrm>
        <a:off x="10087710" y="0"/>
        <a:ext cx="2834531" cy="130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4E0E-35C1-45A7-B713-5514A75A5F3A}" type="datetimeFigureOut">
              <a:rPr lang="es-VE" smtClean="0"/>
              <a:t>5/5/2026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0BAF-C992-476E-A791-52868AF5E6C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4551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0BAF-C992-476E-A791-52868AF5E6CC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279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0BAF-C992-476E-A791-52868AF5E6CC}" type="slidenum">
              <a:rPr lang="es-VE" smtClean="0"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50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49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97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0BAF-C992-476E-A791-52868AF5E6CC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8883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0BAF-C992-476E-A791-52868AF5E6CC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657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10BAF-C992-476E-A791-52868AF5E6CC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3457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02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 txBox="1">
            <a:spLocks noGrp="1"/>
          </p:cNvSpPr>
          <p:nvPr>
            <p:ph type="body" idx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85800" marR="0" lvl="0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8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71600" marR="0" lvl="1" indent="-571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057400" marR="0" lvl="2" indent="-533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743200" marR="0" lvl="3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9000" marR="0" lvl="4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4800" marR="0" lvl="5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800600" marR="0" lvl="6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86400" marR="0" lvl="7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172200" marR="0" lvl="8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4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5296" y="498725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6837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i.org/10.1177/0308022625136372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mje.org/recommendations/browse/roles-and-responsibilities/defining-the-role-of-authors-and-contributors.html" TargetMode="External"/><Relationship Id="rId2" Type="http://schemas.openxmlformats.org/officeDocument/2006/relationships/hyperlink" Target="https://www.easp.es/project/investigar-con-exito-en-ciencias-de-la-salud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mx/scielo.php?script=sci_arttext&amp;pid=S0026-17422025000300030&amp;lng=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doi.org/10.22201/fm.24484865e.2025.68.3.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06148"/>
            <a:ext cx="3909810" cy="2425020"/>
            <a:chOff x="0" y="0"/>
            <a:chExt cx="5213080" cy="323336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213080" cy="3233360"/>
              <a:chOff x="0" y="0"/>
              <a:chExt cx="1029744" cy="63868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79205" y="0"/>
                    </a:moveTo>
                    <a:lnTo>
                      <a:pt x="950539" y="0"/>
                    </a:lnTo>
                    <a:cubicBezTo>
                      <a:pt x="994283" y="0"/>
                      <a:pt x="1029744" y="35461"/>
                      <a:pt x="1029744" y="79205"/>
                    </a:cubicBezTo>
                    <a:lnTo>
                      <a:pt x="1029744" y="559483"/>
                    </a:lnTo>
                    <a:cubicBezTo>
                      <a:pt x="1029744" y="603227"/>
                      <a:pt x="994283" y="638688"/>
                      <a:pt x="950539" y="638688"/>
                    </a:cubicBezTo>
                    <a:lnTo>
                      <a:pt x="79205" y="638688"/>
                    </a:lnTo>
                    <a:cubicBezTo>
                      <a:pt x="58199" y="638688"/>
                      <a:pt x="38052" y="630344"/>
                      <a:pt x="23199" y="615490"/>
                    </a:cubicBezTo>
                    <a:cubicBezTo>
                      <a:pt x="8345" y="600636"/>
                      <a:pt x="0" y="580490"/>
                      <a:pt x="0" y="559483"/>
                    </a:cubicBezTo>
                    <a:lnTo>
                      <a:pt x="0" y="79205"/>
                    </a:lnTo>
                    <a:cubicBezTo>
                      <a:pt x="0" y="35461"/>
                      <a:pt x="35461" y="0"/>
                      <a:pt x="79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58080" y="178692"/>
              <a:ext cx="4896921" cy="2875975"/>
              <a:chOff x="0" y="0"/>
              <a:chExt cx="967293" cy="56809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84319" y="0"/>
                    </a:moveTo>
                    <a:lnTo>
                      <a:pt x="882974" y="0"/>
                    </a:lnTo>
                    <a:cubicBezTo>
                      <a:pt x="929542" y="0"/>
                      <a:pt x="967293" y="37751"/>
                      <a:pt x="967293" y="84319"/>
                    </a:cubicBezTo>
                    <a:lnTo>
                      <a:pt x="967293" y="483775"/>
                    </a:lnTo>
                    <a:cubicBezTo>
                      <a:pt x="967293" y="530343"/>
                      <a:pt x="929542" y="568094"/>
                      <a:pt x="882974" y="568094"/>
                    </a:cubicBezTo>
                    <a:lnTo>
                      <a:pt x="84319" y="568094"/>
                    </a:lnTo>
                    <a:cubicBezTo>
                      <a:pt x="37751" y="568094"/>
                      <a:pt x="0" y="530343"/>
                      <a:pt x="0" y="483775"/>
                    </a:cubicBezTo>
                    <a:lnTo>
                      <a:pt x="0" y="84319"/>
                    </a:lnTo>
                    <a:cubicBezTo>
                      <a:pt x="0" y="37751"/>
                      <a:pt x="37751" y="0"/>
                      <a:pt x="84319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47625" cap="rnd">
                <a:solidFill>
                  <a:srgbClr val="19274F"/>
                </a:solidFill>
                <a:prstDash val="lg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028700" y="3930990"/>
            <a:ext cx="3909810" cy="2425020"/>
            <a:chOff x="0" y="0"/>
            <a:chExt cx="5213080" cy="323336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213080" cy="3233360"/>
              <a:chOff x="0" y="0"/>
              <a:chExt cx="1029744" cy="63868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79205" y="0"/>
                    </a:moveTo>
                    <a:lnTo>
                      <a:pt x="950539" y="0"/>
                    </a:lnTo>
                    <a:cubicBezTo>
                      <a:pt x="994283" y="0"/>
                      <a:pt x="1029744" y="35461"/>
                      <a:pt x="1029744" y="79205"/>
                    </a:cubicBezTo>
                    <a:lnTo>
                      <a:pt x="1029744" y="559483"/>
                    </a:lnTo>
                    <a:cubicBezTo>
                      <a:pt x="1029744" y="603227"/>
                      <a:pt x="994283" y="638688"/>
                      <a:pt x="950539" y="638688"/>
                    </a:cubicBezTo>
                    <a:lnTo>
                      <a:pt x="79205" y="638688"/>
                    </a:lnTo>
                    <a:cubicBezTo>
                      <a:pt x="58199" y="638688"/>
                      <a:pt x="38052" y="630344"/>
                      <a:pt x="23199" y="615490"/>
                    </a:cubicBezTo>
                    <a:cubicBezTo>
                      <a:pt x="8345" y="600636"/>
                      <a:pt x="0" y="580490"/>
                      <a:pt x="0" y="559483"/>
                    </a:cubicBezTo>
                    <a:lnTo>
                      <a:pt x="0" y="79205"/>
                    </a:lnTo>
                    <a:cubicBezTo>
                      <a:pt x="0" y="35461"/>
                      <a:pt x="35461" y="0"/>
                      <a:pt x="79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58080" y="178692"/>
              <a:ext cx="4896921" cy="2875975"/>
              <a:chOff x="0" y="0"/>
              <a:chExt cx="967293" cy="56809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84319" y="0"/>
                    </a:moveTo>
                    <a:lnTo>
                      <a:pt x="882974" y="0"/>
                    </a:lnTo>
                    <a:cubicBezTo>
                      <a:pt x="929542" y="0"/>
                      <a:pt x="967293" y="37751"/>
                      <a:pt x="967293" y="84319"/>
                    </a:cubicBezTo>
                    <a:lnTo>
                      <a:pt x="967293" y="483775"/>
                    </a:lnTo>
                    <a:cubicBezTo>
                      <a:pt x="967293" y="530343"/>
                      <a:pt x="929542" y="568094"/>
                      <a:pt x="882974" y="568094"/>
                    </a:cubicBezTo>
                    <a:lnTo>
                      <a:pt x="84319" y="568094"/>
                    </a:lnTo>
                    <a:cubicBezTo>
                      <a:pt x="37751" y="568094"/>
                      <a:pt x="0" y="530343"/>
                      <a:pt x="0" y="483775"/>
                    </a:cubicBezTo>
                    <a:lnTo>
                      <a:pt x="0" y="84319"/>
                    </a:lnTo>
                    <a:cubicBezTo>
                      <a:pt x="0" y="37751"/>
                      <a:pt x="37751" y="0"/>
                      <a:pt x="84319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47625" cap="rnd">
                <a:solidFill>
                  <a:srgbClr val="19274F"/>
                </a:solidFill>
                <a:prstDash val="lgDash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28700" y="6955832"/>
            <a:ext cx="3909810" cy="2425020"/>
            <a:chOff x="0" y="0"/>
            <a:chExt cx="5213080" cy="323336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213080" cy="3233360"/>
              <a:chOff x="0" y="0"/>
              <a:chExt cx="1029744" cy="63868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79205" y="0"/>
                    </a:moveTo>
                    <a:lnTo>
                      <a:pt x="950539" y="0"/>
                    </a:lnTo>
                    <a:cubicBezTo>
                      <a:pt x="994283" y="0"/>
                      <a:pt x="1029744" y="35461"/>
                      <a:pt x="1029744" y="79205"/>
                    </a:cubicBezTo>
                    <a:lnTo>
                      <a:pt x="1029744" y="559483"/>
                    </a:lnTo>
                    <a:cubicBezTo>
                      <a:pt x="1029744" y="603227"/>
                      <a:pt x="994283" y="638688"/>
                      <a:pt x="950539" y="638688"/>
                    </a:cubicBezTo>
                    <a:lnTo>
                      <a:pt x="79205" y="638688"/>
                    </a:lnTo>
                    <a:cubicBezTo>
                      <a:pt x="58199" y="638688"/>
                      <a:pt x="38052" y="630344"/>
                      <a:pt x="23199" y="615490"/>
                    </a:cubicBezTo>
                    <a:cubicBezTo>
                      <a:pt x="8345" y="600636"/>
                      <a:pt x="0" y="580490"/>
                      <a:pt x="0" y="559483"/>
                    </a:cubicBezTo>
                    <a:lnTo>
                      <a:pt x="0" y="79205"/>
                    </a:lnTo>
                    <a:cubicBezTo>
                      <a:pt x="0" y="35461"/>
                      <a:pt x="35461" y="0"/>
                      <a:pt x="79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58080" y="178692"/>
              <a:ext cx="4896921" cy="2875975"/>
              <a:chOff x="0" y="0"/>
              <a:chExt cx="967293" cy="56809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84319" y="0"/>
                    </a:moveTo>
                    <a:lnTo>
                      <a:pt x="882974" y="0"/>
                    </a:lnTo>
                    <a:cubicBezTo>
                      <a:pt x="929542" y="0"/>
                      <a:pt x="967293" y="37751"/>
                      <a:pt x="967293" y="84319"/>
                    </a:cubicBezTo>
                    <a:lnTo>
                      <a:pt x="967293" y="483775"/>
                    </a:lnTo>
                    <a:cubicBezTo>
                      <a:pt x="967293" y="530343"/>
                      <a:pt x="929542" y="568094"/>
                      <a:pt x="882974" y="568094"/>
                    </a:cubicBezTo>
                    <a:lnTo>
                      <a:pt x="84319" y="568094"/>
                    </a:lnTo>
                    <a:cubicBezTo>
                      <a:pt x="37751" y="568094"/>
                      <a:pt x="0" y="530343"/>
                      <a:pt x="0" y="483775"/>
                    </a:cubicBezTo>
                    <a:lnTo>
                      <a:pt x="0" y="84319"/>
                    </a:lnTo>
                    <a:cubicBezTo>
                      <a:pt x="0" y="37751"/>
                      <a:pt x="37751" y="0"/>
                      <a:pt x="84319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47625" cap="rnd">
                <a:solidFill>
                  <a:srgbClr val="19274F"/>
                </a:solidFill>
                <a:prstDash val="lgDash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5667997" y="906148"/>
            <a:ext cx="11524886" cy="8474704"/>
            <a:chOff x="0" y="0"/>
            <a:chExt cx="15366515" cy="1129960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366515" cy="11299605"/>
              <a:chOff x="0" y="0"/>
              <a:chExt cx="3035361" cy="22320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035361" cy="2232021"/>
              </a:xfrm>
              <a:custGeom>
                <a:avLst/>
                <a:gdLst/>
                <a:ahLst/>
                <a:cxnLst/>
                <a:rect l="l" t="t" r="r" b="b"/>
                <a:pathLst>
                  <a:path w="3035361" h="2232021">
                    <a:moveTo>
                      <a:pt x="47023" y="0"/>
                    </a:moveTo>
                    <a:lnTo>
                      <a:pt x="2988338" y="0"/>
                    </a:lnTo>
                    <a:cubicBezTo>
                      <a:pt x="3000809" y="0"/>
                      <a:pt x="3012770" y="4954"/>
                      <a:pt x="3021588" y="13773"/>
                    </a:cubicBezTo>
                    <a:cubicBezTo>
                      <a:pt x="3030407" y="22591"/>
                      <a:pt x="3035361" y="34552"/>
                      <a:pt x="3035361" y="47023"/>
                    </a:cubicBezTo>
                    <a:lnTo>
                      <a:pt x="3035361" y="2184998"/>
                    </a:lnTo>
                    <a:cubicBezTo>
                      <a:pt x="3035361" y="2197469"/>
                      <a:pt x="3030407" y="2209429"/>
                      <a:pt x="3021588" y="2218248"/>
                    </a:cubicBezTo>
                    <a:cubicBezTo>
                      <a:pt x="3012770" y="2227067"/>
                      <a:pt x="3000809" y="2232021"/>
                      <a:pt x="2988338" y="2232021"/>
                    </a:cubicBezTo>
                    <a:lnTo>
                      <a:pt x="47023" y="2232021"/>
                    </a:lnTo>
                    <a:cubicBezTo>
                      <a:pt x="34552" y="2232021"/>
                      <a:pt x="22591" y="2227067"/>
                      <a:pt x="13773" y="2218248"/>
                    </a:cubicBezTo>
                    <a:cubicBezTo>
                      <a:pt x="4954" y="2209429"/>
                      <a:pt x="0" y="2197469"/>
                      <a:pt x="0" y="2184998"/>
                    </a:cubicBezTo>
                    <a:lnTo>
                      <a:pt x="0" y="47023"/>
                    </a:lnTo>
                    <a:cubicBezTo>
                      <a:pt x="0" y="34552"/>
                      <a:pt x="4954" y="22591"/>
                      <a:pt x="13773" y="13773"/>
                    </a:cubicBezTo>
                    <a:cubicBezTo>
                      <a:pt x="22591" y="4954"/>
                      <a:pt x="34552" y="0"/>
                      <a:pt x="4702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66675"/>
                <a:ext cx="3035361" cy="22986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41752" y="0"/>
              <a:ext cx="14761126" cy="10856806"/>
              <a:chOff x="0" y="0"/>
              <a:chExt cx="2915778" cy="214455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915778" cy="2144554"/>
              </a:xfrm>
              <a:custGeom>
                <a:avLst/>
                <a:gdLst/>
                <a:ahLst/>
                <a:cxnLst/>
                <a:rect l="l" t="t" r="r" b="b"/>
                <a:pathLst>
                  <a:path w="2915778" h="2144554">
                    <a:moveTo>
                      <a:pt x="48951" y="0"/>
                    </a:moveTo>
                    <a:lnTo>
                      <a:pt x="2866827" y="0"/>
                    </a:lnTo>
                    <a:cubicBezTo>
                      <a:pt x="2893862" y="0"/>
                      <a:pt x="2915778" y="21916"/>
                      <a:pt x="2915778" y="48951"/>
                    </a:cubicBezTo>
                    <a:lnTo>
                      <a:pt x="2915778" y="2095603"/>
                    </a:lnTo>
                    <a:cubicBezTo>
                      <a:pt x="2915778" y="2108585"/>
                      <a:pt x="2910621" y="2121036"/>
                      <a:pt x="2901441" y="2130217"/>
                    </a:cubicBezTo>
                    <a:cubicBezTo>
                      <a:pt x="2892260" y="2139397"/>
                      <a:pt x="2879809" y="2144554"/>
                      <a:pt x="2866827" y="2144554"/>
                    </a:cubicBezTo>
                    <a:lnTo>
                      <a:pt x="48951" y="2144554"/>
                    </a:lnTo>
                    <a:cubicBezTo>
                      <a:pt x="21916" y="2144554"/>
                      <a:pt x="0" y="2122638"/>
                      <a:pt x="0" y="2095603"/>
                    </a:cubicBezTo>
                    <a:lnTo>
                      <a:pt x="0" y="48951"/>
                    </a:lnTo>
                    <a:cubicBezTo>
                      <a:pt x="0" y="35969"/>
                      <a:pt x="5157" y="23518"/>
                      <a:pt x="14338" y="14338"/>
                    </a:cubicBezTo>
                    <a:cubicBezTo>
                      <a:pt x="23518" y="5157"/>
                      <a:pt x="35969" y="0"/>
                      <a:pt x="48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66675"/>
                <a:ext cx="2915778" cy="2211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40376" y="0"/>
              <a:ext cx="14926139" cy="10751802"/>
              <a:chOff x="0" y="0"/>
              <a:chExt cx="2948373" cy="212381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948373" cy="2123813"/>
              </a:xfrm>
              <a:custGeom>
                <a:avLst/>
                <a:gdLst/>
                <a:ahLst/>
                <a:cxnLst/>
                <a:rect l="l" t="t" r="r" b="b"/>
                <a:pathLst>
                  <a:path w="2948373" h="2123813">
                    <a:moveTo>
                      <a:pt x="48410" y="0"/>
                    </a:moveTo>
                    <a:lnTo>
                      <a:pt x="2899963" y="0"/>
                    </a:lnTo>
                    <a:cubicBezTo>
                      <a:pt x="2912802" y="0"/>
                      <a:pt x="2925115" y="5100"/>
                      <a:pt x="2934194" y="14179"/>
                    </a:cubicBezTo>
                    <a:cubicBezTo>
                      <a:pt x="2943273" y="23258"/>
                      <a:pt x="2948373" y="35571"/>
                      <a:pt x="2948373" y="48410"/>
                    </a:cubicBezTo>
                    <a:lnTo>
                      <a:pt x="2948373" y="2075403"/>
                    </a:lnTo>
                    <a:cubicBezTo>
                      <a:pt x="2948373" y="2088242"/>
                      <a:pt x="2943273" y="2100555"/>
                      <a:pt x="2934194" y="2109634"/>
                    </a:cubicBezTo>
                    <a:cubicBezTo>
                      <a:pt x="2925115" y="2118713"/>
                      <a:pt x="2912802" y="2123813"/>
                      <a:pt x="2899963" y="2123813"/>
                    </a:cubicBezTo>
                    <a:lnTo>
                      <a:pt x="48410" y="2123813"/>
                    </a:lnTo>
                    <a:cubicBezTo>
                      <a:pt x="35571" y="2123813"/>
                      <a:pt x="23258" y="2118713"/>
                      <a:pt x="14179" y="2109634"/>
                    </a:cubicBezTo>
                    <a:cubicBezTo>
                      <a:pt x="5100" y="2100555"/>
                      <a:pt x="0" y="2088242"/>
                      <a:pt x="0" y="2075403"/>
                    </a:cubicBezTo>
                    <a:lnTo>
                      <a:pt x="0" y="48410"/>
                    </a:lnTo>
                    <a:cubicBezTo>
                      <a:pt x="0" y="35571"/>
                      <a:pt x="5100" y="23258"/>
                      <a:pt x="14179" y="14179"/>
                    </a:cubicBezTo>
                    <a:cubicBezTo>
                      <a:pt x="23258" y="5100"/>
                      <a:pt x="35571" y="0"/>
                      <a:pt x="48410" y="0"/>
                    </a:cubicBezTo>
                    <a:close/>
                  </a:path>
                </a:pathLst>
              </a:custGeom>
              <a:solidFill>
                <a:srgbClr val="FFD33C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66675"/>
                <a:ext cx="2948373" cy="21904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288243" y="9820902"/>
              <a:ext cx="1512937" cy="585331"/>
              <a:chOff x="0" y="0"/>
              <a:chExt cx="298852" cy="11562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98852" cy="115621"/>
              </a:xfrm>
              <a:custGeom>
                <a:avLst/>
                <a:gdLst/>
                <a:ahLst/>
                <a:cxnLst/>
                <a:rect l="l" t="t" r="r" b="b"/>
                <a:pathLst>
                  <a:path w="298852" h="115621">
                    <a:moveTo>
                      <a:pt x="57810" y="0"/>
                    </a:moveTo>
                    <a:lnTo>
                      <a:pt x="241041" y="0"/>
                    </a:lnTo>
                    <a:cubicBezTo>
                      <a:pt x="272969" y="0"/>
                      <a:pt x="298852" y="25883"/>
                      <a:pt x="298852" y="57810"/>
                    </a:cubicBezTo>
                    <a:lnTo>
                      <a:pt x="298852" y="57810"/>
                    </a:lnTo>
                    <a:cubicBezTo>
                      <a:pt x="298852" y="89738"/>
                      <a:pt x="272969" y="115621"/>
                      <a:pt x="241041" y="115621"/>
                    </a:cubicBezTo>
                    <a:lnTo>
                      <a:pt x="57810" y="115621"/>
                    </a:lnTo>
                    <a:cubicBezTo>
                      <a:pt x="25883" y="115621"/>
                      <a:pt x="0" y="89738"/>
                      <a:pt x="0" y="57810"/>
                    </a:cubicBezTo>
                    <a:lnTo>
                      <a:pt x="0" y="57810"/>
                    </a:lnTo>
                    <a:cubicBezTo>
                      <a:pt x="0" y="25883"/>
                      <a:pt x="25883" y="0"/>
                      <a:pt x="57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66675"/>
                <a:ext cx="298852" cy="182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7354808" y="9774471"/>
              <a:ext cx="1488398" cy="564298"/>
              <a:chOff x="0" y="0"/>
              <a:chExt cx="294005" cy="11146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94005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111466">
                    <a:moveTo>
                      <a:pt x="55733" y="0"/>
                    </a:moveTo>
                    <a:lnTo>
                      <a:pt x="238271" y="0"/>
                    </a:lnTo>
                    <a:cubicBezTo>
                      <a:pt x="269052" y="0"/>
                      <a:pt x="294005" y="24953"/>
                      <a:pt x="294005" y="55733"/>
                    </a:cubicBezTo>
                    <a:lnTo>
                      <a:pt x="294005" y="55733"/>
                    </a:lnTo>
                    <a:cubicBezTo>
                      <a:pt x="294005" y="70514"/>
                      <a:pt x="288133" y="84690"/>
                      <a:pt x="277681" y="95142"/>
                    </a:cubicBezTo>
                    <a:cubicBezTo>
                      <a:pt x="267229" y="105594"/>
                      <a:pt x="253053" y="111466"/>
                      <a:pt x="238271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66675"/>
                <a:ext cx="294005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52372" y="1785251"/>
              <a:ext cx="13274169" cy="7626642"/>
              <a:chOff x="0" y="0"/>
              <a:chExt cx="2622058" cy="150649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622058" cy="1506497"/>
              </a:xfrm>
              <a:custGeom>
                <a:avLst/>
                <a:gdLst/>
                <a:ahLst/>
                <a:cxnLst/>
                <a:rect l="l" t="t" r="r" b="b"/>
                <a:pathLst>
                  <a:path w="2622058" h="1506497">
                    <a:moveTo>
                      <a:pt x="0" y="0"/>
                    </a:moveTo>
                    <a:lnTo>
                      <a:pt x="2622058" y="0"/>
                    </a:lnTo>
                    <a:lnTo>
                      <a:pt x="2622058" y="1506497"/>
                    </a:lnTo>
                    <a:lnTo>
                      <a:pt x="0" y="1506497"/>
                    </a:ln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19274F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66675"/>
                <a:ext cx="2622058" cy="15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1184259" y="1785258"/>
              <a:ext cx="814" cy="7645726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flipV="1">
              <a:off x="1152372" y="9353152"/>
              <a:ext cx="13274169" cy="14325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7" name="Group 47"/>
            <p:cNvGrpSpPr/>
            <p:nvPr/>
          </p:nvGrpSpPr>
          <p:grpSpPr>
            <a:xfrm>
              <a:off x="6106153" y="761173"/>
              <a:ext cx="2413258" cy="564298"/>
              <a:chOff x="0" y="0"/>
              <a:chExt cx="476693" cy="11146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190452" y="684118"/>
              <a:ext cx="2413258" cy="564298"/>
              <a:chOff x="0" y="0"/>
              <a:chExt cx="476693" cy="11146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9136440" y="721901"/>
              <a:ext cx="564298" cy="56429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9079765" y="684118"/>
              <a:ext cx="564298" cy="56429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60" name="TextBox 60"/>
          <p:cNvSpPr txBox="1"/>
          <p:nvPr/>
        </p:nvSpPr>
        <p:spPr>
          <a:xfrm>
            <a:off x="6707916" y="3093172"/>
            <a:ext cx="9704216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Estudiar</a:t>
            </a:r>
            <a:r>
              <a:rPr lang="en-US" sz="72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e </a:t>
            </a:r>
            <a:r>
              <a:rPr lang="en-US" sz="72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Investigar</a:t>
            </a:r>
            <a:r>
              <a:rPr lang="en-US" sz="72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</a:t>
            </a:r>
            <a:r>
              <a:rPr lang="en-US" sz="72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en</a:t>
            </a:r>
            <a:r>
              <a:rPr lang="en-US" sz="72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 </a:t>
            </a:r>
            <a:r>
              <a:rPr lang="en-US" sz="72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Terapia</a:t>
            </a:r>
            <a:r>
              <a:rPr lang="en-US" sz="72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</a:t>
            </a:r>
            <a:r>
              <a:rPr lang="en-US" sz="72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Ocupacional</a:t>
            </a:r>
            <a:r>
              <a:rPr lang="en-US" sz="72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 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965F4012-984C-DBDC-8FE6-BDEA5B00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06" y="1109486"/>
            <a:ext cx="1877147" cy="18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768CDE4A-C179-97D3-FC43-22374F136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75" y="4314897"/>
            <a:ext cx="1657206" cy="16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n 1" descr="C:\Users\Windows7\Documents\BEGO\Logo ESP.jpg">
            <a:extLst>
              <a:ext uri="{FF2B5EF4-FFF2-40B4-BE49-F238E27FC236}">
                <a16:creationId xmlns:a16="http://schemas.microsoft.com/office/drawing/2014/main" id="{863F9CD4-B098-E572-F20F-A935F6FBD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06" y="4291316"/>
            <a:ext cx="1678452" cy="16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Foto del perfil de terapiaocupacionalucv">
            <a:extLst>
              <a:ext uri="{FF2B5EF4-FFF2-40B4-BE49-F238E27FC236}">
                <a16:creationId xmlns:a16="http://schemas.microsoft.com/office/drawing/2014/main" id="{CABAE4F6-00B9-4822-8FF9-C2B2537A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7" y="7261771"/>
            <a:ext cx="3048000" cy="18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59112-C5F7-4BDC-85AC-4E81F55B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145600"/>
            <a:ext cx="10591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es-ES" altLang="pl-PL" sz="2800" b="0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(5).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Márquez</a:t>
            </a:r>
            <a:r>
              <a:rPr kumimoji="0" lang="es-ES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L, Talavera</a:t>
            </a:r>
            <a:r>
              <a:rPr kumimoji="0" lang="es-ES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M, Souto</a:t>
            </a:r>
            <a:r>
              <a:rPr kumimoji="0" lang="es-ES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</a:t>
            </a:r>
            <a:r>
              <a:rPr kumimoji="0" lang="es-ES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kumimoji="0" lang="pl-PL" altLang="pl-PL" sz="28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Evolución metodológica e histórica de las publicaciones indexadas en terapia ocupacional. </a:t>
            </a:r>
            <a:r>
              <a:rPr lang="es-ES" altLang="pl-PL" sz="28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kumimoji="0" lang="pl-PL" altLang="pl-PL" sz="2800" b="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Revista Británica de Terapia Ocupacional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 2025; 0(0).</a:t>
            </a:r>
            <a:r>
              <a:rPr kumimoji="0" lang="es-ES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doi: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10.1177/03080226251363729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5D49F9-4147-4911-BD27-3A42B07267F4}"/>
              </a:ext>
            </a:extLst>
          </p:cNvPr>
          <p:cNvSpPr txBox="1"/>
          <p:nvPr/>
        </p:nvSpPr>
        <p:spPr>
          <a:xfrm>
            <a:off x="3482126" y="2597228"/>
            <a:ext cx="14020800" cy="223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32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Explorar  la evolución histórica y metodológica de las publicaciones 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indexadas para identificar tendencias, cambios temáticos y avances metodológicos.</a:t>
            </a:r>
            <a:endParaRPr lang="es-419" sz="32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F2644D-BEE7-481F-96A6-1B9B05E67150}"/>
              </a:ext>
            </a:extLst>
          </p:cNvPr>
          <p:cNvSpPr txBox="1"/>
          <p:nvPr/>
        </p:nvSpPr>
        <p:spPr>
          <a:xfrm>
            <a:off x="3482126" y="5509614"/>
            <a:ext cx="14244145" cy="1496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Análisis bibliométrico de 10.776 artículos publicados entre 1945 y 2022  en 15 revistas de TO  indexadas en la base de datos Web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of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Science</a:t>
            </a:r>
            <a:endParaRPr lang="es-419" sz="32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86BACB2-579C-45D7-A413-4E7CD488B4EC}"/>
              </a:ext>
            </a:extLst>
          </p:cNvPr>
          <p:cNvSpPr txBox="1"/>
          <p:nvPr/>
        </p:nvSpPr>
        <p:spPr>
          <a:xfrm>
            <a:off x="4267200" y="7929242"/>
            <a:ext cx="11732420" cy="223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lain"/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s-419" sz="32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Tres períodos de publicación </a:t>
            </a:r>
            <a:r>
              <a:rPr lang="es-419" sz="3200" b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F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undacional (1945-1989) </a:t>
            </a:r>
          </a:p>
          <a:p>
            <a:pPr algn="l">
              <a:lnSpc>
                <a:spcPct val="150000"/>
              </a:lnSpc>
            </a:pP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     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                                                   Expansión (1990-2009) </a:t>
            </a: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                                          </a:t>
            </a:r>
          </a:p>
          <a:p>
            <a:pPr algn="l">
              <a:lnSpc>
                <a:spcPct val="150000"/>
              </a:lnSpc>
            </a:pP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                                                          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Madurez (2010-2022)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488DCD6-7F47-433E-A2E9-68405425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20526"/>
            <a:ext cx="7059010" cy="144873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6F1E6D5-645B-4C7D-B87D-DE075646694E}"/>
              </a:ext>
            </a:extLst>
          </p:cNvPr>
          <p:cNvSpPr/>
          <p:nvPr/>
        </p:nvSpPr>
        <p:spPr>
          <a:xfrm>
            <a:off x="252412" y="3283762"/>
            <a:ext cx="2819400" cy="86241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Book Antiqua" panose="02040602050305030304" pitchFamily="18" charset="0"/>
              </a:rPr>
              <a:t>Objetivo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7108740-67D2-4AE7-9B77-4AFB88ACC310}"/>
              </a:ext>
            </a:extLst>
          </p:cNvPr>
          <p:cNvSpPr/>
          <p:nvPr/>
        </p:nvSpPr>
        <p:spPr>
          <a:xfrm>
            <a:off x="252412" y="5826816"/>
            <a:ext cx="2819400" cy="86241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Book Antiqua" panose="02040602050305030304" pitchFamily="18" charset="0"/>
              </a:rPr>
              <a:t>Métodos  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57EB5B7-AFDC-4A96-9FA0-4384B3C95525}"/>
              </a:ext>
            </a:extLst>
          </p:cNvPr>
          <p:cNvSpPr/>
          <p:nvPr/>
        </p:nvSpPr>
        <p:spPr>
          <a:xfrm>
            <a:off x="390525" y="8115300"/>
            <a:ext cx="2819400" cy="86241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Book Antiqua" panose="02040602050305030304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59776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472B0D-6CAE-4607-A14A-17A56E0A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89857"/>
            <a:ext cx="1059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kumimoji="0" lang="pl-PL" altLang="pl-PL" sz="2400" b="1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Evolución metodológica e histórica de las publicaciones indexadas en terapia ocupacional. </a:t>
            </a:r>
            <a:r>
              <a:rPr lang="es-ES" altLang="pl-PL" sz="24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A5242F-585C-41DB-82F2-5E47DCA7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7637"/>
            <a:ext cx="7059010" cy="14487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E9BACC-B380-4E92-B645-68664380838B}"/>
              </a:ext>
            </a:extLst>
          </p:cNvPr>
          <p:cNvSpPr txBox="1"/>
          <p:nvPr/>
        </p:nvSpPr>
        <p:spPr>
          <a:xfrm>
            <a:off x="3962400" y="2751866"/>
            <a:ext cx="130302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2</a:t>
            </a:r>
            <a:r>
              <a:rPr lang="es-419" sz="32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 Las prioridades temáticas evolucionaron </a:t>
            </a:r>
          </a:p>
          <a:p>
            <a:pPr algn="just"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	Rehabilitación física a la salud mental. </a:t>
            </a:r>
          </a:p>
          <a:p>
            <a:pPr algn="just"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	Intervenciones basadas en la comunidad .</a:t>
            </a:r>
          </a:p>
          <a:p>
            <a:pPr algn="just"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	La inclusión más amplia de poblaciones diversas. </a:t>
            </a:r>
          </a:p>
          <a:p>
            <a:pPr algn="l"/>
            <a:endParaRPr lang="es-419" sz="1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39041E-7ABD-41EA-ADEB-9145CB211825}"/>
              </a:ext>
            </a:extLst>
          </p:cNvPr>
          <p:cNvSpPr txBox="1"/>
          <p:nvPr/>
        </p:nvSpPr>
        <p:spPr>
          <a:xfrm>
            <a:off x="3629025" y="6515100"/>
            <a:ext cx="14630400" cy="223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419" sz="32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3. Metodológicamente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, el campo progresó de revisiones cualitativas y estudios descriptivos a una mayor presencia de métodos mixtos, revisiones sistemáticas y diseños experimentales, aunque persisten algunas limitaciones 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2C3D31F-F8B6-49A2-863A-6B3B39C0801E}"/>
              </a:ext>
            </a:extLst>
          </p:cNvPr>
          <p:cNvSpPr/>
          <p:nvPr/>
        </p:nvSpPr>
        <p:spPr>
          <a:xfrm>
            <a:off x="381000" y="4948166"/>
            <a:ext cx="2819400" cy="86241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Book Antiqua" panose="02040602050305030304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57690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EE460F2-EC1B-4FAB-B1A9-3D5A4A3B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137"/>
            <a:ext cx="4800600" cy="13335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319F09A-567E-4CE6-A71E-FD5C71567E21}"/>
              </a:ext>
            </a:extLst>
          </p:cNvPr>
          <p:cNvSpPr/>
          <p:nvPr/>
        </p:nvSpPr>
        <p:spPr>
          <a:xfrm>
            <a:off x="126849" y="3147285"/>
            <a:ext cx="2819400" cy="86241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Book Antiqua" panose="02040602050305030304" pitchFamily="18" charset="0"/>
              </a:rPr>
              <a:t>Objetivo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E7014B7-9610-4BFA-B707-24490497E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872" y="3147285"/>
            <a:ext cx="148052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l-PL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D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escribir la productividad</a:t>
            </a:r>
            <a:r>
              <a:rPr kumimoji="0" lang="es-ES" altLang="pl-PL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de la investigación 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científica internacional </a:t>
            </a:r>
            <a:r>
              <a:rPr lang="es-ES" altLang="pl-PL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kumimoji="0" lang="pl-PL" altLang="pl-PL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desde 1917 hasta 2020</a:t>
            </a:r>
            <a:r>
              <a:rPr kumimoji="0" lang="es-ES" altLang="pl-PL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32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105271A-65D5-4E0D-8A87-B85766CDB002}"/>
              </a:ext>
            </a:extLst>
          </p:cNvPr>
          <p:cNvSpPr/>
          <p:nvPr/>
        </p:nvSpPr>
        <p:spPr>
          <a:xfrm>
            <a:off x="155424" y="5981700"/>
            <a:ext cx="2819400" cy="86241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600" dirty="0">
                <a:latin typeface="Book Antiqua" panose="02040602050305030304" pitchFamily="18" charset="0"/>
              </a:rPr>
              <a:t>Métodos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4148EA-ADA7-4EC4-94B3-88FBBFD3813B}"/>
              </a:ext>
            </a:extLst>
          </p:cNvPr>
          <p:cNvSpPr txBox="1"/>
          <p:nvPr/>
        </p:nvSpPr>
        <p:spPr>
          <a:xfrm>
            <a:off x="3101721" y="4953105"/>
            <a:ext cx="148052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Estudio bibliométrico. Artículos publicados entre  1917 y 2020,  indexados  MEDLINE,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Scopus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y Cumulative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Index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of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Nursing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and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Allied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Literature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Complete (CINAHL) de la Biblioteca Nacional de Medicina.</a:t>
            </a:r>
          </a:p>
          <a:p>
            <a:pPr algn="just"/>
            <a:endParaRPr lang="es-419" sz="32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Los términos utilizados el descriptor "terapia ocupacional" y "</a:t>
            </a:r>
            <a:r>
              <a:rPr lang="es-419" sz="3200" b="0" i="0" dirty="0" err="1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Ergotherap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*". Sin restricciones de idioma.</a:t>
            </a:r>
          </a:p>
          <a:p>
            <a:pPr algn="just"/>
            <a:endParaRPr lang="es-419" sz="32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Fueron elegibles  56.387 documentos (artículos de investigación originales, artículos de revisión, actas y notas técnicas)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0444F68-C794-4D24-8644-2178E112F1B2}"/>
              </a:ext>
            </a:extLst>
          </p:cNvPr>
          <p:cNvSpPr txBox="1"/>
          <p:nvPr/>
        </p:nvSpPr>
        <p:spPr>
          <a:xfrm>
            <a:off x="4952999" y="362811"/>
            <a:ext cx="127587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419" sz="2800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(6)</a:t>
            </a:r>
            <a:r>
              <a:rPr lang="es-419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Espinosa M, Pérez  V, Quesada J, López A, Carratalá  C. </a:t>
            </a:r>
            <a:r>
              <a:rPr lang="es-419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Análisis evolutivo de la producción científica internacional en terapia ocupacional desde 1917 hasta 2020</a:t>
            </a:r>
            <a:r>
              <a:rPr lang="es-419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es-419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Int</a:t>
            </a:r>
            <a:r>
              <a:rPr lang="es-419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. J. Medio Ambiente. Res. Salud Pública 2021, 18, 12740. https://doi.org/10.3390/ijerph182312740</a:t>
            </a:r>
          </a:p>
        </p:txBody>
      </p:sp>
    </p:spTree>
    <p:extLst>
      <p:ext uri="{BB962C8B-B14F-4D97-AF65-F5344CB8AC3E}">
        <p14:creationId xmlns:p14="http://schemas.microsoft.com/office/powerpoint/2010/main" val="353229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jerph 18 12740 g002">
            <a:extLst>
              <a:ext uri="{FF2B5EF4-FFF2-40B4-BE49-F238E27FC236}">
                <a16:creationId xmlns:a16="http://schemas.microsoft.com/office/drawing/2014/main" id="{17BE0627-BF53-4D98-B12C-BCA67686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9" y="2309368"/>
            <a:ext cx="991076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71E41CC-91F3-4A86-A52A-255507952F29}"/>
              </a:ext>
            </a:extLst>
          </p:cNvPr>
          <p:cNvSpPr txBox="1"/>
          <p:nvPr/>
        </p:nvSpPr>
        <p:spPr>
          <a:xfrm>
            <a:off x="152400" y="2019628"/>
            <a:ext cx="82296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Los documentos recuperados fueron producidos por investigadores 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en 121 países.</a:t>
            </a:r>
          </a:p>
          <a:p>
            <a:endParaRPr lang="es-419" sz="28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Estados Unidos (EE. UU.) (21,52%, </a:t>
            </a:r>
            <a:r>
              <a:rPr lang="es-419" sz="28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12.133)</a:t>
            </a:r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 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Reino Unido (6,07%, </a:t>
            </a:r>
            <a:r>
              <a:rPr lang="es-419" sz="28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3423)</a:t>
            </a:r>
          </a:p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Canadá (5,56%, </a:t>
            </a:r>
            <a:r>
              <a:rPr lang="es-419" sz="28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3134)</a:t>
            </a:r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Australia (5,55% </a:t>
            </a:r>
            <a:r>
              <a:rPr lang="es-419" sz="28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3129). </a:t>
            </a:r>
          </a:p>
          <a:p>
            <a:endParaRPr lang="es-419" sz="28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El inglés fue el idioma predominante </a:t>
            </a:r>
          </a:p>
          <a:p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(85,40%, </a:t>
            </a:r>
            <a:r>
              <a:rPr lang="es-419" sz="28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48.159).</a:t>
            </a:r>
          </a:p>
          <a:p>
            <a:endParaRPr lang="es-419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Una proporción menor se publicó en alemán (5,43%, </a:t>
            </a:r>
            <a:r>
              <a:rPr lang="es-419" sz="28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3061), francés (1,91%, </a:t>
            </a:r>
            <a:r>
              <a:rPr lang="es-419" sz="28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1080), ruso (1,60%, </a:t>
            </a:r>
            <a:r>
              <a:rPr lang="es-419" sz="28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901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) </a:t>
            </a:r>
          </a:p>
          <a:p>
            <a:endParaRPr lang="es-419" sz="2800" b="1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Español (0,72%, </a:t>
            </a:r>
            <a:r>
              <a:rPr lang="es-419" sz="28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405). La representación de los países latinoamericanos fue del 1,60% (</a:t>
            </a:r>
            <a:r>
              <a:rPr lang="es-419" sz="2800" b="1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904).</a:t>
            </a:r>
            <a:endParaRPr lang="es-419" sz="2800" b="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69263A-1D4B-4E67-98DE-5869CA6D9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718691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l-PL" sz="3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2.Pro</a:t>
            </a:r>
            <a:r>
              <a:rPr kumimoji="0" lang="pl-PL" altLang="pl-PL" sz="3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ducción científica por región geográfica y períodos de años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943543-B9BC-4525-9B78-EF3FC106F7F2}"/>
              </a:ext>
            </a:extLst>
          </p:cNvPr>
          <p:cNvSpPr txBox="1"/>
          <p:nvPr/>
        </p:nvSpPr>
        <p:spPr>
          <a:xfrm>
            <a:off x="990600" y="8451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1.</a:t>
            </a:r>
            <a:r>
              <a:rPr lang="pl-PL" sz="3200" b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Países de publicación</a:t>
            </a:r>
          </a:p>
        </p:txBody>
      </p:sp>
    </p:spTree>
    <p:extLst>
      <p:ext uri="{BB962C8B-B14F-4D97-AF65-F5344CB8AC3E}">
        <p14:creationId xmlns:p14="http://schemas.microsoft.com/office/powerpoint/2010/main" val="87687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E47D3E-CAF0-4A27-B995-B5D5A851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0713"/>
            <a:ext cx="10506075" cy="6010340"/>
          </a:xfrm>
          <a:prstGeom prst="rect">
            <a:avLst/>
          </a:prstGeom>
        </p:spPr>
      </p:pic>
      <p:pic>
        <p:nvPicPr>
          <p:cNvPr id="4" name="Picture 2" descr="Ijerph 18 12740 g003">
            <a:extLst>
              <a:ext uri="{FF2B5EF4-FFF2-40B4-BE49-F238E27FC236}">
                <a16:creationId xmlns:a16="http://schemas.microsoft.com/office/drawing/2014/main" id="{B8AE9B37-B254-45E8-A5D6-8DC7B668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086100"/>
            <a:ext cx="7400167" cy="63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97E24BC-D7DB-4C7F-8C44-945E9E999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485900"/>
            <a:ext cx="6477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l-PL" sz="2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4.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Representación gráfica de una red de colaboración entre los principales autores productores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DE6BD8-F26E-4763-B588-C7D3A30A91E5}"/>
              </a:ext>
            </a:extLst>
          </p:cNvPr>
          <p:cNvSpPr txBox="1"/>
          <p:nvPr/>
        </p:nvSpPr>
        <p:spPr>
          <a:xfrm>
            <a:off x="304800" y="6406061"/>
            <a:ext cx="10210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3. El tipo de estudio más frecuente </a:t>
            </a:r>
          </a:p>
          <a:p>
            <a:endParaRPr lang="es-419" sz="2800" b="1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r>
              <a:rPr lang="es-419" sz="28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Artículo de revista </a:t>
            </a:r>
          </a:p>
          <a:p>
            <a:r>
              <a:rPr lang="es-419" sz="28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Los estudios de ensayos clínicos representaron el 0,52%</a:t>
            </a:r>
            <a:endParaRPr lang="es-419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4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F56F7E-D85C-4014-AB4E-F32CF814F3BB}"/>
              </a:ext>
            </a:extLst>
          </p:cNvPr>
          <p:cNvSpPr txBox="1"/>
          <p:nvPr/>
        </p:nvSpPr>
        <p:spPr>
          <a:xfrm>
            <a:off x="762000" y="2054898"/>
            <a:ext cx="16611600" cy="61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200" b="1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5. Las categorías temáticas más estudiadas fueron </a:t>
            </a:r>
          </a:p>
          <a:p>
            <a:pPr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	Las actividades de la vida diaria (0,57%, </a:t>
            </a:r>
            <a:r>
              <a:rPr lang="es-419" sz="32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5966)</a:t>
            </a:r>
          </a:p>
          <a:p>
            <a:pPr>
              <a:lnSpc>
                <a:spcPct val="150000"/>
              </a:lnSpc>
            </a:pP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	L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as enfermedades profesionales (0,47%, </a:t>
            </a:r>
            <a:r>
              <a:rPr lang="es-419" sz="32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4900) </a:t>
            </a:r>
          </a:p>
          <a:p>
            <a:pPr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	La exposición ocupacional (0,22%, </a:t>
            </a:r>
            <a:r>
              <a:rPr lang="es-419" sz="32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2338), todas ellas dentro de la categoría "específica de terapia ocupacional". </a:t>
            </a:r>
          </a:p>
          <a:p>
            <a:endParaRPr lang="es-419" sz="32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	El primer término relacionado con la patología que apareció fue la rehabilitación del accidente cerebrovascular (0,13%, </a:t>
            </a:r>
            <a:r>
              <a:rPr lang="es-419" sz="32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1399), seguido del trastorno mental/rehabilitación (0,213%, </a:t>
            </a:r>
            <a:r>
              <a:rPr lang="es-419" sz="3200" b="0" i="1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n</a:t>
            </a: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 = 1352).</a:t>
            </a:r>
            <a:endParaRPr lang="es-419" sz="32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B66845-C247-4D73-9BC9-6E8158FF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110"/>
          <a:stretch/>
        </p:blipFill>
        <p:spPr>
          <a:xfrm>
            <a:off x="1066800" y="723900"/>
            <a:ext cx="15316200" cy="9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9F43E-61D2-36E2-648E-C29707CF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8F31F7-61AF-4519-1437-525EEBBC0F46}"/>
              </a:ext>
            </a:extLst>
          </p:cNvPr>
          <p:cNvGrpSpPr/>
          <p:nvPr/>
        </p:nvGrpSpPr>
        <p:grpSpPr>
          <a:xfrm>
            <a:off x="1456967" y="831682"/>
            <a:ext cx="14897100" cy="6553200"/>
            <a:chOff x="0" y="0"/>
            <a:chExt cx="6315241" cy="32020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5E3FFA-3E58-9104-CC62-7DA8FD75AFF9}"/>
                </a:ext>
              </a:extLst>
            </p:cNvPr>
            <p:cNvSpPr/>
            <p:nvPr/>
          </p:nvSpPr>
          <p:spPr>
            <a:xfrm>
              <a:off x="0" y="0"/>
              <a:ext cx="6315241" cy="3202094"/>
            </a:xfrm>
            <a:custGeom>
              <a:avLst/>
              <a:gdLst/>
              <a:ahLst/>
              <a:cxnLst/>
              <a:rect l="l" t="t" r="r" b="b"/>
              <a:pathLst>
                <a:path w="6315241" h="3202094">
                  <a:moveTo>
                    <a:pt x="17649" y="0"/>
                  </a:moveTo>
                  <a:lnTo>
                    <a:pt x="6297592" y="0"/>
                  </a:lnTo>
                  <a:cubicBezTo>
                    <a:pt x="6302273" y="0"/>
                    <a:pt x="6306762" y="1859"/>
                    <a:pt x="6310072" y="5169"/>
                  </a:cubicBezTo>
                  <a:cubicBezTo>
                    <a:pt x="6313382" y="8479"/>
                    <a:pt x="6315241" y="12968"/>
                    <a:pt x="6315241" y="17649"/>
                  </a:cubicBezTo>
                  <a:lnTo>
                    <a:pt x="6315241" y="3184445"/>
                  </a:lnTo>
                  <a:cubicBezTo>
                    <a:pt x="6315241" y="3194192"/>
                    <a:pt x="6307340" y="3202094"/>
                    <a:pt x="6297592" y="3202094"/>
                  </a:cubicBezTo>
                  <a:lnTo>
                    <a:pt x="17649" y="3202094"/>
                  </a:lnTo>
                  <a:cubicBezTo>
                    <a:pt x="12968" y="3202094"/>
                    <a:pt x="8479" y="3200235"/>
                    <a:pt x="5169" y="3196925"/>
                  </a:cubicBezTo>
                  <a:cubicBezTo>
                    <a:pt x="1859" y="3193615"/>
                    <a:pt x="0" y="3189126"/>
                    <a:pt x="0" y="3184445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BCBEFA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472582-4610-9349-7EC5-73DADE4B513E}"/>
                </a:ext>
              </a:extLst>
            </p:cNvPr>
            <p:cNvSpPr txBox="1"/>
            <p:nvPr/>
          </p:nvSpPr>
          <p:spPr>
            <a:xfrm>
              <a:off x="0" y="-66675"/>
              <a:ext cx="6315241" cy="3268769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BF9D7EB-E93B-1F6C-BAB8-DF8050A23229}"/>
              </a:ext>
            </a:extLst>
          </p:cNvPr>
          <p:cNvGrpSpPr/>
          <p:nvPr/>
        </p:nvGrpSpPr>
        <p:grpSpPr>
          <a:xfrm>
            <a:off x="1933932" y="2400909"/>
            <a:ext cx="5011025" cy="3674557"/>
            <a:chOff x="0" y="0"/>
            <a:chExt cx="3022313" cy="294281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028D970-EBDA-2015-35C6-5BF8EB912994}"/>
                </a:ext>
              </a:extLst>
            </p:cNvPr>
            <p:cNvSpPr/>
            <p:nvPr/>
          </p:nvSpPr>
          <p:spPr>
            <a:xfrm>
              <a:off x="0" y="0"/>
              <a:ext cx="3022313" cy="2942811"/>
            </a:xfrm>
            <a:custGeom>
              <a:avLst/>
              <a:gdLst/>
              <a:ahLst/>
              <a:cxnLst/>
              <a:rect l="l" t="t" r="r" b="b"/>
              <a:pathLst>
                <a:path w="3022313" h="2942811">
                  <a:moveTo>
                    <a:pt x="29901" y="0"/>
                  </a:moveTo>
                  <a:lnTo>
                    <a:pt x="2992412" y="0"/>
                  </a:lnTo>
                  <a:cubicBezTo>
                    <a:pt x="3000342" y="0"/>
                    <a:pt x="3007947" y="3150"/>
                    <a:pt x="3013555" y="8758"/>
                  </a:cubicBezTo>
                  <a:cubicBezTo>
                    <a:pt x="3019163" y="14365"/>
                    <a:pt x="3022313" y="21971"/>
                    <a:pt x="3022313" y="29901"/>
                  </a:cubicBezTo>
                  <a:lnTo>
                    <a:pt x="3022313" y="2912910"/>
                  </a:lnTo>
                  <a:cubicBezTo>
                    <a:pt x="3022313" y="2920841"/>
                    <a:pt x="3019163" y="2928446"/>
                    <a:pt x="3013555" y="2934053"/>
                  </a:cubicBezTo>
                  <a:cubicBezTo>
                    <a:pt x="3007947" y="2939661"/>
                    <a:pt x="3000342" y="2942811"/>
                    <a:pt x="2992412" y="2942811"/>
                  </a:cubicBezTo>
                  <a:lnTo>
                    <a:pt x="29901" y="2942811"/>
                  </a:lnTo>
                  <a:cubicBezTo>
                    <a:pt x="21971" y="2942811"/>
                    <a:pt x="14365" y="2939661"/>
                    <a:pt x="8758" y="2934053"/>
                  </a:cubicBezTo>
                  <a:cubicBezTo>
                    <a:pt x="3150" y="2928446"/>
                    <a:pt x="0" y="2920841"/>
                    <a:pt x="0" y="2912910"/>
                  </a:cubicBezTo>
                  <a:lnTo>
                    <a:pt x="0" y="29901"/>
                  </a:lnTo>
                  <a:cubicBezTo>
                    <a:pt x="0" y="21971"/>
                    <a:pt x="3150" y="14365"/>
                    <a:pt x="8758" y="8758"/>
                  </a:cubicBezTo>
                  <a:cubicBezTo>
                    <a:pt x="14365" y="3150"/>
                    <a:pt x="21971" y="0"/>
                    <a:pt x="29901" y="0"/>
                  </a:cubicBezTo>
                  <a:close/>
                </a:path>
              </a:pathLst>
            </a:custGeom>
            <a:solidFill>
              <a:srgbClr val="FBD86A"/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D6D858-49CA-AA33-43EF-B7C8593C0005}"/>
                </a:ext>
              </a:extLst>
            </p:cNvPr>
            <p:cNvSpPr txBox="1"/>
            <p:nvPr/>
          </p:nvSpPr>
          <p:spPr>
            <a:xfrm>
              <a:off x="0" y="-66675"/>
              <a:ext cx="3022313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0F621B1-A526-ABF2-D763-B5B38DF60DCE}"/>
              </a:ext>
            </a:extLst>
          </p:cNvPr>
          <p:cNvGrpSpPr/>
          <p:nvPr/>
        </p:nvGrpSpPr>
        <p:grpSpPr>
          <a:xfrm>
            <a:off x="10857163" y="2524948"/>
            <a:ext cx="5288985" cy="3783327"/>
            <a:chOff x="0" y="0"/>
            <a:chExt cx="2894428" cy="294281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361884-F4AE-3639-6FC7-1D27C8C1A68F}"/>
                </a:ext>
              </a:extLst>
            </p:cNvPr>
            <p:cNvSpPr/>
            <p:nvPr/>
          </p:nvSpPr>
          <p:spPr>
            <a:xfrm>
              <a:off x="0" y="0"/>
              <a:ext cx="2894428" cy="2942811"/>
            </a:xfrm>
            <a:custGeom>
              <a:avLst/>
              <a:gdLst/>
              <a:ahLst/>
              <a:cxnLst/>
              <a:rect l="l" t="t" r="r" b="b"/>
              <a:pathLst>
                <a:path w="2894428" h="2942811">
                  <a:moveTo>
                    <a:pt x="31222" y="0"/>
                  </a:moveTo>
                  <a:lnTo>
                    <a:pt x="2863206" y="0"/>
                  </a:lnTo>
                  <a:cubicBezTo>
                    <a:pt x="2871487" y="0"/>
                    <a:pt x="2879428" y="3289"/>
                    <a:pt x="2885283" y="9145"/>
                  </a:cubicBezTo>
                  <a:cubicBezTo>
                    <a:pt x="2891139" y="15000"/>
                    <a:pt x="2894428" y="22942"/>
                    <a:pt x="2894428" y="31222"/>
                  </a:cubicBezTo>
                  <a:lnTo>
                    <a:pt x="2894428" y="2911589"/>
                  </a:lnTo>
                  <a:cubicBezTo>
                    <a:pt x="2894428" y="2919870"/>
                    <a:pt x="2891139" y="2927811"/>
                    <a:pt x="2885283" y="2933666"/>
                  </a:cubicBezTo>
                  <a:cubicBezTo>
                    <a:pt x="2879428" y="2939522"/>
                    <a:pt x="2871487" y="2942811"/>
                    <a:pt x="2863206" y="2942811"/>
                  </a:cubicBezTo>
                  <a:lnTo>
                    <a:pt x="31222" y="2942811"/>
                  </a:lnTo>
                  <a:cubicBezTo>
                    <a:pt x="22942" y="2942811"/>
                    <a:pt x="15000" y="2939522"/>
                    <a:pt x="9145" y="2933666"/>
                  </a:cubicBezTo>
                  <a:cubicBezTo>
                    <a:pt x="3289" y="2927811"/>
                    <a:pt x="0" y="2919870"/>
                    <a:pt x="0" y="2911589"/>
                  </a:cubicBezTo>
                  <a:lnTo>
                    <a:pt x="0" y="31222"/>
                  </a:lnTo>
                  <a:cubicBezTo>
                    <a:pt x="0" y="22942"/>
                    <a:pt x="3289" y="15000"/>
                    <a:pt x="9145" y="9145"/>
                  </a:cubicBezTo>
                  <a:cubicBezTo>
                    <a:pt x="15000" y="3289"/>
                    <a:pt x="22942" y="0"/>
                    <a:pt x="31222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039B2AB-29AE-5E94-9FF0-731F8013EE3D}"/>
                </a:ext>
              </a:extLst>
            </p:cNvPr>
            <p:cNvSpPr txBox="1"/>
            <p:nvPr/>
          </p:nvSpPr>
          <p:spPr>
            <a:xfrm>
              <a:off x="0" y="-66675"/>
              <a:ext cx="2894428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9AB0C57-8F61-C47B-7151-CFA8165EA8B3}"/>
              </a:ext>
            </a:extLst>
          </p:cNvPr>
          <p:cNvGrpSpPr/>
          <p:nvPr/>
        </p:nvGrpSpPr>
        <p:grpSpPr>
          <a:xfrm>
            <a:off x="904949" y="2782969"/>
            <a:ext cx="7155210" cy="3292497"/>
            <a:chOff x="-1175861" y="427040"/>
            <a:chExt cx="9421847" cy="4389994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2B5BE9D-5181-1794-C37C-856AD3CE0990}"/>
                </a:ext>
              </a:extLst>
            </p:cNvPr>
            <p:cNvSpPr txBox="1"/>
            <p:nvPr/>
          </p:nvSpPr>
          <p:spPr>
            <a:xfrm>
              <a:off x="-789690" y="2197515"/>
              <a:ext cx="9035676" cy="2619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3200" u="none" strike="noStrike" spc="-96" dirty="0">
                  <a:solidFill>
                    <a:srgbClr val="19274F"/>
                  </a:solidFill>
                  <a:latin typeface="Montaser Arabic"/>
                  <a:ea typeface="Montaser Arabic"/>
                  <a:cs typeface="Montaser Arabic"/>
                  <a:sym typeface="Montaser Arabic"/>
                </a:rPr>
                <a:t>¿</a:t>
              </a:r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Carrera universitaria  </a:t>
              </a:r>
            </a:p>
            <a:p>
              <a:pPr algn="ctr"/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 Vs</a:t>
              </a:r>
            </a:p>
            <a:p>
              <a:pPr algn="ctr"/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Profesional Egresado ?</a:t>
              </a:r>
            </a:p>
            <a:p>
              <a:pPr algn="ctr">
                <a:lnSpc>
                  <a:spcPts val="3840"/>
                </a:lnSpc>
              </a:pPr>
              <a:endParaRPr lang="en-US" sz="3200" u="none" strike="noStrike" spc="-96" dirty="0">
                <a:solidFill>
                  <a:srgbClr val="19274F"/>
                </a:solidFill>
                <a:latin typeface="Montaser Arabic"/>
                <a:ea typeface="Montaser Arabic"/>
                <a:cs typeface="Montaser Arabic"/>
                <a:sym typeface="Montaser Arabic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043FE82-B7A2-F4C5-A548-ECC6FFE30E5D}"/>
                </a:ext>
              </a:extLst>
            </p:cNvPr>
            <p:cNvSpPr txBox="1"/>
            <p:nvPr/>
          </p:nvSpPr>
          <p:spPr>
            <a:xfrm>
              <a:off x="-1175861" y="427040"/>
              <a:ext cx="9035676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24"/>
                </a:lnSpc>
                <a:spcBef>
                  <a:spcPct val="0"/>
                </a:spcBef>
              </a:pPr>
              <a:r>
                <a:rPr lang="en-US" sz="7204" b="1" dirty="0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¿</a:t>
              </a:r>
              <a:r>
                <a:rPr lang="en-US" sz="7204" b="1" dirty="0" err="1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Desafio</a:t>
              </a:r>
              <a:r>
                <a:rPr lang="en-US" sz="7204" b="1" dirty="0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 ?</a:t>
              </a:r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9F3884B9-3859-9E63-91A6-7B3A5C3F1D29}"/>
              </a:ext>
            </a:extLst>
          </p:cNvPr>
          <p:cNvSpPr txBox="1"/>
          <p:nvPr/>
        </p:nvSpPr>
        <p:spPr>
          <a:xfrm>
            <a:off x="10079810" y="2763095"/>
            <a:ext cx="6861941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7204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¿</a:t>
            </a:r>
            <a:r>
              <a:rPr lang="en-US" sz="7204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Realidad</a:t>
            </a:r>
            <a:r>
              <a:rPr lang="en-US" sz="7204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?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AA10F54A-D617-D89F-B63E-B8BDC699F98A}"/>
              </a:ext>
            </a:extLst>
          </p:cNvPr>
          <p:cNvSpPr txBox="1"/>
          <p:nvPr/>
        </p:nvSpPr>
        <p:spPr>
          <a:xfrm>
            <a:off x="9650904" y="1342928"/>
            <a:ext cx="7438878" cy="7734584"/>
          </a:xfrm>
          <a:prstGeom prst="rect">
            <a:avLst/>
          </a:prstGeom>
        </p:spPr>
        <p:txBody>
          <a:bodyPr lIns="46656" tIns="46656" rIns="46656" bIns="46656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AD3537-5B51-9F5B-9DCC-A07682236481}"/>
              </a:ext>
            </a:extLst>
          </p:cNvPr>
          <p:cNvSpPr txBox="1"/>
          <p:nvPr/>
        </p:nvSpPr>
        <p:spPr>
          <a:xfrm>
            <a:off x="10585318" y="4014339"/>
            <a:ext cx="5131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E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Competencia</a:t>
            </a:r>
          </a:p>
          <a:p>
            <a:pPr algn="ctr"/>
            <a:endParaRPr lang="es-ES" sz="3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Vocación </a:t>
            </a:r>
          </a:p>
        </p:txBody>
      </p:sp>
      <p:pic>
        <p:nvPicPr>
          <p:cNvPr id="18" name="Picture 5" descr="Foto del perfil de terapiaocupacionalucv">
            <a:extLst>
              <a:ext uri="{FF2B5EF4-FFF2-40B4-BE49-F238E27FC236}">
                <a16:creationId xmlns:a16="http://schemas.microsoft.com/office/drawing/2014/main" id="{07BD9769-8CFF-407A-B197-1F54A34E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37" y="1494986"/>
            <a:ext cx="3487395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52D48E3-0386-4AA1-B686-F29022AD68C3}"/>
              </a:ext>
            </a:extLst>
          </p:cNvPr>
          <p:cNvSpPr txBox="1"/>
          <p:nvPr/>
        </p:nvSpPr>
        <p:spPr>
          <a:xfrm>
            <a:off x="5793910" y="7651410"/>
            <a:ext cx="66050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VE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Estudiante</a:t>
            </a:r>
          </a:p>
          <a:p>
            <a:pPr algn="ctr"/>
            <a:r>
              <a:rPr lang="es-VE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Profesional</a:t>
            </a:r>
          </a:p>
          <a:p>
            <a:pPr algn="ctr"/>
            <a:r>
              <a:rPr lang="es-VE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Ciudadano </a:t>
            </a:r>
          </a:p>
        </p:txBody>
      </p:sp>
      <p:pic>
        <p:nvPicPr>
          <p:cNvPr id="21" name="Picture 6" descr="mapa ampliado de venezuela en el mapa mundial centrado en américa. mapa  ampliado y bandera de venezuela. 6616551 Vector en Vecteezy">
            <a:extLst>
              <a:ext uri="{FF2B5EF4-FFF2-40B4-BE49-F238E27FC236}">
                <a16:creationId xmlns:a16="http://schemas.microsoft.com/office/drawing/2014/main" id="{6EDA8D03-49B5-498C-A8E5-F2D28997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21" y="7539179"/>
            <a:ext cx="4138055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ómo los graduados universitarios pueden mejorar su crédito, y por qué  deberían hacerlo - La Opinión">
            <a:extLst>
              <a:ext uri="{FF2B5EF4-FFF2-40B4-BE49-F238E27FC236}">
                <a16:creationId xmlns:a16="http://schemas.microsoft.com/office/drawing/2014/main" id="{BD47226A-4368-4E50-B24B-E55AFCAAB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952" y="7557334"/>
            <a:ext cx="4138055" cy="25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8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>
            <a:extLst>
              <a:ext uri="{FF2B5EF4-FFF2-40B4-BE49-F238E27FC236}">
                <a16:creationId xmlns:a16="http://schemas.microsoft.com/office/drawing/2014/main" id="{A1C2CC68-B8CE-4306-9589-C20EA58570EC}"/>
              </a:ext>
            </a:extLst>
          </p:cNvPr>
          <p:cNvSpPr txBox="1"/>
          <p:nvPr/>
        </p:nvSpPr>
        <p:spPr>
          <a:xfrm>
            <a:off x="5638800" y="230086"/>
            <a:ext cx="2820677" cy="101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J</a:t>
            </a: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endParaRPr lang="en-US" sz="8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endParaRPr lang="en-US" sz="8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U</a:t>
            </a: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endParaRPr lang="en-US" sz="8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endParaRPr lang="en-US" sz="8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T</a:t>
            </a: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endParaRPr lang="en-US" sz="8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endParaRPr lang="en-US" sz="8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49A241F-C4D0-4BED-B13E-90F740253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03230"/>
              </p:ext>
            </p:extLst>
          </p:nvPr>
        </p:nvGraphicFramePr>
        <p:xfrm>
          <a:off x="6899495" y="155927"/>
          <a:ext cx="10821302" cy="1668418"/>
        </p:xfrm>
        <a:graphic>
          <a:graphicData uri="http://schemas.openxmlformats.org/drawingml/2006/table">
            <a:tbl>
              <a:tblPr/>
              <a:tblGrid>
                <a:gridCol w="5410651">
                  <a:extLst>
                    <a:ext uri="{9D8B030D-6E8A-4147-A177-3AD203B41FA5}">
                      <a16:colId xmlns:a16="http://schemas.microsoft.com/office/drawing/2014/main" val="1385275423"/>
                    </a:ext>
                  </a:extLst>
                </a:gridCol>
                <a:gridCol w="5410651">
                  <a:extLst>
                    <a:ext uri="{9D8B030D-6E8A-4147-A177-3AD203B41FA5}">
                      <a16:colId xmlns:a16="http://schemas.microsoft.com/office/drawing/2014/main" val="801375659"/>
                    </a:ext>
                  </a:extLst>
                </a:gridCol>
              </a:tblGrid>
              <a:tr h="1668418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Justificación del </a:t>
                      </a:r>
                      <a:r>
                        <a:rPr lang="es-ES" sz="3200" b="1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conocimiento</a:t>
                      </a:r>
                      <a:endParaRPr lang="pl-PL" sz="3200" dirty="0">
                        <a:solidFill>
                          <a:srgbClr val="00006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3200" dirty="0">
                          <a:solidFill>
                            <a:srgbClr val="000066"/>
                          </a:solidFill>
                        </a:rPr>
                        <a:t>¿</a:t>
                      </a:r>
                      <a:r>
                        <a:rPr lang="es-419" sz="3200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Por qué investigar? Fundamentos éticos, sociales y científicos</a:t>
                      </a:r>
                      <a:r>
                        <a:rPr lang="es-419" sz="3200" dirty="0">
                          <a:solidFill>
                            <a:srgbClr val="000066"/>
                          </a:solidFill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29078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446C8CA-DCBD-4832-B99F-5A97703C4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31555"/>
              </p:ext>
            </p:extLst>
          </p:nvPr>
        </p:nvGraphicFramePr>
        <p:xfrm>
          <a:off x="7555142" y="3147292"/>
          <a:ext cx="9970700" cy="1066800"/>
        </p:xfrm>
        <a:graphic>
          <a:graphicData uri="http://schemas.openxmlformats.org/drawingml/2006/table">
            <a:tbl>
              <a:tblPr/>
              <a:tblGrid>
                <a:gridCol w="4985350">
                  <a:extLst>
                    <a:ext uri="{9D8B030D-6E8A-4147-A177-3AD203B41FA5}">
                      <a16:colId xmlns:a16="http://schemas.microsoft.com/office/drawing/2014/main" val="3346868905"/>
                    </a:ext>
                  </a:extLst>
                </a:gridCol>
                <a:gridCol w="4985350">
                  <a:extLst>
                    <a:ext uri="{9D8B030D-6E8A-4147-A177-3AD203B41FA5}">
                      <a16:colId xmlns:a16="http://schemas.microsoft.com/office/drawing/2014/main" val="1345577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Unidad </a:t>
                      </a:r>
                      <a:endParaRPr lang="es-ES" sz="3200" b="1" dirty="0">
                        <a:solidFill>
                          <a:srgbClr val="000066"/>
                        </a:solidFill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pl-PL" sz="3200" b="1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metodológica</a:t>
                      </a:r>
                      <a:endParaRPr lang="pl-PL" sz="3200" dirty="0">
                        <a:solidFill>
                          <a:srgbClr val="00006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3200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Estructurar una investigación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90216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859252C-E1F3-4849-A2A1-BEA522A85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1345"/>
              </p:ext>
            </p:extLst>
          </p:nvPr>
        </p:nvGraphicFramePr>
        <p:xfrm>
          <a:off x="7770562" y="5771848"/>
          <a:ext cx="9614388" cy="1554480"/>
        </p:xfrm>
        <a:graphic>
          <a:graphicData uri="http://schemas.openxmlformats.org/drawingml/2006/table">
            <a:tbl>
              <a:tblPr/>
              <a:tblGrid>
                <a:gridCol w="4807194">
                  <a:extLst>
                    <a:ext uri="{9D8B030D-6E8A-4147-A177-3AD203B41FA5}">
                      <a16:colId xmlns:a16="http://schemas.microsoft.com/office/drawing/2014/main" val="928320080"/>
                    </a:ext>
                  </a:extLst>
                </a:gridCol>
                <a:gridCol w="4807194">
                  <a:extLst>
                    <a:ext uri="{9D8B030D-6E8A-4147-A177-3AD203B41FA5}">
                      <a16:colId xmlns:a16="http://schemas.microsoft.com/office/drawing/2014/main" val="3339339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Transformación del entorno</a:t>
                      </a:r>
                      <a:endParaRPr lang="pl-PL" sz="3200" dirty="0">
                        <a:solidFill>
                          <a:srgbClr val="00006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3200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Impacto en personas, comunidades, políticas y prácticas clínicas.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7500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555A6E6-36B7-41D3-A9C8-60DE294BE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9152"/>
              </p:ext>
            </p:extLst>
          </p:nvPr>
        </p:nvGraphicFramePr>
        <p:xfrm>
          <a:off x="7799137" y="8239544"/>
          <a:ext cx="9839022" cy="2042160"/>
        </p:xfrm>
        <a:graphic>
          <a:graphicData uri="http://schemas.openxmlformats.org/drawingml/2006/table">
            <a:tbl>
              <a:tblPr/>
              <a:tblGrid>
                <a:gridCol w="4919511">
                  <a:extLst>
                    <a:ext uri="{9D8B030D-6E8A-4147-A177-3AD203B41FA5}">
                      <a16:colId xmlns:a16="http://schemas.microsoft.com/office/drawing/2014/main" val="1696810376"/>
                    </a:ext>
                  </a:extLst>
                </a:gridCol>
                <a:gridCol w="4919511">
                  <a:extLst>
                    <a:ext uri="{9D8B030D-6E8A-4147-A177-3AD203B41FA5}">
                      <a16:colId xmlns:a16="http://schemas.microsoft.com/office/drawing/2014/main" val="4268771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Oportunidades de innovación</a:t>
                      </a:r>
                      <a:endParaRPr lang="pl-PL" sz="3200" dirty="0">
                        <a:solidFill>
                          <a:srgbClr val="000066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419" sz="3200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Nuevas líneas de estudio, intervenciones, tecnologías aplicadas y redes colaborativas</a:t>
                      </a:r>
                      <a:r>
                        <a:rPr lang="es-419" sz="2800" dirty="0">
                          <a:solidFill>
                            <a:srgbClr val="000066"/>
                          </a:solidFill>
                          <a:latin typeface="Book Antiqua" panose="02040602050305030304" pitchFamily="18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790752"/>
                  </a:ext>
                </a:extLst>
              </a:tr>
            </a:tbl>
          </a:graphicData>
        </a:graphic>
      </p:graphicFrame>
      <p:pic>
        <p:nvPicPr>
          <p:cNvPr id="14" name="Picture 5" descr="Foto del perfil de terapiaocupacionalucv">
            <a:extLst>
              <a:ext uri="{FF2B5EF4-FFF2-40B4-BE49-F238E27FC236}">
                <a16:creationId xmlns:a16="http://schemas.microsoft.com/office/drawing/2014/main" id="{938A688A-19F2-4BC5-813B-2E1560B5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" y="0"/>
            <a:ext cx="5604997" cy="56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6F953D4-A54B-487B-A1CE-91098CFCA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0" y="5660406"/>
            <a:ext cx="4354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11B8728E-A046-B215-0C82-330AE44196DA}"/>
              </a:ext>
            </a:extLst>
          </p:cNvPr>
          <p:cNvSpPr txBox="1">
            <a:spLocks/>
          </p:cNvSpPr>
          <p:nvPr/>
        </p:nvSpPr>
        <p:spPr>
          <a:xfrm>
            <a:off x="1919654" y="3483490"/>
            <a:ext cx="2874557" cy="1066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</a:t>
            </a:r>
          </a:p>
        </p:txBody>
      </p: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5455C564-08BA-251D-24CD-8F57D55B7509}"/>
              </a:ext>
            </a:extLst>
          </p:cNvPr>
          <p:cNvSpPr txBox="1">
            <a:spLocks/>
          </p:cNvSpPr>
          <p:nvPr/>
        </p:nvSpPr>
        <p:spPr>
          <a:xfrm>
            <a:off x="14393144" y="3210272"/>
            <a:ext cx="3650165" cy="131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494AAF08-03CF-CF9B-78AD-EBB2EF78B6C1}"/>
              </a:ext>
            </a:extLst>
          </p:cNvPr>
          <p:cNvSpPr txBox="1">
            <a:spLocks/>
          </p:cNvSpPr>
          <p:nvPr/>
        </p:nvSpPr>
        <p:spPr>
          <a:xfrm>
            <a:off x="8082443" y="3013400"/>
            <a:ext cx="4121079" cy="1066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18B6D47-06EF-077F-AAD3-4954696C008C}"/>
              </a:ext>
            </a:extLst>
          </p:cNvPr>
          <p:cNvSpPr txBox="1"/>
          <p:nvPr/>
        </p:nvSpPr>
        <p:spPr>
          <a:xfrm>
            <a:off x="2748812" y="0"/>
            <a:ext cx="12948388" cy="10757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17162"/>
              </a:lnSpc>
            </a:pPr>
            <a:r>
              <a:rPr lang="en-US" sz="13200" dirty="0">
                <a:solidFill>
                  <a:srgbClr val="003366"/>
                </a:solidFill>
                <a:latin typeface="Book Antiqua" panose="02040602050305030304" pitchFamily="18" charset="0"/>
              </a:rPr>
              <a:t>¡</a:t>
            </a:r>
            <a:r>
              <a:rPr lang="en-US" sz="9600" dirty="0" err="1">
                <a:solidFill>
                  <a:srgbClr val="003366"/>
                </a:solidFill>
                <a:latin typeface="Book Antiqua" panose="02040602050305030304" pitchFamily="18" charset="0"/>
              </a:rPr>
              <a:t>Muchas</a:t>
            </a:r>
            <a:r>
              <a:rPr lang="en-US" sz="9600" dirty="0">
                <a:solidFill>
                  <a:srgbClr val="003366"/>
                </a:solidFill>
                <a:latin typeface="Book Antiqua" panose="02040602050305030304" pitchFamily="18" charset="0"/>
              </a:rPr>
              <a:t> gracias!</a:t>
            </a:r>
          </a:p>
          <a:p>
            <a:pPr algn="ctr">
              <a:lnSpc>
                <a:spcPts val="17160"/>
              </a:lnSpc>
            </a:pPr>
            <a:r>
              <a:rPr lang="en-US" sz="9600" i="1" dirty="0">
                <a:solidFill>
                  <a:srgbClr val="FFFFFF"/>
                </a:solidFill>
                <a:latin typeface="Book Antiqua" panose="02040602050305030304" pitchFamily="18" charset="0"/>
              </a:rPr>
              <a:t>¡A </a:t>
            </a:r>
            <a:r>
              <a:rPr lang="en-US" sz="9600" i="1" dirty="0" err="1">
                <a:solidFill>
                  <a:srgbClr val="000066"/>
                </a:solidFill>
                <a:latin typeface="Book Antiqua" panose="02040602050305030304" pitchFamily="18" charset="0"/>
              </a:rPr>
              <a:t>A</a:t>
            </a:r>
            <a:r>
              <a:rPr lang="en-US" sz="9600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lang="en-US" sz="9600" i="1" dirty="0" err="1">
                <a:solidFill>
                  <a:srgbClr val="000066"/>
                </a:solidFill>
                <a:latin typeface="Book Antiqua" panose="02040602050305030304" pitchFamily="18" charset="0"/>
              </a:rPr>
              <a:t>estudiar,investigar</a:t>
            </a:r>
            <a:r>
              <a:rPr lang="en-US" sz="9600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ts val="17160"/>
              </a:lnSpc>
            </a:pPr>
            <a:r>
              <a:rPr lang="en-US" sz="9600" i="1" dirty="0">
                <a:solidFill>
                  <a:srgbClr val="000066"/>
                </a:solidFill>
                <a:latin typeface="Book Antiqua" panose="02040602050305030304" pitchFamily="18" charset="0"/>
              </a:rPr>
              <a:t> y </a:t>
            </a:r>
            <a:r>
              <a:rPr lang="en-US" sz="9600" i="1" dirty="0" err="1">
                <a:solidFill>
                  <a:srgbClr val="000066"/>
                </a:solidFill>
                <a:latin typeface="Book Antiqua" panose="02040602050305030304" pitchFamily="18" charset="0"/>
              </a:rPr>
              <a:t>seguir</a:t>
            </a:r>
            <a:r>
              <a:rPr lang="en-US" sz="9600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lang="en-US" sz="96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lang="en-US" sz="9600" i="1" dirty="0" err="1">
                <a:solidFill>
                  <a:srgbClr val="000066"/>
                </a:solidFill>
                <a:latin typeface="Book Antiqua" panose="02040602050305030304" pitchFamily="18" charset="0"/>
              </a:rPr>
              <a:t>trabajando</a:t>
            </a:r>
            <a:r>
              <a:rPr lang="en-US" sz="9600" i="1" dirty="0">
                <a:solidFill>
                  <a:srgbClr val="000066"/>
                </a:solidFill>
                <a:latin typeface="Book Antiqua" panose="02040602050305030304" pitchFamily="18" charset="0"/>
              </a:rPr>
              <a:t>        </a:t>
            </a:r>
          </a:p>
          <a:p>
            <a:pPr algn="ctr" defTabSz="914445">
              <a:lnSpc>
                <a:spcPts val="17162"/>
              </a:lnSpc>
            </a:pPr>
            <a:endParaRPr lang="en-US" sz="96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 defTabSz="914445">
              <a:lnSpc>
                <a:spcPts val="17162"/>
              </a:lnSpc>
            </a:pPr>
            <a:r>
              <a:rPr lang="en-US" sz="9600" dirty="0">
                <a:solidFill>
                  <a:srgbClr val="003366"/>
                </a:solidFill>
                <a:latin typeface="Roboto Bold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0AFB14-C5D9-BB73-ECCD-D1DD85E24FF8}"/>
              </a:ext>
            </a:extLst>
          </p:cNvPr>
          <p:cNvSpPr txBox="1"/>
          <p:nvPr/>
        </p:nvSpPr>
        <p:spPr>
          <a:xfrm>
            <a:off x="1224443" y="9209782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45"/>
            <a:r>
              <a:rPr lang="es-ES" sz="32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camargo.ediana@gmail.com                                                                                      ediana.camargo@ucv.ve</a:t>
            </a:r>
            <a:endParaRPr lang="es-E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Qué es el E-Mail o Correo electrónico">
            <a:extLst>
              <a:ext uri="{FF2B5EF4-FFF2-40B4-BE49-F238E27FC236}">
                <a16:creationId xmlns:a16="http://schemas.microsoft.com/office/drawing/2014/main" id="{D3EBAD22-C149-49D6-8088-E5745147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91" y="6444728"/>
            <a:ext cx="2765054" cy="27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Instagram PNG transparente - StickPNG">
            <a:extLst>
              <a:ext uri="{FF2B5EF4-FFF2-40B4-BE49-F238E27FC236}">
                <a16:creationId xmlns:a16="http://schemas.microsoft.com/office/drawing/2014/main" id="{6D74BCC9-3402-BB41-4E14-90D9077E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876" y="5910553"/>
            <a:ext cx="2143125" cy="22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B277D3-8534-5CEA-23C2-1FC985A77D42}"/>
              </a:ext>
            </a:extLst>
          </p:cNvPr>
          <p:cNvSpPr txBox="1"/>
          <p:nvPr/>
        </p:nvSpPr>
        <p:spPr>
          <a:xfrm>
            <a:off x="9197801" y="8178730"/>
            <a:ext cx="7696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45"/>
            <a:r>
              <a:rPr lang="es-E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Edianacamargo</a:t>
            </a:r>
            <a:endParaRPr lang="es-E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defTabSz="914445"/>
            <a:r>
              <a:rPr lang="es-E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Ucvnoticias</a:t>
            </a:r>
            <a:endParaRPr lang="es-E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defTabSz="914445"/>
            <a:r>
              <a:rPr lang="es-E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Noticias.medicinaucv</a:t>
            </a:r>
            <a:r>
              <a:rPr lang="es-E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 defTabSz="914445"/>
            <a:r>
              <a:rPr lang="es-E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763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12BAF1-FADD-BF2B-3862-98920613E7A0}"/>
              </a:ext>
            </a:extLst>
          </p:cNvPr>
          <p:cNvSpPr txBox="1"/>
          <p:nvPr/>
        </p:nvSpPr>
        <p:spPr>
          <a:xfrm>
            <a:off x="803881" y="965979"/>
            <a:ext cx="16680239" cy="10479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1. Jorge RS. La vocación del investigador [Internet].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Available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from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: https://www.scielo.org.mx/scielo.php?script=sci_arttext&amp;pid=S0186-10422007000100001</a:t>
            </a:r>
          </a:p>
          <a:p>
            <a:pPr algn="just"/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2.G Fernández. Investigar con Éxito en Ciencias de la Salud | Escuela Andaluza de Salud Pública [Internet]. Escuela Andaluza De Salud Pública. 2020.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Available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from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https://www.easp.es/project/investigar-con-exito-en-ciencias-de-la-salud/</a:t>
            </a:r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3. ICMJE | Recomendaciones | Definición del papel de los autores y colaboradores [Internet].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Available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from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https://www.icmje.org/recommendations/browse/roles-and-responsibilities/defining-the-role-of-authors-and-contributors.html</a:t>
            </a:r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4.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Almiray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 Soto Alma Lidia, Clark Patricia, Merino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Frutis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 Damaris Victoria, Sánchez Méndez Lucía,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Guagnelli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 Martínez Miguel Ángel. ¿Qué es la pirámide de la 4. evidencia?. Rev.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Fac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Med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. (Méx.)  [revista en la Internet]. 2025  Jun [citado  2025  Oct  26] ;  68( 3 ): 30-39. Disponible en: http://www.scielo.org.mx/scielo.php?script=sci_arttext&amp;pid=S0026-17422025000300030&amp;lng=es.  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Epub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 05-Sep-2025.  https://doi.org/10.22201/fm.24484865e.2025.68.3.05.</a:t>
            </a:r>
          </a:p>
          <a:p>
            <a:pPr algn="just"/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5. Márquez-Álvarez L-J, Talavera-Valverde M-Á, Souto-Gómez A-I. Evolución metodológica e histórica de las publicaciones indexadas en terapia ocupacional.  Revista Británica de Terapia Ocupacional. 2025; 0(0). doi:10.1177/03080226251363729</a:t>
            </a:r>
          </a:p>
          <a:p>
            <a:pPr algn="just"/>
            <a:endParaRPr lang="es-419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endParaRPr lang="es-419" sz="2700" dirty="0">
              <a:solidFill>
                <a:srgbClr val="002060"/>
              </a:solidFill>
            </a:endParaRPr>
          </a:p>
          <a:p>
            <a:pPr algn="just"/>
            <a:endParaRPr lang="es-419" sz="2700" dirty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endParaRPr lang="es-419" sz="2700" dirty="0">
              <a:solidFill>
                <a:srgbClr val="002060"/>
              </a:solidFill>
            </a:endParaRPr>
          </a:p>
          <a:p>
            <a:pPr algn="just"/>
            <a:r>
              <a:rPr lang="en-US" sz="2700" dirty="0">
                <a:solidFill>
                  <a:srgbClr val="002060"/>
                </a:solidFill>
              </a:rPr>
              <a:t> </a:t>
            </a:r>
            <a:endParaRPr lang="es-419" sz="2700" dirty="0">
              <a:solidFill>
                <a:srgbClr val="002060"/>
              </a:solidFill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708EE33-5B6B-B7C9-71DC-52E2DE1FFB22}"/>
              </a:ext>
            </a:extLst>
          </p:cNvPr>
          <p:cNvSpPr txBox="1"/>
          <p:nvPr/>
        </p:nvSpPr>
        <p:spPr>
          <a:xfrm>
            <a:off x="1610306" y="239351"/>
            <a:ext cx="1246308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pc="-56" dirty="0" err="1">
                <a:solidFill>
                  <a:srgbClr val="002060"/>
                </a:solidFill>
                <a:latin typeface="Book Antiqua" panose="02040602050305030304" pitchFamily="18" charset="0"/>
              </a:rPr>
              <a:t>Referencias</a:t>
            </a:r>
            <a:r>
              <a:rPr lang="en-US" sz="3600" b="1" spc="-56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s-419" sz="36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2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9F43E-61D2-36E2-648E-C29707CF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8F31F7-61AF-4519-1437-525EEBBC0F46}"/>
              </a:ext>
            </a:extLst>
          </p:cNvPr>
          <p:cNvGrpSpPr/>
          <p:nvPr/>
        </p:nvGrpSpPr>
        <p:grpSpPr>
          <a:xfrm>
            <a:off x="1351183" y="800101"/>
            <a:ext cx="14897100" cy="6553200"/>
            <a:chOff x="0" y="0"/>
            <a:chExt cx="6315241" cy="32020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5E3FFA-3E58-9104-CC62-7DA8FD75AFF9}"/>
                </a:ext>
              </a:extLst>
            </p:cNvPr>
            <p:cNvSpPr/>
            <p:nvPr/>
          </p:nvSpPr>
          <p:spPr>
            <a:xfrm>
              <a:off x="0" y="0"/>
              <a:ext cx="6315241" cy="3202094"/>
            </a:xfrm>
            <a:custGeom>
              <a:avLst/>
              <a:gdLst/>
              <a:ahLst/>
              <a:cxnLst/>
              <a:rect l="l" t="t" r="r" b="b"/>
              <a:pathLst>
                <a:path w="6315241" h="3202094">
                  <a:moveTo>
                    <a:pt x="17649" y="0"/>
                  </a:moveTo>
                  <a:lnTo>
                    <a:pt x="6297592" y="0"/>
                  </a:lnTo>
                  <a:cubicBezTo>
                    <a:pt x="6302273" y="0"/>
                    <a:pt x="6306762" y="1859"/>
                    <a:pt x="6310072" y="5169"/>
                  </a:cubicBezTo>
                  <a:cubicBezTo>
                    <a:pt x="6313382" y="8479"/>
                    <a:pt x="6315241" y="12968"/>
                    <a:pt x="6315241" y="17649"/>
                  </a:cubicBezTo>
                  <a:lnTo>
                    <a:pt x="6315241" y="3184445"/>
                  </a:lnTo>
                  <a:cubicBezTo>
                    <a:pt x="6315241" y="3194192"/>
                    <a:pt x="6307340" y="3202094"/>
                    <a:pt x="6297592" y="3202094"/>
                  </a:cubicBezTo>
                  <a:lnTo>
                    <a:pt x="17649" y="3202094"/>
                  </a:lnTo>
                  <a:cubicBezTo>
                    <a:pt x="12968" y="3202094"/>
                    <a:pt x="8479" y="3200235"/>
                    <a:pt x="5169" y="3196925"/>
                  </a:cubicBezTo>
                  <a:cubicBezTo>
                    <a:pt x="1859" y="3193615"/>
                    <a:pt x="0" y="3189126"/>
                    <a:pt x="0" y="3184445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BCBEFA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472582-4610-9349-7EC5-73DADE4B513E}"/>
                </a:ext>
              </a:extLst>
            </p:cNvPr>
            <p:cNvSpPr txBox="1"/>
            <p:nvPr/>
          </p:nvSpPr>
          <p:spPr>
            <a:xfrm>
              <a:off x="0" y="-66675"/>
              <a:ext cx="6315241" cy="3268769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BF9D7EB-E93B-1F6C-BAB8-DF8050A23229}"/>
              </a:ext>
            </a:extLst>
          </p:cNvPr>
          <p:cNvGrpSpPr/>
          <p:nvPr/>
        </p:nvGrpSpPr>
        <p:grpSpPr>
          <a:xfrm>
            <a:off x="2172902" y="1726129"/>
            <a:ext cx="6626831" cy="4465243"/>
            <a:chOff x="0" y="0"/>
            <a:chExt cx="3022313" cy="294281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028D970-EBDA-2015-35C6-5BF8EB912994}"/>
                </a:ext>
              </a:extLst>
            </p:cNvPr>
            <p:cNvSpPr/>
            <p:nvPr/>
          </p:nvSpPr>
          <p:spPr>
            <a:xfrm>
              <a:off x="0" y="0"/>
              <a:ext cx="3022313" cy="2942811"/>
            </a:xfrm>
            <a:custGeom>
              <a:avLst/>
              <a:gdLst/>
              <a:ahLst/>
              <a:cxnLst/>
              <a:rect l="l" t="t" r="r" b="b"/>
              <a:pathLst>
                <a:path w="3022313" h="2942811">
                  <a:moveTo>
                    <a:pt x="29901" y="0"/>
                  </a:moveTo>
                  <a:lnTo>
                    <a:pt x="2992412" y="0"/>
                  </a:lnTo>
                  <a:cubicBezTo>
                    <a:pt x="3000342" y="0"/>
                    <a:pt x="3007947" y="3150"/>
                    <a:pt x="3013555" y="8758"/>
                  </a:cubicBezTo>
                  <a:cubicBezTo>
                    <a:pt x="3019163" y="14365"/>
                    <a:pt x="3022313" y="21971"/>
                    <a:pt x="3022313" y="29901"/>
                  </a:cubicBezTo>
                  <a:lnTo>
                    <a:pt x="3022313" y="2912910"/>
                  </a:lnTo>
                  <a:cubicBezTo>
                    <a:pt x="3022313" y="2920841"/>
                    <a:pt x="3019163" y="2928446"/>
                    <a:pt x="3013555" y="2934053"/>
                  </a:cubicBezTo>
                  <a:cubicBezTo>
                    <a:pt x="3007947" y="2939661"/>
                    <a:pt x="3000342" y="2942811"/>
                    <a:pt x="2992412" y="2942811"/>
                  </a:cubicBezTo>
                  <a:lnTo>
                    <a:pt x="29901" y="2942811"/>
                  </a:lnTo>
                  <a:cubicBezTo>
                    <a:pt x="21971" y="2942811"/>
                    <a:pt x="14365" y="2939661"/>
                    <a:pt x="8758" y="2934053"/>
                  </a:cubicBezTo>
                  <a:cubicBezTo>
                    <a:pt x="3150" y="2928446"/>
                    <a:pt x="0" y="2920841"/>
                    <a:pt x="0" y="2912910"/>
                  </a:cubicBezTo>
                  <a:lnTo>
                    <a:pt x="0" y="29901"/>
                  </a:lnTo>
                  <a:cubicBezTo>
                    <a:pt x="0" y="21971"/>
                    <a:pt x="3150" y="14365"/>
                    <a:pt x="8758" y="8758"/>
                  </a:cubicBezTo>
                  <a:cubicBezTo>
                    <a:pt x="14365" y="3150"/>
                    <a:pt x="21971" y="0"/>
                    <a:pt x="29901" y="0"/>
                  </a:cubicBezTo>
                  <a:close/>
                </a:path>
              </a:pathLst>
            </a:custGeom>
            <a:solidFill>
              <a:srgbClr val="FBD86A"/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D6D858-49CA-AA33-43EF-B7C8593C0005}"/>
                </a:ext>
              </a:extLst>
            </p:cNvPr>
            <p:cNvSpPr txBox="1"/>
            <p:nvPr/>
          </p:nvSpPr>
          <p:spPr>
            <a:xfrm>
              <a:off x="0" y="-66675"/>
              <a:ext cx="3022313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0F621B1-A526-ABF2-D763-B5B38DF60DCE}"/>
              </a:ext>
            </a:extLst>
          </p:cNvPr>
          <p:cNvGrpSpPr/>
          <p:nvPr/>
        </p:nvGrpSpPr>
        <p:grpSpPr>
          <a:xfrm>
            <a:off x="9198576" y="1801720"/>
            <a:ext cx="6580309" cy="4465244"/>
            <a:chOff x="0" y="0"/>
            <a:chExt cx="2894428" cy="294281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361884-F4AE-3639-6FC7-1D27C8C1A68F}"/>
                </a:ext>
              </a:extLst>
            </p:cNvPr>
            <p:cNvSpPr/>
            <p:nvPr/>
          </p:nvSpPr>
          <p:spPr>
            <a:xfrm>
              <a:off x="0" y="0"/>
              <a:ext cx="2894428" cy="2942811"/>
            </a:xfrm>
            <a:custGeom>
              <a:avLst/>
              <a:gdLst/>
              <a:ahLst/>
              <a:cxnLst/>
              <a:rect l="l" t="t" r="r" b="b"/>
              <a:pathLst>
                <a:path w="2894428" h="2942811">
                  <a:moveTo>
                    <a:pt x="31222" y="0"/>
                  </a:moveTo>
                  <a:lnTo>
                    <a:pt x="2863206" y="0"/>
                  </a:lnTo>
                  <a:cubicBezTo>
                    <a:pt x="2871487" y="0"/>
                    <a:pt x="2879428" y="3289"/>
                    <a:pt x="2885283" y="9145"/>
                  </a:cubicBezTo>
                  <a:cubicBezTo>
                    <a:pt x="2891139" y="15000"/>
                    <a:pt x="2894428" y="22942"/>
                    <a:pt x="2894428" y="31222"/>
                  </a:cubicBezTo>
                  <a:lnTo>
                    <a:pt x="2894428" y="2911589"/>
                  </a:lnTo>
                  <a:cubicBezTo>
                    <a:pt x="2894428" y="2919870"/>
                    <a:pt x="2891139" y="2927811"/>
                    <a:pt x="2885283" y="2933666"/>
                  </a:cubicBezTo>
                  <a:cubicBezTo>
                    <a:pt x="2879428" y="2939522"/>
                    <a:pt x="2871487" y="2942811"/>
                    <a:pt x="2863206" y="2942811"/>
                  </a:cubicBezTo>
                  <a:lnTo>
                    <a:pt x="31222" y="2942811"/>
                  </a:lnTo>
                  <a:cubicBezTo>
                    <a:pt x="22942" y="2942811"/>
                    <a:pt x="15000" y="2939522"/>
                    <a:pt x="9145" y="2933666"/>
                  </a:cubicBezTo>
                  <a:cubicBezTo>
                    <a:pt x="3289" y="2927811"/>
                    <a:pt x="0" y="2919870"/>
                    <a:pt x="0" y="2911589"/>
                  </a:cubicBezTo>
                  <a:lnTo>
                    <a:pt x="0" y="31222"/>
                  </a:lnTo>
                  <a:cubicBezTo>
                    <a:pt x="0" y="22942"/>
                    <a:pt x="3289" y="15000"/>
                    <a:pt x="9145" y="9145"/>
                  </a:cubicBezTo>
                  <a:cubicBezTo>
                    <a:pt x="15000" y="3289"/>
                    <a:pt x="22942" y="0"/>
                    <a:pt x="31222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039B2AB-29AE-5E94-9FF0-731F8013EE3D}"/>
                </a:ext>
              </a:extLst>
            </p:cNvPr>
            <p:cNvSpPr txBox="1"/>
            <p:nvPr/>
          </p:nvSpPr>
          <p:spPr>
            <a:xfrm>
              <a:off x="0" y="-66675"/>
              <a:ext cx="2894428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9AB0C57-8F61-C47B-7151-CFA8165EA8B3}"/>
              </a:ext>
            </a:extLst>
          </p:cNvPr>
          <p:cNvGrpSpPr/>
          <p:nvPr/>
        </p:nvGrpSpPr>
        <p:grpSpPr>
          <a:xfrm>
            <a:off x="1774059" y="2781300"/>
            <a:ext cx="6885812" cy="3314847"/>
            <a:chOff x="-31433" y="424815"/>
            <a:chExt cx="9067109" cy="4419794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2B5BE9D-5181-1794-C37C-856AD3CE0990}"/>
                </a:ext>
              </a:extLst>
            </p:cNvPr>
            <p:cNvSpPr txBox="1"/>
            <p:nvPr/>
          </p:nvSpPr>
          <p:spPr>
            <a:xfrm>
              <a:off x="-31433" y="2225090"/>
              <a:ext cx="9035676" cy="2619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3200" u="none" strike="noStrike" spc="-96" dirty="0">
                  <a:solidFill>
                    <a:srgbClr val="19274F"/>
                  </a:solidFill>
                  <a:latin typeface="Montaser Arabic"/>
                  <a:ea typeface="Montaser Arabic"/>
                  <a:cs typeface="Montaser Arabic"/>
                  <a:sym typeface="Montaser Arabic"/>
                </a:rPr>
                <a:t>¿</a:t>
              </a:r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Carrera universitaria  </a:t>
              </a:r>
            </a:p>
            <a:p>
              <a:pPr algn="ctr"/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 Vs</a:t>
              </a:r>
            </a:p>
            <a:p>
              <a:pPr algn="ctr"/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Profesional Egresado ?</a:t>
              </a:r>
            </a:p>
            <a:p>
              <a:pPr algn="ctr">
                <a:lnSpc>
                  <a:spcPts val="3840"/>
                </a:lnSpc>
              </a:pPr>
              <a:endParaRPr lang="en-US" sz="3200" u="none" strike="noStrike" spc="-96" dirty="0">
                <a:solidFill>
                  <a:srgbClr val="19274F"/>
                </a:solidFill>
                <a:latin typeface="Montaser Arabic"/>
                <a:ea typeface="Montaser Arabic"/>
                <a:cs typeface="Montaser Arabic"/>
                <a:sym typeface="Montaser Arabic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043FE82-B7A2-F4C5-A548-ECC6FFE30E5D}"/>
                </a:ext>
              </a:extLst>
            </p:cNvPr>
            <p:cNvSpPr txBox="1"/>
            <p:nvPr/>
          </p:nvSpPr>
          <p:spPr>
            <a:xfrm>
              <a:off x="0" y="424815"/>
              <a:ext cx="9035676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24"/>
                </a:lnSpc>
                <a:spcBef>
                  <a:spcPct val="0"/>
                </a:spcBef>
              </a:pPr>
              <a:r>
                <a:rPr lang="en-US" sz="7204" b="1" dirty="0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¿</a:t>
              </a:r>
              <a:r>
                <a:rPr lang="en-US" sz="7204" b="1" dirty="0" err="1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Desafio</a:t>
              </a:r>
              <a:r>
                <a:rPr lang="en-US" sz="7204" b="1" dirty="0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 ?</a:t>
              </a:r>
            </a:p>
          </p:txBody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9F3884B9-3859-9E63-91A6-7B3A5C3F1D29}"/>
              </a:ext>
            </a:extLst>
          </p:cNvPr>
          <p:cNvSpPr txBox="1"/>
          <p:nvPr/>
        </p:nvSpPr>
        <p:spPr>
          <a:xfrm>
            <a:off x="9292459" y="2781300"/>
            <a:ext cx="6861941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7204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¿</a:t>
            </a:r>
            <a:r>
              <a:rPr lang="en-US" sz="7204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Realidad</a:t>
            </a:r>
            <a:r>
              <a:rPr lang="en-US" sz="7204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?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AA10F54A-D617-D89F-B63E-B8BDC699F98A}"/>
              </a:ext>
            </a:extLst>
          </p:cNvPr>
          <p:cNvSpPr txBox="1"/>
          <p:nvPr/>
        </p:nvSpPr>
        <p:spPr>
          <a:xfrm>
            <a:off x="9650904" y="1342928"/>
            <a:ext cx="7438878" cy="7734584"/>
          </a:xfrm>
          <a:prstGeom prst="rect">
            <a:avLst/>
          </a:prstGeom>
        </p:spPr>
        <p:txBody>
          <a:bodyPr lIns="46656" tIns="46656" rIns="46656" bIns="46656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1AD3537-5B51-9F5B-9DCC-A07682236481}"/>
              </a:ext>
            </a:extLst>
          </p:cNvPr>
          <p:cNvSpPr txBox="1"/>
          <p:nvPr/>
        </p:nvSpPr>
        <p:spPr>
          <a:xfrm>
            <a:off x="9922768" y="3970860"/>
            <a:ext cx="5131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E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Competencia</a:t>
            </a:r>
          </a:p>
          <a:p>
            <a:pPr algn="ctr"/>
            <a:endParaRPr lang="es-ES" sz="3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Vocación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470F9C6-E461-4F9F-8B09-31E6A12CC87A}"/>
              </a:ext>
            </a:extLst>
          </p:cNvPr>
          <p:cNvSpPr/>
          <p:nvPr/>
        </p:nvSpPr>
        <p:spPr>
          <a:xfrm>
            <a:off x="228600" y="7695811"/>
            <a:ext cx="17602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sz="4400" b="1" i="1" cap="none" spc="0" dirty="0">
                <a:ln w="0"/>
                <a:solidFill>
                  <a:srgbClr val="FFFFFF"/>
                </a:solidFill>
                <a:latin typeface="Book Antiqua" panose="02040602050305030304" pitchFamily="18" charset="0"/>
              </a:rPr>
              <a:t>La actitud interrogadora del ser humano  ante el universo, su inquietud persistente de preguntarse y responder, su anhelo de saber </a:t>
            </a:r>
            <a:r>
              <a:rPr lang="es-419" sz="4400" b="1" i="1" cap="none" spc="0" baseline="30000" dirty="0">
                <a:ln w="0"/>
                <a:solidFill>
                  <a:srgbClr val="FFFFFF"/>
                </a:solidFill>
                <a:latin typeface="Book Antiqua" panose="02040602050305030304" pitchFamily="18" charset="0"/>
              </a:rPr>
              <a:t>(1</a:t>
            </a:r>
            <a:r>
              <a:rPr lang="es-419" sz="5400" b="1" i="1" cap="none" spc="0" baseline="30000" dirty="0">
                <a:ln w="0"/>
                <a:solidFill>
                  <a:srgbClr val="FFFFFF"/>
                </a:solidFill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8855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ED2FA5-C645-426E-B733-39677C504BC3}"/>
              </a:ext>
            </a:extLst>
          </p:cNvPr>
          <p:cNvSpPr txBox="1"/>
          <p:nvPr/>
        </p:nvSpPr>
        <p:spPr>
          <a:xfrm>
            <a:off x="803881" y="965979"/>
            <a:ext cx="1668023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6. Espinosa M, Pérez  V, Quesada J, López A, Carratalá  C. Análisis evolutivo de la producción científica internacional en terapia ocupacional desde 1917 hasta 2020. </a:t>
            </a:r>
            <a:r>
              <a:rPr lang="es-419" sz="27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Int</a:t>
            </a:r>
            <a:r>
              <a:rPr lang="es-419" sz="2700" dirty="0">
                <a:solidFill>
                  <a:srgbClr val="002060"/>
                </a:solidFill>
                <a:latin typeface="Book Antiqua" panose="02040602050305030304" pitchFamily="18" charset="0"/>
              </a:rPr>
              <a:t>. J. Medio Ambiente. Res. Salud Pública 2021, 18, 12740. https://doi.org/10.3390/ijerph182312740</a:t>
            </a:r>
          </a:p>
          <a:p>
            <a:pPr marL="514350" indent="-514350" algn="just">
              <a:buAutoNum type="arabicPeriod"/>
            </a:pPr>
            <a:endParaRPr lang="es-419" sz="2700" dirty="0">
              <a:solidFill>
                <a:srgbClr val="002060"/>
              </a:solidFill>
            </a:endParaRPr>
          </a:p>
          <a:p>
            <a:pPr algn="just"/>
            <a:r>
              <a:rPr lang="en-US" sz="2700" dirty="0">
                <a:solidFill>
                  <a:srgbClr val="002060"/>
                </a:solidFill>
              </a:rPr>
              <a:t> </a:t>
            </a:r>
            <a:endParaRPr lang="es-419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9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9F43E-61D2-36E2-648E-C29707CF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8F31F7-61AF-4519-1437-525EEBBC0F46}"/>
              </a:ext>
            </a:extLst>
          </p:cNvPr>
          <p:cNvGrpSpPr/>
          <p:nvPr/>
        </p:nvGrpSpPr>
        <p:grpSpPr>
          <a:xfrm>
            <a:off x="1351183" y="800101"/>
            <a:ext cx="14897100" cy="6553200"/>
            <a:chOff x="0" y="0"/>
            <a:chExt cx="6315241" cy="32020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5E3FFA-3E58-9104-CC62-7DA8FD75AFF9}"/>
                </a:ext>
              </a:extLst>
            </p:cNvPr>
            <p:cNvSpPr/>
            <p:nvPr/>
          </p:nvSpPr>
          <p:spPr>
            <a:xfrm>
              <a:off x="0" y="0"/>
              <a:ext cx="6315241" cy="3202094"/>
            </a:xfrm>
            <a:custGeom>
              <a:avLst/>
              <a:gdLst/>
              <a:ahLst/>
              <a:cxnLst/>
              <a:rect l="l" t="t" r="r" b="b"/>
              <a:pathLst>
                <a:path w="6315241" h="3202094">
                  <a:moveTo>
                    <a:pt x="17649" y="0"/>
                  </a:moveTo>
                  <a:lnTo>
                    <a:pt x="6297592" y="0"/>
                  </a:lnTo>
                  <a:cubicBezTo>
                    <a:pt x="6302273" y="0"/>
                    <a:pt x="6306762" y="1859"/>
                    <a:pt x="6310072" y="5169"/>
                  </a:cubicBezTo>
                  <a:cubicBezTo>
                    <a:pt x="6313382" y="8479"/>
                    <a:pt x="6315241" y="12968"/>
                    <a:pt x="6315241" y="17649"/>
                  </a:cubicBezTo>
                  <a:lnTo>
                    <a:pt x="6315241" y="3184445"/>
                  </a:lnTo>
                  <a:cubicBezTo>
                    <a:pt x="6315241" y="3194192"/>
                    <a:pt x="6307340" y="3202094"/>
                    <a:pt x="6297592" y="3202094"/>
                  </a:cubicBezTo>
                  <a:lnTo>
                    <a:pt x="17649" y="3202094"/>
                  </a:lnTo>
                  <a:cubicBezTo>
                    <a:pt x="12968" y="3202094"/>
                    <a:pt x="8479" y="3200235"/>
                    <a:pt x="5169" y="3196925"/>
                  </a:cubicBezTo>
                  <a:cubicBezTo>
                    <a:pt x="1859" y="3193615"/>
                    <a:pt x="0" y="3189126"/>
                    <a:pt x="0" y="3184445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BCBEFA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472582-4610-9349-7EC5-73DADE4B513E}"/>
                </a:ext>
              </a:extLst>
            </p:cNvPr>
            <p:cNvSpPr txBox="1"/>
            <p:nvPr/>
          </p:nvSpPr>
          <p:spPr>
            <a:xfrm>
              <a:off x="0" y="-66675"/>
              <a:ext cx="6315241" cy="3268769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BF9D7EB-E93B-1F6C-BAB8-DF8050A23229}"/>
              </a:ext>
            </a:extLst>
          </p:cNvPr>
          <p:cNvGrpSpPr/>
          <p:nvPr/>
        </p:nvGrpSpPr>
        <p:grpSpPr>
          <a:xfrm>
            <a:off x="2172902" y="1726129"/>
            <a:ext cx="6626831" cy="4465243"/>
            <a:chOff x="0" y="0"/>
            <a:chExt cx="3022313" cy="294281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028D970-EBDA-2015-35C6-5BF8EB912994}"/>
                </a:ext>
              </a:extLst>
            </p:cNvPr>
            <p:cNvSpPr/>
            <p:nvPr/>
          </p:nvSpPr>
          <p:spPr>
            <a:xfrm>
              <a:off x="0" y="0"/>
              <a:ext cx="3022313" cy="2942811"/>
            </a:xfrm>
            <a:custGeom>
              <a:avLst/>
              <a:gdLst/>
              <a:ahLst/>
              <a:cxnLst/>
              <a:rect l="l" t="t" r="r" b="b"/>
              <a:pathLst>
                <a:path w="3022313" h="2942811">
                  <a:moveTo>
                    <a:pt x="29901" y="0"/>
                  </a:moveTo>
                  <a:lnTo>
                    <a:pt x="2992412" y="0"/>
                  </a:lnTo>
                  <a:cubicBezTo>
                    <a:pt x="3000342" y="0"/>
                    <a:pt x="3007947" y="3150"/>
                    <a:pt x="3013555" y="8758"/>
                  </a:cubicBezTo>
                  <a:cubicBezTo>
                    <a:pt x="3019163" y="14365"/>
                    <a:pt x="3022313" y="21971"/>
                    <a:pt x="3022313" y="29901"/>
                  </a:cubicBezTo>
                  <a:lnTo>
                    <a:pt x="3022313" y="2912910"/>
                  </a:lnTo>
                  <a:cubicBezTo>
                    <a:pt x="3022313" y="2920841"/>
                    <a:pt x="3019163" y="2928446"/>
                    <a:pt x="3013555" y="2934053"/>
                  </a:cubicBezTo>
                  <a:cubicBezTo>
                    <a:pt x="3007947" y="2939661"/>
                    <a:pt x="3000342" y="2942811"/>
                    <a:pt x="2992412" y="2942811"/>
                  </a:cubicBezTo>
                  <a:lnTo>
                    <a:pt x="29901" y="2942811"/>
                  </a:lnTo>
                  <a:cubicBezTo>
                    <a:pt x="21971" y="2942811"/>
                    <a:pt x="14365" y="2939661"/>
                    <a:pt x="8758" y="2934053"/>
                  </a:cubicBezTo>
                  <a:cubicBezTo>
                    <a:pt x="3150" y="2928446"/>
                    <a:pt x="0" y="2920841"/>
                    <a:pt x="0" y="2912910"/>
                  </a:cubicBezTo>
                  <a:lnTo>
                    <a:pt x="0" y="29901"/>
                  </a:lnTo>
                  <a:cubicBezTo>
                    <a:pt x="0" y="21971"/>
                    <a:pt x="3150" y="14365"/>
                    <a:pt x="8758" y="8758"/>
                  </a:cubicBezTo>
                  <a:cubicBezTo>
                    <a:pt x="14365" y="3150"/>
                    <a:pt x="21971" y="0"/>
                    <a:pt x="29901" y="0"/>
                  </a:cubicBezTo>
                  <a:close/>
                </a:path>
              </a:pathLst>
            </a:custGeom>
            <a:solidFill>
              <a:srgbClr val="FBD86A"/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D6D858-49CA-AA33-43EF-B7C8593C0005}"/>
                </a:ext>
              </a:extLst>
            </p:cNvPr>
            <p:cNvSpPr txBox="1"/>
            <p:nvPr/>
          </p:nvSpPr>
          <p:spPr>
            <a:xfrm>
              <a:off x="0" y="-66675"/>
              <a:ext cx="3022313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0F621B1-A526-ABF2-D763-B5B38DF60DCE}"/>
              </a:ext>
            </a:extLst>
          </p:cNvPr>
          <p:cNvGrpSpPr/>
          <p:nvPr/>
        </p:nvGrpSpPr>
        <p:grpSpPr>
          <a:xfrm>
            <a:off x="9198576" y="1700551"/>
            <a:ext cx="6580309" cy="4566413"/>
            <a:chOff x="0" y="-66675"/>
            <a:chExt cx="2894428" cy="300948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361884-F4AE-3639-6FC7-1D27C8C1A68F}"/>
                </a:ext>
              </a:extLst>
            </p:cNvPr>
            <p:cNvSpPr/>
            <p:nvPr/>
          </p:nvSpPr>
          <p:spPr>
            <a:xfrm>
              <a:off x="0" y="0"/>
              <a:ext cx="2894428" cy="2942811"/>
            </a:xfrm>
            <a:custGeom>
              <a:avLst/>
              <a:gdLst/>
              <a:ahLst/>
              <a:cxnLst/>
              <a:rect l="l" t="t" r="r" b="b"/>
              <a:pathLst>
                <a:path w="2894428" h="2942811">
                  <a:moveTo>
                    <a:pt x="31222" y="0"/>
                  </a:moveTo>
                  <a:lnTo>
                    <a:pt x="2863206" y="0"/>
                  </a:lnTo>
                  <a:cubicBezTo>
                    <a:pt x="2871487" y="0"/>
                    <a:pt x="2879428" y="3289"/>
                    <a:pt x="2885283" y="9145"/>
                  </a:cubicBezTo>
                  <a:cubicBezTo>
                    <a:pt x="2891139" y="15000"/>
                    <a:pt x="2894428" y="22942"/>
                    <a:pt x="2894428" y="31222"/>
                  </a:cubicBezTo>
                  <a:lnTo>
                    <a:pt x="2894428" y="2911589"/>
                  </a:lnTo>
                  <a:cubicBezTo>
                    <a:pt x="2894428" y="2919870"/>
                    <a:pt x="2891139" y="2927811"/>
                    <a:pt x="2885283" y="2933666"/>
                  </a:cubicBezTo>
                  <a:cubicBezTo>
                    <a:pt x="2879428" y="2939522"/>
                    <a:pt x="2871487" y="2942811"/>
                    <a:pt x="2863206" y="2942811"/>
                  </a:cubicBezTo>
                  <a:lnTo>
                    <a:pt x="31222" y="2942811"/>
                  </a:lnTo>
                  <a:cubicBezTo>
                    <a:pt x="22942" y="2942811"/>
                    <a:pt x="15000" y="2939522"/>
                    <a:pt x="9145" y="2933666"/>
                  </a:cubicBezTo>
                  <a:cubicBezTo>
                    <a:pt x="3289" y="2927811"/>
                    <a:pt x="0" y="2919870"/>
                    <a:pt x="0" y="2911589"/>
                  </a:cubicBezTo>
                  <a:lnTo>
                    <a:pt x="0" y="31222"/>
                  </a:lnTo>
                  <a:cubicBezTo>
                    <a:pt x="0" y="22942"/>
                    <a:pt x="3289" y="15000"/>
                    <a:pt x="9145" y="9145"/>
                  </a:cubicBezTo>
                  <a:cubicBezTo>
                    <a:pt x="15000" y="3289"/>
                    <a:pt x="22942" y="0"/>
                    <a:pt x="31222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039B2AB-29AE-5E94-9FF0-731F8013EE3D}"/>
                </a:ext>
              </a:extLst>
            </p:cNvPr>
            <p:cNvSpPr txBox="1"/>
            <p:nvPr/>
          </p:nvSpPr>
          <p:spPr>
            <a:xfrm>
              <a:off x="0" y="-66675"/>
              <a:ext cx="2894428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9AB0C57-8F61-C47B-7151-CFA8165EA8B3}"/>
              </a:ext>
            </a:extLst>
          </p:cNvPr>
          <p:cNvGrpSpPr/>
          <p:nvPr/>
        </p:nvGrpSpPr>
        <p:grpSpPr>
          <a:xfrm>
            <a:off x="1774059" y="2781300"/>
            <a:ext cx="6885812" cy="3314847"/>
            <a:chOff x="-31433" y="424815"/>
            <a:chExt cx="9067109" cy="4419794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2B5BE9D-5181-1794-C37C-856AD3CE0990}"/>
                </a:ext>
              </a:extLst>
            </p:cNvPr>
            <p:cNvSpPr txBox="1"/>
            <p:nvPr/>
          </p:nvSpPr>
          <p:spPr>
            <a:xfrm>
              <a:off x="-31433" y="2225090"/>
              <a:ext cx="9035676" cy="2619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3200" u="none" strike="noStrike" spc="-96" dirty="0">
                  <a:solidFill>
                    <a:srgbClr val="19274F"/>
                  </a:solidFill>
                  <a:latin typeface="Montaser Arabic"/>
                  <a:ea typeface="Montaser Arabic"/>
                  <a:cs typeface="Montaser Arabic"/>
                  <a:sym typeface="Montaser Arabic"/>
                </a:rPr>
                <a:t>¿</a:t>
              </a:r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Carrera universitaria  </a:t>
              </a:r>
            </a:p>
            <a:p>
              <a:pPr algn="ctr"/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 Vs</a:t>
              </a:r>
            </a:p>
            <a:p>
              <a:pPr algn="ctr"/>
              <a:r>
                <a:rPr lang="es-ES" sz="3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Profesional Egresado ?</a:t>
              </a:r>
            </a:p>
            <a:p>
              <a:pPr algn="ctr">
                <a:lnSpc>
                  <a:spcPts val="3840"/>
                </a:lnSpc>
              </a:pPr>
              <a:endParaRPr lang="en-US" sz="3200" u="none" strike="noStrike" spc="-96" dirty="0">
                <a:solidFill>
                  <a:srgbClr val="19274F"/>
                </a:solidFill>
                <a:latin typeface="Montaser Arabic"/>
                <a:ea typeface="Montaser Arabic"/>
                <a:cs typeface="Montaser Arabic"/>
                <a:sym typeface="Montaser Arabic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043FE82-B7A2-F4C5-A548-ECC6FFE30E5D}"/>
                </a:ext>
              </a:extLst>
            </p:cNvPr>
            <p:cNvSpPr txBox="1"/>
            <p:nvPr/>
          </p:nvSpPr>
          <p:spPr>
            <a:xfrm>
              <a:off x="0" y="424815"/>
              <a:ext cx="9035676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24"/>
                </a:lnSpc>
                <a:spcBef>
                  <a:spcPct val="0"/>
                </a:spcBef>
              </a:pPr>
              <a:r>
                <a:rPr lang="en-US" sz="7204" b="1" dirty="0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¿</a:t>
              </a:r>
              <a:r>
                <a:rPr lang="en-US" sz="7204" b="1" dirty="0" err="1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Desafio</a:t>
              </a:r>
              <a:r>
                <a:rPr lang="en-US" sz="7204" b="1" dirty="0">
                  <a:solidFill>
                    <a:srgbClr val="19274F"/>
                  </a:solidFill>
                  <a:latin typeface="Stinger Fit Bold"/>
                  <a:ea typeface="Stinger Fit Bold"/>
                  <a:cs typeface="Stinger Fit Bold"/>
                  <a:sym typeface="Stinger Fit Bold"/>
                </a:rPr>
                <a:t> ?</a:t>
              </a:r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AA10F54A-D617-D89F-B63E-B8BDC699F98A}"/>
              </a:ext>
            </a:extLst>
          </p:cNvPr>
          <p:cNvSpPr txBox="1"/>
          <p:nvPr/>
        </p:nvSpPr>
        <p:spPr>
          <a:xfrm>
            <a:off x="9650904" y="1342928"/>
            <a:ext cx="7438878" cy="7734584"/>
          </a:xfrm>
          <a:prstGeom prst="rect">
            <a:avLst/>
          </a:prstGeom>
        </p:spPr>
        <p:txBody>
          <a:bodyPr lIns="46656" tIns="46656" rIns="46656" bIns="46656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1505D5-569A-4754-99E6-AE00D688A928}"/>
              </a:ext>
            </a:extLst>
          </p:cNvPr>
          <p:cNvSpPr/>
          <p:nvPr/>
        </p:nvSpPr>
        <p:spPr>
          <a:xfrm>
            <a:off x="10383892" y="2826184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Estudiante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23CA5A7-0A6E-4489-94AA-6B47D5D0A7D7}"/>
              </a:ext>
            </a:extLst>
          </p:cNvPr>
          <p:cNvSpPr/>
          <p:nvPr/>
        </p:nvSpPr>
        <p:spPr>
          <a:xfrm>
            <a:off x="10383892" y="4131507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Profesional</a:t>
            </a:r>
          </a:p>
        </p:txBody>
      </p:sp>
    </p:spTree>
    <p:extLst>
      <p:ext uri="{BB962C8B-B14F-4D97-AF65-F5344CB8AC3E}">
        <p14:creationId xmlns:p14="http://schemas.microsoft.com/office/powerpoint/2010/main" val="180641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2C9C934-54D7-C0D4-4596-3BAC2A60C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394995"/>
              </p:ext>
            </p:extLst>
          </p:nvPr>
        </p:nvGraphicFramePr>
        <p:xfrm>
          <a:off x="-1130492" y="1714500"/>
          <a:ext cx="6506468" cy="880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5FCB4091-76FB-8EFA-5D5D-DD3C2F14774C}"/>
              </a:ext>
            </a:extLst>
          </p:cNvPr>
          <p:cNvSpPr/>
          <p:nvPr/>
        </p:nvSpPr>
        <p:spPr>
          <a:xfrm>
            <a:off x="5876856" y="2195196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Estudiante</a:t>
            </a:r>
          </a:p>
        </p:txBody>
      </p:sp>
      <p:sp>
        <p:nvSpPr>
          <p:cNvPr id="3" name="Diagrama de flujo: multidocumento 2">
            <a:extLst>
              <a:ext uri="{FF2B5EF4-FFF2-40B4-BE49-F238E27FC236}">
                <a16:creationId xmlns:a16="http://schemas.microsoft.com/office/drawing/2014/main" id="{8C35AAC8-0AB0-AEA9-A20F-DB0A194E21C0}"/>
              </a:ext>
            </a:extLst>
          </p:cNvPr>
          <p:cNvSpPr/>
          <p:nvPr/>
        </p:nvSpPr>
        <p:spPr>
          <a:xfrm>
            <a:off x="5443360" y="5687739"/>
            <a:ext cx="2032197" cy="1764098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Diagrama de flujo: datos 3">
            <a:extLst>
              <a:ext uri="{FF2B5EF4-FFF2-40B4-BE49-F238E27FC236}">
                <a16:creationId xmlns:a16="http://schemas.microsoft.com/office/drawing/2014/main" id="{71B6E992-4BF0-5488-D7F2-BBFB705D2049}"/>
              </a:ext>
            </a:extLst>
          </p:cNvPr>
          <p:cNvSpPr/>
          <p:nvPr/>
        </p:nvSpPr>
        <p:spPr>
          <a:xfrm>
            <a:off x="4876800" y="4840760"/>
            <a:ext cx="3033671" cy="3323240"/>
          </a:xfrm>
          <a:prstGeom prst="flowChartInputOutpu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28D3ED5-8ABF-55D0-5919-7C6D70CBE6DC}"/>
              </a:ext>
            </a:extLst>
          </p:cNvPr>
          <p:cNvSpPr/>
          <p:nvPr/>
        </p:nvSpPr>
        <p:spPr>
          <a:xfrm>
            <a:off x="9294849" y="4655805"/>
            <a:ext cx="2734754" cy="406909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con muesca 15">
            <a:extLst>
              <a:ext uri="{FF2B5EF4-FFF2-40B4-BE49-F238E27FC236}">
                <a16:creationId xmlns:a16="http://schemas.microsoft.com/office/drawing/2014/main" id="{1A0F0750-0304-9FAA-CB48-A1DB5D7C0798}"/>
              </a:ext>
            </a:extLst>
          </p:cNvPr>
          <p:cNvSpPr/>
          <p:nvPr/>
        </p:nvSpPr>
        <p:spPr>
          <a:xfrm>
            <a:off x="7910471" y="6502380"/>
            <a:ext cx="1079578" cy="76200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con muesca 17">
            <a:extLst>
              <a:ext uri="{FF2B5EF4-FFF2-40B4-BE49-F238E27FC236}">
                <a16:creationId xmlns:a16="http://schemas.microsoft.com/office/drawing/2014/main" id="{5059A30F-C472-5D91-9213-E786DBD93340}"/>
              </a:ext>
            </a:extLst>
          </p:cNvPr>
          <p:cNvSpPr/>
          <p:nvPr/>
        </p:nvSpPr>
        <p:spPr>
          <a:xfrm>
            <a:off x="12712622" y="5554552"/>
            <a:ext cx="1079578" cy="76200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34EFE6F-7854-0B12-F5B0-4FF9C6580690}"/>
              </a:ext>
            </a:extLst>
          </p:cNvPr>
          <p:cNvSpPr/>
          <p:nvPr/>
        </p:nvSpPr>
        <p:spPr>
          <a:xfrm>
            <a:off x="5916201" y="3340218"/>
            <a:ext cx="21691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i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Unidades</a:t>
            </a:r>
          </a:p>
          <a:p>
            <a:pPr algn="ctr"/>
            <a:r>
              <a:rPr lang="es-ES" sz="2800" b="1" i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 curriculares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7A8E937-C27A-149A-8D0E-5F5B0DA28B60}"/>
              </a:ext>
            </a:extLst>
          </p:cNvPr>
          <p:cNvSpPr/>
          <p:nvPr/>
        </p:nvSpPr>
        <p:spPr>
          <a:xfrm>
            <a:off x="9561013" y="5611797"/>
            <a:ext cx="209223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s-ES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Producción </a:t>
            </a:r>
          </a:p>
          <a:p>
            <a:pPr algn="ctr"/>
            <a:r>
              <a:rPr lang="es-ES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intelectual </a:t>
            </a:r>
            <a:endParaRPr lang="es-ES" sz="2800" b="1" i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84BEEC5-70E0-5629-7404-C335986DEC4E}"/>
              </a:ext>
            </a:extLst>
          </p:cNvPr>
          <p:cNvSpPr/>
          <p:nvPr/>
        </p:nvSpPr>
        <p:spPr>
          <a:xfrm>
            <a:off x="12525892" y="2881384"/>
            <a:ext cx="5813934" cy="69254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Informes 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Monografías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Presentaciones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Infografías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Mapas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Exposiciones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Representaciones   Redes 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Trabajo de Investigación 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Presentaciones en Eventos</a:t>
            </a:r>
          </a:p>
          <a:p>
            <a:pPr algn="ctr">
              <a:lnSpc>
                <a:spcPct val="150000"/>
              </a:lnSpc>
            </a:pPr>
            <a:r>
              <a:rPr lang="es-ES" sz="2800" b="1" i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Publicaciones   </a:t>
            </a:r>
            <a:endParaRPr lang="es-ES" sz="2800" b="1" i="1" cap="none" spc="0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B46A2D7-CB1C-446F-A2DB-BA11B5CED4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537854"/>
              </p:ext>
            </p:extLst>
          </p:nvPr>
        </p:nvGraphicFramePr>
        <p:xfrm>
          <a:off x="609599" y="441081"/>
          <a:ext cx="14066249" cy="130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D02B18BA-D7E6-4CA7-AA27-D760083A9C4C}"/>
              </a:ext>
            </a:extLst>
          </p:cNvPr>
          <p:cNvSpPr/>
          <p:nvPr/>
        </p:nvSpPr>
        <p:spPr>
          <a:xfrm>
            <a:off x="10635358" y="138664"/>
            <a:ext cx="3276600" cy="1905010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 descr="▷ La gran carrera - PsicoActiva">
            <a:extLst>
              <a:ext uri="{FF2B5EF4-FFF2-40B4-BE49-F238E27FC236}">
                <a16:creationId xmlns:a16="http://schemas.microsoft.com/office/drawing/2014/main" id="{430ADDE4-308A-410D-92F3-A222F2DF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159" y="300505"/>
            <a:ext cx="4004745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DF6D8401-C06B-40DD-920C-8F9B3D0939ED}"/>
              </a:ext>
            </a:extLst>
          </p:cNvPr>
          <p:cNvSpPr/>
          <p:nvPr/>
        </p:nvSpPr>
        <p:spPr>
          <a:xfrm>
            <a:off x="13915832" y="2216727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Profesional</a:t>
            </a:r>
          </a:p>
        </p:txBody>
      </p:sp>
    </p:spTree>
    <p:extLst>
      <p:ext uri="{BB962C8B-B14F-4D97-AF65-F5344CB8AC3E}">
        <p14:creationId xmlns:p14="http://schemas.microsoft.com/office/powerpoint/2010/main" val="358638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752;p19">
            <a:extLst>
              <a:ext uri="{FF2B5EF4-FFF2-40B4-BE49-F238E27FC236}">
                <a16:creationId xmlns:a16="http://schemas.microsoft.com/office/drawing/2014/main" id="{7E38413D-6988-9DF9-949C-C53F51E635E4}"/>
              </a:ext>
            </a:extLst>
          </p:cNvPr>
          <p:cNvGrpSpPr/>
          <p:nvPr/>
        </p:nvGrpSpPr>
        <p:grpSpPr>
          <a:xfrm>
            <a:off x="13214001" y="263421"/>
            <a:ext cx="4406761" cy="1674160"/>
            <a:chOff x="3178870" y="1744416"/>
            <a:chExt cx="2880320" cy="1152128"/>
          </a:xfrm>
        </p:grpSpPr>
        <p:sp>
          <p:nvSpPr>
            <p:cNvPr id="21" name="Google Shape;753;p19">
              <a:extLst>
                <a:ext uri="{FF2B5EF4-FFF2-40B4-BE49-F238E27FC236}">
                  <a16:creationId xmlns:a16="http://schemas.microsoft.com/office/drawing/2014/main" id="{166B1D24-1901-D632-266E-BE22AD24AF1E}"/>
                </a:ext>
              </a:extLst>
            </p:cNvPr>
            <p:cNvSpPr/>
            <p:nvPr/>
          </p:nvSpPr>
          <p:spPr>
            <a:xfrm rot="5400000">
              <a:off x="4042966" y="880320"/>
              <a:ext cx="1152128" cy="2880320"/>
            </a:xfrm>
            <a:custGeom>
              <a:avLst/>
              <a:gdLst/>
              <a:ahLst/>
              <a:cxnLst/>
              <a:rect l="l" t="t" r="r" b="b"/>
              <a:pathLst>
                <a:path w="2161651" h="1656184" extrusionOk="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endParaRPr sz="405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54;p19">
              <a:extLst>
                <a:ext uri="{FF2B5EF4-FFF2-40B4-BE49-F238E27FC236}">
                  <a16:creationId xmlns:a16="http://schemas.microsoft.com/office/drawing/2014/main" id="{DE256192-77E4-FA5F-3819-4CC3E4EC79D3}"/>
                </a:ext>
              </a:extLst>
            </p:cNvPr>
            <p:cNvSpPr/>
            <p:nvPr/>
          </p:nvSpPr>
          <p:spPr>
            <a:xfrm>
              <a:off x="3279311" y="1877438"/>
              <a:ext cx="2707814" cy="3600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r>
                <a:rPr lang="es-ES" sz="4050" dirty="0">
                  <a:latin typeface="+mj-lt"/>
                  <a:ea typeface="Arial"/>
                  <a:cs typeface="Arial"/>
                  <a:sym typeface="Arial"/>
                </a:rPr>
                <a:t>Disciplinas </a:t>
              </a:r>
              <a:endParaRPr sz="4050" dirty="0"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739;p19">
            <a:extLst>
              <a:ext uri="{FF2B5EF4-FFF2-40B4-BE49-F238E27FC236}">
                <a16:creationId xmlns:a16="http://schemas.microsoft.com/office/drawing/2014/main" id="{9810910F-4F38-0B31-9A86-D13711140023}"/>
              </a:ext>
            </a:extLst>
          </p:cNvPr>
          <p:cNvGrpSpPr/>
          <p:nvPr/>
        </p:nvGrpSpPr>
        <p:grpSpPr>
          <a:xfrm>
            <a:off x="7378871" y="231395"/>
            <a:ext cx="4939733" cy="1556358"/>
            <a:chOff x="3131840" y="1197407"/>
            <a:chExt cx="2881833" cy="1159371"/>
          </a:xfrm>
          <a:solidFill>
            <a:srgbClr val="006666"/>
          </a:solidFill>
        </p:grpSpPr>
        <p:sp>
          <p:nvSpPr>
            <p:cNvPr id="25" name="Google Shape;740;p19">
              <a:extLst>
                <a:ext uri="{FF2B5EF4-FFF2-40B4-BE49-F238E27FC236}">
                  <a16:creationId xmlns:a16="http://schemas.microsoft.com/office/drawing/2014/main" id="{1DAD46F0-318D-8CD2-291C-5CF22790CB2F}"/>
                </a:ext>
              </a:extLst>
            </p:cNvPr>
            <p:cNvSpPr/>
            <p:nvPr/>
          </p:nvSpPr>
          <p:spPr>
            <a:xfrm rot="5400000">
              <a:off x="3992314" y="336933"/>
              <a:ext cx="1159371" cy="2880320"/>
            </a:xfrm>
            <a:custGeom>
              <a:avLst/>
              <a:gdLst/>
              <a:ahLst/>
              <a:cxnLst/>
              <a:rect l="l" t="t" r="r" b="b"/>
              <a:pathLst>
                <a:path w="2161651" h="1656184" extrusionOk="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endParaRPr sz="405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41;p19">
              <a:extLst>
                <a:ext uri="{FF2B5EF4-FFF2-40B4-BE49-F238E27FC236}">
                  <a16:creationId xmlns:a16="http://schemas.microsoft.com/office/drawing/2014/main" id="{64B3296B-4B0E-3C49-65BB-F0DC2B62ED7D}"/>
                </a:ext>
              </a:extLst>
            </p:cNvPr>
            <p:cNvSpPr/>
            <p:nvPr/>
          </p:nvSpPr>
          <p:spPr>
            <a:xfrm>
              <a:off x="3133353" y="1484785"/>
              <a:ext cx="2880320" cy="3600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r>
                <a:rPr lang="es-ES" sz="405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Terapia Ocupacional </a:t>
              </a:r>
              <a:endParaRPr sz="405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739;p19">
            <a:extLst>
              <a:ext uri="{FF2B5EF4-FFF2-40B4-BE49-F238E27FC236}">
                <a16:creationId xmlns:a16="http://schemas.microsoft.com/office/drawing/2014/main" id="{B5BE40EF-226D-5F52-4FDB-A82BEF84CC42}"/>
              </a:ext>
            </a:extLst>
          </p:cNvPr>
          <p:cNvGrpSpPr/>
          <p:nvPr/>
        </p:nvGrpSpPr>
        <p:grpSpPr>
          <a:xfrm>
            <a:off x="1800609" y="263420"/>
            <a:ext cx="4675507" cy="1556355"/>
            <a:chOff x="3127577" y="1484784"/>
            <a:chExt cx="2884583" cy="1159371"/>
          </a:xfrm>
        </p:grpSpPr>
        <p:sp>
          <p:nvSpPr>
            <p:cNvPr id="31" name="Google Shape;740;p19">
              <a:extLst>
                <a:ext uri="{FF2B5EF4-FFF2-40B4-BE49-F238E27FC236}">
                  <a16:creationId xmlns:a16="http://schemas.microsoft.com/office/drawing/2014/main" id="{02F77B4C-B2D4-8F20-B978-BC0954FC1CDD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/>
              <a:ahLst/>
              <a:cxnLst/>
              <a:rect l="l" t="t" r="r" b="b"/>
              <a:pathLst>
                <a:path w="2161651" h="1656184" extrusionOk="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r>
                <a:rPr lang="es-ES" sz="4050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endParaRPr sz="405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41;p19">
              <a:extLst>
                <a:ext uri="{FF2B5EF4-FFF2-40B4-BE49-F238E27FC236}">
                  <a16:creationId xmlns:a16="http://schemas.microsoft.com/office/drawing/2014/main" id="{AFFACCB9-0938-CC44-F48A-20FF6664C5F7}"/>
                </a:ext>
              </a:extLst>
            </p:cNvPr>
            <p:cNvSpPr/>
            <p:nvPr/>
          </p:nvSpPr>
          <p:spPr>
            <a:xfrm>
              <a:off x="3127577" y="1736481"/>
              <a:ext cx="2880320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r>
                <a:rPr lang="es-ES" sz="4050" b="1" dirty="0">
                  <a:latin typeface="+mj-lt"/>
                  <a:ea typeface="Arial"/>
                  <a:cs typeface="Arial"/>
                  <a:sym typeface="Arial"/>
                </a:rPr>
                <a:t>Ciencias de la salud</a:t>
              </a:r>
              <a:endParaRPr sz="4050" b="1" dirty="0"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94EA32-2354-FB2F-AA52-800CAA8A7C3E}"/>
              </a:ext>
            </a:extLst>
          </p:cNvPr>
          <p:cNvSpPr txBox="1"/>
          <p:nvPr/>
        </p:nvSpPr>
        <p:spPr>
          <a:xfrm>
            <a:off x="4765647" y="1787754"/>
            <a:ext cx="5149055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03366"/>
                </a:solidFill>
                <a:latin typeface="Book Antiqua" panose="02040602050305030304" pitchFamily="18" charset="0"/>
              </a:rPr>
              <a:t>Teorías </a:t>
            </a:r>
            <a:r>
              <a:rPr lang="es-ES" sz="4000" b="1" baseline="30000" dirty="0">
                <a:solidFill>
                  <a:srgbClr val="003366"/>
                </a:solidFill>
                <a:latin typeface="Book Antiqua" panose="02040602050305030304" pitchFamily="18" charset="0"/>
              </a:rPr>
              <a:t>(2) </a:t>
            </a:r>
          </a:p>
          <a:p>
            <a:pPr algn="ctr"/>
            <a:r>
              <a:rPr lang="es-ES" sz="3600" b="1" dirty="0">
                <a:solidFill>
                  <a:srgbClr val="003366"/>
                </a:solidFill>
                <a:latin typeface="Book Antiqua" panose="02040602050305030304" pitchFamily="18" charset="0"/>
              </a:rPr>
              <a:t>Definiciones </a:t>
            </a:r>
          </a:p>
          <a:p>
            <a:pPr algn="ctr"/>
            <a:r>
              <a:rPr lang="es-ES" sz="3600" b="1" dirty="0">
                <a:solidFill>
                  <a:srgbClr val="003366"/>
                </a:solidFill>
                <a:latin typeface="Book Antiqua" panose="02040602050305030304" pitchFamily="18" charset="0"/>
              </a:rPr>
              <a:t>Conceptos</a:t>
            </a:r>
          </a:p>
          <a:p>
            <a:pPr algn="ctr"/>
            <a:r>
              <a:rPr lang="es-ES" sz="3600" dirty="0">
                <a:solidFill>
                  <a:srgbClr val="003366"/>
                </a:solidFill>
                <a:latin typeface="Book Antiqua" panose="02040602050305030304" pitchFamily="18" charset="0"/>
              </a:rPr>
              <a:t>Autores </a:t>
            </a:r>
          </a:p>
          <a:p>
            <a:pPr algn="ctr"/>
            <a:r>
              <a:rPr lang="es-ES" sz="3600" dirty="0">
                <a:solidFill>
                  <a:srgbClr val="003366"/>
                </a:solidFill>
                <a:latin typeface="Book Antiqua" panose="02040602050305030304" pitchFamily="18" charset="0"/>
              </a:rPr>
              <a:t>Grupos IES</a:t>
            </a:r>
          </a:p>
          <a:p>
            <a:pPr algn="ctr"/>
            <a:r>
              <a:rPr lang="es-ES" sz="3600" dirty="0">
                <a:solidFill>
                  <a:srgbClr val="003366"/>
                </a:solidFill>
                <a:latin typeface="Book Antiqua" panose="02040602050305030304" pitchFamily="18" charset="0"/>
              </a:rPr>
              <a:t>               IAS  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69C412-F5DD-09FE-9214-5512751A3713}"/>
              </a:ext>
            </a:extLst>
          </p:cNvPr>
          <p:cNvSpPr txBox="1"/>
          <p:nvPr/>
        </p:nvSpPr>
        <p:spPr>
          <a:xfrm>
            <a:off x="13048521" y="2144900"/>
            <a:ext cx="4737722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03366"/>
                </a:solidFill>
                <a:latin typeface="Book Antiqua" panose="02040602050305030304" pitchFamily="18" charset="0"/>
              </a:rPr>
              <a:t>Métodos</a:t>
            </a:r>
          </a:p>
          <a:p>
            <a:pPr algn="ctr"/>
            <a:r>
              <a:rPr lang="es-ES" sz="3600" b="1" dirty="0">
                <a:solidFill>
                  <a:srgbClr val="003366"/>
                </a:solidFill>
                <a:latin typeface="Book Antiqua" panose="02040602050305030304" pitchFamily="18" charset="0"/>
              </a:rPr>
              <a:t>Modelos</a:t>
            </a:r>
          </a:p>
          <a:p>
            <a:pPr algn="ctr"/>
            <a:r>
              <a:rPr lang="es-ES" sz="3600" b="1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endParaRPr lang="es-ES" sz="3600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034291F-8630-DFD2-1957-5D4622AA10BF}"/>
              </a:ext>
            </a:extLst>
          </p:cNvPr>
          <p:cNvSpPr txBox="1"/>
          <p:nvPr/>
        </p:nvSpPr>
        <p:spPr>
          <a:xfrm>
            <a:off x="838200" y="9122398"/>
            <a:ext cx="15621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419" sz="4000" dirty="0">
                <a:solidFill>
                  <a:srgbClr val="003366"/>
                </a:solidFill>
                <a:latin typeface="Book Antiqua" panose="02040602050305030304" pitchFamily="18" charset="0"/>
              </a:rPr>
              <a:t>Principios y </a:t>
            </a:r>
            <a:r>
              <a:rPr lang="es-419" sz="40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valores éticos y bioéticos </a:t>
            </a:r>
            <a:r>
              <a:rPr lang="es-419" sz="4000" dirty="0">
                <a:solidFill>
                  <a:srgbClr val="003366"/>
                </a:solidFill>
                <a:latin typeface="Book Antiqua" panose="02040602050305030304" pitchFamily="18" charset="0"/>
              </a:rPr>
              <a:t>inherentes a la </a:t>
            </a:r>
            <a:r>
              <a:rPr lang="es-419" sz="40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vida</a:t>
            </a:r>
            <a:r>
              <a:rPr lang="es-ES" sz="4000" dirty="0">
                <a:solidFill>
                  <a:srgbClr val="003366"/>
                </a:solidFill>
                <a:latin typeface="Book Antiqua" panose="02040602050305030304" pitchFamily="18" charset="0"/>
              </a:rPr>
              <a:t>  </a:t>
            </a:r>
          </a:p>
        </p:txBody>
      </p:sp>
      <p:pic>
        <p:nvPicPr>
          <p:cNvPr id="4" name="Picture 2" descr="Signo De Interrogación Y El Hombre 3d Aislado En El Fondo Blanco Fotos,  retratos, imágenes y fotografía de archivo libres de derecho. Image 62342154">
            <a:extLst>
              <a:ext uri="{FF2B5EF4-FFF2-40B4-BE49-F238E27FC236}">
                <a16:creationId xmlns:a16="http://schemas.microsoft.com/office/drawing/2014/main" id="{D56BB93A-9AB8-8053-179B-AADC856A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7" y="2102148"/>
            <a:ext cx="4252219" cy="6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96F18B4-4764-41AB-BFF9-2FDA254C4F86}"/>
              </a:ext>
            </a:extLst>
          </p:cNvPr>
          <p:cNvSpPr txBox="1"/>
          <p:nvPr/>
        </p:nvSpPr>
        <p:spPr>
          <a:xfrm>
            <a:off x="7334250" y="4993238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3600" b="1">
                <a:solidFill>
                  <a:srgbClr val="003366"/>
                </a:solidFill>
                <a:latin typeface="Book Antiqua" panose="02040602050305030304" pitchFamily="18" charset="0"/>
              </a:rPr>
              <a:t>Relación sujeto  objeto</a:t>
            </a:r>
          </a:p>
          <a:p>
            <a:pPr algn="ctr"/>
            <a:endParaRPr lang="es-419" sz="3600" b="1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419" sz="3600" b="1">
                <a:solidFill>
                  <a:srgbClr val="003366"/>
                </a:solidFill>
                <a:latin typeface="Book Antiqua" panose="02040602050305030304" pitchFamily="18" charset="0"/>
              </a:rPr>
              <a:t>Contexto</a:t>
            </a:r>
          </a:p>
          <a:p>
            <a:pPr algn="ctr"/>
            <a:endParaRPr lang="es-419" sz="3600" b="1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419" sz="3600" b="1">
                <a:solidFill>
                  <a:srgbClr val="003366"/>
                </a:solidFill>
                <a:latin typeface="Book Antiqua" panose="02040602050305030304" pitchFamily="18" charset="0"/>
              </a:rPr>
              <a:t>Tiempo  Espacio </a:t>
            </a:r>
          </a:p>
          <a:p>
            <a:pPr algn="ctr"/>
            <a:endParaRPr lang="es-419" sz="3600" b="1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419" sz="3600" b="1">
                <a:solidFill>
                  <a:srgbClr val="003366"/>
                </a:solidFill>
                <a:latin typeface="Book Antiqua" panose="02040602050305030304" pitchFamily="18" charset="0"/>
              </a:rPr>
              <a:t>Habilidad emocional</a:t>
            </a:r>
            <a:endParaRPr lang="es-419" sz="3600" b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Flecha: a la derecha con muesca 26">
            <a:extLst>
              <a:ext uri="{FF2B5EF4-FFF2-40B4-BE49-F238E27FC236}">
                <a16:creationId xmlns:a16="http://schemas.microsoft.com/office/drawing/2014/main" id="{0AA8EEFE-E7F2-405E-A691-FC4A42C9E5F2}"/>
              </a:ext>
            </a:extLst>
          </p:cNvPr>
          <p:cNvSpPr/>
          <p:nvPr/>
        </p:nvSpPr>
        <p:spPr>
          <a:xfrm>
            <a:off x="5047310" y="5590708"/>
            <a:ext cx="2069805" cy="1599608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co de bloque 16">
            <a:extLst>
              <a:ext uri="{FF2B5EF4-FFF2-40B4-BE49-F238E27FC236}">
                <a16:creationId xmlns:a16="http://schemas.microsoft.com/office/drawing/2014/main" id="{4BEBA7B3-8EDA-47CF-85BB-AD2597F6919E}"/>
              </a:ext>
            </a:extLst>
          </p:cNvPr>
          <p:cNvSpPr/>
          <p:nvPr/>
        </p:nvSpPr>
        <p:spPr>
          <a:xfrm>
            <a:off x="14789627" y="5393646"/>
            <a:ext cx="3339146" cy="297790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1FAB0DA-835E-4941-BE9E-270AD02EA913}"/>
              </a:ext>
            </a:extLst>
          </p:cNvPr>
          <p:cNvGrpSpPr/>
          <p:nvPr/>
        </p:nvGrpSpPr>
        <p:grpSpPr>
          <a:xfrm>
            <a:off x="14861033" y="6137877"/>
            <a:ext cx="2925210" cy="2004223"/>
            <a:chOff x="2574729" y="5018636"/>
            <a:chExt cx="2642891" cy="200422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032F5F1-CB0A-464A-B2A2-05F3F0950510}"/>
                </a:ext>
              </a:extLst>
            </p:cNvPr>
            <p:cNvSpPr/>
            <p:nvPr/>
          </p:nvSpPr>
          <p:spPr>
            <a:xfrm>
              <a:off x="2574729" y="6060458"/>
              <a:ext cx="2320616" cy="9624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E941076-A038-48AC-9917-CFA7670B8F18}"/>
                </a:ext>
              </a:extLst>
            </p:cNvPr>
            <p:cNvSpPr txBox="1"/>
            <p:nvPr/>
          </p:nvSpPr>
          <p:spPr>
            <a:xfrm>
              <a:off x="2604849" y="5018636"/>
              <a:ext cx="2612771" cy="962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600" b="1" i="1" kern="1200" dirty="0">
                  <a:solidFill>
                    <a:srgbClr val="000066"/>
                  </a:solidFill>
                  <a:latin typeface="Book Antiqua" panose="02040602050305030304" pitchFamily="18" charset="0"/>
                </a:rPr>
                <a:t>Investigación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83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2648C65E-1824-45CB-9DB3-8EA48C17BC40}"/>
              </a:ext>
            </a:extLst>
          </p:cNvPr>
          <p:cNvSpPr txBox="1"/>
          <p:nvPr/>
        </p:nvSpPr>
        <p:spPr>
          <a:xfrm>
            <a:off x="-266096" y="8237049"/>
            <a:ext cx="5429992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Factibilidad</a:t>
            </a:r>
            <a:endParaRPr lang="en-US" sz="6000" b="1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F34D249-E016-43F3-8C30-8B1BA788286B}"/>
              </a:ext>
            </a:extLst>
          </p:cNvPr>
          <p:cNvSpPr txBox="1"/>
          <p:nvPr/>
        </p:nvSpPr>
        <p:spPr>
          <a:xfrm>
            <a:off x="-524155" y="4277229"/>
            <a:ext cx="6360641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Oportunidad</a:t>
            </a:r>
            <a:r>
              <a:rPr lang="en-US" sz="4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BDCF47-2F5C-4F76-B416-55B5AF13C88D}"/>
              </a:ext>
            </a:extLst>
          </p:cNvPr>
          <p:cNvSpPr txBox="1"/>
          <p:nvPr/>
        </p:nvSpPr>
        <p:spPr>
          <a:xfrm>
            <a:off x="12774816" y="3852113"/>
            <a:ext cx="46386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Tipo de investigación, estructura, formato,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Normas de publicación 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C salud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    C sociales </a:t>
            </a:r>
          </a:p>
          <a:p>
            <a:pPr algn="ctr"/>
            <a:endParaRPr lang="pl-PL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49840B-63D1-436D-A8AD-608C90800AA0}"/>
              </a:ext>
            </a:extLst>
          </p:cNvPr>
          <p:cNvSpPr txBox="1"/>
          <p:nvPr/>
        </p:nvSpPr>
        <p:spPr>
          <a:xfrm>
            <a:off x="5029200" y="3689609"/>
            <a:ext cx="65799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Convocatorias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Proyectos de investigación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Eventos 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Revistas </a:t>
            </a:r>
          </a:p>
          <a:p>
            <a:pPr algn="ctr"/>
            <a:r>
              <a:rPr lang="es-ES" sz="2800" b="1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endParaRPr lang="pl-PL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BE08C35-5205-4268-96DC-C568B41391EA}"/>
              </a:ext>
            </a:extLst>
          </p:cNvPr>
          <p:cNvSpPr txBox="1"/>
          <p:nvPr/>
        </p:nvSpPr>
        <p:spPr>
          <a:xfrm>
            <a:off x="5288147" y="8902005"/>
            <a:ext cx="46915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Recursos tecnológicos y equipos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Institucional  </a:t>
            </a:r>
            <a:endParaRPr lang="pl-PL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7658F9-140C-4D2E-87AA-7A13770712BE}"/>
              </a:ext>
            </a:extLst>
          </p:cNvPr>
          <p:cNvSpPr txBox="1"/>
          <p:nvPr/>
        </p:nvSpPr>
        <p:spPr>
          <a:xfrm>
            <a:off x="14890244" y="9475764"/>
            <a:ext cx="312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Datos </a:t>
            </a:r>
            <a:endParaRPr lang="pl-PL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0D3D94A-162A-4842-B3D1-7BE3B45B9D92}"/>
              </a:ext>
            </a:extLst>
          </p:cNvPr>
          <p:cNvSpPr txBox="1"/>
          <p:nvPr/>
        </p:nvSpPr>
        <p:spPr>
          <a:xfrm>
            <a:off x="10099642" y="7225630"/>
            <a:ext cx="4618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Aspectos éticos 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Comisión de ética  </a:t>
            </a:r>
          </a:p>
          <a:p>
            <a:pPr algn="ctr"/>
            <a:r>
              <a:rPr lang="es-ES" sz="28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IAS    IES    </a:t>
            </a:r>
          </a:p>
          <a:p>
            <a:pPr algn="ctr"/>
            <a:r>
              <a:rPr lang="es-ES" sz="28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CENABI </a:t>
            </a:r>
            <a:endParaRPr lang="pl-PL" sz="2800" b="1" i="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C5787E6-9505-474C-9180-ABEA6FA71298}"/>
              </a:ext>
            </a:extLst>
          </p:cNvPr>
          <p:cNvSpPr txBox="1"/>
          <p:nvPr/>
        </p:nvSpPr>
        <p:spPr>
          <a:xfrm>
            <a:off x="-381000" y="1104900"/>
            <a:ext cx="5410200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Equipo</a:t>
            </a:r>
            <a:r>
              <a:rPr lang="en-US" sz="6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</a:t>
            </a:r>
            <a:r>
              <a:rPr lang="en-US" sz="6000" b="1" baseline="30000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(3)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FEE6A4F3-1543-4A5F-8F13-651A407D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99234"/>
            <a:ext cx="12841492" cy="2295265"/>
          </a:xfrm>
          <a:prstGeom prst="rect">
            <a:avLst/>
          </a:prstGeom>
        </p:spPr>
      </p:pic>
      <p:sp>
        <p:nvSpPr>
          <p:cNvPr id="35" name="Flecha: a la derecha con muesca 34">
            <a:extLst>
              <a:ext uri="{FF2B5EF4-FFF2-40B4-BE49-F238E27FC236}">
                <a16:creationId xmlns:a16="http://schemas.microsoft.com/office/drawing/2014/main" id="{2AD59971-F738-4C13-8FB0-9C2C8DC51C9B}"/>
              </a:ext>
            </a:extLst>
          </p:cNvPr>
          <p:cNvSpPr/>
          <p:nvPr/>
        </p:nvSpPr>
        <p:spPr>
          <a:xfrm>
            <a:off x="11244690" y="4327960"/>
            <a:ext cx="1465876" cy="106698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411E4067-02C0-4425-BDFF-E8E2051C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200" y="6934250"/>
            <a:ext cx="3433955" cy="2398643"/>
          </a:xfrm>
          <a:prstGeom prst="rect">
            <a:avLst/>
          </a:prstGeom>
        </p:spPr>
      </p:pic>
      <p:pic>
        <p:nvPicPr>
          <p:cNvPr id="1033" name="Picture 9" descr="Financiamiento Qué es, Ejemplos 2025">
            <a:extLst>
              <a:ext uri="{FF2B5EF4-FFF2-40B4-BE49-F238E27FC236}">
                <a16:creationId xmlns:a16="http://schemas.microsoft.com/office/drawing/2014/main" id="{51F4AC2F-1F90-4DD6-9CFD-4D3940FFF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56" y="7039469"/>
            <a:ext cx="2892506" cy="18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E24BF46-EA5E-4476-A08F-FD2FF5311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36" y="6892640"/>
            <a:ext cx="1955523" cy="19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7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D4EADE-0482-44E0-A4A7-78B6B48303FC}"/>
              </a:ext>
            </a:extLst>
          </p:cNvPr>
          <p:cNvSpPr txBox="1"/>
          <p:nvPr/>
        </p:nvSpPr>
        <p:spPr>
          <a:xfrm>
            <a:off x="381000" y="2327344"/>
            <a:ext cx="1752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Contribuciones sustanciales a la concepción o el diseño;  la adquisición, análisis o interpretación de datos </a:t>
            </a:r>
          </a:p>
          <a:p>
            <a:pPr marL="342900" indent="-342900" algn="just">
              <a:buAutoNum type="arabicPeriod"/>
            </a:pPr>
            <a:endParaRPr lang="es-419" sz="32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pPr marL="342900" indent="-342900" algn="just">
              <a:buAutoNum type="arabicPeriod"/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Redacción del trabajo o revisión crítica del mismo para contenido intelectual importante</a:t>
            </a:r>
          </a:p>
          <a:p>
            <a:pPr marL="342900" indent="-342900" algn="just">
              <a:buAutoNum type="arabicPeriod"/>
            </a:pPr>
            <a:endParaRPr lang="es-419" sz="32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pPr marL="342900" indent="-342900" algn="just">
              <a:buAutoNum type="arabicPeriod"/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Aprobación final de la versión</a:t>
            </a:r>
          </a:p>
          <a:p>
            <a:pPr marL="342900" indent="-342900" algn="just">
              <a:buAutoNum type="arabicPeriod"/>
            </a:pPr>
            <a:endParaRPr lang="es-419" sz="3200" b="0" i="0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pPr marL="342900" indent="-342900" algn="just">
              <a:buAutoNum type="arabicPeriod"/>
            </a:pPr>
            <a:r>
              <a:rPr lang="es-419" sz="32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Acuerdo para ser responsable de todos los aspectos del trabajo, asegurando que las preguntas relacionadas con la exactitud o integridad de cualquier parte  sean investigadas y resueltas adecuadamente. </a:t>
            </a:r>
            <a:endParaRPr lang="es-419" sz="32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7B0E306B-877F-44B5-B11C-6F573E713559}"/>
              </a:ext>
            </a:extLst>
          </p:cNvPr>
          <p:cNvSpPr txBox="1"/>
          <p:nvPr/>
        </p:nvSpPr>
        <p:spPr>
          <a:xfrm>
            <a:off x="-533400" y="276273"/>
            <a:ext cx="801618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Equipo</a:t>
            </a:r>
            <a:r>
              <a:rPr lang="en-US" sz="6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</a:t>
            </a:r>
            <a:r>
              <a:rPr lang="en-US" sz="6000" b="1" baseline="30000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(3)</a:t>
            </a:r>
            <a:endParaRPr lang="en-US" sz="2800" baseline="30000" dirty="0">
              <a:solidFill>
                <a:srgbClr val="19274F"/>
              </a:solidFill>
              <a:latin typeface="Stinger Fit Bold"/>
              <a:ea typeface="Stinger Fit Bold"/>
              <a:cs typeface="Stinger Fit Bold"/>
              <a:sym typeface="Stinger Fit 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716314-C749-45E8-A374-32ED20242AC9}"/>
              </a:ext>
            </a:extLst>
          </p:cNvPr>
          <p:cNvSpPr txBox="1"/>
          <p:nvPr/>
        </p:nvSpPr>
        <p:spPr>
          <a:xfrm>
            <a:off x="533400" y="7558999"/>
            <a:ext cx="17526000" cy="2114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419" sz="40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Tecnología asistida por inteligencia artificial (IA)</a:t>
            </a:r>
          </a:p>
          <a:p>
            <a:pPr algn="just">
              <a:lnSpc>
                <a:spcPct val="150000"/>
              </a:lnSpc>
            </a:pP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Autores revelen si utilizaron tecnologías asistidas por IA  (como modelos de lenguaje grandes[LLM], </a:t>
            </a:r>
            <a:r>
              <a:rPr lang="es-419" sz="3200" dirty="0" err="1">
                <a:solidFill>
                  <a:srgbClr val="000066"/>
                </a:solidFill>
                <a:latin typeface="Book Antiqua" panose="02040602050305030304" pitchFamily="18" charset="0"/>
              </a:rPr>
              <a:t>chatbots</a:t>
            </a:r>
            <a:r>
              <a:rPr lang="es-419" sz="3200" dirty="0">
                <a:solidFill>
                  <a:srgbClr val="000066"/>
                </a:solidFill>
                <a:latin typeface="Book Antiqua" panose="02040602050305030304" pitchFamily="18" charset="0"/>
              </a:rPr>
              <a:t> o creadores de imágenes)</a:t>
            </a:r>
            <a:endParaRPr lang="es-419" sz="4000" b="1" i="1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083634-BF21-4705-A5FD-A38870FEE31C}"/>
              </a:ext>
            </a:extLst>
          </p:cNvPr>
          <p:cNvSpPr txBox="1"/>
          <p:nvPr/>
        </p:nvSpPr>
        <p:spPr>
          <a:xfrm>
            <a:off x="762000" y="1428373"/>
            <a:ext cx="108966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419" sz="40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Definición de autores y colaboradores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12C42A-F1C9-40F0-85D4-72025FFD0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0" t="-5825" r="30048" b="69760"/>
          <a:stretch/>
        </p:blipFill>
        <p:spPr>
          <a:xfrm>
            <a:off x="9939337" y="-133263"/>
            <a:ext cx="8343900" cy="15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A90D743B-DC76-4343-827E-4E5EA4DDB93B}"/>
              </a:ext>
            </a:extLst>
          </p:cNvPr>
          <p:cNvSpPr txBox="1"/>
          <p:nvPr/>
        </p:nvSpPr>
        <p:spPr>
          <a:xfrm>
            <a:off x="123825" y="248803"/>
            <a:ext cx="6360641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24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Oportunidad</a:t>
            </a:r>
            <a:r>
              <a:rPr lang="en-US" sz="4000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2DDFE3-12AA-4F17-942B-2AC76561C38D}"/>
              </a:ext>
            </a:extLst>
          </p:cNvPr>
          <p:cNvSpPr txBox="1"/>
          <p:nvPr/>
        </p:nvSpPr>
        <p:spPr>
          <a:xfrm>
            <a:off x="6629400" y="501897"/>
            <a:ext cx="1074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Tipo de investigación. Estructura , Citación</a:t>
            </a:r>
            <a:endParaRPr lang="pl-PL" sz="36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BB81D6-5469-46D5-8B51-798E37CF5E3C}"/>
              </a:ext>
            </a:extLst>
          </p:cNvPr>
          <p:cNvSpPr txBox="1"/>
          <p:nvPr/>
        </p:nvSpPr>
        <p:spPr>
          <a:xfrm>
            <a:off x="228600" y="9200219"/>
            <a:ext cx="18164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4. 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Almiray </a:t>
            </a:r>
            <a:r>
              <a:rPr lang="es-ES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Clark P, Merino </a:t>
            </a:r>
            <a:r>
              <a:rPr lang="es-ES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D, 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Sánchez </a:t>
            </a:r>
            <a:r>
              <a:rPr lang="es-ES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L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, Guagnelli M. ¿Qué es la pirámide de la </a:t>
            </a:r>
            <a:r>
              <a:rPr lang="es-ES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4. 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evidencia?. Rev. Fac. Med. (Méx.)  [revista en la Internet]. 2025  Jun [citado  2025  Oct  26] ;  68( 3 ): 30-39. Disponible en: 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  <a:hlinkClick r:id="rId3"/>
              </a:rPr>
              <a:t>http://www.scielo.org.mx/scielo.php?script=sci_arttext&amp;pid=S0026-17422025000300030&amp;lng=es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</a:t>
            </a:r>
            <a:r>
              <a:rPr lang="es-ES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Epub 05-Sep</a:t>
            </a:r>
            <a:r>
              <a:rPr lang="es-ES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2025.  </a:t>
            </a:r>
            <a:r>
              <a:rPr lang="pl-PL" sz="2000" b="0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https://doi.org/10.22201/fm.24484865e.2025.68.3.05</a:t>
            </a:r>
            <a:r>
              <a:rPr lang="pl-PL" sz="2000" b="0" i="0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.</a:t>
            </a:r>
            <a:endParaRPr lang="es-419" sz="20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5EBDBD4-D76A-4336-87E0-DD658A31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1889"/>
            <a:ext cx="7696200" cy="67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A6E4686-5326-4645-9B56-6309ACD8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34289"/>
            <a:ext cx="8839200" cy="65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9F43E-61D2-36E2-648E-C29707CF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8F31F7-61AF-4519-1437-525EEBBC0F46}"/>
              </a:ext>
            </a:extLst>
          </p:cNvPr>
          <p:cNvGrpSpPr/>
          <p:nvPr/>
        </p:nvGrpSpPr>
        <p:grpSpPr>
          <a:xfrm>
            <a:off x="1468738" y="952500"/>
            <a:ext cx="14897100" cy="6553200"/>
            <a:chOff x="0" y="0"/>
            <a:chExt cx="6315241" cy="32020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5E3FFA-3E58-9104-CC62-7DA8FD75AFF9}"/>
                </a:ext>
              </a:extLst>
            </p:cNvPr>
            <p:cNvSpPr/>
            <p:nvPr/>
          </p:nvSpPr>
          <p:spPr>
            <a:xfrm>
              <a:off x="0" y="0"/>
              <a:ext cx="6315241" cy="3202094"/>
            </a:xfrm>
            <a:custGeom>
              <a:avLst/>
              <a:gdLst/>
              <a:ahLst/>
              <a:cxnLst/>
              <a:rect l="l" t="t" r="r" b="b"/>
              <a:pathLst>
                <a:path w="6315241" h="3202094">
                  <a:moveTo>
                    <a:pt x="17649" y="0"/>
                  </a:moveTo>
                  <a:lnTo>
                    <a:pt x="6297592" y="0"/>
                  </a:lnTo>
                  <a:cubicBezTo>
                    <a:pt x="6302273" y="0"/>
                    <a:pt x="6306762" y="1859"/>
                    <a:pt x="6310072" y="5169"/>
                  </a:cubicBezTo>
                  <a:cubicBezTo>
                    <a:pt x="6313382" y="8479"/>
                    <a:pt x="6315241" y="12968"/>
                    <a:pt x="6315241" y="17649"/>
                  </a:cubicBezTo>
                  <a:lnTo>
                    <a:pt x="6315241" y="3184445"/>
                  </a:lnTo>
                  <a:cubicBezTo>
                    <a:pt x="6315241" y="3194192"/>
                    <a:pt x="6307340" y="3202094"/>
                    <a:pt x="6297592" y="3202094"/>
                  </a:cubicBezTo>
                  <a:lnTo>
                    <a:pt x="17649" y="3202094"/>
                  </a:lnTo>
                  <a:cubicBezTo>
                    <a:pt x="12968" y="3202094"/>
                    <a:pt x="8479" y="3200235"/>
                    <a:pt x="5169" y="3196925"/>
                  </a:cubicBezTo>
                  <a:cubicBezTo>
                    <a:pt x="1859" y="3193615"/>
                    <a:pt x="0" y="3189126"/>
                    <a:pt x="0" y="3184445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BCBEFA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472582-4610-9349-7EC5-73DADE4B513E}"/>
                </a:ext>
              </a:extLst>
            </p:cNvPr>
            <p:cNvSpPr txBox="1"/>
            <p:nvPr/>
          </p:nvSpPr>
          <p:spPr>
            <a:xfrm>
              <a:off x="0" y="-66675"/>
              <a:ext cx="6315241" cy="3268769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C7D6D858-49CA-AA33-43EF-B7C8593C0005}"/>
              </a:ext>
            </a:extLst>
          </p:cNvPr>
          <p:cNvSpPr txBox="1"/>
          <p:nvPr/>
        </p:nvSpPr>
        <p:spPr>
          <a:xfrm>
            <a:off x="2290457" y="1687654"/>
            <a:ext cx="6626831" cy="4566412"/>
          </a:xfrm>
          <a:prstGeom prst="rect">
            <a:avLst/>
          </a:prstGeom>
        </p:spPr>
        <p:txBody>
          <a:bodyPr lIns="46656" tIns="46656" rIns="46656" bIns="46656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0F621B1-A526-ABF2-D763-B5B38DF60DCE}"/>
              </a:ext>
            </a:extLst>
          </p:cNvPr>
          <p:cNvGrpSpPr/>
          <p:nvPr/>
        </p:nvGrpSpPr>
        <p:grpSpPr>
          <a:xfrm>
            <a:off x="9172575" y="2145106"/>
            <a:ext cx="6580309" cy="4465244"/>
            <a:chOff x="0" y="0"/>
            <a:chExt cx="2894428" cy="294281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361884-F4AE-3639-6FC7-1D27C8C1A68F}"/>
                </a:ext>
              </a:extLst>
            </p:cNvPr>
            <p:cNvSpPr/>
            <p:nvPr/>
          </p:nvSpPr>
          <p:spPr>
            <a:xfrm>
              <a:off x="0" y="0"/>
              <a:ext cx="2894428" cy="2942811"/>
            </a:xfrm>
            <a:custGeom>
              <a:avLst/>
              <a:gdLst/>
              <a:ahLst/>
              <a:cxnLst/>
              <a:rect l="l" t="t" r="r" b="b"/>
              <a:pathLst>
                <a:path w="2894428" h="2942811">
                  <a:moveTo>
                    <a:pt x="31222" y="0"/>
                  </a:moveTo>
                  <a:lnTo>
                    <a:pt x="2863206" y="0"/>
                  </a:lnTo>
                  <a:cubicBezTo>
                    <a:pt x="2871487" y="0"/>
                    <a:pt x="2879428" y="3289"/>
                    <a:pt x="2885283" y="9145"/>
                  </a:cubicBezTo>
                  <a:cubicBezTo>
                    <a:pt x="2891139" y="15000"/>
                    <a:pt x="2894428" y="22942"/>
                    <a:pt x="2894428" y="31222"/>
                  </a:cubicBezTo>
                  <a:lnTo>
                    <a:pt x="2894428" y="2911589"/>
                  </a:lnTo>
                  <a:cubicBezTo>
                    <a:pt x="2894428" y="2919870"/>
                    <a:pt x="2891139" y="2927811"/>
                    <a:pt x="2885283" y="2933666"/>
                  </a:cubicBezTo>
                  <a:cubicBezTo>
                    <a:pt x="2879428" y="2939522"/>
                    <a:pt x="2871487" y="2942811"/>
                    <a:pt x="2863206" y="2942811"/>
                  </a:cubicBezTo>
                  <a:lnTo>
                    <a:pt x="31222" y="2942811"/>
                  </a:lnTo>
                  <a:cubicBezTo>
                    <a:pt x="22942" y="2942811"/>
                    <a:pt x="15000" y="2939522"/>
                    <a:pt x="9145" y="2933666"/>
                  </a:cubicBezTo>
                  <a:cubicBezTo>
                    <a:pt x="3289" y="2927811"/>
                    <a:pt x="0" y="2919870"/>
                    <a:pt x="0" y="2911589"/>
                  </a:cubicBezTo>
                  <a:lnTo>
                    <a:pt x="0" y="31222"/>
                  </a:lnTo>
                  <a:cubicBezTo>
                    <a:pt x="0" y="22942"/>
                    <a:pt x="3289" y="15000"/>
                    <a:pt x="9145" y="9145"/>
                  </a:cubicBezTo>
                  <a:cubicBezTo>
                    <a:pt x="15000" y="3289"/>
                    <a:pt x="22942" y="0"/>
                    <a:pt x="31222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039B2AB-29AE-5E94-9FF0-731F8013EE3D}"/>
                </a:ext>
              </a:extLst>
            </p:cNvPr>
            <p:cNvSpPr txBox="1"/>
            <p:nvPr/>
          </p:nvSpPr>
          <p:spPr>
            <a:xfrm>
              <a:off x="0" y="-66675"/>
              <a:ext cx="2894428" cy="3009486"/>
            </a:xfrm>
            <a:prstGeom prst="rect">
              <a:avLst/>
            </a:prstGeom>
          </p:spPr>
          <p:txBody>
            <a:bodyPr lIns="46656" tIns="46656" rIns="46656" bIns="46656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9AB0C57-8F61-C47B-7151-CFA8165EA8B3}"/>
              </a:ext>
            </a:extLst>
          </p:cNvPr>
          <p:cNvGrpSpPr/>
          <p:nvPr/>
        </p:nvGrpSpPr>
        <p:grpSpPr>
          <a:xfrm>
            <a:off x="1774059" y="2781300"/>
            <a:ext cx="6885812" cy="1842650"/>
            <a:chOff x="-31433" y="424815"/>
            <a:chExt cx="9067109" cy="2456865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2B5BE9D-5181-1794-C37C-856AD3CE0990}"/>
                </a:ext>
              </a:extLst>
            </p:cNvPr>
            <p:cNvSpPr txBox="1"/>
            <p:nvPr/>
          </p:nvSpPr>
          <p:spPr>
            <a:xfrm>
              <a:off x="-31433" y="2225090"/>
              <a:ext cx="9035676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3200" u="none" strike="noStrike" spc="-96" dirty="0">
                <a:solidFill>
                  <a:srgbClr val="19274F"/>
                </a:solidFill>
                <a:latin typeface="Montaser Arabic"/>
                <a:ea typeface="Montaser Arabic"/>
                <a:cs typeface="Montaser Arabic"/>
                <a:sym typeface="Montaser Arabic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043FE82-B7A2-F4C5-A548-ECC6FFE30E5D}"/>
                </a:ext>
              </a:extLst>
            </p:cNvPr>
            <p:cNvSpPr txBox="1"/>
            <p:nvPr/>
          </p:nvSpPr>
          <p:spPr>
            <a:xfrm>
              <a:off x="0" y="424815"/>
              <a:ext cx="9035676" cy="1350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24"/>
                </a:lnSpc>
                <a:spcBef>
                  <a:spcPct val="0"/>
                </a:spcBef>
              </a:pPr>
              <a:endParaRPr lang="en-US" sz="7204" b="1" dirty="0">
                <a:solidFill>
                  <a:srgbClr val="19274F"/>
                </a:solidFill>
                <a:latin typeface="Stinger Fit Bold"/>
                <a:ea typeface="Stinger Fit Bold"/>
                <a:cs typeface="Stinger Fit Bold"/>
                <a:sym typeface="Stinger Fit Bold"/>
              </a:endParaRPr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AA10F54A-D617-D89F-B63E-B8BDC699F98A}"/>
              </a:ext>
            </a:extLst>
          </p:cNvPr>
          <p:cNvSpPr txBox="1"/>
          <p:nvPr/>
        </p:nvSpPr>
        <p:spPr>
          <a:xfrm>
            <a:off x="9650904" y="1342928"/>
            <a:ext cx="7438878" cy="7734584"/>
          </a:xfrm>
          <a:prstGeom prst="rect">
            <a:avLst/>
          </a:prstGeom>
        </p:spPr>
        <p:txBody>
          <a:bodyPr lIns="46656" tIns="46656" rIns="46656" bIns="46656" rtlCol="0" anchor="ctr"/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33C001-8995-4935-8673-1FFB63B2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206" y="2094522"/>
            <a:ext cx="6580309" cy="4566412"/>
          </a:xfrm>
          <a:prstGeom prst="rect">
            <a:avLst/>
          </a:prstGeom>
        </p:spPr>
      </p:pic>
      <p:grpSp>
        <p:nvGrpSpPr>
          <p:cNvPr id="26" name="Google Shape;739;p19">
            <a:extLst>
              <a:ext uri="{FF2B5EF4-FFF2-40B4-BE49-F238E27FC236}">
                <a16:creationId xmlns:a16="http://schemas.microsoft.com/office/drawing/2014/main" id="{0FF1AC9F-8739-4E1D-9943-4538BE32DCE2}"/>
              </a:ext>
            </a:extLst>
          </p:cNvPr>
          <p:cNvGrpSpPr/>
          <p:nvPr/>
        </p:nvGrpSpPr>
        <p:grpSpPr>
          <a:xfrm>
            <a:off x="9999677" y="3367497"/>
            <a:ext cx="4939733" cy="1556358"/>
            <a:chOff x="3131840" y="1197407"/>
            <a:chExt cx="2881833" cy="1159371"/>
          </a:xfrm>
          <a:solidFill>
            <a:srgbClr val="006666"/>
          </a:solidFill>
        </p:grpSpPr>
        <p:sp>
          <p:nvSpPr>
            <p:cNvPr id="27" name="Google Shape;740;p19">
              <a:extLst>
                <a:ext uri="{FF2B5EF4-FFF2-40B4-BE49-F238E27FC236}">
                  <a16:creationId xmlns:a16="http://schemas.microsoft.com/office/drawing/2014/main" id="{52EA8891-814B-4778-B0AD-3ECDD1DA5A5C}"/>
                </a:ext>
              </a:extLst>
            </p:cNvPr>
            <p:cNvSpPr/>
            <p:nvPr/>
          </p:nvSpPr>
          <p:spPr>
            <a:xfrm rot="5400000">
              <a:off x="3992314" y="336933"/>
              <a:ext cx="1159371" cy="2880320"/>
            </a:xfrm>
            <a:custGeom>
              <a:avLst/>
              <a:gdLst/>
              <a:ahLst/>
              <a:cxnLst/>
              <a:rect l="l" t="t" r="r" b="b"/>
              <a:pathLst>
                <a:path w="2161651" h="1656184" extrusionOk="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endParaRPr sz="405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41;p19">
              <a:extLst>
                <a:ext uri="{FF2B5EF4-FFF2-40B4-BE49-F238E27FC236}">
                  <a16:creationId xmlns:a16="http://schemas.microsoft.com/office/drawing/2014/main" id="{05FCD268-7171-4B93-ADAB-4966E77558AA}"/>
                </a:ext>
              </a:extLst>
            </p:cNvPr>
            <p:cNvSpPr/>
            <p:nvPr/>
          </p:nvSpPr>
          <p:spPr>
            <a:xfrm>
              <a:off x="3133353" y="1484785"/>
              <a:ext cx="2880320" cy="3600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/>
              <a:r>
                <a:rPr lang="es-ES" sz="4050" b="1" dirty="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Terapia Ocupacional </a:t>
              </a:r>
              <a:endParaRPr sz="405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15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1447</Words>
  <Application>Microsoft Office PowerPoint</Application>
  <PresentationFormat>Personalizado</PresentationFormat>
  <Paragraphs>218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Times New Roman</vt:lpstr>
      <vt:lpstr>Stinger Fit Bold</vt:lpstr>
      <vt:lpstr>Roboto Bold</vt:lpstr>
      <vt:lpstr>Calibri</vt:lpstr>
      <vt:lpstr>Montaser Arabic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habilidades para investigar gráfico plano semirrealista violeta amarillo</dc:title>
  <dc:creator>Admin</dc:creator>
  <cp:lastModifiedBy>Ediana Camargo</cp:lastModifiedBy>
  <cp:revision>64</cp:revision>
  <dcterms:created xsi:type="dcterms:W3CDTF">2006-08-16T00:00:00Z</dcterms:created>
  <dcterms:modified xsi:type="dcterms:W3CDTF">2026-05-05T13:10:56Z</dcterms:modified>
  <dc:identifier>DAGn_xpmL4I</dc:identifier>
</cp:coreProperties>
</file>