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</p:sldMasterIdLst>
  <p:notesMasterIdLst>
    <p:notesMasterId r:id="rId32"/>
  </p:notesMasterIdLst>
  <p:sldIdLst>
    <p:sldId id="256" r:id="rId5"/>
    <p:sldId id="341" r:id="rId6"/>
    <p:sldId id="387" r:id="rId7"/>
    <p:sldId id="275" r:id="rId8"/>
    <p:sldId id="395" r:id="rId9"/>
    <p:sldId id="349" r:id="rId10"/>
    <p:sldId id="360" r:id="rId11"/>
    <p:sldId id="374" r:id="rId12"/>
    <p:sldId id="361" r:id="rId13"/>
    <p:sldId id="398" r:id="rId14"/>
    <p:sldId id="363" r:id="rId15"/>
    <p:sldId id="377" r:id="rId16"/>
    <p:sldId id="346" r:id="rId17"/>
    <p:sldId id="378" r:id="rId18"/>
    <p:sldId id="380" r:id="rId19"/>
    <p:sldId id="382" r:id="rId20"/>
    <p:sldId id="383" r:id="rId21"/>
    <p:sldId id="396" r:id="rId22"/>
    <p:sldId id="394" r:id="rId23"/>
    <p:sldId id="386" r:id="rId24"/>
    <p:sldId id="337" r:id="rId25"/>
    <p:sldId id="385" r:id="rId26"/>
    <p:sldId id="397" r:id="rId27"/>
    <p:sldId id="388" r:id="rId28"/>
    <p:sldId id="389" r:id="rId29"/>
    <p:sldId id="319" r:id="rId30"/>
    <p:sldId id="391" r:id="rId3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9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Perez" initials="FP" lastIdx="1" clrIdx="0">
    <p:extLst>
      <p:ext uri="{19B8F6BF-5375-455C-9EA6-DF929625EA0E}">
        <p15:presenceInfo xmlns:p15="http://schemas.microsoft.com/office/powerpoint/2012/main" userId="81c7428328c52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CC"/>
    <a:srgbClr val="00A29E"/>
    <a:srgbClr val="006699"/>
    <a:srgbClr val="4F81BD"/>
    <a:srgbClr val="000099"/>
    <a:srgbClr val="1B6E7F"/>
    <a:srgbClr val="005C8A"/>
    <a:srgbClr val="3399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76" y="48"/>
      </p:cViewPr>
      <p:guideLst>
        <p:guide orient="horz" pos="346"/>
        <p:guide pos="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003366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2000" dirty="0" err="1">
                <a:solidFill>
                  <a:srgbClr val="003366"/>
                </a:solidFill>
                <a:latin typeface="Book Antiqua" panose="02040602050305030304" pitchFamily="18" charset="0"/>
              </a:rPr>
              <a:t>Participación</a:t>
            </a:r>
            <a:r>
              <a:rPr lang="en-US" sz="2000" dirty="0">
                <a:solidFill>
                  <a:srgbClr val="003366"/>
                </a:solidFill>
                <a:latin typeface="Book Antiqua" panose="02040602050305030304" pitchFamily="18" charset="0"/>
              </a:rPr>
              <a:t>. </a:t>
            </a:r>
            <a:r>
              <a:rPr lang="en-US" sz="2000" dirty="0" err="1">
                <a:solidFill>
                  <a:srgbClr val="003366"/>
                </a:solidFill>
                <a:latin typeface="Book Antiqua" panose="02040602050305030304" pitchFamily="18" charset="0"/>
              </a:rPr>
              <a:t>Cifra</a:t>
            </a:r>
            <a:r>
              <a:rPr lang="en-US" sz="2000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003366"/>
                </a:solidFill>
                <a:latin typeface="Book Antiqua" panose="02040602050305030304" pitchFamily="18" charset="0"/>
              </a:rPr>
              <a:t>Porcentual</a:t>
            </a:r>
            <a:r>
              <a:rPr lang="en-US" sz="2000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</a:p>
        </c:rich>
      </c:tx>
      <c:layout>
        <c:manualLayout>
          <c:xMode val="edge"/>
          <c:yMode val="edge"/>
          <c:x val="0.15720341034831867"/>
          <c:y val="3.3884476347434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003366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'Oferta '!$J$4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3A-470F-8D8D-A16B6ABE411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3A-470F-8D8D-A16B6ABE4111}"/>
              </c:ext>
            </c:extLst>
          </c:dPt>
          <c:cat>
            <c:strRef>
              <c:f>'Oferta '!$I$5:$I$6</c:f>
              <c:strCache>
                <c:ptCount val="2"/>
                <c:pt idx="0">
                  <c:v>Masculina </c:v>
                </c:pt>
                <c:pt idx="1">
                  <c:v>Femenina</c:v>
                </c:pt>
              </c:strCache>
            </c:strRef>
          </c:cat>
          <c:val>
            <c:numRef>
              <c:f>'Oferta '!$J$5:$J$6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3A-470F-8D8D-A16B6ABE4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3366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8602D-E3E8-429A-BD95-5AAF97359D6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8F4D4C36-9392-49A8-83DB-10FC3EB79651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endParaRPr lang="es-VE" dirty="0">
            <a:solidFill>
              <a:srgbClr val="0000CC"/>
            </a:solidFill>
          </a:endParaRPr>
        </a:p>
      </dgm:t>
    </dgm:pt>
    <dgm:pt modelId="{CC8F3499-2DB0-4F1F-9352-D788C57D8F83}" type="parTrans" cxnId="{03717D89-C865-487F-A6C0-841A84B7C001}">
      <dgm:prSet/>
      <dgm:spPr/>
      <dgm:t>
        <a:bodyPr/>
        <a:lstStyle/>
        <a:p>
          <a:endParaRPr lang="es-VE"/>
        </a:p>
      </dgm:t>
    </dgm:pt>
    <dgm:pt modelId="{5AF27541-BB0B-4BBA-9215-718414543093}" type="sibTrans" cxnId="{03717D89-C865-487F-A6C0-841A84B7C001}">
      <dgm:prSet/>
      <dgm:spPr/>
      <dgm:t>
        <a:bodyPr/>
        <a:lstStyle/>
        <a:p>
          <a:endParaRPr lang="es-VE"/>
        </a:p>
      </dgm:t>
    </dgm:pt>
    <dgm:pt modelId="{2AF3CBC7-2807-4C81-ADC7-FAA7B2EA83A3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endParaRPr lang="es-VE" dirty="0">
            <a:solidFill>
              <a:srgbClr val="0000CC"/>
            </a:solidFill>
          </a:endParaRPr>
        </a:p>
      </dgm:t>
    </dgm:pt>
    <dgm:pt modelId="{E5AB979E-D793-4A2E-922E-E25F6CB66C7D}" type="parTrans" cxnId="{A15938B7-C9FB-4ED0-9C42-6316BE537AC0}">
      <dgm:prSet/>
      <dgm:spPr/>
      <dgm:t>
        <a:bodyPr/>
        <a:lstStyle/>
        <a:p>
          <a:endParaRPr lang="es-VE"/>
        </a:p>
      </dgm:t>
    </dgm:pt>
    <dgm:pt modelId="{0D433CF8-B385-4312-AA1E-48BBD4AF293F}" type="sibTrans" cxnId="{A15938B7-C9FB-4ED0-9C42-6316BE537AC0}">
      <dgm:prSet/>
      <dgm:spPr/>
      <dgm:t>
        <a:bodyPr/>
        <a:lstStyle/>
        <a:p>
          <a:endParaRPr lang="es-VE"/>
        </a:p>
      </dgm:t>
    </dgm:pt>
    <dgm:pt modelId="{207394B7-9215-4555-B84D-E81AA946AD4E}">
      <dgm:prSet phldrT="[Texto]"/>
      <dgm:spPr/>
      <dgm:t>
        <a:bodyPr/>
        <a:lstStyle/>
        <a:p>
          <a:r>
            <a:rPr lang="es-VE" dirty="0">
              <a:solidFill>
                <a:srgbClr val="0000CC"/>
              </a:solidFill>
            </a:rPr>
            <a:t>Entrada</a:t>
          </a:r>
        </a:p>
      </dgm:t>
    </dgm:pt>
    <dgm:pt modelId="{88D28E5F-E094-4B99-A641-8E64C8F11032}" type="sibTrans" cxnId="{D5432C36-B35E-4522-8F71-DDDFB523FB7E}">
      <dgm:prSet/>
      <dgm:spPr>
        <a:solidFill>
          <a:srgbClr val="FFFF00"/>
        </a:solidFill>
      </dgm:spPr>
      <dgm:t>
        <a:bodyPr/>
        <a:lstStyle/>
        <a:p>
          <a:endParaRPr lang="es-VE"/>
        </a:p>
      </dgm:t>
    </dgm:pt>
    <dgm:pt modelId="{6534E97F-EC86-4FE3-B395-6A15B5372C50}" type="parTrans" cxnId="{D5432C36-B35E-4522-8F71-DDDFB523FB7E}">
      <dgm:prSet/>
      <dgm:spPr/>
      <dgm:t>
        <a:bodyPr/>
        <a:lstStyle/>
        <a:p>
          <a:endParaRPr lang="es-VE"/>
        </a:p>
      </dgm:t>
    </dgm:pt>
    <dgm:pt modelId="{213F9CCB-3841-4433-BAC0-BFF9523565D2}">
      <dgm:prSet phldrT="[Texto]"/>
      <dgm:spPr/>
      <dgm:t>
        <a:bodyPr/>
        <a:lstStyle/>
        <a:p>
          <a:pPr algn="just"/>
          <a:r>
            <a:rPr lang="es-VE" dirty="0">
              <a:solidFill>
                <a:srgbClr val="0000CC"/>
              </a:solidFill>
            </a:rPr>
            <a:t>Procesamiento </a:t>
          </a:r>
        </a:p>
      </dgm:t>
    </dgm:pt>
    <dgm:pt modelId="{2E5743C6-7A49-4DE3-9ADC-AC6496566047}" type="sibTrans" cxnId="{723C555B-DB68-4264-B548-BC3A83532D0F}">
      <dgm:prSet/>
      <dgm:spPr>
        <a:solidFill>
          <a:srgbClr val="FFFF00"/>
        </a:solidFill>
      </dgm:spPr>
      <dgm:t>
        <a:bodyPr/>
        <a:lstStyle/>
        <a:p>
          <a:endParaRPr lang="es-VE"/>
        </a:p>
      </dgm:t>
    </dgm:pt>
    <dgm:pt modelId="{487AFF9C-65B4-4ECA-A882-D68280808897}" type="parTrans" cxnId="{723C555B-DB68-4264-B548-BC3A83532D0F}">
      <dgm:prSet/>
      <dgm:spPr/>
      <dgm:t>
        <a:bodyPr/>
        <a:lstStyle/>
        <a:p>
          <a:endParaRPr lang="es-VE"/>
        </a:p>
      </dgm:t>
    </dgm:pt>
    <dgm:pt modelId="{3E7AB648-95FE-419B-A0A9-CBB4CEAFE7FF}">
      <dgm:prSet phldrT="[Texto]"/>
      <dgm:spPr/>
      <dgm:t>
        <a:bodyPr/>
        <a:lstStyle/>
        <a:p>
          <a:pPr algn="just"/>
          <a:r>
            <a:rPr lang="es-VE" dirty="0">
              <a:solidFill>
                <a:srgbClr val="0000CC"/>
              </a:solidFill>
            </a:rPr>
            <a:t>Salida</a:t>
          </a:r>
        </a:p>
      </dgm:t>
    </dgm:pt>
    <dgm:pt modelId="{10266D2D-E170-4E73-BBEA-D85BB7EFD7C5}" type="sibTrans" cxnId="{CECE8B13-52E0-4CCE-8929-F8F1C135C57D}">
      <dgm:prSet/>
      <dgm:spPr/>
      <dgm:t>
        <a:bodyPr/>
        <a:lstStyle/>
        <a:p>
          <a:endParaRPr lang="es-VE"/>
        </a:p>
      </dgm:t>
    </dgm:pt>
    <dgm:pt modelId="{59913C80-B5F0-4094-87D4-24B68799623C}" type="parTrans" cxnId="{CECE8B13-52E0-4CCE-8929-F8F1C135C57D}">
      <dgm:prSet/>
      <dgm:spPr/>
      <dgm:t>
        <a:bodyPr/>
        <a:lstStyle/>
        <a:p>
          <a:endParaRPr lang="es-VE"/>
        </a:p>
      </dgm:t>
    </dgm:pt>
    <dgm:pt modelId="{07540770-4D1B-4D78-9903-7E3BCE71CAED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algn="ctr">
            <a:buFontTx/>
            <a:buNone/>
          </a:pPr>
          <a:endParaRPr lang="es-VE" dirty="0">
            <a:solidFill>
              <a:srgbClr val="0000CC"/>
            </a:solidFill>
          </a:endParaRPr>
        </a:p>
      </dgm:t>
    </dgm:pt>
    <dgm:pt modelId="{F8B72CEC-4B3A-4CF6-BE6A-371DB4939413}" type="sibTrans" cxnId="{A554CB29-6678-4CBE-B4BF-22265567E9EA}">
      <dgm:prSet/>
      <dgm:spPr/>
      <dgm:t>
        <a:bodyPr/>
        <a:lstStyle/>
        <a:p>
          <a:endParaRPr lang="es-VE"/>
        </a:p>
      </dgm:t>
    </dgm:pt>
    <dgm:pt modelId="{96B337F4-2FE8-47B1-B8E7-3AF9DC30869C}" type="parTrans" cxnId="{A554CB29-6678-4CBE-B4BF-22265567E9EA}">
      <dgm:prSet/>
      <dgm:spPr/>
      <dgm:t>
        <a:bodyPr/>
        <a:lstStyle/>
        <a:p>
          <a:endParaRPr lang="es-VE"/>
        </a:p>
      </dgm:t>
    </dgm:pt>
    <dgm:pt modelId="{FE536606-76A5-4F0B-98F8-9800E69FD00F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algn="ctr">
            <a:buFontTx/>
            <a:buNone/>
          </a:pPr>
          <a:r>
            <a:rPr lang="es-VE" dirty="0">
              <a:solidFill>
                <a:srgbClr val="0000CC"/>
              </a:solidFill>
            </a:rPr>
            <a:t> </a:t>
          </a:r>
        </a:p>
      </dgm:t>
    </dgm:pt>
    <dgm:pt modelId="{B4022EE4-64C9-468E-B9C3-45FF8D980F18}" type="parTrans" cxnId="{46BE9248-24C9-4822-873A-C9EBC2931A7B}">
      <dgm:prSet/>
      <dgm:spPr/>
      <dgm:t>
        <a:bodyPr/>
        <a:lstStyle/>
        <a:p>
          <a:endParaRPr lang="es-ES"/>
        </a:p>
      </dgm:t>
    </dgm:pt>
    <dgm:pt modelId="{7C1BB78E-B34E-42DB-8BD7-9B8B6FE75662}" type="sibTrans" cxnId="{46BE9248-24C9-4822-873A-C9EBC2931A7B}">
      <dgm:prSet/>
      <dgm:spPr/>
      <dgm:t>
        <a:bodyPr/>
        <a:lstStyle/>
        <a:p>
          <a:endParaRPr lang="es-ES"/>
        </a:p>
      </dgm:t>
    </dgm:pt>
    <dgm:pt modelId="{1114AB0E-7583-4301-AE17-AE3F05887490}" type="pres">
      <dgm:prSet presAssocID="{DCE8602D-E3E8-429A-BD95-5AAF97359D66}" presName="Name0" presStyleCnt="0">
        <dgm:presLayoutVars>
          <dgm:dir/>
          <dgm:animLvl val="lvl"/>
          <dgm:resizeHandles val="exact"/>
        </dgm:presLayoutVars>
      </dgm:prSet>
      <dgm:spPr/>
    </dgm:pt>
    <dgm:pt modelId="{23CC9CC6-1CBB-445B-AF45-C0051AA90A09}" type="pres">
      <dgm:prSet presAssocID="{DCE8602D-E3E8-429A-BD95-5AAF97359D66}" presName="tSp" presStyleCnt="0"/>
      <dgm:spPr/>
    </dgm:pt>
    <dgm:pt modelId="{5C42B5A1-235F-404D-AEFA-C1812B5191ED}" type="pres">
      <dgm:prSet presAssocID="{DCE8602D-E3E8-429A-BD95-5AAF97359D66}" presName="bSp" presStyleCnt="0"/>
      <dgm:spPr/>
    </dgm:pt>
    <dgm:pt modelId="{6C932EE3-8BC5-45F7-B4C9-6C9F950218F4}" type="pres">
      <dgm:prSet presAssocID="{DCE8602D-E3E8-429A-BD95-5AAF97359D66}" presName="process" presStyleCnt="0"/>
      <dgm:spPr/>
    </dgm:pt>
    <dgm:pt modelId="{92BD545B-CE45-4005-B0BD-915F114D7D63}" type="pres">
      <dgm:prSet presAssocID="{207394B7-9215-4555-B84D-E81AA946AD4E}" presName="composite1" presStyleCnt="0"/>
      <dgm:spPr/>
    </dgm:pt>
    <dgm:pt modelId="{0FCC0EA9-54D7-4D6B-8317-A8044DCE3CF4}" type="pres">
      <dgm:prSet presAssocID="{207394B7-9215-4555-B84D-E81AA946AD4E}" presName="dummyNode1" presStyleLbl="node1" presStyleIdx="0" presStyleCnt="3"/>
      <dgm:spPr/>
    </dgm:pt>
    <dgm:pt modelId="{71CCAA3A-9802-4268-974D-A9B026FECAC3}" type="pres">
      <dgm:prSet presAssocID="{207394B7-9215-4555-B84D-E81AA946AD4E}" presName="childNode1" presStyleLbl="bgAcc1" presStyleIdx="0" presStyleCnt="3" custLinFactNeighborX="7143" custLinFactNeighborY="0">
        <dgm:presLayoutVars>
          <dgm:bulletEnabled val="1"/>
        </dgm:presLayoutVars>
      </dgm:prSet>
      <dgm:spPr/>
    </dgm:pt>
    <dgm:pt modelId="{7420C9B5-7AD4-4709-8F7A-67F8B5284C85}" type="pres">
      <dgm:prSet presAssocID="{207394B7-9215-4555-B84D-E81AA946AD4E}" presName="childNode1tx" presStyleLbl="bgAcc1" presStyleIdx="0" presStyleCnt="3">
        <dgm:presLayoutVars>
          <dgm:bulletEnabled val="1"/>
        </dgm:presLayoutVars>
      </dgm:prSet>
      <dgm:spPr/>
    </dgm:pt>
    <dgm:pt modelId="{D7B31F96-F1D9-4AFF-8C1A-6609E5E3F004}" type="pres">
      <dgm:prSet presAssocID="{207394B7-9215-4555-B84D-E81AA946AD4E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1AFE4D89-8BEE-4A7D-8910-C4DA77F09EE3}" type="pres">
      <dgm:prSet presAssocID="{207394B7-9215-4555-B84D-E81AA946AD4E}" presName="connSite1" presStyleCnt="0"/>
      <dgm:spPr/>
    </dgm:pt>
    <dgm:pt modelId="{083678B5-DB6B-4BD9-9DDD-2B766CAB3F41}" type="pres">
      <dgm:prSet presAssocID="{88D28E5F-E094-4B99-A641-8E64C8F11032}" presName="Name9" presStyleLbl="sibTrans2D1" presStyleIdx="0" presStyleCnt="2"/>
      <dgm:spPr/>
    </dgm:pt>
    <dgm:pt modelId="{4BC33E99-69F6-426B-A1C7-C73D7DC8BBE6}" type="pres">
      <dgm:prSet presAssocID="{213F9CCB-3841-4433-BAC0-BFF9523565D2}" presName="composite2" presStyleCnt="0"/>
      <dgm:spPr/>
    </dgm:pt>
    <dgm:pt modelId="{57E10016-7676-4E79-B385-9B898F6A4F5F}" type="pres">
      <dgm:prSet presAssocID="{213F9CCB-3841-4433-BAC0-BFF9523565D2}" presName="dummyNode2" presStyleLbl="node1" presStyleIdx="0" presStyleCnt="3"/>
      <dgm:spPr/>
    </dgm:pt>
    <dgm:pt modelId="{F32743BD-4205-4D9E-9E47-EFFD295B52FA}" type="pres">
      <dgm:prSet presAssocID="{213F9CCB-3841-4433-BAC0-BFF9523565D2}" presName="childNode2" presStyleLbl="bgAcc1" presStyleIdx="1" presStyleCnt="3">
        <dgm:presLayoutVars>
          <dgm:bulletEnabled val="1"/>
        </dgm:presLayoutVars>
      </dgm:prSet>
      <dgm:spPr/>
    </dgm:pt>
    <dgm:pt modelId="{2D5054B5-13AD-4A6F-9A09-ABF28CA2B8E3}" type="pres">
      <dgm:prSet presAssocID="{213F9CCB-3841-4433-BAC0-BFF9523565D2}" presName="childNode2tx" presStyleLbl="bgAcc1" presStyleIdx="1" presStyleCnt="3">
        <dgm:presLayoutVars>
          <dgm:bulletEnabled val="1"/>
        </dgm:presLayoutVars>
      </dgm:prSet>
      <dgm:spPr/>
    </dgm:pt>
    <dgm:pt modelId="{B4275B2D-3A35-4340-B75C-51C43D0A63E1}" type="pres">
      <dgm:prSet presAssocID="{213F9CCB-3841-4433-BAC0-BFF9523565D2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5F8FE9A-BF3A-4865-9287-599F616350D7}" type="pres">
      <dgm:prSet presAssocID="{213F9CCB-3841-4433-BAC0-BFF9523565D2}" presName="connSite2" presStyleCnt="0"/>
      <dgm:spPr/>
    </dgm:pt>
    <dgm:pt modelId="{9572A741-D7E5-439A-8D5F-3D273114E590}" type="pres">
      <dgm:prSet presAssocID="{2E5743C6-7A49-4DE3-9ADC-AC6496566047}" presName="Name18" presStyleLbl="sibTrans2D1" presStyleIdx="1" presStyleCnt="2"/>
      <dgm:spPr/>
    </dgm:pt>
    <dgm:pt modelId="{A8F039F3-0F1D-4AFB-9422-5B991EF99F5A}" type="pres">
      <dgm:prSet presAssocID="{3E7AB648-95FE-419B-A0A9-CBB4CEAFE7FF}" presName="composite1" presStyleCnt="0"/>
      <dgm:spPr/>
    </dgm:pt>
    <dgm:pt modelId="{DD4FF0A2-43CB-4532-9405-54E06D023639}" type="pres">
      <dgm:prSet presAssocID="{3E7AB648-95FE-419B-A0A9-CBB4CEAFE7FF}" presName="dummyNode1" presStyleLbl="node1" presStyleIdx="1" presStyleCnt="3"/>
      <dgm:spPr/>
    </dgm:pt>
    <dgm:pt modelId="{DD1FCDD0-1076-4B84-B12D-6B7ADF7DE241}" type="pres">
      <dgm:prSet presAssocID="{3E7AB648-95FE-419B-A0A9-CBB4CEAFE7FF}" presName="childNode1" presStyleLbl="bgAcc1" presStyleIdx="2" presStyleCnt="3">
        <dgm:presLayoutVars>
          <dgm:bulletEnabled val="1"/>
        </dgm:presLayoutVars>
      </dgm:prSet>
      <dgm:spPr/>
    </dgm:pt>
    <dgm:pt modelId="{879A73E8-74AF-4129-9688-37FF107E6253}" type="pres">
      <dgm:prSet presAssocID="{3E7AB648-95FE-419B-A0A9-CBB4CEAFE7FF}" presName="childNode1tx" presStyleLbl="bgAcc1" presStyleIdx="2" presStyleCnt="3">
        <dgm:presLayoutVars>
          <dgm:bulletEnabled val="1"/>
        </dgm:presLayoutVars>
      </dgm:prSet>
      <dgm:spPr/>
    </dgm:pt>
    <dgm:pt modelId="{8EF517A4-708A-45BF-B51E-AB55728A9766}" type="pres">
      <dgm:prSet presAssocID="{3E7AB648-95FE-419B-A0A9-CBB4CEAFE7FF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DFD3FE35-9BC5-45C0-8D3B-FCB1C38D74AC}" type="pres">
      <dgm:prSet presAssocID="{3E7AB648-95FE-419B-A0A9-CBB4CEAFE7FF}" presName="connSite1" presStyleCnt="0"/>
      <dgm:spPr/>
    </dgm:pt>
  </dgm:ptLst>
  <dgm:cxnLst>
    <dgm:cxn modelId="{4BDCBB09-647E-4485-A2FF-01D5324B77C2}" type="presOf" srcId="{FE536606-76A5-4F0B-98F8-9800E69FD00F}" destId="{DD1FCDD0-1076-4B84-B12D-6B7ADF7DE241}" srcOrd="0" destOrd="1" presId="urn:microsoft.com/office/officeart/2005/8/layout/hProcess4"/>
    <dgm:cxn modelId="{E8A1DF0C-E577-4CA2-9F4F-34A9C088D85F}" type="presOf" srcId="{2AF3CBC7-2807-4C81-ADC7-FAA7B2EA83A3}" destId="{F32743BD-4205-4D9E-9E47-EFFD295B52FA}" srcOrd="0" destOrd="0" presId="urn:microsoft.com/office/officeart/2005/8/layout/hProcess4"/>
    <dgm:cxn modelId="{CECE8B13-52E0-4CCE-8929-F8F1C135C57D}" srcId="{DCE8602D-E3E8-429A-BD95-5AAF97359D66}" destId="{3E7AB648-95FE-419B-A0A9-CBB4CEAFE7FF}" srcOrd="2" destOrd="0" parTransId="{59913C80-B5F0-4094-87D4-24B68799623C}" sibTransId="{10266D2D-E170-4E73-BBEA-D85BB7EFD7C5}"/>
    <dgm:cxn modelId="{E554BC18-A5F8-4BD8-99CD-62D6DCD5316B}" type="presOf" srcId="{FE536606-76A5-4F0B-98F8-9800E69FD00F}" destId="{879A73E8-74AF-4129-9688-37FF107E6253}" srcOrd="1" destOrd="1" presId="urn:microsoft.com/office/officeart/2005/8/layout/hProcess4"/>
    <dgm:cxn modelId="{A554CB29-6678-4CBE-B4BF-22265567E9EA}" srcId="{3E7AB648-95FE-419B-A0A9-CBB4CEAFE7FF}" destId="{07540770-4D1B-4D78-9903-7E3BCE71CAED}" srcOrd="0" destOrd="0" parTransId="{96B337F4-2FE8-47B1-B8E7-3AF9DC30869C}" sibTransId="{F8B72CEC-4B3A-4CF6-BE6A-371DB4939413}"/>
    <dgm:cxn modelId="{D5432C36-B35E-4522-8F71-DDDFB523FB7E}" srcId="{DCE8602D-E3E8-429A-BD95-5AAF97359D66}" destId="{207394B7-9215-4555-B84D-E81AA946AD4E}" srcOrd="0" destOrd="0" parTransId="{6534E97F-EC86-4FE3-B395-6A15B5372C50}" sibTransId="{88D28E5F-E094-4B99-A641-8E64C8F11032}"/>
    <dgm:cxn modelId="{CAAB3139-E4FD-4292-8FD6-DCCFAD6C47EB}" type="presOf" srcId="{3E7AB648-95FE-419B-A0A9-CBB4CEAFE7FF}" destId="{8EF517A4-708A-45BF-B51E-AB55728A9766}" srcOrd="0" destOrd="0" presId="urn:microsoft.com/office/officeart/2005/8/layout/hProcess4"/>
    <dgm:cxn modelId="{723C555B-DB68-4264-B548-BC3A83532D0F}" srcId="{DCE8602D-E3E8-429A-BD95-5AAF97359D66}" destId="{213F9CCB-3841-4433-BAC0-BFF9523565D2}" srcOrd="1" destOrd="0" parTransId="{487AFF9C-65B4-4ECA-A882-D68280808897}" sibTransId="{2E5743C6-7A49-4DE3-9ADC-AC6496566047}"/>
    <dgm:cxn modelId="{1BAA5144-DD7C-4D6D-BED1-B8F43A506FD5}" type="presOf" srcId="{DCE8602D-E3E8-429A-BD95-5AAF97359D66}" destId="{1114AB0E-7583-4301-AE17-AE3F05887490}" srcOrd="0" destOrd="0" presId="urn:microsoft.com/office/officeart/2005/8/layout/hProcess4"/>
    <dgm:cxn modelId="{220A7546-AFB0-4A7D-9C1D-52DE16007B96}" type="presOf" srcId="{213F9CCB-3841-4433-BAC0-BFF9523565D2}" destId="{B4275B2D-3A35-4340-B75C-51C43D0A63E1}" srcOrd="0" destOrd="0" presId="urn:microsoft.com/office/officeart/2005/8/layout/hProcess4"/>
    <dgm:cxn modelId="{46BE9248-24C9-4822-873A-C9EBC2931A7B}" srcId="{3E7AB648-95FE-419B-A0A9-CBB4CEAFE7FF}" destId="{FE536606-76A5-4F0B-98F8-9800E69FD00F}" srcOrd="1" destOrd="0" parTransId="{B4022EE4-64C9-468E-B9C3-45FF8D980F18}" sibTransId="{7C1BB78E-B34E-42DB-8BD7-9B8B6FE75662}"/>
    <dgm:cxn modelId="{0CA2E66F-46F4-4160-AA7D-9730028BEBA5}" type="presOf" srcId="{2AF3CBC7-2807-4C81-ADC7-FAA7B2EA83A3}" destId="{2D5054B5-13AD-4A6F-9A09-ABF28CA2B8E3}" srcOrd="1" destOrd="0" presId="urn:microsoft.com/office/officeart/2005/8/layout/hProcess4"/>
    <dgm:cxn modelId="{519D8A58-475C-45F8-A9EF-B2229CE6DBE8}" type="presOf" srcId="{07540770-4D1B-4D78-9903-7E3BCE71CAED}" destId="{DD1FCDD0-1076-4B84-B12D-6B7ADF7DE241}" srcOrd="0" destOrd="0" presId="urn:microsoft.com/office/officeart/2005/8/layout/hProcess4"/>
    <dgm:cxn modelId="{B13D5580-955D-4D31-AECE-A98D39349D1E}" type="presOf" srcId="{88D28E5F-E094-4B99-A641-8E64C8F11032}" destId="{083678B5-DB6B-4BD9-9DDD-2B766CAB3F41}" srcOrd="0" destOrd="0" presId="urn:microsoft.com/office/officeart/2005/8/layout/hProcess4"/>
    <dgm:cxn modelId="{DBA9CA86-848A-4626-AEB3-399DB8E0E944}" type="presOf" srcId="{207394B7-9215-4555-B84D-E81AA946AD4E}" destId="{D7B31F96-F1D9-4AFF-8C1A-6609E5E3F004}" srcOrd="0" destOrd="0" presId="urn:microsoft.com/office/officeart/2005/8/layout/hProcess4"/>
    <dgm:cxn modelId="{03717D89-C865-487F-A6C0-841A84B7C001}" srcId="{207394B7-9215-4555-B84D-E81AA946AD4E}" destId="{8F4D4C36-9392-49A8-83DB-10FC3EB79651}" srcOrd="0" destOrd="0" parTransId="{CC8F3499-2DB0-4F1F-9352-D788C57D8F83}" sibTransId="{5AF27541-BB0B-4BBA-9215-718414543093}"/>
    <dgm:cxn modelId="{121E4AA0-5A77-4C03-A3F4-4E25BD46AF9E}" type="presOf" srcId="{8F4D4C36-9392-49A8-83DB-10FC3EB79651}" destId="{7420C9B5-7AD4-4709-8F7A-67F8B5284C85}" srcOrd="1" destOrd="0" presId="urn:microsoft.com/office/officeart/2005/8/layout/hProcess4"/>
    <dgm:cxn modelId="{9ED29BA5-C499-4480-BBEC-EBA8D046C6EC}" type="presOf" srcId="{8F4D4C36-9392-49A8-83DB-10FC3EB79651}" destId="{71CCAA3A-9802-4268-974D-A9B026FECAC3}" srcOrd="0" destOrd="0" presId="urn:microsoft.com/office/officeart/2005/8/layout/hProcess4"/>
    <dgm:cxn modelId="{D6DC0DB5-8AB3-4C2B-9DED-9815129147AC}" type="presOf" srcId="{2E5743C6-7A49-4DE3-9ADC-AC6496566047}" destId="{9572A741-D7E5-439A-8D5F-3D273114E590}" srcOrd="0" destOrd="0" presId="urn:microsoft.com/office/officeart/2005/8/layout/hProcess4"/>
    <dgm:cxn modelId="{A15938B7-C9FB-4ED0-9C42-6316BE537AC0}" srcId="{213F9CCB-3841-4433-BAC0-BFF9523565D2}" destId="{2AF3CBC7-2807-4C81-ADC7-FAA7B2EA83A3}" srcOrd="0" destOrd="0" parTransId="{E5AB979E-D793-4A2E-922E-E25F6CB66C7D}" sibTransId="{0D433CF8-B385-4312-AA1E-48BBD4AF293F}"/>
    <dgm:cxn modelId="{5C11B0DB-6695-43F6-9F4C-E13FE0F27CF3}" type="presOf" srcId="{07540770-4D1B-4D78-9903-7E3BCE71CAED}" destId="{879A73E8-74AF-4129-9688-37FF107E6253}" srcOrd="1" destOrd="0" presId="urn:microsoft.com/office/officeart/2005/8/layout/hProcess4"/>
    <dgm:cxn modelId="{86D33759-44C4-48A0-A2E6-DB934EF19011}" type="presParOf" srcId="{1114AB0E-7583-4301-AE17-AE3F05887490}" destId="{23CC9CC6-1CBB-445B-AF45-C0051AA90A09}" srcOrd="0" destOrd="0" presId="urn:microsoft.com/office/officeart/2005/8/layout/hProcess4"/>
    <dgm:cxn modelId="{FF5B7650-E6F8-4480-A2CF-81F49D3A5080}" type="presParOf" srcId="{1114AB0E-7583-4301-AE17-AE3F05887490}" destId="{5C42B5A1-235F-404D-AEFA-C1812B5191ED}" srcOrd="1" destOrd="0" presId="urn:microsoft.com/office/officeart/2005/8/layout/hProcess4"/>
    <dgm:cxn modelId="{0E5842C6-8F5D-42AA-ACCB-92290AAFF314}" type="presParOf" srcId="{1114AB0E-7583-4301-AE17-AE3F05887490}" destId="{6C932EE3-8BC5-45F7-B4C9-6C9F950218F4}" srcOrd="2" destOrd="0" presId="urn:microsoft.com/office/officeart/2005/8/layout/hProcess4"/>
    <dgm:cxn modelId="{3F68B752-4510-4CE5-8426-C9466B0A0509}" type="presParOf" srcId="{6C932EE3-8BC5-45F7-B4C9-6C9F950218F4}" destId="{92BD545B-CE45-4005-B0BD-915F114D7D63}" srcOrd="0" destOrd="0" presId="urn:microsoft.com/office/officeart/2005/8/layout/hProcess4"/>
    <dgm:cxn modelId="{32437CC6-19B4-477E-AA6D-CD4BD53FC60D}" type="presParOf" srcId="{92BD545B-CE45-4005-B0BD-915F114D7D63}" destId="{0FCC0EA9-54D7-4D6B-8317-A8044DCE3CF4}" srcOrd="0" destOrd="0" presId="urn:microsoft.com/office/officeart/2005/8/layout/hProcess4"/>
    <dgm:cxn modelId="{6681B9BE-3A68-42BC-A1B9-CA52CE522EB1}" type="presParOf" srcId="{92BD545B-CE45-4005-B0BD-915F114D7D63}" destId="{71CCAA3A-9802-4268-974D-A9B026FECAC3}" srcOrd="1" destOrd="0" presId="urn:microsoft.com/office/officeart/2005/8/layout/hProcess4"/>
    <dgm:cxn modelId="{7D53DFA1-F663-4645-9490-CDE98BEFE3C3}" type="presParOf" srcId="{92BD545B-CE45-4005-B0BD-915F114D7D63}" destId="{7420C9B5-7AD4-4709-8F7A-67F8B5284C85}" srcOrd="2" destOrd="0" presId="urn:microsoft.com/office/officeart/2005/8/layout/hProcess4"/>
    <dgm:cxn modelId="{B621C9F9-FE2A-4174-AC1F-A694E03DBA0C}" type="presParOf" srcId="{92BD545B-CE45-4005-B0BD-915F114D7D63}" destId="{D7B31F96-F1D9-4AFF-8C1A-6609E5E3F004}" srcOrd="3" destOrd="0" presId="urn:microsoft.com/office/officeart/2005/8/layout/hProcess4"/>
    <dgm:cxn modelId="{549202FF-2ED8-4B90-842F-6C7A70C33FC2}" type="presParOf" srcId="{92BD545B-CE45-4005-B0BD-915F114D7D63}" destId="{1AFE4D89-8BEE-4A7D-8910-C4DA77F09EE3}" srcOrd="4" destOrd="0" presId="urn:microsoft.com/office/officeart/2005/8/layout/hProcess4"/>
    <dgm:cxn modelId="{F3035453-FC73-4884-9C3B-124F7F3D6A1F}" type="presParOf" srcId="{6C932EE3-8BC5-45F7-B4C9-6C9F950218F4}" destId="{083678B5-DB6B-4BD9-9DDD-2B766CAB3F41}" srcOrd="1" destOrd="0" presId="urn:microsoft.com/office/officeart/2005/8/layout/hProcess4"/>
    <dgm:cxn modelId="{B0EC4ED9-0AFA-4CA6-A019-BC3EB430B235}" type="presParOf" srcId="{6C932EE3-8BC5-45F7-B4C9-6C9F950218F4}" destId="{4BC33E99-69F6-426B-A1C7-C73D7DC8BBE6}" srcOrd="2" destOrd="0" presId="urn:microsoft.com/office/officeart/2005/8/layout/hProcess4"/>
    <dgm:cxn modelId="{B1B036FC-CCD6-4135-A508-4EE6DDCDA399}" type="presParOf" srcId="{4BC33E99-69F6-426B-A1C7-C73D7DC8BBE6}" destId="{57E10016-7676-4E79-B385-9B898F6A4F5F}" srcOrd="0" destOrd="0" presId="urn:microsoft.com/office/officeart/2005/8/layout/hProcess4"/>
    <dgm:cxn modelId="{B4590444-C3F1-4B91-B07F-BE11943FBDC3}" type="presParOf" srcId="{4BC33E99-69F6-426B-A1C7-C73D7DC8BBE6}" destId="{F32743BD-4205-4D9E-9E47-EFFD295B52FA}" srcOrd="1" destOrd="0" presId="urn:microsoft.com/office/officeart/2005/8/layout/hProcess4"/>
    <dgm:cxn modelId="{B22CE48A-C7F8-4DCC-828C-EE7BE2B538EA}" type="presParOf" srcId="{4BC33E99-69F6-426B-A1C7-C73D7DC8BBE6}" destId="{2D5054B5-13AD-4A6F-9A09-ABF28CA2B8E3}" srcOrd="2" destOrd="0" presId="urn:microsoft.com/office/officeart/2005/8/layout/hProcess4"/>
    <dgm:cxn modelId="{14FCC3AC-F3F2-43C7-8D07-6579B3C1FDEA}" type="presParOf" srcId="{4BC33E99-69F6-426B-A1C7-C73D7DC8BBE6}" destId="{B4275B2D-3A35-4340-B75C-51C43D0A63E1}" srcOrd="3" destOrd="0" presId="urn:microsoft.com/office/officeart/2005/8/layout/hProcess4"/>
    <dgm:cxn modelId="{F87E08DF-AC26-4BDA-B5CF-ACD52D7FE734}" type="presParOf" srcId="{4BC33E99-69F6-426B-A1C7-C73D7DC8BBE6}" destId="{75F8FE9A-BF3A-4865-9287-599F616350D7}" srcOrd="4" destOrd="0" presId="urn:microsoft.com/office/officeart/2005/8/layout/hProcess4"/>
    <dgm:cxn modelId="{E92749DE-EF31-4A70-A153-0C38A814BDCE}" type="presParOf" srcId="{6C932EE3-8BC5-45F7-B4C9-6C9F950218F4}" destId="{9572A741-D7E5-439A-8D5F-3D273114E590}" srcOrd="3" destOrd="0" presId="urn:microsoft.com/office/officeart/2005/8/layout/hProcess4"/>
    <dgm:cxn modelId="{6B799F74-719B-4559-90C8-5FA11ACA6921}" type="presParOf" srcId="{6C932EE3-8BC5-45F7-B4C9-6C9F950218F4}" destId="{A8F039F3-0F1D-4AFB-9422-5B991EF99F5A}" srcOrd="4" destOrd="0" presId="urn:microsoft.com/office/officeart/2005/8/layout/hProcess4"/>
    <dgm:cxn modelId="{CB5FEC56-F846-41B8-BC77-8EC71AEBE3E0}" type="presParOf" srcId="{A8F039F3-0F1D-4AFB-9422-5B991EF99F5A}" destId="{DD4FF0A2-43CB-4532-9405-54E06D023639}" srcOrd="0" destOrd="0" presId="urn:microsoft.com/office/officeart/2005/8/layout/hProcess4"/>
    <dgm:cxn modelId="{4C205E0C-BCF4-4973-9E49-54D3A1FA7133}" type="presParOf" srcId="{A8F039F3-0F1D-4AFB-9422-5B991EF99F5A}" destId="{DD1FCDD0-1076-4B84-B12D-6B7ADF7DE241}" srcOrd="1" destOrd="0" presId="urn:microsoft.com/office/officeart/2005/8/layout/hProcess4"/>
    <dgm:cxn modelId="{591B2B31-BB7D-4CE8-8527-05CECBACB7FA}" type="presParOf" srcId="{A8F039F3-0F1D-4AFB-9422-5B991EF99F5A}" destId="{879A73E8-74AF-4129-9688-37FF107E6253}" srcOrd="2" destOrd="0" presId="urn:microsoft.com/office/officeart/2005/8/layout/hProcess4"/>
    <dgm:cxn modelId="{37E793E7-FE19-4EE9-98DD-FE7E913501EC}" type="presParOf" srcId="{A8F039F3-0F1D-4AFB-9422-5B991EF99F5A}" destId="{8EF517A4-708A-45BF-B51E-AB55728A9766}" srcOrd="3" destOrd="0" presId="urn:microsoft.com/office/officeart/2005/8/layout/hProcess4"/>
    <dgm:cxn modelId="{3EADAF3E-D8F4-4306-B9B5-299C0163795C}" type="presParOf" srcId="{A8F039F3-0F1D-4AFB-9422-5B991EF99F5A}" destId="{DFD3FE35-9BC5-45C0-8D3B-FCB1C38D74A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CAA3A-9802-4268-974D-A9B026FECAC3}">
      <dsp:nvSpPr>
        <dsp:cNvPr id="0" name=""/>
        <dsp:cNvSpPr/>
      </dsp:nvSpPr>
      <dsp:spPr>
        <a:xfrm>
          <a:off x="1169298" y="882568"/>
          <a:ext cx="2056175" cy="169591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VE" sz="3600" kern="1200" dirty="0">
            <a:solidFill>
              <a:srgbClr val="0000CC"/>
            </a:solidFill>
          </a:endParaRPr>
        </a:p>
      </dsp:txBody>
      <dsp:txXfrm>
        <a:off x="1208326" y="921596"/>
        <a:ext cx="1978119" cy="1254448"/>
      </dsp:txXfrm>
    </dsp:sp>
    <dsp:sp modelId="{083678B5-DB6B-4BD9-9DDD-2B766CAB3F41}">
      <dsp:nvSpPr>
        <dsp:cNvPr id="0" name=""/>
        <dsp:cNvSpPr/>
      </dsp:nvSpPr>
      <dsp:spPr>
        <a:xfrm>
          <a:off x="2131427" y="1119421"/>
          <a:ext cx="2514378" cy="2514378"/>
        </a:xfrm>
        <a:prstGeom prst="leftCircularArrow">
          <a:avLst>
            <a:gd name="adj1" fmla="val 4129"/>
            <a:gd name="adj2" fmla="val 520134"/>
            <a:gd name="adj3" fmla="val 2295644"/>
            <a:gd name="adj4" fmla="val 9024489"/>
            <a:gd name="adj5" fmla="val 4817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31F96-F1D9-4AFF-8C1A-6609E5E3F004}">
      <dsp:nvSpPr>
        <dsp:cNvPr id="0" name=""/>
        <dsp:cNvSpPr/>
      </dsp:nvSpPr>
      <dsp:spPr>
        <a:xfrm>
          <a:off x="1479353" y="2215072"/>
          <a:ext cx="1827711" cy="726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200" kern="1200" dirty="0">
              <a:solidFill>
                <a:srgbClr val="0000CC"/>
              </a:solidFill>
            </a:rPr>
            <a:t>Entrada</a:t>
          </a:r>
        </a:p>
      </dsp:txBody>
      <dsp:txXfrm>
        <a:off x="1500641" y="2236360"/>
        <a:ext cx="1785135" cy="684244"/>
      </dsp:txXfrm>
    </dsp:sp>
    <dsp:sp modelId="{F32743BD-4205-4D9E-9E47-EFFD295B52FA}">
      <dsp:nvSpPr>
        <dsp:cNvPr id="0" name=""/>
        <dsp:cNvSpPr/>
      </dsp:nvSpPr>
      <dsp:spPr>
        <a:xfrm>
          <a:off x="3801441" y="882568"/>
          <a:ext cx="2056175" cy="169591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VE" sz="3600" kern="1200" dirty="0">
            <a:solidFill>
              <a:srgbClr val="0000CC"/>
            </a:solidFill>
          </a:endParaRPr>
        </a:p>
      </dsp:txBody>
      <dsp:txXfrm>
        <a:off x="3840469" y="1285006"/>
        <a:ext cx="1978119" cy="1254448"/>
      </dsp:txXfrm>
    </dsp:sp>
    <dsp:sp modelId="{9572A741-D7E5-439A-8D5F-3D273114E590}">
      <dsp:nvSpPr>
        <dsp:cNvPr id="0" name=""/>
        <dsp:cNvSpPr/>
      </dsp:nvSpPr>
      <dsp:spPr>
        <a:xfrm>
          <a:off x="4893308" y="-239244"/>
          <a:ext cx="2777112" cy="2777112"/>
        </a:xfrm>
        <a:prstGeom prst="circularArrow">
          <a:avLst>
            <a:gd name="adj1" fmla="val 3738"/>
            <a:gd name="adj2" fmla="val 466501"/>
            <a:gd name="adj3" fmla="val 19357988"/>
            <a:gd name="adj4" fmla="val 12575511"/>
            <a:gd name="adj5" fmla="val 4361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75B2D-3A35-4340-B75C-51C43D0A63E1}">
      <dsp:nvSpPr>
        <dsp:cNvPr id="0" name=""/>
        <dsp:cNvSpPr/>
      </dsp:nvSpPr>
      <dsp:spPr>
        <a:xfrm>
          <a:off x="4258369" y="519157"/>
          <a:ext cx="1827711" cy="726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200" kern="1200" dirty="0">
              <a:solidFill>
                <a:srgbClr val="0000CC"/>
              </a:solidFill>
            </a:rPr>
            <a:t>Procesamiento </a:t>
          </a:r>
        </a:p>
      </dsp:txBody>
      <dsp:txXfrm>
        <a:off x="4279657" y="540445"/>
        <a:ext cx="1785135" cy="684244"/>
      </dsp:txXfrm>
    </dsp:sp>
    <dsp:sp modelId="{DD1FCDD0-1076-4B84-B12D-6B7ADF7DE241}">
      <dsp:nvSpPr>
        <dsp:cNvPr id="0" name=""/>
        <dsp:cNvSpPr/>
      </dsp:nvSpPr>
      <dsp:spPr>
        <a:xfrm>
          <a:off x="6580457" y="882568"/>
          <a:ext cx="2056175" cy="169591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s-VE" sz="3600" kern="1200" dirty="0">
            <a:solidFill>
              <a:srgbClr val="0000CC"/>
            </a:solidFill>
          </a:endParaRP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VE" sz="3600" kern="1200" dirty="0">
              <a:solidFill>
                <a:srgbClr val="0000CC"/>
              </a:solidFill>
            </a:rPr>
            <a:t> </a:t>
          </a:r>
        </a:p>
      </dsp:txBody>
      <dsp:txXfrm>
        <a:off x="6619485" y="921596"/>
        <a:ext cx="1978119" cy="1254448"/>
      </dsp:txXfrm>
    </dsp:sp>
    <dsp:sp modelId="{8EF517A4-708A-45BF-B51E-AB55728A9766}">
      <dsp:nvSpPr>
        <dsp:cNvPr id="0" name=""/>
        <dsp:cNvSpPr/>
      </dsp:nvSpPr>
      <dsp:spPr>
        <a:xfrm>
          <a:off x="7037385" y="2215072"/>
          <a:ext cx="1827711" cy="726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200" kern="1200" dirty="0">
              <a:solidFill>
                <a:srgbClr val="0000CC"/>
              </a:solidFill>
            </a:rPr>
            <a:t>Salida</a:t>
          </a:r>
        </a:p>
      </dsp:txBody>
      <dsp:txXfrm>
        <a:off x="7058673" y="2236360"/>
        <a:ext cx="1785135" cy="684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06BF-1D04-4FD5-B45C-F721873306B6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717E1-170C-40D1-92F8-757E73E9C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68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591CB-0CCC-49EE-84D6-A2039DFD220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22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591CB-0CCC-49EE-84D6-A2039DFD220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89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591CB-0CCC-49EE-84D6-A2039DFD220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08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591CB-0CCC-49EE-84D6-A2039DFD220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462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591CB-0CCC-49EE-84D6-A2039DFD2208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08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591CB-0CCC-49EE-84D6-A2039DFD2208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579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591CB-0CCC-49EE-84D6-A2039DFD2208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330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591CB-0CCC-49EE-84D6-A2039DFD2208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215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591CB-0CCC-49EE-84D6-A2039DFD2208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6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495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091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645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163345-942C-4EC4-8E67-0B478173F3B6}" type="datetimeFigureOut">
              <a:rPr lang="es-PE" smtClean="0"/>
              <a:t>5/05/2026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902873-276F-49D6-84CF-BB1B2436F7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2909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68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54155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586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97622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070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3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540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325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319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112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694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77DB-0B69-4D2B-9576-8ECA23075E9B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199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77DB-0B69-4D2B-9576-8ECA23075E9B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B2456-9137-4CA3-A466-10D3D845EC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634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6159500"/>
            <a:ext cx="12192000" cy="598652"/>
          </a:xfrm>
          <a:prstGeom prst="rect">
            <a:avLst/>
          </a:prstGeom>
          <a:solidFill>
            <a:srgbClr val="00A29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 userDrawn="1"/>
        </p:nvSpPr>
        <p:spPr>
          <a:xfrm>
            <a:off x="0" y="990600"/>
            <a:ext cx="12192000" cy="192252"/>
          </a:xfrm>
          <a:prstGeom prst="rect">
            <a:avLst/>
          </a:prstGeom>
          <a:solidFill>
            <a:srgbClr val="00A29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08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9" r:id="rId3"/>
    <p:sldLayoutId id="2147483670" r:id="rId4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705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3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jf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pulation.un.org/wpp/Graphs/DemographicProfiles/Line/86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hyperlink" Target="https://population.un.org/wpp/Graphs/DemographicProfiles/Line/86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6908793" y="4301217"/>
            <a:ext cx="39623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redondeado 14"/>
          <p:cNvSpPr/>
          <p:nvPr/>
        </p:nvSpPr>
        <p:spPr>
          <a:xfrm>
            <a:off x="1218175" y="5958105"/>
            <a:ext cx="3835736" cy="729414"/>
          </a:xfrm>
          <a:prstGeom prst="roundRect">
            <a:avLst>
              <a:gd name="adj" fmla="val 50000"/>
            </a:avLst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 i="1" dirty="0"/>
          </a:p>
          <a:p>
            <a:pPr algn="ctr"/>
            <a:r>
              <a:rPr lang="es-CO" sz="2400" b="1" i="1" dirty="0" err="1">
                <a:latin typeface="Book Antiqua" panose="02040602050305030304" pitchFamily="18" charset="0"/>
              </a:rPr>
              <a:t>Odont</a:t>
            </a:r>
            <a:r>
              <a:rPr lang="es-CO" sz="2400" b="1" i="1" dirty="0">
                <a:latin typeface="Book Antiqua" panose="02040602050305030304" pitchFamily="18" charset="0"/>
              </a:rPr>
              <a:t>. Ediana Camargo</a:t>
            </a:r>
          </a:p>
          <a:p>
            <a:pPr algn="ctr"/>
            <a:r>
              <a:rPr lang="es-CO" sz="2400" b="1" i="1" dirty="0" err="1">
                <a:latin typeface="Book Antiqua" panose="02040602050305030304" pitchFamily="18" charset="0"/>
              </a:rPr>
              <a:t>Esp</a:t>
            </a:r>
            <a:r>
              <a:rPr lang="es-CO" sz="2400" b="1" i="1" dirty="0">
                <a:latin typeface="Book Antiqua" panose="02040602050305030304" pitchFamily="18" charset="0"/>
              </a:rPr>
              <a:t> Salud Pública </a:t>
            </a:r>
          </a:p>
          <a:p>
            <a:pPr algn="ctr"/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28F2EC-B16B-13FF-7450-EA8C6DE07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92989"/>
            <a:ext cx="6272087" cy="57033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689E931-C3C3-71BC-C207-F1367CB72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049" y="0"/>
            <a:ext cx="583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8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ío Orinoco">
            <a:extLst>
              <a:ext uri="{FF2B5EF4-FFF2-40B4-BE49-F238E27FC236}">
                <a16:creationId xmlns:a16="http://schemas.microsoft.com/office/drawing/2014/main" id="{9158D37F-77EC-B590-DE66-CD443DCF6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0" y="197266"/>
            <a:ext cx="5858360" cy="57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sla de Margarita Macaw">
            <a:extLst>
              <a:ext uri="{FF2B5EF4-FFF2-40B4-BE49-F238E27FC236}">
                <a16:creationId xmlns:a16="http://schemas.microsoft.com/office/drawing/2014/main" id="{8B1FC061-1C55-5D06-3F62-C05A4F38D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56" y="197266"/>
            <a:ext cx="5688904" cy="57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746619-1E40-311B-C998-01201812E622}"/>
              </a:ext>
            </a:extLst>
          </p:cNvPr>
          <p:cNvSpPr txBox="1"/>
          <p:nvPr/>
        </p:nvSpPr>
        <p:spPr>
          <a:xfrm>
            <a:off x="1388655" y="6476068"/>
            <a:ext cx="97536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solidFill>
                  <a:srgbClr val="003366"/>
                </a:solidFill>
                <a:latin typeface="Book Antiqua" panose="02040602050305030304" pitchFamily="18" charset="0"/>
              </a:rPr>
              <a:t>https://www.nationalgeographic.es/photography/2017/03/venezuela?image=5289.600x450</a:t>
            </a:r>
          </a:p>
        </p:txBody>
      </p:sp>
    </p:spTree>
    <p:extLst>
      <p:ext uri="{BB962C8B-B14F-4D97-AF65-F5344CB8AC3E}">
        <p14:creationId xmlns:p14="http://schemas.microsoft.com/office/powerpoint/2010/main" val="1025530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22;p31">
            <a:extLst>
              <a:ext uri="{FF2B5EF4-FFF2-40B4-BE49-F238E27FC236}">
                <a16:creationId xmlns:a16="http://schemas.microsoft.com/office/drawing/2014/main" id="{822A3D22-0DEE-51B6-E223-283AADA01584}"/>
              </a:ext>
            </a:extLst>
          </p:cNvPr>
          <p:cNvSpPr/>
          <p:nvPr/>
        </p:nvSpPr>
        <p:spPr>
          <a:xfrm>
            <a:off x="1043108" y="1448856"/>
            <a:ext cx="10240328" cy="4878267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52690"/>
            </a:srgbClr>
          </a:solidFill>
          <a:ln>
            <a:solidFill>
              <a:srgbClr val="006699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630"/>
            <a:endParaRPr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6A05315-B0B1-6FE1-10A9-4299E4D76258}"/>
              </a:ext>
            </a:extLst>
          </p:cNvPr>
          <p:cNvSpPr txBox="1"/>
          <p:nvPr/>
        </p:nvSpPr>
        <p:spPr>
          <a:xfrm>
            <a:off x="3898232" y="144748"/>
            <a:ext cx="72039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i="1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Cobertura sanitaria universal CSU</a:t>
            </a:r>
          </a:p>
          <a:p>
            <a:pPr algn="ctr"/>
            <a:r>
              <a:rPr lang="es-ES" sz="20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r>
              <a:rPr lang="es-ES" sz="2000" b="1" i="1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80% </a:t>
            </a:r>
            <a:r>
              <a:rPr lang="es-ES" sz="20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de la población mundial tendrá derecho a recibir  servicios esenciales de atención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355749-64FF-02DD-CA58-46DB7C71139F}"/>
              </a:ext>
            </a:extLst>
          </p:cNvPr>
          <p:cNvSpPr txBox="1"/>
          <p:nvPr/>
        </p:nvSpPr>
        <p:spPr>
          <a:xfrm>
            <a:off x="2156265" y="5806246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3366"/>
                </a:solidFill>
                <a:latin typeface="Book Antiqua" panose="02040602050305030304" pitchFamily="18" charset="0"/>
              </a:rPr>
              <a:t>13491908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FC70B5-B577-9DBF-3D40-9CB296D97827}"/>
              </a:ext>
            </a:extLst>
          </p:cNvPr>
          <p:cNvSpPr txBox="1"/>
          <p:nvPr/>
        </p:nvSpPr>
        <p:spPr>
          <a:xfrm>
            <a:off x="58113" y="41989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3366"/>
                </a:solidFill>
                <a:latin typeface="Book Antiqua" panose="02040602050305030304" pitchFamily="18" charset="0"/>
              </a:rPr>
              <a:t>13548406</a:t>
            </a:r>
          </a:p>
        </p:txBody>
      </p:sp>
      <p:pic>
        <p:nvPicPr>
          <p:cNvPr id="7" name="Picture 8" descr="icono de signo de baño de hombres y mujeres. símbolo de género para vector  de baño. silueta masculina y femenina ilustración 3988568 Vector en Vecteezy">
            <a:extLst>
              <a:ext uri="{FF2B5EF4-FFF2-40B4-BE49-F238E27FC236}">
                <a16:creationId xmlns:a16="http://schemas.microsoft.com/office/drawing/2014/main" id="{FD09A68F-B0EA-E682-9AB6-45C7E8EA5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8" y="4795723"/>
            <a:ext cx="2325920" cy="11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redondeado 14">
            <a:extLst>
              <a:ext uri="{FF2B5EF4-FFF2-40B4-BE49-F238E27FC236}">
                <a16:creationId xmlns:a16="http://schemas.microsoft.com/office/drawing/2014/main" id="{5D7A1DC7-1850-AD79-F08C-D6FDB314FF3A}"/>
              </a:ext>
            </a:extLst>
          </p:cNvPr>
          <p:cNvSpPr/>
          <p:nvPr/>
        </p:nvSpPr>
        <p:spPr>
          <a:xfrm>
            <a:off x="-73491" y="36321"/>
            <a:ext cx="4459512" cy="72879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Metas mundiales generales </a:t>
            </a:r>
          </a:p>
        </p:txBody>
      </p:sp>
      <p:sp>
        <p:nvSpPr>
          <p:cNvPr id="9" name="Google Shape;426;p31">
            <a:extLst>
              <a:ext uri="{FF2B5EF4-FFF2-40B4-BE49-F238E27FC236}">
                <a16:creationId xmlns:a16="http://schemas.microsoft.com/office/drawing/2014/main" id="{757D7BDB-92CA-494D-D5FE-82C5A0000A91}"/>
              </a:ext>
            </a:extLst>
          </p:cNvPr>
          <p:cNvSpPr/>
          <p:nvPr/>
        </p:nvSpPr>
        <p:spPr>
          <a:xfrm>
            <a:off x="3117538" y="3887989"/>
            <a:ext cx="246800" cy="246800"/>
          </a:xfrm>
          <a:prstGeom prst="donut">
            <a:avLst>
              <a:gd name="adj" fmla="val 34197"/>
            </a:avLst>
          </a:prstGeom>
          <a:solidFill>
            <a:srgbClr val="FFD3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630"/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D358875-E96F-3F99-180A-46E4991193CE}"/>
              </a:ext>
            </a:extLst>
          </p:cNvPr>
          <p:cNvSpPr txBox="1"/>
          <p:nvPr/>
        </p:nvSpPr>
        <p:spPr>
          <a:xfrm>
            <a:off x="3117538" y="3198167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3366"/>
                </a:solidFill>
                <a:latin typeface="Book Antiqua" panose="02040602050305030304" pitchFamily="18" charset="0"/>
              </a:rPr>
              <a:t>27040314 (80%) </a:t>
            </a:r>
          </a:p>
        </p:txBody>
      </p:sp>
    </p:spTree>
    <p:extLst>
      <p:ext uri="{BB962C8B-B14F-4D97-AF65-F5344CB8AC3E}">
        <p14:creationId xmlns:p14="http://schemas.microsoft.com/office/powerpoint/2010/main" val="419815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7">
            <a:extLst>
              <a:ext uri="{FF2B5EF4-FFF2-40B4-BE49-F238E27FC236}">
                <a16:creationId xmlns:a16="http://schemas.microsoft.com/office/drawing/2014/main" id="{8DBEB847-7F5D-C652-55AB-F6AA4BDE4790}"/>
              </a:ext>
            </a:extLst>
          </p:cNvPr>
          <p:cNvSpPr/>
          <p:nvPr/>
        </p:nvSpPr>
        <p:spPr>
          <a:xfrm>
            <a:off x="6767636" y="2981461"/>
            <a:ext cx="1048642" cy="595361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Avances</a:t>
            </a:r>
            <a:endParaRPr lang="en-US" sz="1600" dirty="0"/>
          </a:p>
        </p:txBody>
      </p:sp>
      <p:sp>
        <p:nvSpPr>
          <p:cNvPr id="18" name="Rectangle 56">
            <a:extLst>
              <a:ext uri="{FF2B5EF4-FFF2-40B4-BE49-F238E27FC236}">
                <a16:creationId xmlns:a16="http://schemas.microsoft.com/office/drawing/2014/main" id="{3A539809-E659-D20E-27F1-A421EB2CC103}"/>
              </a:ext>
            </a:extLst>
          </p:cNvPr>
          <p:cNvSpPr/>
          <p:nvPr/>
        </p:nvSpPr>
        <p:spPr>
          <a:xfrm>
            <a:off x="3521414" y="2159459"/>
            <a:ext cx="1004728" cy="595361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  <a:endParaRPr lang="en-US" dirty="0"/>
          </a:p>
        </p:txBody>
      </p:sp>
      <p:sp>
        <p:nvSpPr>
          <p:cNvPr id="19" name="Rectangle 66">
            <a:extLst>
              <a:ext uri="{FF2B5EF4-FFF2-40B4-BE49-F238E27FC236}">
                <a16:creationId xmlns:a16="http://schemas.microsoft.com/office/drawing/2014/main" id="{BDD11CDB-4B59-E76F-D993-7BF0F45E5E0C}"/>
              </a:ext>
            </a:extLst>
          </p:cNvPr>
          <p:cNvSpPr/>
          <p:nvPr/>
        </p:nvSpPr>
        <p:spPr>
          <a:xfrm>
            <a:off x="5699790" y="2150894"/>
            <a:ext cx="1004728" cy="595361"/>
          </a:xfrm>
          <a:prstGeom prst="rect">
            <a:avLst/>
          </a:prstGeom>
          <a:solidFill>
            <a:srgbClr val="29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  <a:endParaRPr lang="en-US" dirty="0"/>
          </a:p>
        </p:txBody>
      </p:sp>
      <p:sp>
        <p:nvSpPr>
          <p:cNvPr id="20" name="Rectangle 67">
            <a:extLst>
              <a:ext uri="{FF2B5EF4-FFF2-40B4-BE49-F238E27FC236}">
                <a16:creationId xmlns:a16="http://schemas.microsoft.com/office/drawing/2014/main" id="{53FCEBF3-1878-1844-56D6-63BB5E6BCE8A}"/>
              </a:ext>
            </a:extLst>
          </p:cNvPr>
          <p:cNvSpPr/>
          <p:nvPr/>
        </p:nvSpPr>
        <p:spPr>
          <a:xfrm>
            <a:off x="6698813" y="2150894"/>
            <a:ext cx="1004728" cy="595361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2026</a:t>
            </a:r>
            <a:endParaRPr lang="en-US" dirty="0"/>
          </a:p>
        </p:txBody>
      </p:sp>
      <p:sp>
        <p:nvSpPr>
          <p:cNvPr id="21" name="Rectangle 68">
            <a:extLst>
              <a:ext uri="{FF2B5EF4-FFF2-40B4-BE49-F238E27FC236}">
                <a16:creationId xmlns:a16="http://schemas.microsoft.com/office/drawing/2014/main" id="{CA072C15-D3C9-7D9F-9575-C1056BD292E6}"/>
              </a:ext>
            </a:extLst>
          </p:cNvPr>
          <p:cNvSpPr/>
          <p:nvPr/>
        </p:nvSpPr>
        <p:spPr>
          <a:xfrm>
            <a:off x="7704554" y="2150894"/>
            <a:ext cx="1004728" cy="595361"/>
          </a:xfrm>
          <a:prstGeom prst="rect">
            <a:avLst/>
          </a:prstGeom>
          <a:solidFill>
            <a:srgbClr val="E84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2027</a:t>
            </a:r>
            <a:endParaRPr lang="en-US" dirty="0"/>
          </a:p>
        </p:txBody>
      </p:sp>
      <p:sp>
        <p:nvSpPr>
          <p:cNvPr id="22" name="Rectangle 69">
            <a:extLst>
              <a:ext uri="{FF2B5EF4-FFF2-40B4-BE49-F238E27FC236}">
                <a16:creationId xmlns:a16="http://schemas.microsoft.com/office/drawing/2014/main" id="{79FDDEAC-AF26-6273-5F50-4C9F56394EBF}"/>
              </a:ext>
            </a:extLst>
          </p:cNvPr>
          <p:cNvSpPr/>
          <p:nvPr/>
        </p:nvSpPr>
        <p:spPr>
          <a:xfrm>
            <a:off x="8726335" y="2150894"/>
            <a:ext cx="1004728" cy="595361"/>
          </a:xfrm>
          <a:prstGeom prst="rect">
            <a:avLst/>
          </a:prstGeom>
          <a:solidFill>
            <a:srgbClr val="F39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2028</a:t>
            </a:r>
            <a:endParaRPr lang="en-US" dirty="0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7F973C9F-9319-FEBA-2F1C-4B2698691D78}"/>
              </a:ext>
            </a:extLst>
          </p:cNvPr>
          <p:cNvSpPr/>
          <p:nvPr/>
        </p:nvSpPr>
        <p:spPr>
          <a:xfrm>
            <a:off x="9737120" y="2166469"/>
            <a:ext cx="1004728" cy="595361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56">
            <a:extLst>
              <a:ext uri="{FF2B5EF4-FFF2-40B4-BE49-F238E27FC236}">
                <a16:creationId xmlns:a16="http://schemas.microsoft.com/office/drawing/2014/main" id="{51B923A3-0E89-050A-D63A-8447806150AB}"/>
              </a:ext>
            </a:extLst>
          </p:cNvPr>
          <p:cNvSpPr/>
          <p:nvPr/>
        </p:nvSpPr>
        <p:spPr>
          <a:xfrm>
            <a:off x="10744807" y="2159460"/>
            <a:ext cx="1004728" cy="595361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2030</a:t>
            </a:r>
            <a:endParaRPr lang="en-US" dirty="0"/>
          </a:p>
        </p:txBody>
      </p:sp>
      <p:sp>
        <p:nvSpPr>
          <p:cNvPr id="27" name="Rectangle 56">
            <a:extLst>
              <a:ext uri="{FF2B5EF4-FFF2-40B4-BE49-F238E27FC236}">
                <a16:creationId xmlns:a16="http://schemas.microsoft.com/office/drawing/2014/main" id="{1D1D1BD0-6866-D922-5D55-BD42C44812F6}"/>
              </a:ext>
            </a:extLst>
          </p:cNvPr>
          <p:cNvSpPr/>
          <p:nvPr/>
        </p:nvSpPr>
        <p:spPr>
          <a:xfrm>
            <a:off x="10789425" y="3127589"/>
            <a:ext cx="1074478" cy="567404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Informe</a:t>
            </a:r>
            <a:endParaRPr lang="en-US" sz="16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A1F6E8A-5CA2-869A-2B5A-90741E764BAA}"/>
              </a:ext>
            </a:extLst>
          </p:cNvPr>
          <p:cNvSpPr txBox="1"/>
          <p:nvPr/>
        </p:nvSpPr>
        <p:spPr>
          <a:xfrm>
            <a:off x="3146156" y="280839"/>
            <a:ext cx="8462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Reducción de la carga de morbilidad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La prevalencia mundial combinada de las principales enfermedades y afecciones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EBCC394-F1EC-8F76-A6D3-F2F1333EE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567697"/>
              </p:ext>
            </p:extLst>
          </p:nvPr>
        </p:nvGraphicFramePr>
        <p:xfrm>
          <a:off x="639450" y="3916161"/>
          <a:ext cx="5608055" cy="2040420"/>
        </p:xfrm>
        <a:graphic>
          <a:graphicData uri="http://schemas.openxmlformats.org/drawingml/2006/table">
            <a:tbl>
              <a:tblPr firstRow="1" firstCol="1" bandRow="1"/>
              <a:tblGrid>
                <a:gridCol w="2589214">
                  <a:extLst>
                    <a:ext uri="{9D8B030D-6E8A-4147-A177-3AD203B41FA5}">
                      <a16:colId xmlns:a16="http://schemas.microsoft.com/office/drawing/2014/main" val="3701878932"/>
                    </a:ext>
                  </a:extLst>
                </a:gridCol>
                <a:gridCol w="3018841">
                  <a:extLst>
                    <a:ext uri="{9D8B030D-6E8A-4147-A177-3AD203B41FA5}">
                      <a16:colId xmlns:a16="http://schemas.microsoft.com/office/drawing/2014/main" val="2882719877"/>
                    </a:ext>
                  </a:extLst>
                </a:gridCol>
              </a:tblGrid>
              <a:tr h="4466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000066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Prevalencia </a:t>
                      </a:r>
                      <a:r>
                        <a:rPr lang="es-ES" sz="2000" kern="100" dirty="0">
                          <a:solidFill>
                            <a:srgbClr val="003366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ES" sz="2000" kern="100" dirty="0">
                          <a:solidFill>
                            <a:srgbClr val="000066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caries 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000066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 niños de 1 a 9 años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807086"/>
                  </a:ext>
                </a:extLst>
              </a:tr>
              <a:tr h="6341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 err="1">
                          <a:solidFill>
                            <a:srgbClr val="000066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Periodontopatia</a:t>
                      </a:r>
                      <a:r>
                        <a:rPr lang="es-ES" sz="2000" kern="100" dirty="0">
                          <a:solidFill>
                            <a:srgbClr val="000066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000066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24,5 % mayores de 15 años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553139"/>
                  </a:ext>
                </a:extLst>
              </a:tr>
              <a:tr h="3109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>
                          <a:solidFill>
                            <a:srgbClr val="000066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Edentulismo 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000066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27,5 % 60 años o más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775907"/>
                  </a:ext>
                </a:extLst>
              </a:tr>
              <a:tr h="6341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000066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Incidencia de cáncer 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000066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 Tasa estandarizada * 100.000 </a:t>
                      </a:r>
                      <a:r>
                        <a:rPr lang="es-ES" sz="2000" kern="100" dirty="0" err="1">
                          <a:solidFill>
                            <a:srgbClr val="000066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</a:t>
                      </a:r>
                      <a:r>
                        <a:rPr lang="es-ES" sz="2000" kern="100" dirty="0">
                          <a:solidFill>
                            <a:srgbClr val="000066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210237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175E1D7-8BF5-1521-79D9-35FB910B7E1E}"/>
              </a:ext>
            </a:extLst>
          </p:cNvPr>
          <p:cNvSpPr txBox="1"/>
          <p:nvPr/>
        </p:nvSpPr>
        <p:spPr>
          <a:xfrm>
            <a:off x="361053" y="6017342"/>
            <a:ext cx="11502850" cy="57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100" dirty="0">
                <a:solidFill>
                  <a:srgbClr val="003366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6.Global oral health status report Towards universal health coverage for oral health by 2030 Regional summary of the Region of the Americas</a:t>
            </a:r>
            <a:r>
              <a:rPr lang="en-US" sz="1100" dirty="0">
                <a:solidFill>
                  <a:srgbClr val="003366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003366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https://www.paho.org/es/temas/salud-oral.Informe regional 2023 / accessed </a:t>
            </a:r>
            <a:r>
              <a:rPr lang="en-US" sz="1100" dirty="0" err="1">
                <a:solidFill>
                  <a:srgbClr val="003366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</a:t>
            </a:r>
            <a:r>
              <a:rPr lang="en-US" sz="1100" dirty="0">
                <a:solidFill>
                  <a:srgbClr val="003366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2024. *GLOBACAN </a:t>
            </a:r>
            <a:endParaRPr lang="es-ES" sz="1100" dirty="0">
              <a:solidFill>
                <a:srgbClr val="003366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EA3B67-1928-A71E-08ED-7D4DB46E4328}"/>
              </a:ext>
            </a:extLst>
          </p:cNvPr>
          <p:cNvSpPr txBox="1"/>
          <p:nvPr/>
        </p:nvSpPr>
        <p:spPr>
          <a:xfrm>
            <a:off x="7754366" y="4643983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r>
              <a:rPr lang="es-ES" sz="32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10 % </a:t>
            </a:r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B6ACDB9E-E8EB-6A92-9C61-F7798C4FA34C}"/>
              </a:ext>
            </a:extLst>
          </p:cNvPr>
          <p:cNvSpPr/>
          <p:nvPr/>
        </p:nvSpPr>
        <p:spPr>
          <a:xfrm>
            <a:off x="6993924" y="4485631"/>
            <a:ext cx="416096" cy="1010315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redondeado 14">
            <a:extLst>
              <a:ext uri="{FF2B5EF4-FFF2-40B4-BE49-F238E27FC236}">
                <a16:creationId xmlns:a16="http://schemas.microsoft.com/office/drawing/2014/main" id="{F3D71C48-0A28-3775-FF28-F33E82B9D537}"/>
              </a:ext>
            </a:extLst>
          </p:cNvPr>
          <p:cNvSpPr/>
          <p:nvPr/>
        </p:nvSpPr>
        <p:spPr>
          <a:xfrm>
            <a:off x="464650" y="398267"/>
            <a:ext cx="2929180" cy="72879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Metas mundiales generales </a:t>
            </a:r>
          </a:p>
        </p:txBody>
      </p:sp>
      <p:pic>
        <p:nvPicPr>
          <p:cNvPr id="5" name="Picture 6" descr="mapa ampliado de venezuela en el mapa mundial centrado en américa. mapa  ampliado y bandera de venezuela. 6616551 Vector en Vecteezy">
            <a:extLst>
              <a:ext uri="{FF2B5EF4-FFF2-40B4-BE49-F238E27FC236}">
                <a16:creationId xmlns:a16="http://schemas.microsoft.com/office/drawing/2014/main" id="{4E38E0CE-507B-D8F2-1C8A-72D99C192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6" y="1630614"/>
            <a:ext cx="2157187" cy="179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9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90549F5-DA13-908E-F13C-C3489408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165" y="79737"/>
            <a:ext cx="2142295" cy="2477460"/>
          </a:xfrm>
          <a:prstGeom prst="rect">
            <a:avLst/>
          </a:prstGeom>
        </p:spPr>
      </p:pic>
      <p:sp>
        <p:nvSpPr>
          <p:cNvPr id="7" name="Rectángulo redondeado 14">
            <a:extLst>
              <a:ext uri="{FF2B5EF4-FFF2-40B4-BE49-F238E27FC236}">
                <a16:creationId xmlns:a16="http://schemas.microsoft.com/office/drawing/2014/main" id="{707B64A6-B38B-C826-C946-2887A64DFB8E}"/>
              </a:ext>
            </a:extLst>
          </p:cNvPr>
          <p:cNvSpPr/>
          <p:nvPr/>
        </p:nvSpPr>
        <p:spPr>
          <a:xfrm>
            <a:off x="8891119" y="3199291"/>
            <a:ext cx="1565329" cy="57602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i="1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Rectángulo redondeado 14">
            <a:extLst>
              <a:ext uri="{FF2B5EF4-FFF2-40B4-BE49-F238E27FC236}">
                <a16:creationId xmlns:a16="http://schemas.microsoft.com/office/drawing/2014/main" id="{AE40D4C4-612C-2F4C-8693-2C7DDC0A7113}"/>
              </a:ext>
            </a:extLst>
          </p:cNvPr>
          <p:cNvSpPr/>
          <p:nvPr/>
        </p:nvSpPr>
        <p:spPr>
          <a:xfrm>
            <a:off x="8164808" y="3203596"/>
            <a:ext cx="3017949" cy="123870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Metas </a:t>
            </a:r>
          </a:p>
          <a:p>
            <a:pPr algn="ctr"/>
            <a:r>
              <a:rPr lang="es-CO" sz="2400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r>
              <a:rPr lang="es-CO" sz="2000" dirty="0">
                <a:solidFill>
                  <a:srgbClr val="003366"/>
                </a:solidFill>
                <a:latin typeface="Book Antiqua" panose="02040602050305030304" pitchFamily="18" charset="0"/>
              </a:rPr>
              <a:t>indicadores complementarios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5738B7B-7430-7548-38F4-E0C73165EED5}"/>
              </a:ext>
            </a:extLst>
          </p:cNvPr>
          <p:cNvSpPr txBox="1"/>
          <p:nvPr/>
        </p:nvSpPr>
        <p:spPr>
          <a:xfrm>
            <a:off x="2171977" y="1519184"/>
            <a:ext cx="5708541" cy="3360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003366"/>
                </a:solidFill>
                <a:latin typeface="Book Antiqua" panose="02040602050305030304" pitchFamily="18" charset="0"/>
              </a:rPr>
              <a:t>1. Gobernanza </a:t>
            </a:r>
          </a:p>
          <a:p>
            <a:pPr>
              <a:lnSpc>
                <a:spcPct val="150000"/>
              </a:lnSpc>
            </a:pPr>
            <a:r>
              <a:rPr lang="es-ES" sz="24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2. Promoción de la salud y prevención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003366"/>
                </a:solidFill>
                <a:latin typeface="Book Antiqua" panose="02040602050305030304" pitchFamily="18" charset="0"/>
              </a:rPr>
              <a:t>3.Personal</a:t>
            </a:r>
          </a:p>
          <a:p>
            <a:pPr>
              <a:lnSpc>
                <a:spcPct val="150000"/>
              </a:lnSpc>
            </a:pPr>
            <a:r>
              <a:rPr lang="es-ES" sz="24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4.Atención 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003366"/>
                </a:solidFill>
                <a:latin typeface="Book Antiqua" panose="02040602050305030304" pitchFamily="18" charset="0"/>
              </a:rPr>
              <a:t>5. Sistemas de información</a:t>
            </a:r>
          </a:p>
          <a:p>
            <a:pPr>
              <a:lnSpc>
                <a:spcPct val="150000"/>
              </a:lnSpc>
            </a:pPr>
            <a:r>
              <a:rPr lang="es-ES" sz="24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6.Agendas de investigación</a:t>
            </a:r>
          </a:p>
        </p:txBody>
      </p:sp>
      <p:sp>
        <p:nvSpPr>
          <p:cNvPr id="25" name="Cerrar llave 24">
            <a:extLst>
              <a:ext uri="{FF2B5EF4-FFF2-40B4-BE49-F238E27FC236}">
                <a16:creationId xmlns:a16="http://schemas.microsoft.com/office/drawing/2014/main" id="{2DCEF814-BE53-2743-C3CB-6F7AA5F1099E}"/>
              </a:ext>
            </a:extLst>
          </p:cNvPr>
          <p:cNvSpPr/>
          <p:nvPr/>
        </p:nvSpPr>
        <p:spPr>
          <a:xfrm>
            <a:off x="7462525" y="1843073"/>
            <a:ext cx="1565329" cy="32150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14">
            <a:extLst>
              <a:ext uri="{FF2B5EF4-FFF2-40B4-BE49-F238E27FC236}">
                <a16:creationId xmlns:a16="http://schemas.microsoft.com/office/drawing/2014/main" id="{C5BD633F-1905-EA8B-257B-E2689F0CCF2C}"/>
              </a:ext>
            </a:extLst>
          </p:cNvPr>
          <p:cNvSpPr/>
          <p:nvPr/>
        </p:nvSpPr>
        <p:spPr>
          <a:xfrm>
            <a:off x="3943193" y="422152"/>
            <a:ext cx="3471619" cy="57602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Objetivos estratégicos  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F476B334-75F6-A17C-96B6-DBDF95BF8227}"/>
              </a:ext>
            </a:extLst>
          </p:cNvPr>
          <p:cNvSpPr/>
          <p:nvPr/>
        </p:nvSpPr>
        <p:spPr>
          <a:xfrm>
            <a:off x="976436" y="5415984"/>
            <a:ext cx="1004728" cy="595361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Rectangle 56">
            <a:extLst>
              <a:ext uri="{FF2B5EF4-FFF2-40B4-BE49-F238E27FC236}">
                <a16:creationId xmlns:a16="http://schemas.microsoft.com/office/drawing/2014/main" id="{66CF0C81-5645-E3DD-C77F-89AAAF0E60D3}"/>
              </a:ext>
            </a:extLst>
          </p:cNvPr>
          <p:cNvSpPr/>
          <p:nvPr/>
        </p:nvSpPr>
        <p:spPr>
          <a:xfrm>
            <a:off x="1983753" y="5415984"/>
            <a:ext cx="1004728" cy="595361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  <a:endParaRPr lang="en-US" sz="2400" dirty="0"/>
          </a:p>
        </p:txBody>
      </p:sp>
      <p:sp>
        <p:nvSpPr>
          <p:cNvPr id="30" name="Rectangle 66">
            <a:extLst>
              <a:ext uri="{FF2B5EF4-FFF2-40B4-BE49-F238E27FC236}">
                <a16:creationId xmlns:a16="http://schemas.microsoft.com/office/drawing/2014/main" id="{29384ACB-8E07-A756-4854-5ABCA1579C81}"/>
              </a:ext>
            </a:extLst>
          </p:cNvPr>
          <p:cNvSpPr/>
          <p:nvPr/>
        </p:nvSpPr>
        <p:spPr>
          <a:xfrm>
            <a:off x="2978583" y="5415984"/>
            <a:ext cx="1004728" cy="595361"/>
          </a:xfrm>
          <a:prstGeom prst="rect">
            <a:avLst/>
          </a:prstGeom>
          <a:solidFill>
            <a:srgbClr val="29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  <a:endParaRPr lang="en-US" sz="2400" dirty="0"/>
          </a:p>
        </p:txBody>
      </p:sp>
      <p:sp>
        <p:nvSpPr>
          <p:cNvPr id="31" name="Rectangle 67">
            <a:extLst>
              <a:ext uri="{FF2B5EF4-FFF2-40B4-BE49-F238E27FC236}">
                <a16:creationId xmlns:a16="http://schemas.microsoft.com/office/drawing/2014/main" id="{C5E57A28-ABD1-4CE5-088B-79F2D81E2ABD}"/>
              </a:ext>
            </a:extLst>
          </p:cNvPr>
          <p:cNvSpPr/>
          <p:nvPr/>
        </p:nvSpPr>
        <p:spPr>
          <a:xfrm>
            <a:off x="3977606" y="5415984"/>
            <a:ext cx="1004728" cy="595361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2026</a:t>
            </a:r>
            <a:endParaRPr lang="en-US" sz="2400" dirty="0"/>
          </a:p>
        </p:txBody>
      </p:sp>
      <p:sp>
        <p:nvSpPr>
          <p:cNvPr id="32" name="Rectangle 68">
            <a:extLst>
              <a:ext uri="{FF2B5EF4-FFF2-40B4-BE49-F238E27FC236}">
                <a16:creationId xmlns:a16="http://schemas.microsoft.com/office/drawing/2014/main" id="{5BF18BEE-34C7-6109-4642-0576A3EB6E35}"/>
              </a:ext>
            </a:extLst>
          </p:cNvPr>
          <p:cNvSpPr/>
          <p:nvPr/>
        </p:nvSpPr>
        <p:spPr>
          <a:xfrm>
            <a:off x="4983347" y="5415984"/>
            <a:ext cx="1004728" cy="595361"/>
          </a:xfrm>
          <a:prstGeom prst="rect">
            <a:avLst/>
          </a:prstGeom>
          <a:solidFill>
            <a:srgbClr val="E84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2027</a:t>
            </a:r>
            <a:endParaRPr lang="en-US" sz="2400" dirty="0"/>
          </a:p>
        </p:txBody>
      </p:sp>
      <p:sp>
        <p:nvSpPr>
          <p:cNvPr id="33" name="Rectangle 69">
            <a:extLst>
              <a:ext uri="{FF2B5EF4-FFF2-40B4-BE49-F238E27FC236}">
                <a16:creationId xmlns:a16="http://schemas.microsoft.com/office/drawing/2014/main" id="{357E59BE-414E-C24F-392E-A2091143FCED}"/>
              </a:ext>
            </a:extLst>
          </p:cNvPr>
          <p:cNvSpPr/>
          <p:nvPr/>
        </p:nvSpPr>
        <p:spPr>
          <a:xfrm>
            <a:off x="6005128" y="5415984"/>
            <a:ext cx="1004728" cy="595361"/>
          </a:xfrm>
          <a:prstGeom prst="rect">
            <a:avLst/>
          </a:prstGeom>
          <a:solidFill>
            <a:srgbClr val="F39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2028</a:t>
            </a:r>
            <a:endParaRPr lang="en-US" sz="2400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3326B409-CB4C-B94F-B092-61C46B91BFEF}"/>
              </a:ext>
            </a:extLst>
          </p:cNvPr>
          <p:cNvSpPr/>
          <p:nvPr/>
        </p:nvSpPr>
        <p:spPr>
          <a:xfrm>
            <a:off x="7015913" y="5431559"/>
            <a:ext cx="1004728" cy="595361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56">
            <a:extLst>
              <a:ext uri="{FF2B5EF4-FFF2-40B4-BE49-F238E27FC236}">
                <a16:creationId xmlns:a16="http://schemas.microsoft.com/office/drawing/2014/main" id="{67F28C50-408B-BF92-AE66-5A0F77B0D313}"/>
              </a:ext>
            </a:extLst>
          </p:cNvPr>
          <p:cNvSpPr/>
          <p:nvPr/>
        </p:nvSpPr>
        <p:spPr>
          <a:xfrm>
            <a:off x="8023600" y="5424550"/>
            <a:ext cx="1004728" cy="595361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2030</a:t>
            </a:r>
            <a:endParaRPr lang="en-US" sz="2400" dirty="0"/>
          </a:p>
        </p:txBody>
      </p:sp>
      <p:sp>
        <p:nvSpPr>
          <p:cNvPr id="36" name="Rectangle 56">
            <a:extLst>
              <a:ext uri="{FF2B5EF4-FFF2-40B4-BE49-F238E27FC236}">
                <a16:creationId xmlns:a16="http://schemas.microsoft.com/office/drawing/2014/main" id="{9B63970A-0B5A-5251-8CA8-77535F25E0D9}"/>
              </a:ext>
            </a:extLst>
          </p:cNvPr>
          <p:cNvSpPr/>
          <p:nvPr/>
        </p:nvSpPr>
        <p:spPr>
          <a:xfrm>
            <a:off x="8024057" y="6205671"/>
            <a:ext cx="1074478" cy="567404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Informe</a:t>
            </a:r>
            <a:endParaRPr lang="en-US" sz="1600" dirty="0"/>
          </a:p>
        </p:txBody>
      </p:sp>
      <p:sp>
        <p:nvSpPr>
          <p:cNvPr id="37" name="Rectangle 67">
            <a:extLst>
              <a:ext uri="{FF2B5EF4-FFF2-40B4-BE49-F238E27FC236}">
                <a16:creationId xmlns:a16="http://schemas.microsoft.com/office/drawing/2014/main" id="{ABBADA38-1D9F-2BD6-6C04-2B8EE7819097}"/>
              </a:ext>
            </a:extLst>
          </p:cNvPr>
          <p:cNvSpPr/>
          <p:nvPr/>
        </p:nvSpPr>
        <p:spPr>
          <a:xfrm>
            <a:off x="3977606" y="6188312"/>
            <a:ext cx="1048642" cy="595361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Avances</a:t>
            </a:r>
            <a:endParaRPr lang="en-US" sz="1600" dirty="0"/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43F90182-C2ED-BC82-EF4A-F7B25695E675}"/>
              </a:ext>
            </a:extLst>
          </p:cNvPr>
          <p:cNvSpPr/>
          <p:nvPr/>
        </p:nvSpPr>
        <p:spPr>
          <a:xfrm>
            <a:off x="973856" y="6157313"/>
            <a:ext cx="1004728" cy="595361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Línea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3" name="Picture 6" descr="mapa ampliado de venezuela en el mapa mundial centrado en américa. mapa  ampliado y bandera de venezuela. 6616551 Vector en Vecteezy">
            <a:extLst>
              <a:ext uri="{FF2B5EF4-FFF2-40B4-BE49-F238E27FC236}">
                <a16:creationId xmlns:a16="http://schemas.microsoft.com/office/drawing/2014/main" id="{CDB325A0-DB52-B972-7FCE-3790CCF8E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4" y="105326"/>
            <a:ext cx="2157187" cy="15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lecha: hacia abajo 47">
            <a:extLst>
              <a:ext uri="{FF2B5EF4-FFF2-40B4-BE49-F238E27FC236}">
                <a16:creationId xmlns:a16="http://schemas.microsoft.com/office/drawing/2014/main" id="{F521CEED-FF0C-1F62-36ED-3741B8F72654}"/>
              </a:ext>
            </a:extLst>
          </p:cNvPr>
          <p:cNvSpPr/>
          <p:nvPr/>
        </p:nvSpPr>
        <p:spPr>
          <a:xfrm>
            <a:off x="1210728" y="4671108"/>
            <a:ext cx="513962" cy="7448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32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9A306886-86A9-CB89-F204-360DE119CE43}"/>
              </a:ext>
            </a:extLst>
          </p:cNvPr>
          <p:cNvSpPr txBox="1"/>
          <p:nvPr/>
        </p:nvSpPr>
        <p:spPr>
          <a:xfrm>
            <a:off x="2104809" y="1154209"/>
            <a:ext cx="166024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24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Liderazgo</a:t>
            </a:r>
          </a:p>
          <a:p>
            <a:r>
              <a:rPr lang="es-ES" sz="24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 nacional</a:t>
            </a:r>
          </a:p>
        </p:txBody>
      </p:sp>
      <p:sp>
        <p:nvSpPr>
          <p:cNvPr id="21" name="Rectangle 56">
            <a:extLst>
              <a:ext uri="{FF2B5EF4-FFF2-40B4-BE49-F238E27FC236}">
                <a16:creationId xmlns:a16="http://schemas.microsoft.com/office/drawing/2014/main" id="{78033685-61A1-19F7-268B-C7448EBA9319}"/>
              </a:ext>
            </a:extLst>
          </p:cNvPr>
          <p:cNvSpPr/>
          <p:nvPr/>
        </p:nvSpPr>
        <p:spPr>
          <a:xfrm>
            <a:off x="1390498" y="3532353"/>
            <a:ext cx="1004728" cy="595361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  <a:endParaRPr lang="en-US" dirty="0"/>
          </a:p>
        </p:txBody>
      </p:sp>
      <p:sp>
        <p:nvSpPr>
          <p:cNvPr id="22" name="Freeform: Shape 61">
            <a:extLst>
              <a:ext uri="{FF2B5EF4-FFF2-40B4-BE49-F238E27FC236}">
                <a16:creationId xmlns:a16="http://schemas.microsoft.com/office/drawing/2014/main" id="{0E194C1A-8B57-E806-559C-C11708BAC78F}"/>
              </a:ext>
            </a:extLst>
          </p:cNvPr>
          <p:cNvSpPr/>
          <p:nvPr/>
        </p:nvSpPr>
        <p:spPr>
          <a:xfrm>
            <a:off x="298789" y="4342083"/>
            <a:ext cx="2183417" cy="1464790"/>
          </a:xfrm>
          <a:custGeom>
            <a:avLst/>
            <a:gdLst>
              <a:gd name="connsiteX0" fmla="*/ 72492 w 1449844"/>
              <a:gd name="connsiteY0" fmla="*/ 0 h 724922"/>
              <a:gd name="connsiteX1" fmla="*/ 1377352 w 1449844"/>
              <a:gd name="connsiteY1" fmla="*/ 0 h 724922"/>
              <a:gd name="connsiteX2" fmla="*/ 1449844 w 1449844"/>
              <a:gd name="connsiteY2" fmla="*/ 72492 h 724922"/>
              <a:gd name="connsiteX3" fmla="*/ 1449844 w 1449844"/>
              <a:gd name="connsiteY3" fmla="*/ 652430 h 724922"/>
              <a:gd name="connsiteX4" fmla="*/ 1377352 w 1449844"/>
              <a:gd name="connsiteY4" fmla="*/ 724922 h 724922"/>
              <a:gd name="connsiteX5" fmla="*/ 72492 w 1449844"/>
              <a:gd name="connsiteY5" fmla="*/ 724922 h 724922"/>
              <a:gd name="connsiteX6" fmla="*/ 0 w 1449844"/>
              <a:gd name="connsiteY6" fmla="*/ 652430 h 724922"/>
              <a:gd name="connsiteX7" fmla="*/ 0 w 1449844"/>
              <a:gd name="connsiteY7" fmla="*/ 72492 h 724922"/>
              <a:gd name="connsiteX8" fmla="*/ 72492 w 1449844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844" h="724922">
                <a:moveTo>
                  <a:pt x="72492" y="0"/>
                </a:moveTo>
                <a:lnTo>
                  <a:pt x="1377352" y="0"/>
                </a:lnTo>
                <a:cubicBezTo>
                  <a:pt x="1417388" y="0"/>
                  <a:pt x="1449844" y="32456"/>
                  <a:pt x="1449844" y="72492"/>
                </a:cubicBezTo>
                <a:lnTo>
                  <a:pt x="1449844" y="652430"/>
                </a:lnTo>
                <a:cubicBezTo>
                  <a:pt x="1449844" y="692466"/>
                  <a:pt x="1417388" y="724922"/>
                  <a:pt x="1377352" y="724922"/>
                </a:cubicBezTo>
                <a:lnTo>
                  <a:pt x="72492" y="724922"/>
                </a:lnTo>
                <a:cubicBezTo>
                  <a:pt x="32456" y="724922"/>
                  <a:pt x="0" y="692466"/>
                  <a:pt x="0" y="652430"/>
                </a:cubicBezTo>
                <a:lnTo>
                  <a:pt x="0" y="72492"/>
                </a:lnTo>
                <a:cubicBezTo>
                  <a:pt x="0" y="32456"/>
                  <a:pt x="32456" y="0"/>
                  <a:pt x="72492" y="0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81" tIns="32781" rIns="32781" bIns="32781" numCol="1" spcCol="1270" anchor="ctr" anchorCtr="0">
            <a:noAutofit/>
          </a:bodyPr>
          <a:lstStyle/>
          <a:p>
            <a:pPr algn="ctr" defTabSz="13039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33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 algn="ctr" defTabSz="13039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33" dirty="0">
                <a:solidFill>
                  <a:srgbClr val="000066"/>
                </a:solidFill>
                <a:latin typeface="Book Antiqua" panose="02040602050305030304" pitchFamily="18" charset="0"/>
              </a:rPr>
              <a:t>SPNS </a:t>
            </a:r>
          </a:p>
          <a:p>
            <a:pPr algn="ctr" defTabSz="13039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err="1">
                <a:solidFill>
                  <a:srgbClr val="000066"/>
                </a:solidFill>
                <a:latin typeface="Book Antiqua" panose="02040602050305030304" pitchFamily="18" charset="0"/>
              </a:rPr>
              <a:t>Fragmentado</a:t>
            </a:r>
            <a:endParaRPr lang="en-US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 algn="ctr" defTabSz="13039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altLang="ko-KR" sz="1600" b="1" i="1" dirty="0">
                <a:solidFill>
                  <a:srgbClr val="000066"/>
                </a:solidFill>
                <a:latin typeface="Book Antiqua" panose="02040602050305030304" pitchFamily="18" charset="0"/>
              </a:rPr>
              <a:t>MPPS  Plan 2012-2019 </a:t>
            </a:r>
          </a:p>
          <a:p>
            <a:pPr algn="just"/>
            <a:r>
              <a:rPr lang="es-ES" altLang="ko-KR" sz="1600" b="1" i="1" dirty="0">
                <a:solidFill>
                  <a:srgbClr val="000066"/>
                </a:solidFill>
                <a:latin typeface="Book Antiqua" panose="02040602050305030304" pitchFamily="18" charset="0"/>
              </a:rPr>
              <a:t>          2019-2025</a:t>
            </a:r>
          </a:p>
          <a:p>
            <a:pPr algn="ctr" defTabSz="13039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Freeform: Shape 61">
            <a:extLst>
              <a:ext uri="{FF2B5EF4-FFF2-40B4-BE49-F238E27FC236}">
                <a16:creationId xmlns:a16="http://schemas.microsoft.com/office/drawing/2014/main" id="{B0C444BA-7000-DBD1-5E4A-44C1E5A63371}"/>
              </a:ext>
            </a:extLst>
          </p:cNvPr>
          <p:cNvSpPr/>
          <p:nvPr/>
        </p:nvSpPr>
        <p:spPr>
          <a:xfrm>
            <a:off x="2690851" y="4416484"/>
            <a:ext cx="3405149" cy="1464791"/>
          </a:xfrm>
          <a:custGeom>
            <a:avLst/>
            <a:gdLst>
              <a:gd name="connsiteX0" fmla="*/ 72492 w 1449844"/>
              <a:gd name="connsiteY0" fmla="*/ 0 h 724922"/>
              <a:gd name="connsiteX1" fmla="*/ 1377352 w 1449844"/>
              <a:gd name="connsiteY1" fmla="*/ 0 h 724922"/>
              <a:gd name="connsiteX2" fmla="*/ 1449844 w 1449844"/>
              <a:gd name="connsiteY2" fmla="*/ 72492 h 724922"/>
              <a:gd name="connsiteX3" fmla="*/ 1449844 w 1449844"/>
              <a:gd name="connsiteY3" fmla="*/ 652430 h 724922"/>
              <a:gd name="connsiteX4" fmla="*/ 1377352 w 1449844"/>
              <a:gd name="connsiteY4" fmla="*/ 724922 h 724922"/>
              <a:gd name="connsiteX5" fmla="*/ 72492 w 1449844"/>
              <a:gd name="connsiteY5" fmla="*/ 724922 h 724922"/>
              <a:gd name="connsiteX6" fmla="*/ 0 w 1449844"/>
              <a:gd name="connsiteY6" fmla="*/ 652430 h 724922"/>
              <a:gd name="connsiteX7" fmla="*/ 0 w 1449844"/>
              <a:gd name="connsiteY7" fmla="*/ 72492 h 724922"/>
              <a:gd name="connsiteX8" fmla="*/ 72492 w 1449844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844" h="724922">
                <a:moveTo>
                  <a:pt x="72492" y="0"/>
                </a:moveTo>
                <a:lnTo>
                  <a:pt x="1377352" y="0"/>
                </a:lnTo>
                <a:cubicBezTo>
                  <a:pt x="1417388" y="0"/>
                  <a:pt x="1449844" y="32456"/>
                  <a:pt x="1449844" y="72492"/>
                </a:cubicBezTo>
                <a:lnTo>
                  <a:pt x="1449844" y="652430"/>
                </a:lnTo>
                <a:cubicBezTo>
                  <a:pt x="1449844" y="692466"/>
                  <a:pt x="1417388" y="724922"/>
                  <a:pt x="1377352" y="724922"/>
                </a:cubicBezTo>
                <a:lnTo>
                  <a:pt x="72492" y="724922"/>
                </a:lnTo>
                <a:cubicBezTo>
                  <a:pt x="32456" y="724922"/>
                  <a:pt x="0" y="692466"/>
                  <a:pt x="0" y="652430"/>
                </a:cubicBezTo>
                <a:lnTo>
                  <a:pt x="0" y="72492"/>
                </a:lnTo>
                <a:cubicBezTo>
                  <a:pt x="0" y="32456"/>
                  <a:pt x="32456" y="0"/>
                  <a:pt x="72492" y="0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81" tIns="32781" rIns="32781" bIns="32781" numCol="1" spcCol="1270" anchor="ctr" anchorCtr="0">
            <a:noAutofit/>
          </a:bodyPr>
          <a:lstStyle/>
          <a:p>
            <a:pPr algn="ctr"/>
            <a:r>
              <a:rPr lang="es-ES" sz="1867" b="1" i="1" dirty="0">
                <a:solidFill>
                  <a:srgbClr val="000066"/>
                </a:solidFill>
                <a:latin typeface="Book Antiqua" panose="02040602050305030304" pitchFamily="18" charset="0"/>
              </a:rPr>
              <a:t>Programa de Salud bucal </a:t>
            </a:r>
            <a:r>
              <a:rPr lang="es-ES" sz="1867" b="1" i="1" baseline="30000" dirty="0">
                <a:solidFill>
                  <a:srgbClr val="000066"/>
                </a:solidFill>
                <a:latin typeface="Book Antiqua" panose="02040602050305030304" pitchFamily="18" charset="0"/>
              </a:rPr>
              <a:t>(7)</a:t>
            </a:r>
            <a:r>
              <a:rPr lang="es-ES" sz="1867" b="1" i="1" dirty="0">
                <a:solidFill>
                  <a:srgbClr val="000066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s-ES" sz="1867" dirty="0">
                <a:solidFill>
                  <a:srgbClr val="000066"/>
                </a:solidFill>
                <a:latin typeface="Book Antiqua" panose="02040602050305030304" pitchFamily="18" charset="0"/>
              </a:rPr>
              <a:t>Misión Barrio Adentro</a:t>
            </a:r>
          </a:p>
          <a:p>
            <a:pPr algn="ctr"/>
            <a:r>
              <a:rPr lang="es-ES" sz="1867" dirty="0">
                <a:solidFill>
                  <a:srgbClr val="000066"/>
                </a:solidFill>
                <a:latin typeface="Book Antiqua" panose="02040602050305030304" pitchFamily="18" charset="0"/>
              </a:rPr>
              <a:t>Barrio Adentro Odontológico</a:t>
            </a:r>
          </a:p>
          <a:p>
            <a:pPr algn="ctr"/>
            <a:r>
              <a:rPr lang="es-ES" sz="1867" dirty="0">
                <a:solidFill>
                  <a:srgbClr val="000066"/>
                </a:solidFill>
                <a:latin typeface="Book Antiqua" panose="02040602050305030304" pitchFamily="18" charset="0"/>
              </a:rPr>
              <a:t>Misión Sonrisa</a:t>
            </a:r>
          </a:p>
          <a:p>
            <a:pPr algn="ctr"/>
            <a:r>
              <a:rPr lang="es-ES" sz="1867" dirty="0">
                <a:solidFill>
                  <a:srgbClr val="000066"/>
                </a:solidFill>
                <a:latin typeface="Book Antiqua" panose="02040602050305030304" pitchFamily="18" charset="0"/>
              </a:rPr>
              <a:t>La salud va a la escuela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9034581-A06D-DA60-4A89-D628D40994FD}"/>
              </a:ext>
            </a:extLst>
          </p:cNvPr>
          <p:cNvSpPr txBox="1"/>
          <p:nvPr/>
        </p:nvSpPr>
        <p:spPr>
          <a:xfrm>
            <a:off x="1324117" y="2250599"/>
            <a:ext cx="32216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80%  política, estrategia o plan de acción nacional  y personal.</a:t>
            </a:r>
          </a:p>
          <a:p>
            <a:endParaRPr lang="es-ES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9710B90-F00A-9D11-9B86-A58341E24E3E}"/>
              </a:ext>
            </a:extLst>
          </p:cNvPr>
          <p:cNvSpPr txBox="1"/>
          <p:nvPr/>
        </p:nvSpPr>
        <p:spPr>
          <a:xfrm>
            <a:off x="6291151" y="1050270"/>
            <a:ext cx="4861757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Atención de salud bucodental respetuosa </a:t>
            </a:r>
            <a:r>
              <a:rPr lang="es-ES" sz="2400" b="1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r>
              <a:rPr lang="es-ES" sz="24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con el medio ambiente</a:t>
            </a:r>
            <a:endParaRPr lang="es-ES" sz="2400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68B0D00-CE2A-B09D-6491-4F36167323A1}"/>
              </a:ext>
            </a:extLst>
          </p:cNvPr>
          <p:cNvCxnSpPr/>
          <p:nvPr/>
        </p:nvCxnSpPr>
        <p:spPr>
          <a:xfrm>
            <a:off x="4545750" y="3830032"/>
            <a:ext cx="6662360" cy="0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67">
            <a:extLst>
              <a:ext uri="{FF2B5EF4-FFF2-40B4-BE49-F238E27FC236}">
                <a16:creationId xmlns:a16="http://schemas.microsoft.com/office/drawing/2014/main" id="{1888A8EB-63A5-510C-8D6B-EC1D02A4D274}"/>
              </a:ext>
            </a:extLst>
          </p:cNvPr>
          <p:cNvSpPr/>
          <p:nvPr/>
        </p:nvSpPr>
        <p:spPr>
          <a:xfrm>
            <a:off x="3247775" y="3532352"/>
            <a:ext cx="1004728" cy="595361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2026</a:t>
            </a:r>
            <a:endParaRPr lang="en-US" dirty="0"/>
          </a:p>
        </p:txBody>
      </p:sp>
      <p:sp>
        <p:nvSpPr>
          <p:cNvPr id="42" name="Rectángulo redondeado 14">
            <a:extLst>
              <a:ext uri="{FF2B5EF4-FFF2-40B4-BE49-F238E27FC236}">
                <a16:creationId xmlns:a16="http://schemas.microsoft.com/office/drawing/2014/main" id="{4D66AC48-AD12-95B9-8F36-52320F472536}"/>
              </a:ext>
            </a:extLst>
          </p:cNvPr>
          <p:cNvSpPr/>
          <p:nvPr/>
        </p:nvSpPr>
        <p:spPr>
          <a:xfrm>
            <a:off x="123146" y="148402"/>
            <a:ext cx="1660247" cy="59736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Objetivo 1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5FD0A5B-EDC2-087E-7CDA-1EC4AE54FD05}"/>
              </a:ext>
            </a:extLst>
          </p:cNvPr>
          <p:cNvSpPr txBox="1"/>
          <p:nvPr/>
        </p:nvSpPr>
        <p:spPr>
          <a:xfrm>
            <a:off x="7474094" y="2389015"/>
            <a:ext cx="3595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90% medidas para eliminar progresivamente el uso de amalgamas dentales. Convenio de Minamata sobre el Mercurio</a:t>
            </a:r>
            <a:endParaRPr lang="es-ES" dirty="0"/>
          </a:p>
        </p:txBody>
      </p:sp>
      <p:sp>
        <p:nvSpPr>
          <p:cNvPr id="5" name="자유형: 도형 32">
            <a:extLst>
              <a:ext uri="{FF2B5EF4-FFF2-40B4-BE49-F238E27FC236}">
                <a16:creationId xmlns:a16="http://schemas.microsoft.com/office/drawing/2014/main" id="{1D6D6F4B-B465-473B-5C4F-99FA3ACB6E40}"/>
              </a:ext>
            </a:extLst>
          </p:cNvPr>
          <p:cNvSpPr/>
          <p:nvPr/>
        </p:nvSpPr>
        <p:spPr>
          <a:xfrm>
            <a:off x="4252503" y="148402"/>
            <a:ext cx="2941641" cy="654073"/>
          </a:xfrm>
          <a:custGeom>
            <a:avLst/>
            <a:gdLst>
              <a:gd name="connsiteX0" fmla="*/ 62289 w 1431908"/>
              <a:gd name="connsiteY0" fmla="*/ 0 h 315692"/>
              <a:gd name="connsiteX1" fmla="*/ 1371331 w 1431908"/>
              <a:gd name="connsiteY1" fmla="*/ 0 h 315692"/>
              <a:gd name="connsiteX2" fmla="*/ 1415376 w 1431908"/>
              <a:gd name="connsiteY2" fmla="*/ 18244 h 315692"/>
              <a:gd name="connsiteX3" fmla="*/ 1431908 w 1431908"/>
              <a:gd name="connsiteY3" fmla="*/ 58155 h 315692"/>
              <a:gd name="connsiteX4" fmla="*/ 100375 w 1431908"/>
              <a:gd name="connsiteY4" fmla="*/ 58155 h 315692"/>
              <a:gd name="connsiteX5" fmla="*/ 73951 w 1431908"/>
              <a:gd name="connsiteY5" fmla="*/ 84579 h 315692"/>
              <a:gd name="connsiteX6" fmla="*/ 73951 w 1431908"/>
              <a:gd name="connsiteY6" fmla="*/ 231114 h 315692"/>
              <a:gd name="connsiteX7" fmla="*/ 100375 w 1431908"/>
              <a:gd name="connsiteY7" fmla="*/ 257538 h 315692"/>
              <a:gd name="connsiteX8" fmla="*/ 1431907 w 1431908"/>
              <a:gd name="connsiteY8" fmla="*/ 257538 h 315692"/>
              <a:gd name="connsiteX9" fmla="*/ 1415376 w 1431908"/>
              <a:gd name="connsiteY9" fmla="*/ 297448 h 315692"/>
              <a:gd name="connsiteX10" fmla="*/ 1371331 w 1431908"/>
              <a:gd name="connsiteY10" fmla="*/ 315692 h 315692"/>
              <a:gd name="connsiteX11" fmla="*/ 62289 w 1431908"/>
              <a:gd name="connsiteY11" fmla="*/ 315692 h 315692"/>
              <a:gd name="connsiteX12" fmla="*/ 0 w 1431908"/>
              <a:gd name="connsiteY12" fmla="*/ 253403 h 315692"/>
              <a:gd name="connsiteX13" fmla="*/ 0 w 1431908"/>
              <a:gd name="connsiteY13" fmla="*/ 62289 h 315692"/>
              <a:gd name="connsiteX14" fmla="*/ 62289 w 1431908"/>
              <a:gd name="connsiteY14" fmla="*/ 0 h 31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1908" h="315692">
                <a:moveTo>
                  <a:pt x="62289" y="0"/>
                </a:moveTo>
                <a:lnTo>
                  <a:pt x="1371331" y="0"/>
                </a:lnTo>
                <a:cubicBezTo>
                  <a:pt x="1388532" y="0"/>
                  <a:pt x="1404104" y="6972"/>
                  <a:pt x="1415376" y="18244"/>
                </a:cubicBezTo>
                <a:lnTo>
                  <a:pt x="1431908" y="58155"/>
                </a:lnTo>
                <a:lnTo>
                  <a:pt x="100375" y="58155"/>
                </a:lnTo>
                <a:cubicBezTo>
                  <a:pt x="85781" y="58155"/>
                  <a:pt x="73951" y="69985"/>
                  <a:pt x="73951" y="84579"/>
                </a:cubicBezTo>
                <a:lnTo>
                  <a:pt x="73951" y="231114"/>
                </a:lnTo>
                <a:cubicBezTo>
                  <a:pt x="73951" y="245708"/>
                  <a:pt x="85781" y="257538"/>
                  <a:pt x="100375" y="257538"/>
                </a:cubicBezTo>
                <a:lnTo>
                  <a:pt x="1431907" y="257538"/>
                </a:lnTo>
                <a:lnTo>
                  <a:pt x="1415376" y="297448"/>
                </a:lnTo>
                <a:cubicBezTo>
                  <a:pt x="1404104" y="308720"/>
                  <a:pt x="1388532" y="315692"/>
                  <a:pt x="1371331" y="315692"/>
                </a:cubicBezTo>
                <a:lnTo>
                  <a:pt x="62289" y="315692"/>
                </a:lnTo>
                <a:cubicBezTo>
                  <a:pt x="27888" y="315692"/>
                  <a:pt x="0" y="287804"/>
                  <a:pt x="0" y="253403"/>
                </a:cubicBezTo>
                <a:lnTo>
                  <a:pt x="0" y="62289"/>
                </a:lnTo>
                <a:cubicBezTo>
                  <a:pt x="0" y="27888"/>
                  <a:pt x="27888" y="0"/>
                  <a:pt x="62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altLang="ko-KR" sz="2400" dirty="0">
                <a:solidFill>
                  <a:srgbClr val="003366"/>
                </a:solidFill>
                <a:latin typeface="Book Antiqua" panose="02040602050305030304" pitchFamily="18" charset="0"/>
              </a:rPr>
              <a:t>Gobernanza </a:t>
            </a:r>
            <a:endParaRPr lang="ko-KR" altLang="en-US" sz="2400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0A315955-305D-2793-C820-BAAE32079444}"/>
              </a:ext>
            </a:extLst>
          </p:cNvPr>
          <p:cNvSpPr/>
          <p:nvPr/>
        </p:nvSpPr>
        <p:spPr>
          <a:xfrm>
            <a:off x="123146" y="1154209"/>
            <a:ext cx="1607308" cy="830997"/>
          </a:xfrm>
          <a:prstGeom prst="rightArrow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003366"/>
                </a:solidFill>
                <a:latin typeface="Book Antiqua" panose="02040602050305030304" pitchFamily="18" charset="0"/>
              </a:rPr>
              <a:t>Metas</a:t>
            </a:r>
            <a:r>
              <a:rPr lang="es-ES" dirty="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AFCEB3-8D88-6DA5-D758-FE6E9FF60BB4}"/>
              </a:ext>
            </a:extLst>
          </p:cNvPr>
          <p:cNvSpPr txBox="1"/>
          <p:nvPr/>
        </p:nvSpPr>
        <p:spPr>
          <a:xfrm>
            <a:off x="381027" y="6289715"/>
            <a:ext cx="10827083" cy="37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solidFill>
                  <a:srgbClr val="003366"/>
                </a:solidFill>
                <a:effectLst/>
                <a:latin typeface="Book Antiqua" panose="0204060205030503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Acuerdos, Regulaciones, Ley de Salud, Proyecto de Odontología, Ambiente, Práctica </a:t>
            </a:r>
            <a:r>
              <a:rPr lang="es-ES" sz="1800" kern="100" dirty="0" err="1">
                <a:solidFill>
                  <a:srgbClr val="003366"/>
                </a:solidFill>
                <a:effectLst/>
                <a:latin typeface="Book Antiqua" panose="0204060205030503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asistencial,etc</a:t>
            </a:r>
            <a:r>
              <a:rPr lang="es-ES" sz="1800" kern="100" dirty="0">
                <a:solidFill>
                  <a:srgbClr val="003366"/>
                </a:solidFill>
                <a:effectLst/>
                <a:latin typeface="Book Antiqua" panose="0204060205030503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s-ES" sz="800" kern="100" dirty="0">
              <a:solidFill>
                <a:srgbClr val="003366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229702-D560-8641-8F11-531DA9949133}"/>
              </a:ext>
            </a:extLst>
          </p:cNvPr>
          <p:cNvSpPr txBox="1"/>
          <p:nvPr/>
        </p:nvSpPr>
        <p:spPr>
          <a:xfrm>
            <a:off x="8059673" y="4063950"/>
            <a:ext cx="34051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003366"/>
                </a:solidFill>
                <a:effectLst/>
                <a:latin typeface="Book Antiqua" panose="02040602050305030304" pitchFamily="18" charset="0"/>
              </a:rPr>
              <a:t>Norma COVENIN 773-89  1989</a:t>
            </a:r>
          </a:p>
          <a:p>
            <a:endParaRPr lang="es-ES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r>
              <a:rPr lang="es-ES" dirty="0">
                <a:solidFill>
                  <a:srgbClr val="003366"/>
                </a:solidFill>
                <a:latin typeface="Book Antiqua" panose="02040602050305030304" pitchFamily="18" charset="0"/>
              </a:rPr>
              <a:t>Venezuela 10/10/2013 firma Convenio de Minamata</a:t>
            </a:r>
          </a:p>
        </p:txBody>
      </p:sp>
    </p:spTree>
    <p:extLst>
      <p:ext uri="{BB962C8B-B14F-4D97-AF65-F5344CB8AC3E}">
        <p14:creationId xmlns:p14="http://schemas.microsoft.com/office/powerpoint/2010/main" val="194573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9A306886-86A9-CB89-F204-360DE119CE43}"/>
              </a:ext>
            </a:extLst>
          </p:cNvPr>
          <p:cNvSpPr txBox="1"/>
          <p:nvPr/>
        </p:nvSpPr>
        <p:spPr>
          <a:xfrm>
            <a:off x="1783393" y="1292912"/>
            <a:ext cx="393827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Políticas para reducir la ingesta de azúcares libres </a:t>
            </a:r>
          </a:p>
        </p:txBody>
      </p:sp>
      <p:sp>
        <p:nvSpPr>
          <p:cNvPr id="21" name="Rectangle 56">
            <a:extLst>
              <a:ext uri="{FF2B5EF4-FFF2-40B4-BE49-F238E27FC236}">
                <a16:creationId xmlns:a16="http://schemas.microsoft.com/office/drawing/2014/main" id="{78033685-61A1-19F7-268B-C7448EBA9319}"/>
              </a:ext>
            </a:extLst>
          </p:cNvPr>
          <p:cNvSpPr/>
          <p:nvPr/>
        </p:nvSpPr>
        <p:spPr>
          <a:xfrm>
            <a:off x="1197389" y="3553732"/>
            <a:ext cx="1004728" cy="595361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  <a:endParaRPr lang="en-US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9034581-A06D-DA60-4A89-D628D40994FD}"/>
              </a:ext>
            </a:extLst>
          </p:cNvPr>
          <p:cNvSpPr txBox="1"/>
          <p:nvPr/>
        </p:nvSpPr>
        <p:spPr>
          <a:xfrm>
            <a:off x="1957998" y="2203798"/>
            <a:ext cx="30479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 50% medidas de política destinadas a reducir la ingesta de azúcares libres </a:t>
            </a:r>
            <a:endParaRPr lang="es-ES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9710B90-F00A-9D11-9B86-A58341E24E3E}"/>
              </a:ext>
            </a:extLst>
          </p:cNvPr>
          <p:cNvSpPr txBox="1"/>
          <p:nvPr/>
        </p:nvSpPr>
        <p:spPr>
          <a:xfrm>
            <a:off x="6595905" y="1299465"/>
            <a:ext cx="289192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Administración </a:t>
            </a:r>
          </a:p>
          <a:p>
            <a:pPr algn="ctr"/>
            <a:r>
              <a:rPr lang="es-ES" sz="24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óptima de flúor</a:t>
            </a:r>
            <a:endParaRPr lang="es-ES" sz="2400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68B0D00-CE2A-B09D-6491-4F36167323A1}"/>
              </a:ext>
            </a:extLst>
          </p:cNvPr>
          <p:cNvCxnSpPr/>
          <p:nvPr/>
        </p:nvCxnSpPr>
        <p:spPr>
          <a:xfrm>
            <a:off x="4518704" y="3632646"/>
            <a:ext cx="6662360" cy="0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67">
            <a:extLst>
              <a:ext uri="{FF2B5EF4-FFF2-40B4-BE49-F238E27FC236}">
                <a16:creationId xmlns:a16="http://schemas.microsoft.com/office/drawing/2014/main" id="{1888A8EB-63A5-510C-8D6B-EC1D02A4D274}"/>
              </a:ext>
            </a:extLst>
          </p:cNvPr>
          <p:cNvSpPr/>
          <p:nvPr/>
        </p:nvSpPr>
        <p:spPr>
          <a:xfrm>
            <a:off x="3141723" y="3632646"/>
            <a:ext cx="1004728" cy="595361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2026</a:t>
            </a:r>
            <a:endParaRPr lang="en-US" dirty="0"/>
          </a:p>
        </p:txBody>
      </p:sp>
      <p:sp>
        <p:nvSpPr>
          <p:cNvPr id="42" name="Rectángulo redondeado 14">
            <a:extLst>
              <a:ext uri="{FF2B5EF4-FFF2-40B4-BE49-F238E27FC236}">
                <a16:creationId xmlns:a16="http://schemas.microsoft.com/office/drawing/2014/main" id="{4D66AC48-AD12-95B9-8F36-52320F472536}"/>
              </a:ext>
            </a:extLst>
          </p:cNvPr>
          <p:cNvSpPr/>
          <p:nvPr/>
        </p:nvSpPr>
        <p:spPr>
          <a:xfrm>
            <a:off x="123146" y="148402"/>
            <a:ext cx="1660247" cy="59736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Objetivo 2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5FD0A5B-EDC2-087E-7CDA-1EC4AE54FD05}"/>
              </a:ext>
            </a:extLst>
          </p:cNvPr>
          <p:cNvSpPr txBox="1"/>
          <p:nvPr/>
        </p:nvSpPr>
        <p:spPr>
          <a:xfrm>
            <a:off x="6821044" y="2378850"/>
            <a:ext cx="2726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50% orientaciones nacionales sobre la administración óptima de flúor </a:t>
            </a:r>
            <a:endParaRPr lang="es-ES" dirty="0"/>
          </a:p>
        </p:txBody>
      </p:sp>
      <p:sp>
        <p:nvSpPr>
          <p:cNvPr id="3" name="자유형: 도형 32">
            <a:extLst>
              <a:ext uri="{FF2B5EF4-FFF2-40B4-BE49-F238E27FC236}">
                <a16:creationId xmlns:a16="http://schemas.microsoft.com/office/drawing/2014/main" id="{04D1AD81-0F41-1A9A-1C69-C2F78A9E90B6}"/>
              </a:ext>
            </a:extLst>
          </p:cNvPr>
          <p:cNvSpPr/>
          <p:nvPr/>
        </p:nvSpPr>
        <p:spPr>
          <a:xfrm>
            <a:off x="3304231" y="167562"/>
            <a:ext cx="5903637" cy="723278"/>
          </a:xfrm>
          <a:custGeom>
            <a:avLst/>
            <a:gdLst>
              <a:gd name="connsiteX0" fmla="*/ 62289 w 1431908"/>
              <a:gd name="connsiteY0" fmla="*/ 0 h 315692"/>
              <a:gd name="connsiteX1" fmla="*/ 1371331 w 1431908"/>
              <a:gd name="connsiteY1" fmla="*/ 0 h 315692"/>
              <a:gd name="connsiteX2" fmla="*/ 1415376 w 1431908"/>
              <a:gd name="connsiteY2" fmla="*/ 18244 h 315692"/>
              <a:gd name="connsiteX3" fmla="*/ 1431908 w 1431908"/>
              <a:gd name="connsiteY3" fmla="*/ 58155 h 315692"/>
              <a:gd name="connsiteX4" fmla="*/ 100375 w 1431908"/>
              <a:gd name="connsiteY4" fmla="*/ 58155 h 315692"/>
              <a:gd name="connsiteX5" fmla="*/ 73951 w 1431908"/>
              <a:gd name="connsiteY5" fmla="*/ 84579 h 315692"/>
              <a:gd name="connsiteX6" fmla="*/ 73951 w 1431908"/>
              <a:gd name="connsiteY6" fmla="*/ 231114 h 315692"/>
              <a:gd name="connsiteX7" fmla="*/ 100375 w 1431908"/>
              <a:gd name="connsiteY7" fmla="*/ 257538 h 315692"/>
              <a:gd name="connsiteX8" fmla="*/ 1431907 w 1431908"/>
              <a:gd name="connsiteY8" fmla="*/ 257538 h 315692"/>
              <a:gd name="connsiteX9" fmla="*/ 1415376 w 1431908"/>
              <a:gd name="connsiteY9" fmla="*/ 297448 h 315692"/>
              <a:gd name="connsiteX10" fmla="*/ 1371331 w 1431908"/>
              <a:gd name="connsiteY10" fmla="*/ 315692 h 315692"/>
              <a:gd name="connsiteX11" fmla="*/ 62289 w 1431908"/>
              <a:gd name="connsiteY11" fmla="*/ 315692 h 315692"/>
              <a:gd name="connsiteX12" fmla="*/ 0 w 1431908"/>
              <a:gd name="connsiteY12" fmla="*/ 253403 h 315692"/>
              <a:gd name="connsiteX13" fmla="*/ 0 w 1431908"/>
              <a:gd name="connsiteY13" fmla="*/ 62289 h 315692"/>
              <a:gd name="connsiteX14" fmla="*/ 62289 w 1431908"/>
              <a:gd name="connsiteY14" fmla="*/ 0 h 31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1908" h="315692">
                <a:moveTo>
                  <a:pt x="62289" y="0"/>
                </a:moveTo>
                <a:lnTo>
                  <a:pt x="1371331" y="0"/>
                </a:lnTo>
                <a:cubicBezTo>
                  <a:pt x="1388532" y="0"/>
                  <a:pt x="1404104" y="6972"/>
                  <a:pt x="1415376" y="18244"/>
                </a:cubicBezTo>
                <a:lnTo>
                  <a:pt x="1431908" y="58155"/>
                </a:lnTo>
                <a:lnTo>
                  <a:pt x="100375" y="58155"/>
                </a:lnTo>
                <a:cubicBezTo>
                  <a:pt x="85781" y="58155"/>
                  <a:pt x="73951" y="69985"/>
                  <a:pt x="73951" y="84579"/>
                </a:cubicBezTo>
                <a:lnTo>
                  <a:pt x="73951" y="231114"/>
                </a:lnTo>
                <a:cubicBezTo>
                  <a:pt x="73951" y="245708"/>
                  <a:pt x="85781" y="257538"/>
                  <a:pt x="100375" y="257538"/>
                </a:cubicBezTo>
                <a:lnTo>
                  <a:pt x="1431907" y="257538"/>
                </a:lnTo>
                <a:lnTo>
                  <a:pt x="1415376" y="297448"/>
                </a:lnTo>
                <a:cubicBezTo>
                  <a:pt x="1404104" y="308720"/>
                  <a:pt x="1388532" y="315692"/>
                  <a:pt x="1371331" y="315692"/>
                </a:cubicBezTo>
                <a:lnTo>
                  <a:pt x="62289" y="315692"/>
                </a:lnTo>
                <a:cubicBezTo>
                  <a:pt x="27888" y="315692"/>
                  <a:pt x="0" y="287804"/>
                  <a:pt x="0" y="253403"/>
                </a:cubicBezTo>
                <a:lnTo>
                  <a:pt x="0" y="62289"/>
                </a:lnTo>
                <a:cubicBezTo>
                  <a:pt x="0" y="27888"/>
                  <a:pt x="27888" y="0"/>
                  <a:pt x="62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AB3C98-4354-7191-23AB-4CB382918524}"/>
              </a:ext>
            </a:extLst>
          </p:cNvPr>
          <p:cNvSpPr txBox="1"/>
          <p:nvPr/>
        </p:nvSpPr>
        <p:spPr>
          <a:xfrm>
            <a:off x="3644087" y="330550"/>
            <a:ext cx="59036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Promoción y prevención </a:t>
            </a:r>
            <a:r>
              <a:rPr lang="es-ES" sz="2400" dirty="0">
                <a:solidFill>
                  <a:srgbClr val="003366"/>
                </a:solidFill>
                <a:latin typeface="Book Antiqua" panose="02040602050305030304" pitchFamily="18" charset="0"/>
              </a:rPr>
              <a:t>de enfermedades</a:t>
            </a:r>
            <a:endParaRPr lang="es-ES" sz="2400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40A4B8BA-98CC-0F97-CF6C-C87AB79365AD}"/>
              </a:ext>
            </a:extLst>
          </p:cNvPr>
          <p:cNvSpPr/>
          <p:nvPr/>
        </p:nvSpPr>
        <p:spPr>
          <a:xfrm>
            <a:off x="123146" y="1432394"/>
            <a:ext cx="1607308" cy="830997"/>
          </a:xfrm>
          <a:prstGeom prst="rightArrow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003366"/>
                </a:solidFill>
                <a:latin typeface="Book Antiqua" panose="02040602050305030304" pitchFamily="18" charset="0"/>
              </a:rPr>
              <a:t>Metas</a:t>
            </a:r>
            <a:r>
              <a:rPr lang="es-ES" dirty="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1A12B9-DFBD-BB55-5F3C-866103F3371C}"/>
              </a:ext>
            </a:extLst>
          </p:cNvPr>
          <p:cNvSpPr txBox="1"/>
          <p:nvPr/>
        </p:nvSpPr>
        <p:spPr>
          <a:xfrm>
            <a:off x="571181" y="4321871"/>
            <a:ext cx="30479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3366"/>
                </a:solidFill>
                <a:latin typeface="Book Antiqua" panose="02040602050305030304" pitchFamily="18" charset="0"/>
              </a:rPr>
              <a:t>El MPPS   Resolución 137  7/12/2021</a:t>
            </a:r>
          </a:p>
          <a:p>
            <a:r>
              <a:rPr lang="es-ES" dirty="0">
                <a:solidFill>
                  <a:srgbClr val="003366"/>
                </a:solidFill>
                <a:latin typeface="Book Antiqua" panose="02040602050305030304" pitchFamily="18" charset="0"/>
              </a:rPr>
              <a:t>Etiquetado nutricional </a:t>
            </a:r>
            <a:r>
              <a:rPr lang="es-ES" baseline="30000" dirty="0">
                <a:solidFill>
                  <a:srgbClr val="003366"/>
                </a:solidFill>
                <a:latin typeface="Book Antiqua" panose="02040602050305030304" pitchFamily="18" charset="0"/>
              </a:rPr>
              <a:t>8</a:t>
            </a:r>
            <a:endParaRPr lang="es-ES" dirty="0"/>
          </a:p>
        </p:txBody>
      </p:sp>
      <p:pic>
        <p:nvPicPr>
          <p:cNvPr id="5122" name="Picture 2" descr="Nueva Regulación sobre el Etiquetado de Alimentos con Alto Contenido de  Azúcar, Grasas Saturadas y Grasas Trans en Venezuela | Antequera Parilli &amp;  Rodríguez">
            <a:extLst>
              <a:ext uri="{FF2B5EF4-FFF2-40B4-BE49-F238E27FC236}">
                <a16:creationId xmlns:a16="http://schemas.microsoft.com/office/drawing/2014/main" id="{01CF0AED-8834-BAE4-9950-1D5D562D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1" y="5307166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25B2FA5-BF37-C6AF-6102-9400CD731287}"/>
              </a:ext>
            </a:extLst>
          </p:cNvPr>
          <p:cNvSpPr txBox="1"/>
          <p:nvPr/>
        </p:nvSpPr>
        <p:spPr>
          <a:xfrm>
            <a:off x="6364537" y="3788515"/>
            <a:ext cx="42053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003366"/>
                </a:solidFill>
                <a:latin typeface="Book Antiqua" panose="02040602050305030304" pitchFamily="18" charset="0"/>
              </a:rPr>
              <a:t>El MPPS Comisión Nacional de Yodación y Flúor 1995 </a:t>
            </a:r>
          </a:p>
          <a:p>
            <a:pPr algn="ctr"/>
            <a:r>
              <a:rPr lang="es-ES" dirty="0">
                <a:solidFill>
                  <a:srgbClr val="003366"/>
                </a:solidFill>
                <a:latin typeface="Book Antiqua" panose="02040602050305030304" pitchFamily="18" charset="0"/>
              </a:rPr>
              <a:t>Programa de salud bucal </a:t>
            </a:r>
            <a:endParaRPr lang="es-ES" dirty="0"/>
          </a:p>
        </p:txBody>
      </p:sp>
      <p:pic>
        <p:nvPicPr>
          <p:cNvPr id="5124" name="Picture 4" descr="Qué es mejor: sal yodada o sin yodo? – SAL ROCHE">
            <a:extLst>
              <a:ext uri="{FF2B5EF4-FFF2-40B4-BE49-F238E27FC236}">
                <a16:creationId xmlns:a16="http://schemas.microsoft.com/office/drawing/2014/main" id="{F56D8C3F-9789-A17A-C40E-BBABDDF4A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44" y="4849203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010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1">
            <a:extLst>
              <a:ext uri="{FF2B5EF4-FFF2-40B4-BE49-F238E27FC236}">
                <a16:creationId xmlns:a16="http://schemas.microsoft.com/office/drawing/2014/main" id="{04D65F53-791E-42FE-5279-8A871B0F7EF6}"/>
              </a:ext>
            </a:extLst>
          </p:cNvPr>
          <p:cNvSpPr txBox="1">
            <a:spLocks/>
          </p:cNvSpPr>
          <p:nvPr/>
        </p:nvSpPr>
        <p:spPr>
          <a:xfrm>
            <a:off x="3831871" y="2356228"/>
            <a:ext cx="5921867" cy="1139197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/>
          </a:p>
          <a:p>
            <a:endParaRPr lang="en-US" sz="5400" dirty="0"/>
          </a:p>
        </p:txBody>
      </p:sp>
      <p:sp>
        <p:nvSpPr>
          <p:cNvPr id="96" name="Text Placeholder 1">
            <a:extLst>
              <a:ext uri="{FF2B5EF4-FFF2-40B4-BE49-F238E27FC236}">
                <a16:creationId xmlns:a16="http://schemas.microsoft.com/office/drawing/2014/main" id="{11B8728E-A046-B215-0C82-330AE44196DA}"/>
              </a:ext>
            </a:extLst>
          </p:cNvPr>
          <p:cNvSpPr txBox="1">
            <a:spLocks/>
          </p:cNvSpPr>
          <p:nvPr/>
        </p:nvSpPr>
        <p:spPr>
          <a:xfrm>
            <a:off x="1279769" y="2322326"/>
            <a:ext cx="1916371" cy="710757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 </a:t>
            </a:r>
          </a:p>
        </p:txBody>
      </p:sp>
      <p:sp>
        <p:nvSpPr>
          <p:cNvPr id="97" name="Text Placeholder 1">
            <a:extLst>
              <a:ext uri="{FF2B5EF4-FFF2-40B4-BE49-F238E27FC236}">
                <a16:creationId xmlns:a16="http://schemas.microsoft.com/office/drawing/2014/main" id="{5455C564-08BA-251D-24CD-8F57D55B7509}"/>
              </a:ext>
            </a:extLst>
          </p:cNvPr>
          <p:cNvSpPr txBox="1">
            <a:spLocks/>
          </p:cNvSpPr>
          <p:nvPr/>
        </p:nvSpPr>
        <p:spPr>
          <a:xfrm>
            <a:off x="9595429" y="2140181"/>
            <a:ext cx="2433443" cy="876469"/>
          </a:xfrm>
          <a:prstGeom prst="rect">
            <a:avLst/>
          </a:prstGeom>
        </p:spPr>
        <p:txBody>
          <a:bodyPr vert="horz" lIns="60960" tIns="30480" rIns="60960" bIns="3048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/>
          </a:p>
        </p:txBody>
      </p:sp>
      <p:sp>
        <p:nvSpPr>
          <p:cNvPr id="63" name="Text Placeholder 1">
            <a:extLst>
              <a:ext uri="{FF2B5EF4-FFF2-40B4-BE49-F238E27FC236}">
                <a16:creationId xmlns:a16="http://schemas.microsoft.com/office/drawing/2014/main" id="{494AAF08-03CF-CF9B-78AD-EBB2EF78B6C1}"/>
              </a:ext>
            </a:extLst>
          </p:cNvPr>
          <p:cNvSpPr txBox="1">
            <a:spLocks/>
          </p:cNvSpPr>
          <p:nvPr/>
        </p:nvSpPr>
        <p:spPr>
          <a:xfrm>
            <a:off x="8002257" y="1883051"/>
            <a:ext cx="2747386" cy="710757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33" dirty="0"/>
          </a:p>
        </p:txBody>
      </p:sp>
      <p:sp>
        <p:nvSpPr>
          <p:cNvPr id="100" name="자유형: 도형 32">
            <a:extLst>
              <a:ext uri="{FF2B5EF4-FFF2-40B4-BE49-F238E27FC236}">
                <a16:creationId xmlns:a16="http://schemas.microsoft.com/office/drawing/2014/main" id="{D970324D-CEDB-DEFA-A75E-E3173C33425D}"/>
              </a:ext>
            </a:extLst>
          </p:cNvPr>
          <p:cNvSpPr/>
          <p:nvPr/>
        </p:nvSpPr>
        <p:spPr>
          <a:xfrm>
            <a:off x="3851163" y="11534"/>
            <a:ext cx="2941641" cy="814682"/>
          </a:xfrm>
          <a:custGeom>
            <a:avLst/>
            <a:gdLst>
              <a:gd name="connsiteX0" fmla="*/ 62289 w 1431908"/>
              <a:gd name="connsiteY0" fmla="*/ 0 h 315692"/>
              <a:gd name="connsiteX1" fmla="*/ 1371331 w 1431908"/>
              <a:gd name="connsiteY1" fmla="*/ 0 h 315692"/>
              <a:gd name="connsiteX2" fmla="*/ 1415376 w 1431908"/>
              <a:gd name="connsiteY2" fmla="*/ 18244 h 315692"/>
              <a:gd name="connsiteX3" fmla="*/ 1431908 w 1431908"/>
              <a:gd name="connsiteY3" fmla="*/ 58155 h 315692"/>
              <a:gd name="connsiteX4" fmla="*/ 100375 w 1431908"/>
              <a:gd name="connsiteY4" fmla="*/ 58155 h 315692"/>
              <a:gd name="connsiteX5" fmla="*/ 73951 w 1431908"/>
              <a:gd name="connsiteY5" fmla="*/ 84579 h 315692"/>
              <a:gd name="connsiteX6" fmla="*/ 73951 w 1431908"/>
              <a:gd name="connsiteY6" fmla="*/ 231114 h 315692"/>
              <a:gd name="connsiteX7" fmla="*/ 100375 w 1431908"/>
              <a:gd name="connsiteY7" fmla="*/ 257538 h 315692"/>
              <a:gd name="connsiteX8" fmla="*/ 1431907 w 1431908"/>
              <a:gd name="connsiteY8" fmla="*/ 257538 h 315692"/>
              <a:gd name="connsiteX9" fmla="*/ 1415376 w 1431908"/>
              <a:gd name="connsiteY9" fmla="*/ 297448 h 315692"/>
              <a:gd name="connsiteX10" fmla="*/ 1371331 w 1431908"/>
              <a:gd name="connsiteY10" fmla="*/ 315692 h 315692"/>
              <a:gd name="connsiteX11" fmla="*/ 62289 w 1431908"/>
              <a:gd name="connsiteY11" fmla="*/ 315692 h 315692"/>
              <a:gd name="connsiteX12" fmla="*/ 0 w 1431908"/>
              <a:gd name="connsiteY12" fmla="*/ 253403 h 315692"/>
              <a:gd name="connsiteX13" fmla="*/ 0 w 1431908"/>
              <a:gd name="connsiteY13" fmla="*/ 62289 h 315692"/>
              <a:gd name="connsiteX14" fmla="*/ 62289 w 1431908"/>
              <a:gd name="connsiteY14" fmla="*/ 0 h 31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1908" h="315692">
                <a:moveTo>
                  <a:pt x="62289" y="0"/>
                </a:moveTo>
                <a:lnTo>
                  <a:pt x="1371331" y="0"/>
                </a:lnTo>
                <a:cubicBezTo>
                  <a:pt x="1388532" y="0"/>
                  <a:pt x="1404104" y="6972"/>
                  <a:pt x="1415376" y="18244"/>
                </a:cubicBezTo>
                <a:lnTo>
                  <a:pt x="1431908" y="58155"/>
                </a:lnTo>
                <a:lnTo>
                  <a:pt x="100375" y="58155"/>
                </a:lnTo>
                <a:cubicBezTo>
                  <a:pt x="85781" y="58155"/>
                  <a:pt x="73951" y="69985"/>
                  <a:pt x="73951" y="84579"/>
                </a:cubicBezTo>
                <a:lnTo>
                  <a:pt x="73951" y="231114"/>
                </a:lnTo>
                <a:cubicBezTo>
                  <a:pt x="73951" y="245708"/>
                  <a:pt x="85781" y="257538"/>
                  <a:pt x="100375" y="257538"/>
                </a:cubicBezTo>
                <a:lnTo>
                  <a:pt x="1431907" y="257538"/>
                </a:lnTo>
                <a:lnTo>
                  <a:pt x="1415376" y="297448"/>
                </a:lnTo>
                <a:cubicBezTo>
                  <a:pt x="1404104" y="308720"/>
                  <a:pt x="1388532" y="315692"/>
                  <a:pt x="1371331" y="315692"/>
                </a:cubicBezTo>
                <a:lnTo>
                  <a:pt x="62289" y="315692"/>
                </a:lnTo>
                <a:cubicBezTo>
                  <a:pt x="27888" y="315692"/>
                  <a:pt x="0" y="287804"/>
                  <a:pt x="0" y="253403"/>
                </a:cubicBezTo>
                <a:lnTo>
                  <a:pt x="0" y="62289"/>
                </a:lnTo>
                <a:cubicBezTo>
                  <a:pt x="0" y="27888"/>
                  <a:pt x="27888" y="0"/>
                  <a:pt x="62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altLang="ko-KR" sz="2400" dirty="0">
                <a:solidFill>
                  <a:srgbClr val="003366"/>
                </a:solidFill>
                <a:latin typeface="Book Antiqua" panose="02040602050305030304" pitchFamily="18" charset="0"/>
              </a:rPr>
              <a:t>Personal</a:t>
            </a:r>
            <a:r>
              <a:rPr lang="es-VE" altLang="ko-KR" sz="2000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r>
              <a:rPr lang="es-VE" altLang="ko-KR" sz="2400" dirty="0">
                <a:solidFill>
                  <a:srgbClr val="003366"/>
                </a:solidFill>
                <a:latin typeface="Book Antiqua" panose="02040602050305030304" pitchFamily="18" charset="0"/>
              </a:rPr>
              <a:t>de salud</a:t>
            </a:r>
            <a:endParaRPr lang="ko-KR" altLang="en-US" sz="2400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C96A48-0694-EC04-1B34-9110993F1439}"/>
              </a:ext>
            </a:extLst>
          </p:cNvPr>
          <p:cNvSpPr txBox="1"/>
          <p:nvPr/>
        </p:nvSpPr>
        <p:spPr>
          <a:xfrm>
            <a:off x="1703596" y="1013768"/>
            <a:ext cx="8784808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Modelo innovador de personal de salud bucal</a:t>
            </a:r>
          </a:p>
          <a:p>
            <a:pPr algn="ctr"/>
            <a:r>
              <a:rPr lang="es-ES" sz="200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Formación por competencias </a:t>
            </a:r>
          </a:p>
          <a:p>
            <a:pPr algn="ctr"/>
            <a:r>
              <a:rPr lang="es-ES" sz="2000" dirty="0">
                <a:solidFill>
                  <a:srgbClr val="003366"/>
                </a:solidFill>
                <a:latin typeface="Book Antiqua" panose="02040602050305030304" pitchFamily="18" charset="0"/>
              </a:rPr>
              <a:t>Formación intra e interprofesional </a:t>
            </a:r>
            <a:r>
              <a:rPr lang="es-ES" sz="2400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endParaRPr lang="es-ES" sz="2400" i="0" u="none" strike="noStrike" baseline="0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Rectángulo redondeado 14">
            <a:extLst>
              <a:ext uri="{FF2B5EF4-FFF2-40B4-BE49-F238E27FC236}">
                <a16:creationId xmlns:a16="http://schemas.microsoft.com/office/drawing/2014/main" id="{CA498C85-676A-F392-77C6-81C5E05D7404}"/>
              </a:ext>
            </a:extLst>
          </p:cNvPr>
          <p:cNvSpPr/>
          <p:nvPr/>
        </p:nvSpPr>
        <p:spPr>
          <a:xfrm>
            <a:off x="123146" y="148402"/>
            <a:ext cx="1660247" cy="59736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Objetivo 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59B8318-67BD-1008-998F-6E7AA756CF9A}"/>
              </a:ext>
            </a:extLst>
          </p:cNvPr>
          <p:cNvSpPr txBox="1"/>
          <p:nvPr/>
        </p:nvSpPr>
        <p:spPr>
          <a:xfrm>
            <a:off x="4115997" y="2040716"/>
            <a:ext cx="35832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 50% política, plan o estrategia nacional sobre personal sanitario que aborde la disponibilidad de trabajadores</a:t>
            </a:r>
            <a:endParaRPr lang="es-ES" sz="1800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FFFC2A4-1538-D3ED-B36F-E01E106DCA84}"/>
              </a:ext>
            </a:extLst>
          </p:cNvPr>
          <p:cNvSpPr txBox="1"/>
          <p:nvPr/>
        </p:nvSpPr>
        <p:spPr>
          <a:xfrm>
            <a:off x="123146" y="4144519"/>
            <a:ext cx="43786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2000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l"/>
            <a:r>
              <a:rPr lang="es-ES" sz="2000" dirty="0">
                <a:solidFill>
                  <a:srgbClr val="003366"/>
                </a:solidFill>
                <a:latin typeface="Book Antiqua" panose="02040602050305030304" pitchFamily="18" charset="0"/>
              </a:rPr>
              <a:t>6 Públicas   PNF</a:t>
            </a:r>
          </a:p>
          <a:p>
            <a:pPr algn="l"/>
            <a:r>
              <a:rPr lang="es-ES" sz="2000" dirty="0">
                <a:solidFill>
                  <a:srgbClr val="003366"/>
                </a:solidFill>
                <a:latin typeface="Book Antiqua" panose="02040602050305030304" pitchFamily="18" charset="0"/>
              </a:rPr>
              <a:t>3 Privadas</a:t>
            </a:r>
          </a:p>
          <a:p>
            <a:pPr algn="l"/>
            <a:r>
              <a:rPr lang="es-ES" sz="2000" dirty="0">
                <a:solidFill>
                  <a:srgbClr val="003366"/>
                </a:solidFill>
                <a:latin typeface="Book Antiqua" panose="02040602050305030304" pitchFamily="18" charset="0"/>
              </a:rPr>
              <a:t>Estudios postgrado Titulo E,M,D</a:t>
            </a:r>
          </a:p>
          <a:p>
            <a:pPr algn="l"/>
            <a:r>
              <a:rPr lang="es-ES" sz="2000" dirty="0">
                <a:solidFill>
                  <a:srgbClr val="003366"/>
                </a:solidFill>
                <a:latin typeface="Book Antiqua" panose="02040602050305030304" pitchFamily="18" charset="0"/>
              </a:rPr>
              <a:t>                                   No titulo  </a:t>
            </a:r>
          </a:p>
          <a:p>
            <a:pPr algn="l"/>
            <a:r>
              <a:rPr lang="es-ES" sz="2000" dirty="0">
                <a:solidFill>
                  <a:srgbClr val="003366"/>
                </a:solidFill>
                <a:latin typeface="Book Antiqua" panose="02040602050305030304" pitchFamily="18" charset="0"/>
              </a:rPr>
              <a:t>Postgrados asistenciales</a:t>
            </a:r>
          </a:p>
          <a:p>
            <a:pPr algn="l"/>
            <a:r>
              <a:rPr lang="es-ES" sz="2000" dirty="0">
                <a:solidFill>
                  <a:srgbClr val="003366"/>
                </a:solidFill>
                <a:latin typeface="Book Antiqua" panose="02040602050305030304" pitchFamily="18" charset="0"/>
              </a:rPr>
              <a:t>Centros de investigación </a:t>
            </a:r>
          </a:p>
          <a:p>
            <a:pPr algn="l"/>
            <a:r>
              <a:rPr lang="es-ES" sz="2000" dirty="0">
                <a:solidFill>
                  <a:srgbClr val="003366"/>
                </a:solidFill>
                <a:latin typeface="Book Antiqua" panose="02040602050305030304" pitchFamily="18" charset="0"/>
              </a:rPr>
              <a:t>Institutos de Investigación  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B7BCEF75-358B-8661-3A0E-B11EE0011406}"/>
              </a:ext>
            </a:extLst>
          </p:cNvPr>
          <p:cNvSpPr/>
          <p:nvPr/>
        </p:nvSpPr>
        <p:spPr>
          <a:xfrm>
            <a:off x="340122" y="1291067"/>
            <a:ext cx="1607308" cy="830997"/>
          </a:xfrm>
          <a:prstGeom prst="rightArrow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003366"/>
                </a:solidFill>
                <a:latin typeface="Book Antiqua" panose="02040602050305030304" pitchFamily="18" charset="0"/>
              </a:rPr>
              <a:t>Meta</a:t>
            </a:r>
            <a:r>
              <a:rPr lang="es-ES" dirty="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3" name="Rectangle 56">
            <a:extLst>
              <a:ext uri="{FF2B5EF4-FFF2-40B4-BE49-F238E27FC236}">
                <a16:creationId xmlns:a16="http://schemas.microsoft.com/office/drawing/2014/main" id="{0556DED4-3913-8683-E73B-54A299E935F5}"/>
              </a:ext>
            </a:extLst>
          </p:cNvPr>
          <p:cNvSpPr/>
          <p:nvPr/>
        </p:nvSpPr>
        <p:spPr>
          <a:xfrm>
            <a:off x="652700" y="3294055"/>
            <a:ext cx="1004728" cy="595361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  <a:endParaRPr lang="en-US" dirty="0"/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0A9F0DA3-7D6E-D65B-6EB5-66E15747444A}"/>
              </a:ext>
            </a:extLst>
          </p:cNvPr>
          <p:cNvSpPr/>
          <p:nvPr/>
        </p:nvSpPr>
        <p:spPr>
          <a:xfrm>
            <a:off x="5405266" y="3395461"/>
            <a:ext cx="1004728" cy="607301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2026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B63224-C2AD-52AB-13C0-D985155CB148}"/>
              </a:ext>
            </a:extLst>
          </p:cNvPr>
          <p:cNvSpPr txBox="1"/>
          <p:nvPr/>
        </p:nvSpPr>
        <p:spPr>
          <a:xfrm>
            <a:off x="4158224" y="4616263"/>
            <a:ext cx="4378652" cy="1945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800" kern="100" dirty="0">
              <a:solidFill>
                <a:srgbClr val="003366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solidFill>
                  <a:srgbClr val="003366"/>
                </a:solidFill>
                <a:effectLst/>
                <a:latin typeface="Book Antiqua" panose="0204060205030503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TSU Técnicos protésicos dentales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solidFill>
                  <a:srgbClr val="003366"/>
                </a:solidFill>
                <a:effectLst/>
                <a:latin typeface="Book Antiqua" panose="0204060205030503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Programa de acreditación de experiencia UNESCO MPPS COV  ANTEDE</a:t>
            </a:r>
            <a:endParaRPr lang="es-ES" sz="800" kern="100" dirty="0">
              <a:solidFill>
                <a:srgbClr val="003366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solidFill>
                  <a:srgbClr val="003366"/>
                </a:solidFill>
                <a:effectLst/>
                <a:latin typeface="Book Antiqua" panose="0204060205030503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Higienista Dental</a:t>
            </a:r>
            <a:endParaRPr lang="es-ES" sz="800" kern="100" dirty="0">
              <a:solidFill>
                <a:srgbClr val="003366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Signo De Interrogación Y El Hombre 3d Aislado En El Fondo Blanco Fotos,  retratos, imágenes y fotografía de archivo libres de derecho. Image 62342154">
            <a:extLst>
              <a:ext uri="{FF2B5EF4-FFF2-40B4-BE49-F238E27FC236}">
                <a16:creationId xmlns:a16="http://schemas.microsoft.com/office/drawing/2014/main" id="{DCEFE36A-7C8F-79F5-BAB5-4D40E4F4C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866" y="1861333"/>
            <a:ext cx="2372315" cy="36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7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1">
            <a:extLst>
              <a:ext uri="{FF2B5EF4-FFF2-40B4-BE49-F238E27FC236}">
                <a16:creationId xmlns:a16="http://schemas.microsoft.com/office/drawing/2014/main" id="{11B8728E-A046-B215-0C82-330AE44196DA}"/>
              </a:ext>
            </a:extLst>
          </p:cNvPr>
          <p:cNvSpPr txBox="1">
            <a:spLocks/>
          </p:cNvSpPr>
          <p:nvPr/>
        </p:nvSpPr>
        <p:spPr>
          <a:xfrm>
            <a:off x="1279769" y="2322326"/>
            <a:ext cx="1916371" cy="710757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 </a:t>
            </a:r>
          </a:p>
        </p:txBody>
      </p:sp>
      <p:sp>
        <p:nvSpPr>
          <p:cNvPr id="63" name="Text Placeholder 1">
            <a:extLst>
              <a:ext uri="{FF2B5EF4-FFF2-40B4-BE49-F238E27FC236}">
                <a16:creationId xmlns:a16="http://schemas.microsoft.com/office/drawing/2014/main" id="{494AAF08-03CF-CF9B-78AD-EBB2EF78B6C1}"/>
              </a:ext>
            </a:extLst>
          </p:cNvPr>
          <p:cNvSpPr txBox="1">
            <a:spLocks/>
          </p:cNvSpPr>
          <p:nvPr/>
        </p:nvSpPr>
        <p:spPr>
          <a:xfrm>
            <a:off x="5388295" y="2008933"/>
            <a:ext cx="2747386" cy="710757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33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973F7C-2AAF-18DD-DF5C-92DB53712D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158" b="21490"/>
          <a:stretch/>
        </p:blipFill>
        <p:spPr>
          <a:xfrm>
            <a:off x="163128" y="0"/>
            <a:ext cx="7490281" cy="34954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4FD35DC-AC37-F8BA-0A6F-D265020795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939"/>
          <a:stretch/>
        </p:blipFill>
        <p:spPr>
          <a:xfrm>
            <a:off x="163128" y="3678871"/>
            <a:ext cx="7490281" cy="3179129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19A5B6EA-ABC5-5DF0-87FF-FA2980FB7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81" y="846813"/>
            <a:ext cx="1344812" cy="15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0414645-34B6-F505-182C-8B96E94B0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5730" y="2840560"/>
            <a:ext cx="3760102" cy="16766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26D50E8-E8E4-E1CD-E0E3-46448DDF4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681" y="4532587"/>
            <a:ext cx="3760102" cy="142240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263231A-FF49-05A8-D88D-A5680C867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15" y="675973"/>
            <a:ext cx="1892968" cy="16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D22CB-C85E-02C2-5CEB-69B5D7D14A69}"/>
              </a:ext>
            </a:extLst>
          </p:cNvPr>
          <p:cNvSpPr txBox="1"/>
          <p:nvPr/>
        </p:nvSpPr>
        <p:spPr>
          <a:xfrm>
            <a:off x="7888638" y="72421"/>
            <a:ext cx="4047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i="0" dirty="0">
                <a:solidFill>
                  <a:srgbClr val="003366"/>
                </a:solidFill>
                <a:effectLst/>
                <a:latin typeface="Book Antiqua" panose="02040602050305030304" pitchFamily="18" charset="0"/>
              </a:rPr>
              <a:t>Mundo, 2022</a:t>
            </a:r>
          </a:p>
          <a:p>
            <a:pPr algn="ctr"/>
            <a:r>
              <a:rPr lang="es-ES" b="0" i="0" dirty="0">
                <a:solidFill>
                  <a:srgbClr val="003366"/>
                </a:solidFill>
                <a:effectLst/>
                <a:latin typeface="Book Antiqua" panose="02040602050305030304" pitchFamily="18" charset="0"/>
              </a:rPr>
              <a:t>3,3 por cada 10 000 </a:t>
            </a:r>
            <a:r>
              <a:rPr lang="es-ES" b="0" i="0" dirty="0" err="1">
                <a:solidFill>
                  <a:srgbClr val="003366"/>
                </a:solidFill>
                <a:effectLst/>
                <a:latin typeface="Book Antiqua" panose="02040602050305030304" pitchFamily="18" charset="0"/>
              </a:rPr>
              <a:t>habts</a:t>
            </a:r>
            <a:r>
              <a:rPr lang="es-ES" b="0" i="0" dirty="0">
                <a:solidFill>
                  <a:srgbClr val="003366"/>
                </a:solidFill>
                <a:effectLst/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BD7AD8C-9125-C25F-117A-6E39DBAACDA0}"/>
              </a:ext>
            </a:extLst>
          </p:cNvPr>
          <p:cNvSpPr txBox="1"/>
          <p:nvPr/>
        </p:nvSpPr>
        <p:spPr>
          <a:xfrm>
            <a:off x="6577045" y="6477802"/>
            <a:ext cx="580689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solidFill>
                  <a:srgbClr val="003366"/>
                </a:solidFill>
                <a:latin typeface="Book Antiqua" panose="02040602050305030304" pitchFamily="18" charset="0"/>
              </a:rPr>
              <a:t>9.https://opendata.paho.org/en/core-indicators/visualizations#map</a:t>
            </a:r>
          </a:p>
        </p:txBody>
      </p:sp>
    </p:spTree>
    <p:extLst>
      <p:ext uri="{BB962C8B-B14F-4D97-AF65-F5344CB8AC3E}">
        <p14:creationId xmlns:p14="http://schemas.microsoft.com/office/powerpoint/2010/main" val="3433994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759CCA-4988-9CD0-E8AA-3B703BF747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61" r="5480" b="6663"/>
          <a:stretch/>
        </p:blipFill>
        <p:spPr>
          <a:xfrm>
            <a:off x="1345093" y="962527"/>
            <a:ext cx="8844367" cy="517050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881339E-D89A-736A-A684-2BAC5C47F9C0}"/>
              </a:ext>
            </a:extLst>
          </p:cNvPr>
          <p:cNvSpPr txBox="1"/>
          <p:nvPr/>
        </p:nvSpPr>
        <p:spPr>
          <a:xfrm>
            <a:off x="7506346" y="6510877"/>
            <a:ext cx="19098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100" b="0" i="0" dirty="0">
                <a:solidFill>
                  <a:srgbClr val="003366"/>
                </a:solidFill>
                <a:effectLst/>
                <a:latin typeface="Book Antiqua" panose="02040602050305030304" pitchFamily="18" charset="0"/>
              </a:rPr>
              <a:t>20/05/2024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B6F964-EE80-13BF-9001-4E0AA5BAAA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430" r="43334" b="58536"/>
          <a:stretch/>
        </p:blipFill>
        <p:spPr>
          <a:xfrm>
            <a:off x="0" y="0"/>
            <a:ext cx="5181600" cy="96252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2109357-8516-995C-2ED9-6ED64ED3674A}"/>
              </a:ext>
            </a:extLst>
          </p:cNvPr>
          <p:cNvSpPr txBox="1"/>
          <p:nvPr/>
        </p:nvSpPr>
        <p:spPr>
          <a:xfrm>
            <a:off x="3436750" y="6551484"/>
            <a:ext cx="57537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rgbClr val="003366"/>
                </a:solidFill>
                <a:latin typeface="Book Antiqua" panose="02040602050305030304" pitchFamily="18" charset="0"/>
              </a:rPr>
              <a:t>10.https://data.who.int/es/indicators/i/C25EFD6/9F88C44</a:t>
            </a:r>
          </a:p>
        </p:txBody>
      </p:sp>
    </p:spTree>
    <p:extLst>
      <p:ext uri="{BB962C8B-B14F-4D97-AF65-F5344CB8AC3E}">
        <p14:creationId xmlns:p14="http://schemas.microsoft.com/office/powerpoint/2010/main" val="2381127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1">
            <a:extLst>
              <a:ext uri="{FF2B5EF4-FFF2-40B4-BE49-F238E27FC236}">
                <a16:creationId xmlns:a16="http://schemas.microsoft.com/office/drawing/2014/main" id="{04D65F53-791E-42FE-5279-8A871B0F7EF6}"/>
              </a:ext>
            </a:extLst>
          </p:cNvPr>
          <p:cNvSpPr txBox="1">
            <a:spLocks/>
          </p:cNvSpPr>
          <p:nvPr/>
        </p:nvSpPr>
        <p:spPr>
          <a:xfrm>
            <a:off x="3831871" y="2356228"/>
            <a:ext cx="5921867" cy="1139197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/>
          </a:p>
          <a:p>
            <a:endParaRPr lang="en-US" sz="5400" dirty="0"/>
          </a:p>
        </p:txBody>
      </p:sp>
      <p:sp>
        <p:nvSpPr>
          <p:cNvPr id="96" name="Text Placeholder 1">
            <a:extLst>
              <a:ext uri="{FF2B5EF4-FFF2-40B4-BE49-F238E27FC236}">
                <a16:creationId xmlns:a16="http://schemas.microsoft.com/office/drawing/2014/main" id="{11B8728E-A046-B215-0C82-330AE44196DA}"/>
              </a:ext>
            </a:extLst>
          </p:cNvPr>
          <p:cNvSpPr txBox="1">
            <a:spLocks/>
          </p:cNvSpPr>
          <p:nvPr/>
        </p:nvSpPr>
        <p:spPr>
          <a:xfrm>
            <a:off x="1279769" y="2322326"/>
            <a:ext cx="1916371" cy="710757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 </a:t>
            </a:r>
          </a:p>
        </p:txBody>
      </p:sp>
      <p:sp>
        <p:nvSpPr>
          <p:cNvPr id="97" name="Text Placeholder 1">
            <a:extLst>
              <a:ext uri="{FF2B5EF4-FFF2-40B4-BE49-F238E27FC236}">
                <a16:creationId xmlns:a16="http://schemas.microsoft.com/office/drawing/2014/main" id="{5455C564-08BA-251D-24CD-8F57D55B7509}"/>
              </a:ext>
            </a:extLst>
          </p:cNvPr>
          <p:cNvSpPr txBox="1">
            <a:spLocks/>
          </p:cNvSpPr>
          <p:nvPr/>
        </p:nvSpPr>
        <p:spPr>
          <a:xfrm>
            <a:off x="9595429" y="2140181"/>
            <a:ext cx="2433443" cy="876469"/>
          </a:xfrm>
          <a:prstGeom prst="rect">
            <a:avLst/>
          </a:prstGeom>
        </p:spPr>
        <p:txBody>
          <a:bodyPr vert="horz" lIns="60960" tIns="30480" rIns="60960" bIns="3048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/>
          </a:p>
        </p:txBody>
      </p:sp>
      <p:sp>
        <p:nvSpPr>
          <p:cNvPr id="100" name="자유형: 도형 32">
            <a:extLst>
              <a:ext uri="{FF2B5EF4-FFF2-40B4-BE49-F238E27FC236}">
                <a16:creationId xmlns:a16="http://schemas.microsoft.com/office/drawing/2014/main" id="{D970324D-CEDB-DEFA-A75E-E3173C33425D}"/>
              </a:ext>
            </a:extLst>
          </p:cNvPr>
          <p:cNvSpPr/>
          <p:nvPr/>
        </p:nvSpPr>
        <p:spPr>
          <a:xfrm>
            <a:off x="3179013" y="91580"/>
            <a:ext cx="4746235" cy="776267"/>
          </a:xfrm>
          <a:custGeom>
            <a:avLst/>
            <a:gdLst>
              <a:gd name="connsiteX0" fmla="*/ 62289 w 1431908"/>
              <a:gd name="connsiteY0" fmla="*/ 0 h 315692"/>
              <a:gd name="connsiteX1" fmla="*/ 1371331 w 1431908"/>
              <a:gd name="connsiteY1" fmla="*/ 0 h 315692"/>
              <a:gd name="connsiteX2" fmla="*/ 1415376 w 1431908"/>
              <a:gd name="connsiteY2" fmla="*/ 18244 h 315692"/>
              <a:gd name="connsiteX3" fmla="*/ 1431908 w 1431908"/>
              <a:gd name="connsiteY3" fmla="*/ 58155 h 315692"/>
              <a:gd name="connsiteX4" fmla="*/ 100375 w 1431908"/>
              <a:gd name="connsiteY4" fmla="*/ 58155 h 315692"/>
              <a:gd name="connsiteX5" fmla="*/ 73951 w 1431908"/>
              <a:gd name="connsiteY5" fmla="*/ 84579 h 315692"/>
              <a:gd name="connsiteX6" fmla="*/ 73951 w 1431908"/>
              <a:gd name="connsiteY6" fmla="*/ 231114 h 315692"/>
              <a:gd name="connsiteX7" fmla="*/ 100375 w 1431908"/>
              <a:gd name="connsiteY7" fmla="*/ 257538 h 315692"/>
              <a:gd name="connsiteX8" fmla="*/ 1431907 w 1431908"/>
              <a:gd name="connsiteY8" fmla="*/ 257538 h 315692"/>
              <a:gd name="connsiteX9" fmla="*/ 1415376 w 1431908"/>
              <a:gd name="connsiteY9" fmla="*/ 297448 h 315692"/>
              <a:gd name="connsiteX10" fmla="*/ 1371331 w 1431908"/>
              <a:gd name="connsiteY10" fmla="*/ 315692 h 315692"/>
              <a:gd name="connsiteX11" fmla="*/ 62289 w 1431908"/>
              <a:gd name="connsiteY11" fmla="*/ 315692 h 315692"/>
              <a:gd name="connsiteX12" fmla="*/ 0 w 1431908"/>
              <a:gd name="connsiteY12" fmla="*/ 253403 h 315692"/>
              <a:gd name="connsiteX13" fmla="*/ 0 w 1431908"/>
              <a:gd name="connsiteY13" fmla="*/ 62289 h 315692"/>
              <a:gd name="connsiteX14" fmla="*/ 62289 w 1431908"/>
              <a:gd name="connsiteY14" fmla="*/ 0 h 31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1908" h="315692">
                <a:moveTo>
                  <a:pt x="62289" y="0"/>
                </a:moveTo>
                <a:lnTo>
                  <a:pt x="1371331" y="0"/>
                </a:lnTo>
                <a:cubicBezTo>
                  <a:pt x="1388532" y="0"/>
                  <a:pt x="1404104" y="6972"/>
                  <a:pt x="1415376" y="18244"/>
                </a:cubicBezTo>
                <a:lnTo>
                  <a:pt x="1431908" y="58155"/>
                </a:lnTo>
                <a:lnTo>
                  <a:pt x="100375" y="58155"/>
                </a:lnTo>
                <a:cubicBezTo>
                  <a:pt x="85781" y="58155"/>
                  <a:pt x="73951" y="69985"/>
                  <a:pt x="73951" y="84579"/>
                </a:cubicBezTo>
                <a:lnTo>
                  <a:pt x="73951" y="231114"/>
                </a:lnTo>
                <a:cubicBezTo>
                  <a:pt x="73951" y="245708"/>
                  <a:pt x="85781" y="257538"/>
                  <a:pt x="100375" y="257538"/>
                </a:cubicBezTo>
                <a:lnTo>
                  <a:pt x="1431907" y="257538"/>
                </a:lnTo>
                <a:lnTo>
                  <a:pt x="1415376" y="297448"/>
                </a:lnTo>
                <a:cubicBezTo>
                  <a:pt x="1404104" y="308720"/>
                  <a:pt x="1388532" y="315692"/>
                  <a:pt x="1371331" y="315692"/>
                </a:cubicBezTo>
                <a:lnTo>
                  <a:pt x="62289" y="315692"/>
                </a:lnTo>
                <a:cubicBezTo>
                  <a:pt x="27888" y="315692"/>
                  <a:pt x="0" y="287804"/>
                  <a:pt x="0" y="253403"/>
                </a:cubicBezTo>
                <a:lnTo>
                  <a:pt x="0" y="62289"/>
                </a:lnTo>
                <a:cubicBezTo>
                  <a:pt x="0" y="27888"/>
                  <a:pt x="27888" y="0"/>
                  <a:pt x="62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altLang="ko-KR" sz="2400" dirty="0">
                <a:solidFill>
                  <a:srgbClr val="003366"/>
                </a:solidFill>
                <a:latin typeface="Book Antiqua" panose="02040602050305030304" pitchFamily="18" charset="0"/>
              </a:rPr>
              <a:t>Atención de salud bucal</a:t>
            </a:r>
            <a:endParaRPr lang="ko-KR" altLang="en-US" sz="2400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19DFD9-7CE0-B38F-90E3-693FF72D40BB}"/>
              </a:ext>
            </a:extLst>
          </p:cNvPr>
          <p:cNvSpPr txBox="1"/>
          <p:nvPr/>
        </p:nvSpPr>
        <p:spPr>
          <a:xfrm>
            <a:off x="1824683" y="1184835"/>
            <a:ext cx="341813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Integración de la salud bucal APS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3948657-C6D2-0F31-0C6E-17187FF215A1}"/>
              </a:ext>
            </a:extLst>
          </p:cNvPr>
          <p:cNvSpPr txBox="1"/>
          <p:nvPr/>
        </p:nvSpPr>
        <p:spPr>
          <a:xfrm>
            <a:off x="1609253" y="2050788"/>
            <a:ext cx="37040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  80%  </a:t>
            </a:r>
          </a:p>
          <a:p>
            <a:pPr algn="ctr"/>
            <a:r>
              <a:rPr lang="es-ES" sz="1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servicios de atención bucal en los establecimientos de APS</a:t>
            </a:r>
            <a:endParaRPr lang="es-ES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C96A48-0694-EC04-1B34-9110993F1439}"/>
              </a:ext>
            </a:extLst>
          </p:cNvPr>
          <p:cNvSpPr txBox="1"/>
          <p:nvPr/>
        </p:nvSpPr>
        <p:spPr>
          <a:xfrm>
            <a:off x="6949181" y="987575"/>
            <a:ext cx="474623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Disponibilidad de medicamentos odontológicos esenciales </a:t>
            </a:r>
            <a:endParaRPr lang="es-ES" sz="2400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Rectángulo redondeado 14">
            <a:extLst>
              <a:ext uri="{FF2B5EF4-FFF2-40B4-BE49-F238E27FC236}">
                <a16:creationId xmlns:a16="http://schemas.microsoft.com/office/drawing/2014/main" id="{CA498C85-676A-F392-77C6-81C5E05D7404}"/>
              </a:ext>
            </a:extLst>
          </p:cNvPr>
          <p:cNvSpPr/>
          <p:nvPr/>
        </p:nvSpPr>
        <p:spPr>
          <a:xfrm>
            <a:off x="163128" y="116499"/>
            <a:ext cx="1660247" cy="59736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Objetivo 4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04FD27F-1671-B38B-48EE-ABBC54607502}"/>
              </a:ext>
            </a:extLst>
          </p:cNvPr>
          <p:cNvSpPr txBox="1"/>
          <p:nvPr/>
        </p:nvSpPr>
        <p:spPr>
          <a:xfrm>
            <a:off x="7626289" y="2307633"/>
            <a:ext cx="39382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50% incluirán en su lista nacional de medicamentos esenciales las preparaciones dentales. Listas OMS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2BD26D-1CD7-1FB0-3EEE-901D1CC1C2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33" t="28216" r="15271" b="3877"/>
          <a:stretch/>
        </p:blipFill>
        <p:spPr>
          <a:xfrm>
            <a:off x="3344210" y="3279558"/>
            <a:ext cx="3938277" cy="3486862"/>
          </a:xfrm>
          <a:prstGeom prst="rect">
            <a:avLst/>
          </a:prstGeom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5E63B3AC-41EC-634E-EE33-5EA52AE29CC0}"/>
              </a:ext>
            </a:extLst>
          </p:cNvPr>
          <p:cNvSpPr/>
          <p:nvPr/>
        </p:nvSpPr>
        <p:spPr>
          <a:xfrm>
            <a:off x="52382" y="1278188"/>
            <a:ext cx="1607308" cy="830997"/>
          </a:xfrm>
          <a:prstGeom prst="rightArrow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003366"/>
                </a:solidFill>
                <a:latin typeface="Book Antiqua" panose="02040602050305030304" pitchFamily="18" charset="0"/>
              </a:rPr>
              <a:t>Metas</a:t>
            </a:r>
            <a:r>
              <a:rPr lang="es-ES" dirty="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B410F6-EAB7-AA05-AEFF-66B5FFCAA5ED}"/>
              </a:ext>
            </a:extLst>
          </p:cNvPr>
          <p:cNvSpPr txBox="1"/>
          <p:nvPr/>
        </p:nvSpPr>
        <p:spPr>
          <a:xfrm>
            <a:off x="8071748" y="3429000"/>
            <a:ext cx="375564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0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s-ES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1.Pasta, crema o gel que contenga entre 1 000 y 1 500 ppm de flúor (de cualquier tipo) </a:t>
            </a:r>
          </a:p>
          <a:p>
            <a:endParaRPr lang="es-ES" b="0" i="0" u="none" strike="noStrike" baseline="0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r>
              <a:rPr lang="es-ES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2.Cemento de ionómero de vidrio </a:t>
            </a:r>
          </a:p>
          <a:p>
            <a:endParaRPr lang="es-ES" b="0" i="0" u="none" strike="noStrike" baseline="0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r>
              <a:rPr lang="es-ES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3.Fluoruro </a:t>
            </a:r>
            <a:r>
              <a:rPr lang="es-ES" b="0" i="0" u="none" strike="noStrike" baseline="0" dirty="0" err="1">
                <a:solidFill>
                  <a:srgbClr val="003366"/>
                </a:solidFill>
                <a:latin typeface="Book Antiqua" panose="02040602050305030304" pitchFamily="18" charset="0"/>
              </a:rPr>
              <a:t>diamino</a:t>
            </a:r>
            <a:r>
              <a:rPr lang="es-ES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 de plata. </a:t>
            </a:r>
          </a:p>
          <a:p>
            <a:r>
              <a:rPr lang="es-ES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	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38B816-7BCB-C929-D102-378895995415}"/>
              </a:ext>
            </a:extLst>
          </p:cNvPr>
          <p:cNvSpPr txBox="1"/>
          <p:nvPr/>
        </p:nvSpPr>
        <p:spPr>
          <a:xfrm>
            <a:off x="-24831" y="3495425"/>
            <a:ext cx="3369041" cy="296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67" dirty="0">
                <a:solidFill>
                  <a:srgbClr val="003366"/>
                </a:solidFill>
                <a:latin typeface="Book Antiqua" panose="02040602050305030304" pitchFamily="18" charset="0"/>
              </a:rPr>
              <a:t>Barreras: accesibilidad Disponibilidad,</a:t>
            </a:r>
          </a:p>
          <a:p>
            <a:pPr algn="ctr"/>
            <a:r>
              <a:rPr lang="es-CO" sz="1867" dirty="0">
                <a:solidFill>
                  <a:srgbClr val="003366"/>
                </a:solidFill>
                <a:latin typeface="Book Antiqua" panose="02040602050305030304" pitchFamily="18" charset="0"/>
              </a:rPr>
              <a:t>Recursos, infraestructura, Tecnológicos-Insumos-Humanos</a:t>
            </a:r>
          </a:p>
          <a:p>
            <a:pPr algn="ctr"/>
            <a:r>
              <a:rPr lang="es-CO" sz="1867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s-CO" sz="1867" dirty="0" err="1">
                <a:solidFill>
                  <a:srgbClr val="003366"/>
                </a:solidFill>
                <a:latin typeface="Book Antiqua" panose="02040602050305030304" pitchFamily="18" charset="0"/>
              </a:rPr>
              <a:t>VenApp</a:t>
            </a:r>
            <a:r>
              <a:rPr lang="es-CO" sz="1867" dirty="0">
                <a:solidFill>
                  <a:srgbClr val="003366"/>
                </a:solidFill>
                <a:latin typeface="Book Antiqua" panose="02040602050305030304" pitchFamily="18" charset="0"/>
              </a:rPr>
              <a:t> 10*10  Algodonal,  </a:t>
            </a:r>
            <a:r>
              <a:rPr lang="es-CO" sz="1867" dirty="0" err="1">
                <a:solidFill>
                  <a:srgbClr val="003366"/>
                </a:solidFill>
                <a:latin typeface="Book Antiqua" panose="02040602050305030304" pitchFamily="18" charset="0"/>
              </a:rPr>
              <a:t>HMC,El</a:t>
            </a:r>
            <a:r>
              <a:rPr lang="es-CO" sz="1867" dirty="0">
                <a:solidFill>
                  <a:srgbClr val="003366"/>
                </a:solidFill>
                <a:latin typeface="Book Antiqua" panose="02040602050305030304" pitchFamily="18" charset="0"/>
              </a:rPr>
              <a:t>  Valle  </a:t>
            </a:r>
          </a:p>
          <a:p>
            <a:pPr algn="ctr"/>
            <a:endParaRPr lang="es-CO" sz="1867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CO" sz="1867" dirty="0">
                <a:solidFill>
                  <a:srgbClr val="003366"/>
                </a:solidFill>
                <a:latin typeface="Book Antiqua" panose="02040602050305030304" pitchFamily="18" charset="0"/>
              </a:rPr>
              <a:t>ASIC, IVSS, </a:t>
            </a:r>
            <a:r>
              <a:rPr lang="es-CO" sz="1867" dirty="0" err="1">
                <a:solidFill>
                  <a:srgbClr val="003366"/>
                </a:solidFill>
                <a:latin typeface="Book Antiqua" panose="02040602050305030304" pitchFamily="18" charset="0"/>
              </a:rPr>
              <a:t>Alcaldías,etc</a:t>
            </a:r>
            <a:r>
              <a:rPr lang="es-CO" sz="1867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964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CC09D8A2-BA46-CDF0-17EE-5003AD9CC3A8}"/>
              </a:ext>
            </a:extLst>
          </p:cNvPr>
          <p:cNvSpPr txBox="1"/>
          <p:nvPr/>
        </p:nvSpPr>
        <p:spPr>
          <a:xfrm>
            <a:off x="420139" y="1415679"/>
            <a:ext cx="2345557" cy="701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080"/>
              </a:lnSpc>
            </a:pPr>
            <a:r>
              <a:rPr lang="es-ES" sz="3200" b="1" i="1" spc="-10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es-ES" sz="2133" b="1" i="1" spc="-101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AADC1368-B45C-2FFA-9A1C-4C747D4E9AC7}"/>
              </a:ext>
            </a:extLst>
          </p:cNvPr>
          <p:cNvSpPr txBox="1"/>
          <p:nvPr/>
        </p:nvSpPr>
        <p:spPr>
          <a:xfrm>
            <a:off x="2691795" y="57530"/>
            <a:ext cx="3067793" cy="831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3600" b="1" i="1" u="none" spc="-56" dirty="0">
                <a:solidFill>
                  <a:srgbClr val="003366"/>
                </a:solidFill>
                <a:latin typeface="Book Antiqua" panose="02040602050305030304" pitchFamily="18" charset="0"/>
              </a:rPr>
              <a:t>1¿Porquè?</a:t>
            </a:r>
          </a:p>
        </p:txBody>
      </p:sp>
      <p:sp>
        <p:nvSpPr>
          <p:cNvPr id="17" name="Rectángulo redondeado 14">
            <a:extLst>
              <a:ext uri="{FF2B5EF4-FFF2-40B4-BE49-F238E27FC236}">
                <a16:creationId xmlns:a16="http://schemas.microsoft.com/office/drawing/2014/main" id="{39B3BAD9-4557-1C76-BA3D-946FB02A5E9E}"/>
              </a:ext>
            </a:extLst>
          </p:cNvPr>
          <p:cNvSpPr/>
          <p:nvPr/>
        </p:nvSpPr>
        <p:spPr>
          <a:xfrm>
            <a:off x="3463828" y="1622357"/>
            <a:ext cx="2597454" cy="729414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i="1" dirty="0">
                <a:solidFill>
                  <a:srgbClr val="005C8A"/>
                </a:solidFill>
              </a:rPr>
              <a:t>Sector público  gubernamental </a:t>
            </a:r>
          </a:p>
        </p:txBody>
      </p:sp>
      <p:sp>
        <p:nvSpPr>
          <p:cNvPr id="18" name="Rectángulo redondeado 14">
            <a:extLst>
              <a:ext uri="{FF2B5EF4-FFF2-40B4-BE49-F238E27FC236}">
                <a16:creationId xmlns:a16="http://schemas.microsoft.com/office/drawing/2014/main" id="{C0EA3AE1-5B16-5C3C-73FF-2D163882DEA4}"/>
              </a:ext>
            </a:extLst>
          </p:cNvPr>
          <p:cNvSpPr/>
          <p:nvPr/>
        </p:nvSpPr>
        <p:spPr>
          <a:xfrm>
            <a:off x="3570256" y="3814567"/>
            <a:ext cx="2439825" cy="729414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i="1" dirty="0">
                <a:solidFill>
                  <a:srgbClr val="005C8A"/>
                </a:solidFill>
              </a:rPr>
              <a:t>Sector no   gubernamental 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9D407F5F-B492-3B93-64B9-9DE42E6B0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291319"/>
              </p:ext>
            </p:extLst>
          </p:nvPr>
        </p:nvGraphicFramePr>
        <p:xfrm>
          <a:off x="6207777" y="571821"/>
          <a:ext cx="5705817" cy="567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791">
                  <a:extLst>
                    <a:ext uri="{9D8B030D-6E8A-4147-A177-3AD203B41FA5}">
                      <a16:colId xmlns:a16="http://schemas.microsoft.com/office/drawing/2014/main" val="4020134213"/>
                    </a:ext>
                  </a:extLst>
                </a:gridCol>
                <a:gridCol w="2723026">
                  <a:extLst>
                    <a:ext uri="{9D8B030D-6E8A-4147-A177-3AD203B41FA5}">
                      <a16:colId xmlns:a16="http://schemas.microsoft.com/office/drawing/2014/main" val="152003874"/>
                    </a:ext>
                  </a:extLst>
                </a:gridCol>
              </a:tblGrid>
              <a:tr h="393711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Actores cercanos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Actores periféricos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512036"/>
                  </a:ext>
                </a:extLst>
              </a:tr>
              <a:tr h="2262220">
                <a:tc>
                  <a:txBody>
                    <a:bodyPr/>
                    <a:lstStyle/>
                    <a:p>
                      <a:pPr algn="ctr"/>
                      <a:r>
                        <a:rPr lang="es-ES" sz="1800" b="1" i="1" dirty="0"/>
                        <a:t>Actores principales</a:t>
                      </a:r>
                    </a:p>
                    <a:p>
                      <a:r>
                        <a:rPr lang="es-ES" sz="1800" dirty="0"/>
                        <a:t> Agencias burocráticas centrales  </a:t>
                      </a:r>
                      <a:r>
                        <a:rPr lang="es-ES" sz="1800" dirty="0" err="1"/>
                        <a:t>MPPS,MINCYT,IVSS,etc</a:t>
                      </a:r>
                      <a:endParaRPr lang="es-ES" sz="1800" dirty="0"/>
                    </a:p>
                    <a:p>
                      <a:r>
                        <a:rPr lang="es-ES" sz="1800" dirty="0"/>
                        <a:t>Miembros  del ejecutivo</a:t>
                      </a:r>
                    </a:p>
                    <a:p>
                      <a:r>
                        <a:rPr lang="es-ES" sz="1800" dirty="0"/>
                        <a:t>Profesionales, Analistas de política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i="1" dirty="0"/>
                        <a:t>Expertos del sector público</a:t>
                      </a:r>
                    </a:p>
                    <a:p>
                      <a:endParaRPr lang="es-ES" sz="1800" dirty="0"/>
                    </a:p>
                    <a:p>
                      <a:r>
                        <a:rPr lang="es-ES" sz="1800" dirty="0"/>
                        <a:t>Actores especiales</a:t>
                      </a:r>
                    </a:p>
                    <a:p>
                      <a:r>
                        <a:rPr lang="es-ES" sz="1800" dirty="0"/>
                        <a:t>Consejos de investigación / científicos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603829"/>
                  </a:ext>
                </a:extLst>
              </a:tr>
              <a:tr h="3018066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 </a:t>
                      </a:r>
                      <a:r>
                        <a:rPr lang="es-ES" sz="1800" b="1" i="1" dirty="0"/>
                        <a:t>Sector privado</a:t>
                      </a:r>
                    </a:p>
                    <a:p>
                      <a:endParaRPr lang="es-ES" sz="1800" dirty="0"/>
                    </a:p>
                    <a:p>
                      <a:r>
                        <a:rPr lang="es-ES" sz="1800" dirty="0"/>
                        <a:t>Expertos del sector privado</a:t>
                      </a:r>
                    </a:p>
                    <a:p>
                      <a:r>
                        <a:rPr lang="es-ES" sz="1800" dirty="0"/>
                        <a:t>Consultores </a:t>
                      </a:r>
                    </a:p>
                    <a:p>
                      <a:r>
                        <a:rPr lang="es-ES" sz="1800" dirty="0"/>
                        <a:t>Representaciones políticas</a:t>
                      </a:r>
                    </a:p>
                    <a:p>
                      <a:r>
                        <a:rPr lang="es-ES" sz="1800" dirty="0"/>
                        <a:t>Encuestadoras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i="1" dirty="0"/>
                        <a:t>Outsiders</a:t>
                      </a:r>
                    </a:p>
                    <a:p>
                      <a:r>
                        <a:rPr lang="es-ES" sz="1800" dirty="0"/>
                        <a:t>Grupos de interés </a:t>
                      </a:r>
                    </a:p>
                    <a:p>
                      <a:r>
                        <a:rPr lang="es-ES" sz="1800" b="1" i="1" dirty="0">
                          <a:solidFill>
                            <a:srgbClr val="005C8A"/>
                          </a:solidFill>
                        </a:rPr>
                        <a:t>Colegios profesionales y técnicos </a:t>
                      </a:r>
                    </a:p>
                    <a:p>
                      <a:r>
                        <a:rPr lang="es-ES" sz="1800" dirty="0"/>
                        <a:t>Asociaciones de Negocios</a:t>
                      </a:r>
                    </a:p>
                    <a:p>
                      <a:r>
                        <a:rPr lang="es-ES" sz="1800" dirty="0"/>
                        <a:t>Uniones comerciales</a:t>
                      </a:r>
                    </a:p>
                    <a:p>
                      <a:r>
                        <a:rPr lang="es-ES" sz="1800" dirty="0"/>
                        <a:t>Medios de 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459157"/>
                  </a:ext>
                </a:extLst>
              </a:tr>
            </a:tbl>
          </a:graphicData>
        </a:graphic>
      </p:graphicFrame>
      <p:sp>
        <p:nvSpPr>
          <p:cNvPr id="28" name="Rectángulo redondeado 14">
            <a:extLst>
              <a:ext uri="{FF2B5EF4-FFF2-40B4-BE49-F238E27FC236}">
                <a16:creationId xmlns:a16="http://schemas.microsoft.com/office/drawing/2014/main" id="{3CCD2D05-AD26-E9A6-5104-D01A1C6AA0FB}"/>
              </a:ext>
            </a:extLst>
          </p:cNvPr>
          <p:cNvSpPr/>
          <p:nvPr/>
        </p:nvSpPr>
        <p:spPr>
          <a:xfrm>
            <a:off x="9127380" y="5203064"/>
            <a:ext cx="2470882" cy="958147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i="1" dirty="0">
                <a:solidFill>
                  <a:srgbClr val="005C8A"/>
                </a:solidFill>
              </a:rPr>
              <a:t>Académicos Sociedades científicas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6829974-0254-1084-F19A-9937E8735873}"/>
              </a:ext>
            </a:extLst>
          </p:cNvPr>
          <p:cNvSpPr txBox="1"/>
          <p:nvPr/>
        </p:nvSpPr>
        <p:spPr>
          <a:xfrm>
            <a:off x="8490105" y="6303288"/>
            <a:ext cx="3108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3366"/>
                </a:solidFill>
                <a:latin typeface="Frutiger-LightCn"/>
              </a:rPr>
              <a:t> </a:t>
            </a:r>
            <a:r>
              <a:rPr lang="es-ES" sz="1000" b="0" i="0" u="none" strike="noStrike" baseline="0" dirty="0" err="1">
                <a:solidFill>
                  <a:srgbClr val="003366"/>
                </a:solidFill>
                <a:latin typeface="Book Antiqua" panose="02040602050305030304" pitchFamily="18" charset="0"/>
              </a:rPr>
              <a:t>Howlett</a:t>
            </a:r>
            <a:r>
              <a:rPr lang="es-ES" sz="10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 y </a:t>
            </a:r>
            <a:r>
              <a:rPr lang="es-ES" sz="1000" b="0" i="0" u="none" strike="noStrike" baseline="0" dirty="0" err="1">
                <a:solidFill>
                  <a:srgbClr val="003366"/>
                </a:solidFill>
                <a:latin typeface="Book Antiqua" panose="02040602050305030304" pitchFamily="18" charset="0"/>
              </a:rPr>
              <a:t>Walker.Modificado</a:t>
            </a:r>
            <a:r>
              <a:rPr lang="es-ES" sz="10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r>
              <a:rPr lang="es-ES" sz="1000" b="0" i="0" u="none" strike="noStrike" baseline="30000" dirty="0">
                <a:solidFill>
                  <a:srgbClr val="003366"/>
                </a:solidFill>
                <a:latin typeface="Book Antiqua" panose="02040602050305030304" pitchFamily="18" charset="0"/>
              </a:rPr>
              <a:t>2</a:t>
            </a:r>
            <a:r>
              <a:rPr lang="es-ES" sz="10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   </a:t>
            </a:r>
            <a:endParaRPr lang="es-ES" sz="1000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FD8010-AD9C-156B-D74E-44DDC86FF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06" y="748654"/>
            <a:ext cx="2103857" cy="24401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0413A3-87C1-B072-F548-9EB24CA1CF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44" t="10526" r="28772" b="8772"/>
          <a:stretch/>
        </p:blipFill>
        <p:spPr>
          <a:xfrm>
            <a:off x="278406" y="3585493"/>
            <a:ext cx="2103857" cy="3087127"/>
          </a:xfrm>
          <a:prstGeom prst="rect">
            <a:avLst/>
          </a:prstGeom>
        </p:spPr>
      </p:pic>
      <p:sp>
        <p:nvSpPr>
          <p:cNvPr id="7" name="Rectángulo redondeado 14">
            <a:extLst>
              <a:ext uri="{FF2B5EF4-FFF2-40B4-BE49-F238E27FC236}">
                <a16:creationId xmlns:a16="http://schemas.microsoft.com/office/drawing/2014/main" id="{9C6D74D2-1D79-FFAB-1EEB-CA4A46125459}"/>
              </a:ext>
            </a:extLst>
          </p:cNvPr>
          <p:cNvSpPr/>
          <p:nvPr/>
        </p:nvSpPr>
        <p:spPr>
          <a:xfrm>
            <a:off x="2382263" y="5265566"/>
            <a:ext cx="3296338" cy="84378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i="1" dirty="0">
                <a:solidFill>
                  <a:srgbClr val="0000CC"/>
                </a:solidFill>
              </a:rPr>
              <a:t>Situación de salud bucal mundial 2011</a:t>
            </a:r>
          </a:p>
        </p:txBody>
      </p:sp>
    </p:spTree>
    <p:extLst>
      <p:ext uri="{BB962C8B-B14F-4D97-AF65-F5344CB8AC3E}">
        <p14:creationId xmlns:p14="http://schemas.microsoft.com/office/powerpoint/2010/main" val="651602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1">
            <a:extLst>
              <a:ext uri="{FF2B5EF4-FFF2-40B4-BE49-F238E27FC236}">
                <a16:creationId xmlns:a16="http://schemas.microsoft.com/office/drawing/2014/main" id="{04D65F53-791E-42FE-5279-8A871B0F7EF6}"/>
              </a:ext>
            </a:extLst>
          </p:cNvPr>
          <p:cNvSpPr txBox="1">
            <a:spLocks/>
          </p:cNvSpPr>
          <p:nvPr/>
        </p:nvSpPr>
        <p:spPr>
          <a:xfrm>
            <a:off x="3831871" y="2356228"/>
            <a:ext cx="5921867" cy="1139197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/>
          </a:p>
          <a:p>
            <a:endParaRPr lang="en-US" sz="5400" dirty="0"/>
          </a:p>
        </p:txBody>
      </p:sp>
      <p:sp>
        <p:nvSpPr>
          <p:cNvPr id="97" name="Text Placeholder 1">
            <a:extLst>
              <a:ext uri="{FF2B5EF4-FFF2-40B4-BE49-F238E27FC236}">
                <a16:creationId xmlns:a16="http://schemas.microsoft.com/office/drawing/2014/main" id="{5455C564-08BA-251D-24CD-8F57D55B7509}"/>
              </a:ext>
            </a:extLst>
          </p:cNvPr>
          <p:cNvSpPr txBox="1">
            <a:spLocks/>
          </p:cNvSpPr>
          <p:nvPr/>
        </p:nvSpPr>
        <p:spPr>
          <a:xfrm>
            <a:off x="9595429" y="2140181"/>
            <a:ext cx="2433443" cy="876469"/>
          </a:xfrm>
          <a:prstGeom prst="rect">
            <a:avLst/>
          </a:prstGeom>
        </p:spPr>
        <p:txBody>
          <a:bodyPr vert="horz" lIns="60960" tIns="30480" rIns="60960" bIns="3048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/>
          </a:p>
        </p:txBody>
      </p:sp>
      <p:sp>
        <p:nvSpPr>
          <p:cNvPr id="63" name="Text Placeholder 1">
            <a:extLst>
              <a:ext uri="{FF2B5EF4-FFF2-40B4-BE49-F238E27FC236}">
                <a16:creationId xmlns:a16="http://schemas.microsoft.com/office/drawing/2014/main" id="{494AAF08-03CF-CF9B-78AD-EBB2EF78B6C1}"/>
              </a:ext>
            </a:extLst>
          </p:cNvPr>
          <p:cNvSpPr txBox="1">
            <a:spLocks/>
          </p:cNvSpPr>
          <p:nvPr/>
        </p:nvSpPr>
        <p:spPr>
          <a:xfrm>
            <a:off x="5388295" y="2008933"/>
            <a:ext cx="2747386" cy="710757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33" dirty="0"/>
          </a:p>
        </p:txBody>
      </p:sp>
      <p:sp>
        <p:nvSpPr>
          <p:cNvPr id="100" name="자유형: 도형 32">
            <a:extLst>
              <a:ext uri="{FF2B5EF4-FFF2-40B4-BE49-F238E27FC236}">
                <a16:creationId xmlns:a16="http://schemas.microsoft.com/office/drawing/2014/main" id="{D970324D-CEDB-DEFA-A75E-E3173C33425D}"/>
              </a:ext>
            </a:extLst>
          </p:cNvPr>
          <p:cNvSpPr/>
          <p:nvPr/>
        </p:nvSpPr>
        <p:spPr>
          <a:xfrm>
            <a:off x="3025206" y="217893"/>
            <a:ext cx="4746235" cy="517169"/>
          </a:xfrm>
          <a:custGeom>
            <a:avLst/>
            <a:gdLst>
              <a:gd name="connsiteX0" fmla="*/ 62289 w 1431908"/>
              <a:gd name="connsiteY0" fmla="*/ 0 h 315692"/>
              <a:gd name="connsiteX1" fmla="*/ 1371331 w 1431908"/>
              <a:gd name="connsiteY1" fmla="*/ 0 h 315692"/>
              <a:gd name="connsiteX2" fmla="*/ 1415376 w 1431908"/>
              <a:gd name="connsiteY2" fmla="*/ 18244 h 315692"/>
              <a:gd name="connsiteX3" fmla="*/ 1431908 w 1431908"/>
              <a:gd name="connsiteY3" fmla="*/ 58155 h 315692"/>
              <a:gd name="connsiteX4" fmla="*/ 100375 w 1431908"/>
              <a:gd name="connsiteY4" fmla="*/ 58155 h 315692"/>
              <a:gd name="connsiteX5" fmla="*/ 73951 w 1431908"/>
              <a:gd name="connsiteY5" fmla="*/ 84579 h 315692"/>
              <a:gd name="connsiteX6" fmla="*/ 73951 w 1431908"/>
              <a:gd name="connsiteY6" fmla="*/ 231114 h 315692"/>
              <a:gd name="connsiteX7" fmla="*/ 100375 w 1431908"/>
              <a:gd name="connsiteY7" fmla="*/ 257538 h 315692"/>
              <a:gd name="connsiteX8" fmla="*/ 1431907 w 1431908"/>
              <a:gd name="connsiteY8" fmla="*/ 257538 h 315692"/>
              <a:gd name="connsiteX9" fmla="*/ 1415376 w 1431908"/>
              <a:gd name="connsiteY9" fmla="*/ 297448 h 315692"/>
              <a:gd name="connsiteX10" fmla="*/ 1371331 w 1431908"/>
              <a:gd name="connsiteY10" fmla="*/ 315692 h 315692"/>
              <a:gd name="connsiteX11" fmla="*/ 62289 w 1431908"/>
              <a:gd name="connsiteY11" fmla="*/ 315692 h 315692"/>
              <a:gd name="connsiteX12" fmla="*/ 0 w 1431908"/>
              <a:gd name="connsiteY12" fmla="*/ 253403 h 315692"/>
              <a:gd name="connsiteX13" fmla="*/ 0 w 1431908"/>
              <a:gd name="connsiteY13" fmla="*/ 62289 h 315692"/>
              <a:gd name="connsiteX14" fmla="*/ 62289 w 1431908"/>
              <a:gd name="connsiteY14" fmla="*/ 0 h 31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1908" h="315692">
                <a:moveTo>
                  <a:pt x="62289" y="0"/>
                </a:moveTo>
                <a:lnTo>
                  <a:pt x="1371331" y="0"/>
                </a:lnTo>
                <a:cubicBezTo>
                  <a:pt x="1388532" y="0"/>
                  <a:pt x="1404104" y="6972"/>
                  <a:pt x="1415376" y="18244"/>
                </a:cubicBezTo>
                <a:lnTo>
                  <a:pt x="1431908" y="58155"/>
                </a:lnTo>
                <a:lnTo>
                  <a:pt x="100375" y="58155"/>
                </a:lnTo>
                <a:cubicBezTo>
                  <a:pt x="85781" y="58155"/>
                  <a:pt x="73951" y="69985"/>
                  <a:pt x="73951" y="84579"/>
                </a:cubicBezTo>
                <a:lnTo>
                  <a:pt x="73951" y="231114"/>
                </a:lnTo>
                <a:cubicBezTo>
                  <a:pt x="73951" y="245708"/>
                  <a:pt x="85781" y="257538"/>
                  <a:pt x="100375" y="257538"/>
                </a:cubicBezTo>
                <a:lnTo>
                  <a:pt x="1431907" y="257538"/>
                </a:lnTo>
                <a:lnTo>
                  <a:pt x="1415376" y="297448"/>
                </a:lnTo>
                <a:cubicBezTo>
                  <a:pt x="1404104" y="308720"/>
                  <a:pt x="1388532" y="315692"/>
                  <a:pt x="1371331" y="315692"/>
                </a:cubicBezTo>
                <a:lnTo>
                  <a:pt x="62289" y="315692"/>
                </a:lnTo>
                <a:cubicBezTo>
                  <a:pt x="27888" y="315692"/>
                  <a:pt x="0" y="287804"/>
                  <a:pt x="0" y="253403"/>
                </a:cubicBezTo>
                <a:lnTo>
                  <a:pt x="0" y="62289"/>
                </a:lnTo>
                <a:cubicBezTo>
                  <a:pt x="0" y="27888"/>
                  <a:pt x="27888" y="0"/>
                  <a:pt x="62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altLang="ko-KR" sz="2400" dirty="0">
                <a:solidFill>
                  <a:srgbClr val="003366"/>
                </a:solidFill>
                <a:latin typeface="Book Antiqua" panose="02040602050305030304" pitchFamily="18" charset="0"/>
              </a:rPr>
              <a:t>Sistemas de información </a:t>
            </a:r>
            <a:endParaRPr lang="ko-KR" altLang="en-US" sz="2400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19DFD9-7CE0-B38F-90E3-693FF72D40BB}"/>
              </a:ext>
            </a:extLst>
          </p:cNvPr>
          <p:cNvSpPr txBox="1"/>
          <p:nvPr/>
        </p:nvSpPr>
        <p:spPr>
          <a:xfrm>
            <a:off x="1778040" y="803764"/>
            <a:ext cx="880063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Monitoreo de la aplicación de la política nacional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3948657-C6D2-0F31-0C6E-17187FF215A1}"/>
              </a:ext>
            </a:extLst>
          </p:cNvPr>
          <p:cNvSpPr txBox="1"/>
          <p:nvPr/>
        </p:nvSpPr>
        <p:spPr>
          <a:xfrm>
            <a:off x="9660908" y="1733801"/>
            <a:ext cx="17869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80% marco de monitoreo de la política, estrategia o plan de acción nacional</a:t>
            </a:r>
            <a:endParaRPr lang="es-ES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Rectángulo redondeado 14">
            <a:extLst>
              <a:ext uri="{FF2B5EF4-FFF2-40B4-BE49-F238E27FC236}">
                <a16:creationId xmlns:a16="http://schemas.microsoft.com/office/drawing/2014/main" id="{CA498C85-676A-F392-77C6-81C5E05D7404}"/>
              </a:ext>
            </a:extLst>
          </p:cNvPr>
          <p:cNvSpPr/>
          <p:nvPr/>
        </p:nvSpPr>
        <p:spPr>
          <a:xfrm>
            <a:off x="75702" y="148402"/>
            <a:ext cx="1660247" cy="59736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Objetivo 5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792B0F9F-9F6C-31CC-07D0-BBB8A35BD2DF}"/>
              </a:ext>
            </a:extLst>
          </p:cNvPr>
          <p:cNvSpPr/>
          <p:nvPr/>
        </p:nvSpPr>
        <p:spPr>
          <a:xfrm>
            <a:off x="200085" y="682865"/>
            <a:ext cx="1607308" cy="830997"/>
          </a:xfrm>
          <a:prstGeom prst="rightArrow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003366"/>
                </a:solidFill>
                <a:latin typeface="Book Antiqua" panose="02040602050305030304" pitchFamily="18" charset="0"/>
              </a:rPr>
              <a:t>Meta</a:t>
            </a:r>
            <a:r>
              <a:rPr lang="es-ES" dirty="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19" name="Diagrama de flujo: documento 18">
            <a:extLst>
              <a:ext uri="{FF2B5EF4-FFF2-40B4-BE49-F238E27FC236}">
                <a16:creationId xmlns:a16="http://schemas.microsoft.com/office/drawing/2014/main" id="{92DAEF4B-FB69-10CF-09C4-FF60A7B37027}"/>
              </a:ext>
            </a:extLst>
          </p:cNvPr>
          <p:cNvSpPr/>
          <p:nvPr/>
        </p:nvSpPr>
        <p:spPr>
          <a:xfrm>
            <a:off x="345414" y="1612779"/>
            <a:ext cx="2169538" cy="1015839"/>
          </a:xfrm>
          <a:prstGeom prst="flowChartDocumen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s-ES" sz="1200" b="1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 algn="ctr" defTabSz="609630"/>
            <a:r>
              <a:rPr lang="es-ES" sz="1200" b="1" dirty="0">
                <a:solidFill>
                  <a:srgbClr val="000066"/>
                </a:solidFill>
                <a:latin typeface="Book Antiqua" panose="02040602050305030304" pitchFamily="18" charset="0"/>
              </a:rPr>
              <a:t>HISTORIA CLINICA ODONTOLOGICA –</a:t>
            </a:r>
          </a:p>
          <a:p>
            <a:pPr algn="ctr" defTabSz="609630"/>
            <a:endParaRPr lang="es-ES" sz="1200" b="1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 algn="ctr" defTabSz="609630"/>
            <a:r>
              <a:rPr lang="es-ES" sz="1867" b="1" dirty="0">
                <a:solidFill>
                  <a:srgbClr val="000066"/>
                </a:solidFill>
                <a:latin typeface="Book Antiqua" panose="02040602050305030304" pitchFamily="18" charset="0"/>
              </a:rPr>
              <a:t>OPERATIVO </a:t>
            </a:r>
            <a:endParaRPr lang="es-ES" sz="1867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Diagrama de flujo: documento 19">
            <a:extLst>
              <a:ext uri="{FF2B5EF4-FFF2-40B4-BE49-F238E27FC236}">
                <a16:creationId xmlns:a16="http://schemas.microsoft.com/office/drawing/2014/main" id="{AEA931FC-2949-0517-BD43-FC6180171C5B}"/>
              </a:ext>
            </a:extLst>
          </p:cNvPr>
          <p:cNvSpPr/>
          <p:nvPr/>
        </p:nvSpPr>
        <p:spPr>
          <a:xfrm>
            <a:off x="3031205" y="1608800"/>
            <a:ext cx="2357090" cy="1235749"/>
          </a:xfrm>
          <a:prstGeom prst="flowChartDocumen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s-ES" sz="1200" b="1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 algn="ctr" defTabSz="609630"/>
            <a:r>
              <a:rPr lang="es-ES" sz="1200" b="1" dirty="0">
                <a:solidFill>
                  <a:srgbClr val="000066"/>
                </a:solidFill>
                <a:latin typeface="Book Antiqua" panose="02040602050305030304" pitchFamily="18" charset="0"/>
              </a:rPr>
              <a:t>REGISTRO   MENSUAL</a:t>
            </a:r>
          </a:p>
          <a:p>
            <a:pPr algn="ctr" defTabSz="609630"/>
            <a:r>
              <a:rPr lang="es-ES" sz="1200" b="1" dirty="0">
                <a:solidFill>
                  <a:srgbClr val="000066"/>
                </a:solidFill>
                <a:latin typeface="Book Antiqua" panose="02040602050305030304" pitchFamily="18" charset="0"/>
              </a:rPr>
              <a:t>SEMESTRAL</a:t>
            </a:r>
          </a:p>
          <a:p>
            <a:pPr algn="ctr" defTabSz="609630"/>
            <a:r>
              <a:rPr lang="es-ES" sz="1867" b="1" i="1" dirty="0">
                <a:solidFill>
                  <a:srgbClr val="000066"/>
                </a:solidFill>
                <a:latin typeface="Book Antiqua" panose="02040602050305030304" pitchFamily="18" charset="0"/>
              </a:rPr>
              <a:t>ADMINSTRATIVO</a:t>
            </a:r>
            <a:r>
              <a:rPr lang="es-ES" sz="1867" b="1" dirty="0">
                <a:solidFill>
                  <a:srgbClr val="000066"/>
                </a:solidFill>
                <a:latin typeface="Book Antiqua" panose="02040602050305030304" pitchFamily="18" charset="0"/>
              </a:rPr>
              <a:t>  </a:t>
            </a:r>
            <a:endParaRPr lang="es-ES" sz="1867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Diagrama de flujo: documento 20">
            <a:extLst>
              <a:ext uri="{FF2B5EF4-FFF2-40B4-BE49-F238E27FC236}">
                <a16:creationId xmlns:a16="http://schemas.microsoft.com/office/drawing/2014/main" id="{4448234E-DC44-10C4-AFF1-2E831487D638}"/>
              </a:ext>
            </a:extLst>
          </p:cNvPr>
          <p:cNvSpPr/>
          <p:nvPr/>
        </p:nvSpPr>
        <p:spPr>
          <a:xfrm>
            <a:off x="5824005" y="1596750"/>
            <a:ext cx="2760518" cy="1092108"/>
          </a:xfrm>
          <a:prstGeom prst="flowChartDocumen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s-ES" sz="1600" b="1" dirty="0">
                <a:solidFill>
                  <a:srgbClr val="000066"/>
                </a:solidFill>
                <a:latin typeface="Book Antiqua" panose="02040602050305030304" pitchFamily="18" charset="0"/>
              </a:rPr>
              <a:t>Consolidado </a:t>
            </a:r>
          </a:p>
          <a:p>
            <a:pPr algn="ctr" defTabSz="609630"/>
            <a:r>
              <a:rPr lang="es-ES" sz="1600" b="1" dirty="0">
                <a:solidFill>
                  <a:srgbClr val="000066"/>
                </a:solidFill>
                <a:latin typeface="Book Antiqua" panose="02040602050305030304" pitchFamily="18" charset="0"/>
              </a:rPr>
              <a:t>2 semestres </a:t>
            </a:r>
          </a:p>
          <a:p>
            <a:pPr algn="ctr" defTabSz="609630"/>
            <a:r>
              <a:rPr lang="es-ES" sz="1600" b="1" dirty="0">
                <a:solidFill>
                  <a:srgbClr val="000066"/>
                </a:solidFill>
                <a:latin typeface="Book Antiqua" panose="02040602050305030304" pitchFamily="18" charset="0"/>
              </a:rPr>
              <a:t>TECNICO.</a:t>
            </a:r>
          </a:p>
          <a:p>
            <a:pPr algn="ctr" defTabSz="609630"/>
            <a:r>
              <a:rPr lang="es-ES" sz="1600" b="1" dirty="0">
                <a:solidFill>
                  <a:srgbClr val="000066"/>
                </a:solidFill>
                <a:latin typeface="Book Antiqua" panose="02040602050305030304" pitchFamily="18" charset="0"/>
              </a:rPr>
              <a:t>ADMINISTRTAIVA </a:t>
            </a:r>
            <a:endParaRPr lang="es-ES" sz="16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Hexagon 4">
            <a:extLst>
              <a:ext uri="{FF2B5EF4-FFF2-40B4-BE49-F238E27FC236}">
                <a16:creationId xmlns:a16="http://schemas.microsoft.com/office/drawing/2014/main" id="{1DD8078C-6414-92A7-5E91-140B05DF18CB}"/>
              </a:ext>
            </a:extLst>
          </p:cNvPr>
          <p:cNvSpPr/>
          <p:nvPr/>
        </p:nvSpPr>
        <p:spPr>
          <a:xfrm rot="16200000">
            <a:off x="2934185" y="3544869"/>
            <a:ext cx="1885879" cy="1786991"/>
          </a:xfrm>
          <a:prstGeom prst="hexagon">
            <a:avLst/>
          </a:prstGeom>
          <a:solidFill>
            <a:srgbClr val="1A6B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46">
              <a:defRPr/>
            </a:pPr>
            <a:endParaRPr lang="ko-KR" altLang="en-US" sz="2700" kern="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cxnSp>
        <p:nvCxnSpPr>
          <p:cNvPr id="23" name="Straight Connector 7">
            <a:extLst>
              <a:ext uri="{FF2B5EF4-FFF2-40B4-BE49-F238E27FC236}">
                <a16:creationId xmlns:a16="http://schemas.microsoft.com/office/drawing/2014/main" id="{C7DF9353-5550-AB12-068F-53FF632CDB3D}"/>
              </a:ext>
            </a:extLst>
          </p:cNvPr>
          <p:cNvCxnSpPr>
            <a:cxnSpLocks/>
          </p:cNvCxnSpPr>
          <p:nvPr/>
        </p:nvCxnSpPr>
        <p:spPr>
          <a:xfrm flipV="1">
            <a:off x="1696883" y="4929938"/>
            <a:ext cx="1240585" cy="882464"/>
          </a:xfrm>
          <a:prstGeom prst="line">
            <a:avLst/>
          </a:prstGeom>
          <a:noFill/>
          <a:ln w="12700" cap="flat" cmpd="sng" algn="ctr">
            <a:solidFill>
              <a:srgbClr val="84CCC6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24" name="Straight Connector 9">
            <a:extLst>
              <a:ext uri="{FF2B5EF4-FFF2-40B4-BE49-F238E27FC236}">
                <a16:creationId xmlns:a16="http://schemas.microsoft.com/office/drawing/2014/main" id="{90546E79-A346-B60C-8896-741A31821B7E}"/>
              </a:ext>
            </a:extLst>
          </p:cNvPr>
          <p:cNvCxnSpPr>
            <a:cxnSpLocks/>
          </p:cNvCxnSpPr>
          <p:nvPr/>
        </p:nvCxnSpPr>
        <p:spPr>
          <a:xfrm flipH="1" flipV="1">
            <a:off x="4781263" y="4892723"/>
            <a:ext cx="1302012" cy="919679"/>
          </a:xfrm>
          <a:prstGeom prst="line">
            <a:avLst/>
          </a:prstGeom>
          <a:noFill/>
          <a:ln w="12700" cap="flat" cmpd="sng" algn="ctr">
            <a:solidFill>
              <a:srgbClr val="F8D45E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25" name="Straight Connector 10">
            <a:extLst>
              <a:ext uri="{FF2B5EF4-FFF2-40B4-BE49-F238E27FC236}">
                <a16:creationId xmlns:a16="http://schemas.microsoft.com/office/drawing/2014/main" id="{34DCCB74-6FE2-82B1-14A6-CCFD0A3E48BE}"/>
              </a:ext>
            </a:extLst>
          </p:cNvPr>
          <p:cNvCxnSpPr>
            <a:cxnSpLocks/>
          </p:cNvCxnSpPr>
          <p:nvPr/>
        </p:nvCxnSpPr>
        <p:spPr>
          <a:xfrm flipV="1">
            <a:off x="4744845" y="3336304"/>
            <a:ext cx="1029163" cy="534451"/>
          </a:xfrm>
          <a:prstGeom prst="line">
            <a:avLst/>
          </a:prstGeom>
          <a:noFill/>
          <a:ln w="12700" cap="flat" cmpd="sng" algn="ctr">
            <a:solidFill>
              <a:srgbClr val="F27161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26" name="TextBox 13">
            <a:extLst>
              <a:ext uri="{FF2B5EF4-FFF2-40B4-BE49-F238E27FC236}">
                <a16:creationId xmlns:a16="http://schemas.microsoft.com/office/drawing/2014/main" id="{FC381EA6-9AB7-73E5-5601-47308D412BA1}"/>
              </a:ext>
            </a:extLst>
          </p:cNvPr>
          <p:cNvSpPr txBox="1"/>
          <p:nvPr/>
        </p:nvSpPr>
        <p:spPr>
          <a:xfrm>
            <a:off x="4740651" y="5717751"/>
            <a:ext cx="2827795" cy="132343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defTabSz="609630"/>
            <a:r>
              <a:rPr lang="en-US" altLang="ko-KR" sz="16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Morbilidad</a:t>
            </a:r>
            <a:endParaRPr lang="en-US" altLang="ko-KR" sz="1600" dirty="0">
              <a:solidFill>
                <a:srgbClr val="000066"/>
              </a:solidFill>
              <a:latin typeface="Book Antiqua" panose="02040602050305030304" pitchFamily="18" charset="0"/>
              <a:ea typeface="Arial Unicode MS"/>
              <a:cs typeface="Arial" pitchFamily="34" charset="0"/>
            </a:endParaRPr>
          </a:p>
          <a:p>
            <a:pPr algn="ctr" defTabSz="609630"/>
            <a:r>
              <a:rPr lang="en-US" altLang="ko-KR" sz="16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Caries, </a:t>
            </a:r>
            <a:r>
              <a:rPr lang="en-US" altLang="ko-KR" sz="16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Enf</a:t>
            </a:r>
            <a:r>
              <a:rPr lang="en-US" altLang="ko-KR" sz="16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periodontal</a:t>
            </a:r>
          </a:p>
          <a:p>
            <a:pPr algn="ctr" defTabSz="609630"/>
            <a:r>
              <a:rPr lang="en-US" altLang="ko-KR" sz="16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Fluorosis, </a:t>
            </a:r>
            <a:r>
              <a:rPr lang="en-US" altLang="ko-KR" sz="16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Malformaciones</a:t>
            </a:r>
            <a:r>
              <a:rPr lang="en-US" altLang="ko-KR" sz="16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</a:t>
            </a:r>
          </a:p>
          <a:p>
            <a:pPr algn="ctr" defTabSz="609630"/>
            <a:r>
              <a:rPr lang="en-US" altLang="ko-KR" sz="16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Estomatitis</a:t>
            </a:r>
            <a:endParaRPr lang="en-US" altLang="ko-KR" sz="1600" dirty="0">
              <a:solidFill>
                <a:srgbClr val="000066"/>
              </a:solidFill>
              <a:latin typeface="Book Antiqua" panose="02040602050305030304" pitchFamily="18" charset="0"/>
              <a:ea typeface="Arial Unicode MS"/>
              <a:cs typeface="Arial" pitchFamily="34" charset="0"/>
            </a:endParaRPr>
          </a:p>
          <a:p>
            <a:pPr algn="ctr" defTabSz="609630"/>
            <a:endParaRPr lang="en-US" altLang="ko-KR" sz="1600" dirty="0">
              <a:solidFill>
                <a:srgbClr val="000066"/>
              </a:solidFill>
              <a:latin typeface="Book Antiqua" panose="02040602050305030304" pitchFamily="18" charset="0"/>
              <a:ea typeface="Arial Unicode MS"/>
              <a:cs typeface="Arial" pitchFamily="34" charset="0"/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63F9A14D-EEE1-A8D6-7B56-CE38703F402C}"/>
              </a:ext>
            </a:extLst>
          </p:cNvPr>
          <p:cNvSpPr txBox="1"/>
          <p:nvPr/>
        </p:nvSpPr>
        <p:spPr>
          <a:xfrm>
            <a:off x="6637173" y="3616817"/>
            <a:ext cx="2268535" cy="107721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defTabSz="609630"/>
            <a:endParaRPr lang="en-US" altLang="ko-KR" sz="1600" dirty="0">
              <a:solidFill>
                <a:srgbClr val="000066"/>
              </a:solidFill>
              <a:latin typeface="Book Antiqua" panose="02040602050305030304" pitchFamily="18" charset="0"/>
              <a:ea typeface="Arial Unicode MS"/>
              <a:cs typeface="Arial" pitchFamily="34" charset="0"/>
            </a:endParaRPr>
          </a:p>
          <a:p>
            <a:pPr algn="ctr" defTabSz="609630"/>
            <a:r>
              <a:rPr lang="en-US" altLang="ko-KR" sz="16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Rehabilitación</a:t>
            </a:r>
            <a:endParaRPr lang="en-US" altLang="ko-KR" sz="1600" dirty="0">
              <a:solidFill>
                <a:srgbClr val="000066"/>
              </a:solidFill>
              <a:latin typeface="Book Antiqua" panose="02040602050305030304" pitchFamily="18" charset="0"/>
              <a:ea typeface="Arial Unicode MS"/>
              <a:cs typeface="Arial" pitchFamily="34" charset="0"/>
            </a:endParaRPr>
          </a:p>
          <a:p>
            <a:pPr algn="ctr" defTabSz="609630"/>
            <a:r>
              <a:rPr lang="en-US" altLang="ko-KR" sz="16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DPR FIJAS TOTAL</a:t>
            </a:r>
          </a:p>
          <a:p>
            <a:pPr algn="ctr" defTabSz="609630"/>
            <a:r>
              <a:rPr lang="en-US" altLang="ko-KR" sz="16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Edentulo</a:t>
            </a:r>
            <a:r>
              <a:rPr lang="en-US" altLang="ko-KR" sz="16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o  </a:t>
            </a:r>
            <a:r>
              <a:rPr lang="en-US" altLang="ko-KR" sz="16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Dentulo</a:t>
            </a:r>
            <a:r>
              <a:rPr lang="en-US" altLang="ko-KR" sz="16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.</a:t>
            </a: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3E444316-320D-BC52-01A5-F3297FD12914}"/>
              </a:ext>
            </a:extLst>
          </p:cNvPr>
          <p:cNvSpPr txBox="1"/>
          <p:nvPr/>
        </p:nvSpPr>
        <p:spPr>
          <a:xfrm>
            <a:off x="200085" y="5957463"/>
            <a:ext cx="2546479" cy="74879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defTabSz="609630"/>
            <a:r>
              <a:rPr lang="en-US" altLang="ko-KR" sz="1600" b="1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Hábitos</a:t>
            </a:r>
            <a:r>
              <a:rPr lang="en-US" altLang="ko-KR" sz="1600" b="1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psicobiologicos</a:t>
            </a:r>
            <a:endParaRPr lang="en-US" altLang="ko-KR" sz="1600" b="1" dirty="0">
              <a:solidFill>
                <a:srgbClr val="000066"/>
              </a:solidFill>
              <a:latin typeface="Book Antiqua" panose="02040602050305030304" pitchFamily="18" charset="0"/>
              <a:ea typeface="Arial Unicode MS"/>
              <a:cs typeface="Arial" pitchFamily="34" charset="0"/>
            </a:endParaRPr>
          </a:p>
          <a:p>
            <a:pPr algn="ctr" defTabSz="609630"/>
            <a:r>
              <a:rPr lang="en-US" altLang="ko-KR" sz="1333" b="1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Estilo</a:t>
            </a:r>
            <a:r>
              <a:rPr lang="en-US" altLang="ko-KR" sz="1333" b="1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de  Vida</a:t>
            </a:r>
          </a:p>
          <a:p>
            <a:pPr algn="ctr" defTabSz="609630"/>
            <a:r>
              <a:rPr lang="en-US" altLang="ko-KR" sz="1333" b="1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Hábitos</a:t>
            </a:r>
            <a:r>
              <a:rPr lang="en-US" altLang="ko-KR" sz="1333" b="1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</a:t>
            </a:r>
            <a:r>
              <a:rPr lang="en-US" altLang="ko-KR" sz="1333" b="1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bucales</a:t>
            </a:r>
            <a:r>
              <a:rPr lang="en-US" altLang="ko-KR" sz="1333" b="1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 </a:t>
            </a:r>
            <a:endParaRPr lang="ko-KR" altLang="en-US" sz="1333" b="1" dirty="0">
              <a:solidFill>
                <a:srgbClr val="000066"/>
              </a:solidFill>
              <a:latin typeface="Book Antiqua" panose="02040602050305030304" pitchFamily="18" charset="0"/>
              <a:ea typeface="Arial Unicode MS"/>
              <a:cs typeface="Arial" pitchFamily="34" charset="0"/>
            </a:endParaRPr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40F15B4E-BC93-88FB-854F-E5A9E1BA17CC}"/>
              </a:ext>
            </a:extLst>
          </p:cNvPr>
          <p:cNvSpPr txBox="1"/>
          <p:nvPr/>
        </p:nvSpPr>
        <p:spPr>
          <a:xfrm>
            <a:off x="-7845" y="2704611"/>
            <a:ext cx="2602223" cy="206210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defTabSz="609630"/>
            <a:endParaRPr lang="en-US" altLang="ko-KR" sz="1600" dirty="0">
              <a:solidFill>
                <a:srgbClr val="000066"/>
              </a:solidFill>
              <a:latin typeface="Book Antiqua" panose="02040602050305030304" pitchFamily="18" charset="0"/>
              <a:ea typeface="Arial Unicode MS"/>
              <a:cs typeface="Arial" pitchFamily="34" charset="0"/>
            </a:endParaRPr>
          </a:p>
          <a:p>
            <a:pPr algn="ctr" defTabSz="609630"/>
            <a:r>
              <a:rPr lang="en-US" altLang="ko-KR" sz="16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Persona </a:t>
            </a:r>
          </a:p>
          <a:p>
            <a:pPr algn="ctr" defTabSz="609630"/>
            <a:r>
              <a:rPr lang="en-US" altLang="ko-KR" sz="16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Antecedentes</a:t>
            </a:r>
            <a:r>
              <a:rPr lang="en-US" altLang="ko-KR" sz="16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</a:t>
            </a:r>
          </a:p>
          <a:p>
            <a:pPr algn="ctr" defTabSz="609630"/>
            <a:r>
              <a:rPr lang="en-US" altLang="ko-KR" sz="16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EC,EI,ETS</a:t>
            </a:r>
          </a:p>
          <a:p>
            <a:pPr algn="ctr" defTabSz="609630"/>
            <a:r>
              <a:rPr lang="en-US" altLang="ko-KR" sz="16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Condiciones</a:t>
            </a:r>
            <a:endParaRPr lang="en-US" altLang="ko-KR" sz="1600" dirty="0">
              <a:solidFill>
                <a:srgbClr val="000066"/>
              </a:solidFill>
              <a:latin typeface="Book Antiqua" panose="02040602050305030304" pitchFamily="18" charset="0"/>
              <a:ea typeface="Arial Unicode MS"/>
              <a:cs typeface="Arial" pitchFamily="34" charset="0"/>
            </a:endParaRPr>
          </a:p>
          <a:p>
            <a:pPr algn="ctr" defTabSz="609630"/>
            <a:r>
              <a:rPr lang="en-US" altLang="ko-KR" sz="16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Irritantes</a:t>
            </a:r>
            <a:r>
              <a:rPr lang="en-US" altLang="ko-KR" sz="16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locales</a:t>
            </a:r>
          </a:p>
          <a:p>
            <a:pPr algn="ctr" defTabSz="609630"/>
            <a:r>
              <a:rPr lang="en-US" altLang="ko-KR" sz="16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Patologia</a:t>
            </a:r>
            <a:r>
              <a:rPr lang="en-US" altLang="ko-KR" sz="16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Pulpar</a:t>
            </a:r>
            <a:r>
              <a:rPr lang="en-US" altLang="ko-KR" sz="16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</a:t>
            </a:r>
          </a:p>
          <a:p>
            <a:pPr algn="ctr" defTabSz="609630"/>
            <a:r>
              <a:rPr lang="en-US" altLang="ko-KR" sz="16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Periodontal</a:t>
            </a:r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id="{A6686281-C216-E66D-CFD5-17036EEA5829}"/>
              </a:ext>
            </a:extLst>
          </p:cNvPr>
          <p:cNvGrpSpPr/>
          <p:nvPr/>
        </p:nvGrpSpPr>
        <p:grpSpPr>
          <a:xfrm>
            <a:off x="3239663" y="2973045"/>
            <a:ext cx="981459" cy="3733214"/>
            <a:chOff x="5400765" y="1273689"/>
            <a:chExt cx="1207984" cy="5404452"/>
          </a:xfrm>
        </p:grpSpPr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78AFE096-12D2-E74E-4BB0-FA334ECE6AD6}"/>
                </a:ext>
              </a:extLst>
            </p:cNvPr>
            <p:cNvSpPr/>
            <p:nvPr/>
          </p:nvSpPr>
          <p:spPr>
            <a:xfrm flipH="1">
              <a:off x="5627416" y="5945985"/>
              <a:ext cx="515603" cy="206241"/>
            </a:xfrm>
            <a:custGeom>
              <a:avLst/>
              <a:gdLst>
                <a:gd name="connsiteX0" fmla="*/ 2960 w 654032"/>
                <a:gd name="connsiteY0" fmla="*/ 269088 h 261613"/>
                <a:gd name="connsiteX1" fmla="*/ 7631 w 654032"/>
                <a:gd name="connsiteY1" fmla="*/ 222371 h 261613"/>
                <a:gd name="connsiteX2" fmla="*/ 43136 w 654032"/>
                <a:gd name="connsiteY2" fmla="*/ 205553 h 261613"/>
                <a:gd name="connsiteX3" fmla="*/ 154321 w 654032"/>
                <a:gd name="connsiteY3" fmla="*/ 143887 h 261613"/>
                <a:gd name="connsiteX4" fmla="*/ 282325 w 654032"/>
                <a:gd name="connsiteY4" fmla="*/ 0 h 261613"/>
                <a:gd name="connsiteX5" fmla="*/ 477600 w 654032"/>
                <a:gd name="connsiteY5" fmla="*/ 64469 h 261613"/>
                <a:gd name="connsiteX6" fmla="*/ 576640 w 654032"/>
                <a:gd name="connsiteY6" fmla="*/ 72878 h 261613"/>
                <a:gd name="connsiteX7" fmla="*/ 653255 w 654032"/>
                <a:gd name="connsiteY7" fmla="*/ 196210 h 261613"/>
                <a:gd name="connsiteX8" fmla="*/ 456111 w 654032"/>
                <a:gd name="connsiteY8" fmla="*/ 269088 h 261613"/>
                <a:gd name="connsiteX9" fmla="*/ 177680 w 654032"/>
                <a:gd name="connsiteY9" fmla="*/ 258810 h 261613"/>
                <a:gd name="connsiteX10" fmla="*/ 2960 w 654032"/>
                <a:gd name="connsiteY10" fmla="*/ 269088 h 26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32" h="261613">
                  <a:moveTo>
                    <a:pt x="2960" y="269088"/>
                  </a:moveTo>
                  <a:cubicBezTo>
                    <a:pt x="-2646" y="256941"/>
                    <a:pt x="157" y="230780"/>
                    <a:pt x="7631" y="222371"/>
                  </a:cubicBezTo>
                  <a:cubicBezTo>
                    <a:pt x="14172" y="214896"/>
                    <a:pt x="36596" y="207422"/>
                    <a:pt x="43136" y="205553"/>
                  </a:cubicBezTo>
                  <a:cubicBezTo>
                    <a:pt x="87049" y="196210"/>
                    <a:pt x="119751" y="170049"/>
                    <a:pt x="154321" y="143887"/>
                  </a:cubicBezTo>
                  <a:cubicBezTo>
                    <a:pt x="209447" y="101842"/>
                    <a:pt x="240280" y="53257"/>
                    <a:pt x="282325" y="0"/>
                  </a:cubicBezTo>
                  <a:cubicBezTo>
                    <a:pt x="343991" y="51388"/>
                    <a:pt x="399116" y="65403"/>
                    <a:pt x="477600" y="64469"/>
                  </a:cubicBezTo>
                  <a:cubicBezTo>
                    <a:pt x="510302" y="64469"/>
                    <a:pt x="543938" y="63534"/>
                    <a:pt x="576640" y="72878"/>
                  </a:cubicBezTo>
                  <a:cubicBezTo>
                    <a:pt x="629897" y="87827"/>
                    <a:pt x="664467" y="142019"/>
                    <a:pt x="653255" y="196210"/>
                  </a:cubicBezTo>
                  <a:cubicBezTo>
                    <a:pt x="636437" y="280300"/>
                    <a:pt x="520580" y="269088"/>
                    <a:pt x="456111" y="269088"/>
                  </a:cubicBezTo>
                  <a:cubicBezTo>
                    <a:pt x="363612" y="268154"/>
                    <a:pt x="270179" y="258810"/>
                    <a:pt x="177680" y="258810"/>
                  </a:cubicBezTo>
                  <a:cubicBezTo>
                    <a:pt x="117882" y="257876"/>
                    <a:pt x="64625" y="265351"/>
                    <a:pt x="2960" y="269088"/>
                  </a:cubicBezTo>
                  <a:close/>
                </a:path>
              </a:pathLst>
            </a:custGeom>
            <a:solidFill>
              <a:srgbClr val="525168">
                <a:lumMod val="40000"/>
                <a:lumOff val="60000"/>
              </a:srgb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>
                <a:defRPr/>
              </a:pPr>
              <a:endParaRPr lang="en-US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id="{7C92F606-B347-984F-EE69-1D8A64A5DD14}"/>
                </a:ext>
              </a:extLst>
            </p:cNvPr>
            <p:cNvSpPr/>
            <p:nvPr/>
          </p:nvSpPr>
          <p:spPr>
            <a:xfrm flipH="1">
              <a:off x="5400765" y="2019357"/>
              <a:ext cx="1207984" cy="4412086"/>
            </a:xfrm>
            <a:custGeom>
              <a:avLst/>
              <a:gdLst>
                <a:gd name="connsiteX0" fmla="*/ 597466 w 1532305"/>
                <a:gd name="connsiteY0" fmla="*/ 5267697 h 5596651"/>
                <a:gd name="connsiteX1" fmla="*/ 646051 w 1532305"/>
                <a:gd name="connsiteY1" fmla="*/ 5387291 h 5596651"/>
                <a:gd name="connsiteX2" fmla="*/ 640445 w 1532305"/>
                <a:gd name="connsiteY2" fmla="*/ 5423731 h 5596651"/>
                <a:gd name="connsiteX3" fmla="*/ 604941 w 1532305"/>
                <a:gd name="connsiteY3" fmla="*/ 5440548 h 5596651"/>
                <a:gd name="connsiteX4" fmla="*/ 599335 w 1532305"/>
                <a:gd name="connsiteY4" fmla="*/ 5423731 h 5596651"/>
                <a:gd name="connsiteX5" fmla="*/ 305020 w 1532305"/>
                <a:gd name="connsiteY5" fmla="*/ 5535850 h 5596651"/>
                <a:gd name="connsiteX6" fmla="*/ 191966 w 1532305"/>
                <a:gd name="connsiteY6" fmla="*/ 5579764 h 5596651"/>
                <a:gd name="connsiteX7" fmla="*/ 141512 w 1532305"/>
                <a:gd name="connsiteY7" fmla="*/ 5596582 h 5596651"/>
                <a:gd name="connsiteX8" fmla="*/ 67700 w 1532305"/>
                <a:gd name="connsiteY8" fmla="*/ 5524638 h 5596651"/>
                <a:gd name="connsiteX9" fmla="*/ 57422 w 1532305"/>
                <a:gd name="connsiteY9" fmla="*/ 5375145 h 5596651"/>
                <a:gd name="connsiteX10" fmla="*/ 106942 w 1532305"/>
                <a:gd name="connsiteY10" fmla="*/ 5178001 h 5596651"/>
                <a:gd name="connsiteX11" fmla="*/ 108810 w 1532305"/>
                <a:gd name="connsiteY11" fmla="*/ 5152774 h 5596651"/>
                <a:gd name="connsiteX12" fmla="*/ 109745 w 1532305"/>
                <a:gd name="connsiteY12" fmla="*/ 5061210 h 5596651"/>
                <a:gd name="connsiteX13" fmla="*/ 107876 w 1532305"/>
                <a:gd name="connsiteY13" fmla="*/ 4891161 h 5596651"/>
                <a:gd name="connsiteX14" fmla="*/ 110679 w 1532305"/>
                <a:gd name="connsiteY14" fmla="*/ 4872474 h 5596651"/>
                <a:gd name="connsiteX15" fmla="*/ 113482 w 1532305"/>
                <a:gd name="connsiteY15" fmla="*/ 4855657 h 5596651"/>
                <a:gd name="connsiteX16" fmla="*/ 114416 w 1532305"/>
                <a:gd name="connsiteY16" fmla="*/ 4841642 h 5596651"/>
                <a:gd name="connsiteX17" fmla="*/ 133103 w 1532305"/>
                <a:gd name="connsiteY17" fmla="*/ 4687477 h 5596651"/>
                <a:gd name="connsiteX18" fmla="*/ 141512 w 1532305"/>
                <a:gd name="connsiteY18" fmla="*/ 4466974 h 5596651"/>
                <a:gd name="connsiteX19" fmla="*/ 142446 w 1532305"/>
                <a:gd name="connsiteY19" fmla="*/ 4452025 h 5596651"/>
                <a:gd name="connsiteX20" fmla="*/ 143381 w 1532305"/>
                <a:gd name="connsiteY20" fmla="*/ 3852183 h 5596651"/>
                <a:gd name="connsiteX21" fmla="*/ 145249 w 1532305"/>
                <a:gd name="connsiteY21" fmla="*/ 3891425 h 5596651"/>
                <a:gd name="connsiteX22" fmla="*/ 152724 w 1532305"/>
                <a:gd name="connsiteY22" fmla="*/ 3675594 h 5596651"/>
                <a:gd name="connsiteX23" fmla="*/ 170476 w 1532305"/>
                <a:gd name="connsiteY23" fmla="*/ 3514889 h 5596651"/>
                <a:gd name="connsiteX24" fmla="*/ 242420 w 1532305"/>
                <a:gd name="connsiteY24" fmla="*/ 3035577 h 5596651"/>
                <a:gd name="connsiteX25" fmla="*/ 239617 w 1532305"/>
                <a:gd name="connsiteY25" fmla="*/ 2958027 h 5596651"/>
                <a:gd name="connsiteX26" fmla="*/ 174214 w 1532305"/>
                <a:gd name="connsiteY26" fmla="*/ 2726313 h 5596651"/>
                <a:gd name="connsiteX27" fmla="*/ 155527 w 1532305"/>
                <a:gd name="connsiteY27" fmla="*/ 2454422 h 5596651"/>
                <a:gd name="connsiteX28" fmla="*/ 193835 w 1532305"/>
                <a:gd name="connsiteY28" fmla="*/ 2337630 h 5596651"/>
                <a:gd name="connsiteX29" fmla="*/ 248960 w 1532305"/>
                <a:gd name="connsiteY29" fmla="*/ 1732183 h 5596651"/>
                <a:gd name="connsiteX30" fmla="*/ 164870 w 1532305"/>
                <a:gd name="connsiteY30" fmla="*/ 1300521 h 5596651"/>
                <a:gd name="connsiteX31" fmla="*/ 428 w 1532305"/>
                <a:gd name="connsiteY31" fmla="*/ 614721 h 5596651"/>
                <a:gd name="connsiteX32" fmla="*/ 60225 w 1532305"/>
                <a:gd name="connsiteY32" fmla="*/ 325078 h 5596651"/>
                <a:gd name="connsiteX33" fmla="*/ 204112 w 1532305"/>
                <a:gd name="connsiteY33" fmla="*/ 161570 h 5596651"/>
                <a:gd name="connsiteX34" fmla="*/ 229339 w 1532305"/>
                <a:gd name="connsiteY34" fmla="*/ 125131 h 5596651"/>
                <a:gd name="connsiteX35" fmla="*/ 262041 w 1532305"/>
                <a:gd name="connsiteY35" fmla="*/ 13011 h 5596651"/>
                <a:gd name="connsiteX36" fmla="*/ 478806 w 1532305"/>
                <a:gd name="connsiteY36" fmla="*/ 38238 h 5596651"/>
                <a:gd name="connsiteX37" fmla="*/ 725470 w 1532305"/>
                <a:gd name="connsiteY37" fmla="*/ 141015 h 5596651"/>
                <a:gd name="connsiteX38" fmla="*/ 766580 w 1532305"/>
                <a:gd name="connsiteY38" fmla="*/ 204549 h 5596651"/>
                <a:gd name="connsiteX39" fmla="*/ 887109 w 1532305"/>
                <a:gd name="connsiteY39" fmla="*/ 286771 h 5596651"/>
                <a:gd name="connsiteX40" fmla="*/ 906730 w 1532305"/>
                <a:gd name="connsiteY40" fmla="*/ 307326 h 5596651"/>
                <a:gd name="connsiteX41" fmla="*/ 1235615 w 1532305"/>
                <a:gd name="connsiteY41" fmla="*/ 753003 h 5596651"/>
                <a:gd name="connsiteX42" fmla="*/ 1415007 w 1532305"/>
                <a:gd name="connsiteY42" fmla="*/ 919314 h 5596651"/>
                <a:gd name="connsiteX43" fmla="*/ 1492556 w 1532305"/>
                <a:gd name="connsiteY43" fmla="*/ 1009010 h 5596651"/>
                <a:gd name="connsiteX44" fmla="*/ 1531798 w 1532305"/>
                <a:gd name="connsiteY44" fmla="*/ 1149159 h 5596651"/>
                <a:gd name="connsiteX45" fmla="*/ 1471067 w 1532305"/>
                <a:gd name="connsiteY45" fmla="*/ 1279032 h 5596651"/>
                <a:gd name="connsiteX46" fmla="*/ 1312230 w 1532305"/>
                <a:gd name="connsiteY46" fmla="*/ 1363122 h 5596651"/>
                <a:gd name="connsiteX47" fmla="*/ 1287003 w 1532305"/>
                <a:gd name="connsiteY47" fmla="*/ 1387414 h 5596651"/>
                <a:gd name="connsiteX48" fmla="*/ 1239352 w 1532305"/>
                <a:gd name="connsiteY48" fmla="*/ 1507009 h 5596651"/>
                <a:gd name="connsiteX49" fmla="*/ 1237484 w 1532305"/>
                <a:gd name="connsiteY49" fmla="*/ 1573346 h 5596651"/>
                <a:gd name="connsiteX50" fmla="*/ 1249630 w 1532305"/>
                <a:gd name="connsiteY50" fmla="*/ 1863924 h 5596651"/>
                <a:gd name="connsiteX51" fmla="*/ 1251499 w 1532305"/>
                <a:gd name="connsiteY51" fmla="*/ 1848974 h 5596651"/>
                <a:gd name="connsiteX52" fmla="*/ 1280463 w 1532305"/>
                <a:gd name="connsiteY52" fmla="*/ 2344171 h 5596651"/>
                <a:gd name="connsiteX53" fmla="*/ 1280463 w 1532305"/>
                <a:gd name="connsiteY53" fmla="*/ 2355383 h 5596651"/>
                <a:gd name="connsiteX54" fmla="*/ 1277660 w 1532305"/>
                <a:gd name="connsiteY54" fmla="*/ 2397428 h 5596651"/>
                <a:gd name="connsiteX55" fmla="*/ 1182358 w 1532305"/>
                <a:gd name="connsiteY55" fmla="*/ 2420786 h 5596651"/>
                <a:gd name="connsiteX56" fmla="*/ 1164606 w 1532305"/>
                <a:gd name="connsiteY56" fmla="*/ 2441341 h 5596651"/>
                <a:gd name="connsiteX57" fmla="*/ 1117889 w 1532305"/>
                <a:gd name="connsiteY57" fmla="*/ 3077622 h 5596651"/>
                <a:gd name="connsiteX58" fmla="*/ 1052486 w 1532305"/>
                <a:gd name="connsiteY58" fmla="*/ 3691478 h 5596651"/>
                <a:gd name="connsiteX59" fmla="*/ 868422 w 1532305"/>
                <a:gd name="connsiteY59" fmla="*/ 4456697 h 5596651"/>
                <a:gd name="connsiteX60" fmla="*/ 818903 w 1532305"/>
                <a:gd name="connsiteY60" fmla="*/ 4689345 h 5596651"/>
                <a:gd name="connsiteX61" fmla="*/ 789939 w 1532305"/>
                <a:gd name="connsiteY61" fmla="*/ 4846313 h 5596651"/>
                <a:gd name="connsiteX62" fmla="*/ 800216 w 1532305"/>
                <a:gd name="connsiteY62" fmla="*/ 4874343 h 5596651"/>
                <a:gd name="connsiteX63" fmla="*/ 866554 w 1532305"/>
                <a:gd name="connsiteY63" fmla="*/ 4932271 h 5596651"/>
                <a:gd name="connsiteX64" fmla="*/ 873094 w 1532305"/>
                <a:gd name="connsiteY64" fmla="*/ 4967776 h 5596651"/>
                <a:gd name="connsiteX65" fmla="*/ 871225 w 1532305"/>
                <a:gd name="connsiteY65" fmla="*/ 4975251 h 5596651"/>
                <a:gd name="connsiteX66" fmla="*/ 855342 w 1532305"/>
                <a:gd name="connsiteY66" fmla="*/ 5008887 h 5596651"/>
                <a:gd name="connsiteX67" fmla="*/ 661001 w 1532305"/>
                <a:gd name="connsiteY67" fmla="*/ 5178001 h 5596651"/>
                <a:gd name="connsiteX68" fmla="*/ 614284 w 1532305"/>
                <a:gd name="connsiteY68" fmla="*/ 5192016 h 5596651"/>
                <a:gd name="connsiteX69" fmla="*/ 601203 w 1532305"/>
                <a:gd name="connsiteY69" fmla="*/ 5199491 h 5596651"/>
                <a:gd name="connsiteX70" fmla="*/ 597466 w 1532305"/>
                <a:gd name="connsiteY70" fmla="*/ 5267697 h 55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32305" h="5596651">
                  <a:moveTo>
                    <a:pt x="597466" y="5267697"/>
                  </a:moveTo>
                  <a:cubicBezTo>
                    <a:pt x="613350" y="5307873"/>
                    <a:pt x="628299" y="5348049"/>
                    <a:pt x="646051" y="5387291"/>
                  </a:cubicBezTo>
                  <a:cubicBezTo>
                    <a:pt x="654460" y="5405978"/>
                    <a:pt x="659132" y="5419993"/>
                    <a:pt x="640445" y="5423731"/>
                  </a:cubicBezTo>
                  <a:cubicBezTo>
                    <a:pt x="634839" y="5424665"/>
                    <a:pt x="609612" y="5438680"/>
                    <a:pt x="604941" y="5440548"/>
                  </a:cubicBezTo>
                  <a:cubicBezTo>
                    <a:pt x="600269" y="5452695"/>
                    <a:pt x="602138" y="5433074"/>
                    <a:pt x="599335" y="5423731"/>
                  </a:cubicBezTo>
                  <a:cubicBezTo>
                    <a:pt x="493755" y="5462973"/>
                    <a:pt x="410600" y="5495674"/>
                    <a:pt x="305020" y="5535850"/>
                  </a:cubicBezTo>
                  <a:cubicBezTo>
                    <a:pt x="274187" y="5547997"/>
                    <a:pt x="221864" y="5567617"/>
                    <a:pt x="191966" y="5579764"/>
                  </a:cubicBezTo>
                  <a:cubicBezTo>
                    <a:pt x="182623" y="5583501"/>
                    <a:pt x="150855" y="5601254"/>
                    <a:pt x="141512" y="5596582"/>
                  </a:cubicBezTo>
                  <a:cubicBezTo>
                    <a:pt x="107876" y="5580698"/>
                    <a:pt x="82649" y="5562012"/>
                    <a:pt x="67700" y="5524638"/>
                  </a:cubicBezTo>
                  <a:cubicBezTo>
                    <a:pt x="31261" y="5476053"/>
                    <a:pt x="41538" y="5429336"/>
                    <a:pt x="57422" y="5375145"/>
                  </a:cubicBezTo>
                  <a:cubicBezTo>
                    <a:pt x="76109" y="5309742"/>
                    <a:pt x="100401" y="5246207"/>
                    <a:pt x="106942" y="5178001"/>
                  </a:cubicBezTo>
                  <a:cubicBezTo>
                    <a:pt x="107876" y="5169592"/>
                    <a:pt x="107876" y="5161183"/>
                    <a:pt x="108810" y="5152774"/>
                  </a:cubicBezTo>
                  <a:cubicBezTo>
                    <a:pt x="108810" y="5121941"/>
                    <a:pt x="108810" y="5092043"/>
                    <a:pt x="109745" y="5061210"/>
                  </a:cubicBezTo>
                  <a:cubicBezTo>
                    <a:pt x="110679" y="5004215"/>
                    <a:pt x="106942" y="4948155"/>
                    <a:pt x="107876" y="4891161"/>
                  </a:cubicBezTo>
                  <a:cubicBezTo>
                    <a:pt x="107876" y="4884621"/>
                    <a:pt x="106007" y="4878080"/>
                    <a:pt x="110679" y="4872474"/>
                  </a:cubicBezTo>
                  <a:cubicBezTo>
                    <a:pt x="113482" y="4866868"/>
                    <a:pt x="113482" y="4861262"/>
                    <a:pt x="113482" y="4855657"/>
                  </a:cubicBezTo>
                  <a:cubicBezTo>
                    <a:pt x="112548" y="4850985"/>
                    <a:pt x="110679" y="4846313"/>
                    <a:pt x="114416" y="4841642"/>
                  </a:cubicBezTo>
                  <a:cubicBezTo>
                    <a:pt x="123760" y="4790253"/>
                    <a:pt x="126563" y="4738865"/>
                    <a:pt x="133103" y="4687477"/>
                  </a:cubicBezTo>
                  <a:cubicBezTo>
                    <a:pt x="142446" y="4614598"/>
                    <a:pt x="140578" y="4540786"/>
                    <a:pt x="141512" y="4466974"/>
                  </a:cubicBezTo>
                  <a:cubicBezTo>
                    <a:pt x="143381" y="4462302"/>
                    <a:pt x="142446" y="4456697"/>
                    <a:pt x="142446" y="4452025"/>
                  </a:cubicBezTo>
                  <a:cubicBezTo>
                    <a:pt x="142446" y="4252078"/>
                    <a:pt x="142446" y="4052131"/>
                    <a:pt x="143381" y="3852183"/>
                  </a:cubicBezTo>
                  <a:cubicBezTo>
                    <a:pt x="144315" y="3865264"/>
                    <a:pt x="144315" y="3878344"/>
                    <a:pt x="145249" y="3891425"/>
                  </a:cubicBezTo>
                  <a:cubicBezTo>
                    <a:pt x="145249" y="3820416"/>
                    <a:pt x="144315" y="3745669"/>
                    <a:pt x="152724" y="3675594"/>
                  </a:cubicBezTo>
                  <a:cubicBezTo>
                    <a:pt x="158330" y="3622337"/>
                    <a:pt x="164870" y="3569081"/>
                    <a:pt x="170476" y="3514889"/>
                  </a:cubicBezTo>
                  <a:cubicBezTo>
                    <a:pt x="189163" y="3354184"/>
                    <a:pt x="214390" y="3195348"/>
                    <a:pt x="242420" y="3035577"/>
                  </a:cubicBezTo>
                  <a:cubicBezTo>
                    <a:pt x="247091" y="3009415"/>
                    <a:pt x="247091" y="2984188"/>
                    <a:pt x="239617" y="2958027"/>
                  </a:cubicBezTo>
                  <a:cubicBezTo>
                    <a:pt x="216258" y="2881412"/>
                    <a:pt x="194769" y="2803862"/>
                    <a:pt x="174214" y="2726313"/>
                  </a:cubicBezTo>
                  <a:cubicBezTo>
                    <a:pt x="150855" y="2636617"/>
                    <a:pt x="138709" y="2546921"/>
                    <a:pt x="155527" y="2454422"/>
                  </a:cubicBezTo>
                  <a:cubicBezTo>
                    <a:pt x="163002" y="2413311"/>
                    <a:pt x="179820" y="2375938"/>
                    <a:pt x="193835" y="2337630"/>
                  </a:cubicBezTo>
                  <a:cubicBezTo>
                    <a:pt x="265778" y="2142355"/>
                    <a:pt x="275121" y="1936802"/>
                    <a:pt x="248960" y="1732183"/>
                  </a:cubicBezTo>
                  <a:cubicBezTo>
                    <a:pt x="230273" y="1586427"/>
                    <a:pt x="199440" y="1443474"/>
                    <a:pt x="164870" y="1300521"/>
                  </a:cubicBezTo>
                  <a:cubicBezTo>
                    <a:pt x="109745" y="1076281"/>
                    <a:pt x="-7981" y="851107"/>
                    <a:pt x="428" y="614721"/>
                  </a:cubicBezTo>
                  <a:cubicBezTo>
                    <a:pt x="4165" y="514748"/>
                    <a:pt x="20049" y="417577"/>
                    <a:pt x="60225" y="325078"/>
                  </a:cubicBezTo>
                  <a:cubicBezTo>
                    <a:pt x="90124" y="255938"/>
                    <a:pt x="144315" y="204549"/>
                    <a:pt x="204112" y="161570"/>
                  </a:cubicBezTo>
                  <a:cubicBezTo>
                    <a:pt x="217193" y="152227"/>
                    <a:pt x="225602" y="141015"/>
                    <a:pt x="229339" y="125131"/>
                  </a:cubicBezTo>
                  <a:cubicBezTo>
                    <a:pt x="239617" y="87758"/>
                    <a:pt x="250829" y="50384"/>
                    <a:pt x="262041" y="13011"/>
                  </a:cubicBezTo>
                  <a:cubicBezTo>
                    <a:pt x="273253" y="-25296"/>
                    <a:pt x="455448" y="32632"/>
                    <a:pt x="478806" y="38238"/>
                  </a:cubicBezTo>
                  <a:cubicBezTo>
                    <a:pt x="533931" y="52253"/>
                    <a:pt x="715192" y="75611"/>
                    <a:pt x="725470" y="141015"/>
                  </a:cubicBezTo>
                  <a:cubicBezTo>
                    <a:pt x="729207" y="168110"/>
                    <a:pt x="741353" y="189600"/>
                    <a:pt x="766580" y="204549"/>
                  </a:cubicBezTo>
                  <a:cubicBezTo>
                    <a:pt x="807691" y="230711"/>
                    <a:pt x="846933" y="259675"/>
                    <a:pt x="887109" y="286771"/>
                  </a:cubicBezTo>
                  <a:cubicBezTo>
                    <a:pt x="895518" y="292377"/>
                    <a:pt x="901124" y="299851"/>
                    <a:pt x="906730" y="307326"/>
                  </a:cubicBezTo>
                  <a:cubicBezTo>
                    <a:pt x="1015113" y="456819"/>
                    <a:pt x="1122561" y="607247"/>
                    <a:pt x="1235615" y="753003"/>
                  </a:cubicBezTo>
                  <a:cubicBezTo>
                    <a:pt x="1286069" y="818406"/>
                    <a:pt x="1342129" y="878203"/>
                    <a:pt x="1415007" y="919314"/>
                  </a:cubicBezTo>
                  <a:cubicBezTo>
                    <a:pt x="1452380" y="940803"/>
                    <a:pt x="1474804" y="971636"/>
                    <a:pt x="1492556" y="1009010"/>
                  </a:cubicBezTo>
                  <a:cubicBezTo>
                    <a:pt x="1514046" y="1052923"/>
                    <a:pt x="1527127" y="1099640"/>
                    <a:pt x="1531798" y="1149159"/>
                  </a:cubicBezTo>
                  <a:cubicBezTo>
                    <a:pt x="1537404" y="1205219"/>
                    <a:pt x="1512177" y="1245396"/>
                    <a:pt x="1471067" y="1279032"/>
                  </a:cubicBezTo>
                  <a:cubicBezTo>
                    <a:pt x="1423416" y="1317339"/>
                    <a:pt x="1369225" y="1342566"/>
                    <a:pt x="1312230" y="1363122"/>
                  </a:cubicBezTo>
                  <a:cubicBezTo>
                    <a:pt x="1300084" y="1367793"/>
                    <a:pt x="1292609" y="1374334"/>
                    <a:pt x="1287003" y="1387414"/>
                  </a:cubicBezTo>
                  <a:cubicBezTo>
                    <a:pt x="1272054" y="1427591"/>
                    <a:pt x="1255236" y="1466833"/>
                    <a:pt x="1239352" y="1507009"/>
                  </a:cubicBezTo>
                  <a:cubicBezTo>
                    <a:pt x="1230943" y="1528498"/>
                    <a:pt x="1236549" y="1550923"/>
                    <a:pt x="1237484" y="1573346"/>
                  </a:cubicBezTo>
                  <a:cubicBezTo>
                    <a:pt x="1242155" y="1670517"/>
                    <a:pt x="1248696" y="1766753"/>
                    <a:pt x="1249630" y="1863924"/>
                  </a:cubicBezTo>
                  <a:cubicBezTo>
                    <a:pt x="1250564" y="1859252"/>
                    <a:pt x="1251499" y="1854581"/>
                    <a:pt x="1251499" y="1848974"/>
                  </a:cubicBezTo>
                  <a:cubicBezTo>
                    <a:pt x="1251499" y="2013417"/>
                    <a:pt x="1272054" y="2180663"/>
                    <a:pt x="1280463" y="2344171"/>
                  </a:cubicBezTo>
                  <a:cubicBezTo>
                    <a:pt x="1280463" y="2347908"/>
                    <a:pt x="1280463" y="2351645"/>
                    <a:pt x="1280463" y="2355383"/>
                  </a:cubicBezTo>
                  <a:cubicBezTo>
                    <a:pt x="1277660" y="2369398"/>
                    <a:pt x="1281397" y="2383413"/>
                    <a:pt x="1277660" y="2397428"/>
                  </a:cubicBezTo>
                  <a:cubicBezTo>
                    <a:pt x="1245893" y="2404902"/>
                    <a:pt x="1214125" y="2413311"/>
                    <a:pt x="1182358" y="2420786"/>
                  </a:cubicBezTo>
                  <a:cubicBezTo>
                    <a:pt x="1170212" y="2423589"/>
                    <a:pt x="1165540" y="2428261"/>
                    <a:pt x="1164606" y="2441341"/>
                  </a:cubicBezTo>
                  <a:cubicBezTo>
                    <a:pt x="1151525" y="2653435"/>
                    <a:pt x="1135642" y="2865528"/>
                    <a:pt x="1117889" y="3077622"/>
                  </a:cubicBezTo>
                  <a:cubicBezTo>
                    <a:pt x="1100137" y="3282240"/>
                    <a:pt x="1081450" y="3487794"/>
                    <a:pt x="1052486" y="3691478"/>
                  </a:cubicBezTo>
                  <a:cubicBezTo>
                    <a:pt x="1016047" y="3952157"/>
                    <a:pt x="953447" y="4207230"/>
                    <a:pt x="868422" y="4456697"/>
                  </a:cubicBezTo>
                  <a:cubicBezTo>
                    <a:pt x="843195" y="4532377"/>
                    <a:pt x="834787" y="4611795"/>
                    <a:pt x="818903" y="4689345"/>
                  </a:cubicBezTo>
                  <a:cubicBezTo>
                    <a:pt x="808625" y="4741668"/>
                    <a:pt x="800216" y="4793990"/>
                    <a:pt x="789939" y="4846313"/>
                  </a:cubicBezTo>
                  <a:cubicBezTo>
                    <a:pt x="787136" y="4859394"/>
                    <a:pt x="790873" y="4866868"/>
                    <a:pt x="800216" y="4874343"/>
                  </a:cubicBezTo>
                  <a:cubicBezTo>
                    <a:pt x="822640" y="4893030"/>
                    <a:pt x="844130" y="4913585"/>
                    <a:pt x="866554" y="4932271"/>
                  </a:cubicBezTo>
                  <a:cubicBezTo>
                    <a:pt x="878700" y="4942549"/>
                    <a:pt x="888043" y="4951893"/>
                    <a:pt x="873094" y="4967776"/>
                  </a:cubicBezTo>
                  <a:cubicBezTo>
                    <a:pt x="871225" y="4969645"/>
                    <a:pt x="872160" y="4972448"/>
                    <a:pt x="871225" y="4975251"/>
                  </a:cubicBezTo>
                  <a:cubicBezTo>
                    <a:pt x="872160" y="4989266"/>
                    <a:pt x="862817" y="4998609"/>
                    <a:pt x="855342" y="5008887"/>
                  </a:cubicBezTo>
                  <a:cubicBezTo>
                    <a:pt x="803954" y="5079896"/>
                    <a:pt x="741353" y="5139693"/>
                    <a:pt x="661001" y="5178001"/>
                  </a:cubicBezTo>
                  <a:cubicBezTo>
                    <a:pt x="648854" y="5183607"/>
                    <a:pt x="616153" y="5189213"/>
                    <a:pt x="614284" y="5192016"/>
                  </a:cubicBezTo>
                  <a:cubicBezTo>
                    <a:pt x="610547" y="5195753"/>
                    <a:pt x="605875" y="5196688"/>
                    <a:pt x="601203" y="5199491"/>
                  </a:cubicBezTo>
                  <a:cubicBezTo>
                    <a:pt x="584385" y="5212571"/>
                    <a:pt x="594663" y="5260222"/>
                    <a:pt x="597466" y="5267697"/>
                  </a:cubicBezTo>
                  <a:close/>
                </a:path>
              </a:pathLst>
            </a:custGeom>
            <a:solidFill>
              <a:srgbClr val="84CCC6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>
                <a:defRPr/>
              </a:pPr>
              <a:endParaRPr lang="en-US" kern="0" dirty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id="{CD5F4328-FA4E-A1C7-9945-C53773B2CCED}"/>
                </a:ext>
              </a:extLst>
            </p:cNvPr>
            <p:cNvSpPr/>
            <p:nvPr/>
          </p:nvSpPr>
          <p:spPr>
            <a:xfrm flipH="1">
              <a:off x="5819227" y="6295122"/>
              <a:ext cx="766039" cy="383019"/>
            </a:xfrm>
            <a:custGeom>
              <a:avLst/>
              <a:gdLst>
                <a:gd name="connsiteX0" fmla="*/ 33240 w 971705"/>
                <a:gd name="connsiteY0" fmla="*/ 94367 h 485852"/>
                <a:gd name="connsiteX1" fmla="*/ 93971 w 971705"/>
                <a:gd name="connsiteY1" fmla="*/ 163508 h 485852"/>
                <a:gd name="connsiteX2" fmla="*/ 129476 w 971705"/>
                <a:gd name="connsiteY2" fmla="*/ 168180 h 485852"/>
                <a:gd name="connsiteX3" fmla="*/ 569547 w 971705"/>
                <a:gd name="connsiteY3" fmla="*/ 0 h 485852"/>
                <a:gd name="connsiteX4" fmla="*/ 726514 w 971705"/>
                <a:gd name="connsiteY4" fmla="*/ 161639 h 485852"/>
                <a:gd name="connsiteX5" fmla="*/ 866664 w 971705"/>
                <a:gd name="connsiteY5" fmla="*/ 214896 h 485852"/>
                <a:gd name="connsiteX6" fmla="*/ 934871 w 971705"/>
                <a:gd name="connsiteY6" fmla="*/ 249467 h 485852"/>
                <a:gd name="connsiteX7" fmla="*/ 954492 w 971705"/>
                <a:gd name="connsiteY7" fmla="*/ 390551 h 485852"/>
                <a:gd name="connsiteX8" fmla="*/ 801261 w 971705"/>
                <a:gd name="connsiteY8" fmla="*/ 475575 h 485852"/>
                <a:gd name="connsiteX9" fmla="*/ 609723 w 971705"/>
                <a:gd name="connsiteY9" fmla="*/ 482115 h 485852"/>
                <a:gd name="connsiteX10" fmla="*/ 421922 w 971705"/>
                <a:gd name="connsiteY10" fmla="*/ 416712 h 485852"/>
                <a:gd name="connsiteX11" fmla="*/ 250005 w 971705"/>
                <a:gd name="connsiteY11" fmla="*/ 347572 h 485852"/>
                <a:gd name="connsiteX12" fmla="*/ 182733 w 971705"/>
                <a:gd name="connsiteY12" fmla="*/ 330753 h 485852"/>
                <a:gd name="connsiteX13" fmla="*/ 94906 w 971705"/>
                <a:gd name="connsiteY13" fmla="*/ 306461 h 485852"/>
                <a:gd name="connsiteX14" fmla="*/ 57532 w 971705"/>
                <a:gd name="connsiteY14" fmla="*/ 292446 h 485852"/>
                <a:gd name="connsiteX15" fmla="*/ 2407 w 971705"/>
                <a:gd name="connsiteY15" fmla="*/ 187801 h 485852"/>
                <a:gd name="connsiteX16" fmla="*/ 33240 w 971705"/>
                <a:gd name="connsiteY16" fmla="*/ 94367 h 48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1705" h="485852">
                  <a:moveTo>
                    <a:pt x="33240" y="94367"/>
                  </a:moveTo>
                  <a:cubicBezTo>
                    <a:pt x="55664" y="113989"/>
                    <a:pt x="67810" y="148559"/>
                    <a:pt x="93971" y="163508"/>
                  </a:cubicBezTo>
                  <a:cubicBezTo>
                    <a:pt x="106118" y="170983"/>
                    <a:pt x="116395" y="172852"/>
                    <a:pt x="129476" y="168180"/>
                  </a:cubicBezTo>
                  <a:cubicBezTo>
                    <a:pt x="276166" y="112120"/>
                    <a:pt x="422856" y="56060"/>
                    <a:pt x="569547" y="0"/>
                  </a:cubicBezTo>
                  <a:cubicBezTo>
                    <a:pt x="592905" y="82221"/>
                    <a:pt x="648965" y="131741"/>
                    <a:pt x="726514" y="161639"/>
                  </a:cubicBezTo>
                  <a:cubicBezTo>
                    <a:pt x="773231" y="179392"/>
                    <a:pt x="819948" y="197144"/>
                    <a:pt x="866664" y="214896"/>
                  </a:cubicBezTo>
                  <a:cubicBezTo>
                    <a:pt x="890957" y="224240"/>
                    <a:pt x="913381" y="235452"/>
                    <a:pt x="934871" y="249467"/>
                  </a:cubicBezTo>
                  <a:cubicBezTo>
                    <a:pt x="986259" y="285906"/>
                    <a:pt x="994668" y="341965"/>
                    <a:pt x="954492" y="390551"/>
                  </a:cubicBezTo>
                  <a:cubicBezTo>
                    <a:pt x="915250" y="439136"/>
                    <a:pt x="859190" y="459692"/>
                    <a:pt x="801261" y="475575"/>
                  </a:cubicBezTo>
                  <a:cubicBezTo>
                    <a:pt x="740529" y="492393"/>
                    <a:pt x="671389" y="497065"/>
                    <a:pt x="609723" y="482115"/>
                  </a:cubicBezTo>
                  <a:cubicBezTo>
                    <a:pt x="545254" y="466232"/>
                    <a:pt x="483588" y="441005"/>
                    <a:pt x="421922" y="416712"/>
                  </a:cubicBezTo>
                  <a:cubicBezTo>
                    <a:pt x="364928" y="393354"/>
                    <a:pt x="306999" y="369995"/>
                    <a:pt x="250005" y="347572"/>
                  </a:cubicBezTo>
                  <a:cubicBezTo>
                    <a:pt x="227581" y="338228"/>
                    <a:pt x="206091" y="337294"/>
                    <a:pt x="182733" y="330753"/>
                  </a:cubicBezTo>
                  <a:cubicBezTo>
                    <a:pt x="153769" y="323279"/>
                    <a:pt x="124804" y="314870"/>
                    <a:pt x="94906" y="306461"/>
                  </a:cubicBezTo>
                  <a:cubicBezTo>
                    <a:pt x="81825" y="302723"/>
                    <a:pt x="69679" y="298052"/>
                    <a:pt x="57532" y="292446"/>
                  </a:cubicBezTo>
                  <a:cubicBezTo>
                    <a:pt x="10816" y="271891"/>
                    <a:pt x="-6936" y="238255"/>
                    <a:pt x="2407" y="187801"/>
                  </a:cubicBezTo>
                  <a:cubicBezTo>
                    <a:pt x="7079" y="159771"/>
                    <a:pt x="23897" y="120529"/>
                    <a:pt x="33240" y="94367"/>
                  </a:cubicBezTo>
                  <a:close/>
                </a:path>
              </a:pathLst>
            </a:custGeom>
            <a:solidFill>
              <a:srgbClr val="525168">
                <a:lumMod val="40000"/>
                <a:lumOff val="60000"/>
              </a:srgb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>
                <a:defRPr/>
              </a:pPr>
              <a:endParaRPr lang="en-US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id="{DE886EA0-A672-6F9F-C5C8-0EC34F405755}"/>
                </a:ext>
              </a:extLst>
            </p:cNvPr>
            <p:cNvSpPr/>
            <p:nvPr/>
          </p:nvSpPr>
          <p:spPr>
            <a:xfrm flipH="1">
              <a:off x="5566156" y="2205656"/>
              <a:ext cx="880209" cy="3904105"/>
            </a:xfrm>
            <a:custGeom>
              <a:avLst/>
              <a:gdLst>
                <a:gd name="connsiteX0" fmla="*/ 303469 w 880209"/>
                <a:gd name="connsiteY0" fmla="*/ 3751377 h 3904105"/>
                <a:gd name="connsiteX1" fmla="*/ 301997 w 880209"/>
                <a:gd name="connsiteY1" fmla="*/ 3883961 h 3904105"/>
                <a:gd name="connsiteX2" fmla="*/ 310099 w 880209"/>
                <a:gd name="connsiteY2" fmla="*/ 3903849 h 3904105"/>
                <a:gd name="connsiteX3" fmla="*/ 320412 w 880209"/>
                <a:gd name="connsiteY3" fmla="*/ 3900166 h 3904105"/>
                <a:gd name="connsiteX4" fmla="*/ 303469 w 880209"/>
                <a:gd name="connsiteY4" fmla="*/ 3751377 h 3904105"/>
                <a:gd name="connsiteX5" fmla="*/ 342509 w 880209"/>
                <a:gd name="connsiteY5" fmla="*/ 3458957 h 3904105"/>
                <a:gd name="connsiteX6" fmla="*/ 303469 w 880209"/>
                <a:gd name="connsiteY6" fmla="*/ 3724125 h 3904105"/>
                <a:gd name="connsiteX7" fmla="*/ 342509 w 880209"/>
                <a:gd name="connsiteY7" fmla="*/ 3458957 h 3904105"/>
                <a:gd name="connsiteX8" fmla="*/ 556115 w 880209"/>
                <a:gd name="connsiteY8" fmla="*/ 2540448 h 3904105"/>
                <a:gd name="connsiteX9" fmla="*/ 350609 w 880209"/>
                <a:gd name="connsiteY9" fmla="*/ 3431705 h 3904105"/>
                <a:gd name="connsiteX10" fmla="*/ 394067 w 880209"/>
                <a:gd name="connsiteY10" fmla="*/ 3325637 h 3904105"/>
                <a:gd name="connsiteX11" fmla="*/ 480246 w 880209"/>
                <a:gd name="connsiteY11" fmla="*/ 2977237 h 3904105"/>
                <a:gd name="connsiteX12" fmla="*/ 543593 w 880209"/>
                <a:gd name="connsiteY12" fmla="*/ 2619262 h 3904105"/>
                <a:gd name="connsiteX13" fmla="*/ 556115 w 880209"/>
                <a:gd name="connsiteY13" fmla="*/ 2540448 h 3904105"/>
                <a:gd name="connsiteX14" fmla="*/ 620933 w 880209"/>
                <a:gd name="connsiteY14" fmla="*/ 2125020 h 3904105"/>
                <a:gd name="connsiteX15" fmla="*/ 565690 w 880209"/>
                <a:gd name="connsiteY15" fmla="*/ 2481524 h 3904105"/>
                <a:gd name="connsiteX16" fmla="*/ 620933 w 880209"/>
                <a:gd name="connsiteY16" fmla="*/ 2125020 h 3904105"/>
                <a:gd name="connsiteX17" fmla="*/ 224655 w 880209"/>
                <a:gd name="connsiteY17" fmla="*/ 1768105 h 3904105"/>
                <a:gd name="connsiteX18" fmla="*/ 256327 w 880209"/>
                <a:gd name="connsiteY18" fmla="*/ 1775579 h 3904105"/>
                <a:gd name="connsiteX19" fmla="*/ 257626 w 880209"/>
                <a:gd name="connsiteY19" fmla="*/ 1773933 h 3904105"/>
                <a:gd name="connsiteX20" fmla="*/ 348401 w 880209"/>
                <a:gd name="connsiteY20" fmla="*/ 1792088 h 3904105"/>
                <a:gd name="connsiteX21" fmla="*/ 477302 w 880209"/>
                <a:gd name="connsiteY21" fmla="*/ 1779566 h 3904105"/>
                <a:gd name="connsiteX22" fmla="*/ 259274 w 880209"/>
                <a:gd name="connsiteY22" fmla="*/ 1770727 h 3904105"/>
                <a:gd name="connsiteX23" fmla="*/ 258268 w 880209"/>
                <a:gd name="connsiteY23" fmla="*/ 1771734 h 3904105"/>
                <a:gd name="connsiteX24" fmla="*/ 0 w 880209"/>
                <a:gd name="connsiteY24" fmla="*/ 1722113 h 3904105"/>
                <a:gd name="connsiteX25" fmla="*/ 92072 w 880209"/>
                <a:gd name="connsiteY25" fmla="*/ 1743476 h 3904105"/>
                <a:gd name="connsiteX26" fmla="*/ 92074 w 880209"/>
                <a:gd name="connsiteY26" fmla="*/ 1743475 h 3904105"/>
                <a:gd name="connsiteX27" fmla="*/ 176779 w 880209"/>
                <a:gd name="connsiteY27" fmla="*/ 1758943 h 3904105"/>
                <a:gd name="connsiteX28" fmla="*/ 95594 w 880209"/>
                <a:gd name="connsiteY28" fmla="*/ 1740657 h 3904105"/>
                <a:gd name="connsiteX29" fmla="*/ 95755 w 880209"/>
                <a:gd name="connsiteY29" fmla="*/ 1740529 h 3904105"/>
                <a:gd name="connsiteX30" fmla="*/ 0 w 880209"/>
                <a:gd name="connsiteY30" fmla="*/ 1722113 h 3904105"/>
                <a:gd name="connsiteX31" fmla="*/ 517076 w 880209"/>
                <a:gd name="connsiteY31" fmla="*/ 1055512 h 3904105"/>
                <a:gd name="connsiteX32" fmla="*/ 516339 w 880209"/>
                <a:gd name="connsiteY32" fmla="*/ 1061405 h 3904105"/>
                <a:gd name="connsiteX33" fmla="*/ 591470 w 880209"/>
                <a:gd name="connsiteY33" fmla="*/ 1467995 h 3904105"/>
                <a:gd name="connsiteX34" fmla="*/ 629035 w 880209"/>
                <a:gd name="connsiteY34" fmla="*/ 1673500 h 3904105"/>
                <a:gd name="connsiteX35" fmla="*/ 632258 w 880209"/>
                <a:gd name="connsiteY35" fmla="*/ 1689335 h 3904105"/>
                <a:gd name="connsiteX36" fmla="*/ 637138 w 880209"/>
                <a:gd name="connsiteY36" fmla="*/ 1705172 h 3904105"/>
                <a:gd name="connsiteX37" fmla="*/ 635665 w 880209"/>
                <a:gd name="connsiteY37" fmla="*/ 1686389 h 3904105"/>
                <a:gd name="connsiteX38" fmla="*/ 632895 w 880209"/>
                <a:gd name="connsiteY38" fmla="*/ 1672265 h 3904105"/>
                <a:gd name="connsiteX39" fmla="*/ 633639 w 880209"/>
                <a:gd name="connsiteY39" fmla="*/ 1672027 h 3904105"/>
                <a:gd name="connsiteX40" fmla="*/ 632719 w 880209"/>
                <a:gd name="connsiteY40" fmla="*/ 1668344 h 3904105"/>
                <a:gd name="connsiteX41" fmla="*/ 623143 w 880209"/>
                <a:gd name="connsiteY41" fmla="*/ 1476098 h 3904105"/>
                <a:gd name="connsiteX42" fmla="*/ 622406 w 880209"/>
                <a:gd name="connsiteY42" fmla="*/ 1468732 h 3904105"/>
                <a:gd name="connsiteX43" fmla="*/ 589997 w 880209"/>
                <a:gd name="connsiteY43" fmla="*/ 1364875 h 3904105"/>
                <a:gd name="connsiteX44" fmla="*/ 558324 w 880209"/>
                <a:gd name="connsiteY44" fmla="*/ 1262490 h 3904105"/>
                <a:gd name="connsiteX45" fmla="*/ 556851 w 880209"/>
                <a:gd name="connsiteY45" fmla="*/ 1169682 h 3904105"/>
                <a:gd name="connsiteX46" fmla="*/ 517076 w 880209"/>
                <a:gd name="connsiteY46" fmla="*/ 1055512 h 3904105"/>
                <a:gd name="connsiteX47" fmla="*/ 778562 w 880209"/>
                <a:gd name="connsiteY47" fmla="*/ 943552 h 3904105"/>
                <a:gd name="connsiteX48" fmla="*/ 729946 w 880209"/>
                <a:gd name="connsiteY48" fmla="*/ 1009845 h 3904105"/>
                <a:gd name="connsiteX49" fmla="*/ 778562 w 880209"/>
                <a:gd name="connsiteY49" fmla="*/ 943552 h 3904105"/>
                <a:gd name="connsiteX50" fmla="*/ 278425 w 880209"/>
                <a:gd name="connsiteY50" fmla="*/ 849271 h 3904105"/>
                <a:gd name="connsiteX51" fmla="*/ 275479 w 880209"/>
                <a:gd name="connsiteY51" fmla="*/ 852217 h 3904105"/>
                <a:gd name="connsiteX52" fmla="*/ 283581 w 880209"/>
                <a:gd name="connsiteY52" fmla="*/ 858110 h 3904105"/>
                <a:gd name="connsiteX53" fmla="*/ 568636 w 880209"/>
                <a:gd name="connsiteY53" fmla="*/ 1076136 h 3904105"/>
                <a:gd name="connsiteX54" fmla="*/ 595890 w 880209"/>
                <a:gd name="connsiteY54" fmla="*/ 1080555 h 3904105"/>
                <a:gd name="connsiteX55" fmla="*/ 665128 w 880209"/>
                <a:gd name="connsiteY55" fmla="*/ 1057722 h 3904105"/>
                <a:gd name="connsiteX56" fmla="*/ 665864 w 880209"/>
                <a:gd name="connsiteY56" fmla="*/ 1056248 h 3904105"/>
                <a:gd name="connsiteX57" fmla="*/ 665128 w 880209"/>
                <a:gd name="connsiteY57" fmla="*/ 1054038 h 3904105"/>
                <a:gd name="connsiteX58" fmla="*/ 620196 w 880209"/>
                <a:gd name="connsiteY58" fmla="*/ 1058459 h 3904105"/>
                <a:gd name="connsiteX59" fmla="*/ 502344 w 880209"/>
                <a:gd name="connsiteY59" fmla="*/ 1004688 h 3904105"/>
                <a:gd name="connsiteX60" fmla="*/ 309361 w 880209"/>
                <a:gd name="connsiteY60" fmla="*/ 871368 h 3904105"/>
                <a:gd name="connsiteX61" fmla="*/ 278425 w 880209"/>
                <a:gd name="connsiteY61" fmla="*/ 849271 h 3904105"/>
                <a:gd name="connsiteX62" fmla="*/ 811706 w 880209"/>
                <a:gd name="connsiteY62" fmla="*/ 826437 h 3904105"/>
                <a:gd name="connsiteX63" fmla="*/ 880209 w 880209"/>
                <a:gd name="connsiteY63" fmla="*/ 847798 h 3904105"/>
                <a:gd name="connsiteX64" fmla="*/ 811706 w 880209"/>
                <a:gd name="connsiteY64" fmla="*/ 826437 h 3904105"/>
                <a:gd name="connsiteX65" fmla="*/ 706376 w 880209"/>
                <a:gd name="connsiteY65" fmla="*/ 698273 h 3904105"/>
                <a:gd name="connsiteX66" fmla="*/ 796976 w 880209"/>
                <a:gd name="connsiteY66" fmla="*/ 810233 h 3904105"/>
                <a:gd name="connsiteX67" fmla="*/ 706376 w 880209"/>
                <a:gd name="connsiteY67" fmla="*/ 698273 h 3904105"/>
                <a:gd name="connsiteX68" fmla="*/ 643767 w 880209"/>
                <a:gd name="connsiteY68" fmla="*/ 584104 h 3904105"/>
                <a:gd name="connsiteX69" fmla="*/ 727738 w 880209"/>
                <a:gd name="connsiteY69" fmla="*/ 612094 h 3904105"/>
                <a:gd name="connsiteX70" fmla="*/ 643767 w 880209"/>
                <a:gd name="connsiteY70" fmla="*/ 584104 h 3904105"/>
                <a:gd name="connsiteX71" fmla="*/ 828649 w 880209"/>
                <a:gd name="connsiteY71" fmla="*/ 555377 h 3904105"/>
                <a:gd name="connsiteX72" fmla="*/ 734366 w 880209"/>
                <a:gd name="connsiteY72" fmla="*/ 611357 h 3904105"/>
                <a:gd name="connsiteX73" fmla="*/ 771196 w 880209"/>
                <a:gd name="connsiteY73" fmla="*/ 608411 h 3904105"/>
                <a:gd name="connsiteX74" fmla="*/ 816863 w 880209"/>
                <a:gd name="connsiteY74" fmla="*/ 570845 h 3904105"/>
                <a:gd name="connsiteX75" fmla="*/ 828649 w 880209"/>
                <a:gd name="connsiteY75" fmla="*/ 555377 h 3904105"/>
                <a:gd name="connsiteX76" fmla="*/ 686488 w 880209"/>
                <a:gd name="connsiteY76" fmla="*/ 385965 h 3904105"/>
                <a:gd name="connsiteX77" fmla="*/ 683542 w 880209"/>
                <a:gd name="connsiteY77" fmla="*/ 387438 h 3904105"/>
                <a:gd name="connsiteX78" fmla="*/ 695327 w 880209"/>
                <a:gd name="connsiteY78" fmla="*/ 452993 h 3904105"/>
                <a:gd name="connsiteX79" fmla="*/ 717425 w 880209"/>
                <a:gd name="connsiteY79" fmla="*/ 573793 h 3904105"/>
                <a:gd name="connsiteX80" fmla="*/ 734367 w 880209"/>
                <a:gd name="connsiteY80" fmla="*/ 584842 h 3904105"/>
                <a:gd name="connsiteX81" fmla="*/ 743206 w 880209"/>
                <a:gd name="connsiteY81" fmla="*/ 582632 h 3904105"/>
                <a:gd name="connsiteX82" fmla="*/ 751308 w 880209"/>
                <a:gd name="connsiteY82" fmla="*/ 568637 h 3904105"/>
                <a:gd name="connsiteX83" fmla="*/ 723318 w 880209"/>
                <a:gd name="connsiteY83" fmla="*/ 488349 h 3904105"/>
                <a:gd name="connsiteX84" fmla="*/ 686488 w 880209"/>
                <a:gd name="connsiteY84" fmla="*/ 385965 h 3904105"/>
                <a:gd name="connsiteX85" fmla="*/ 373943 w 880209"/>
                <a:gd name="connsiteY85" fmla="*/ 235704 h 3904105"/>
                <a:gd name="connsiteX86" fmla="*/ 389687 w 880209"/>
                <a:gd name="connsiteY86" fmla="*/ 268482 h 3904105"/>
                <a:gd name="connsiteX87" fmla="*/ 398210 w 880209"/>
                <a:gd name="connsiteY87" fmla="*/ 283454 h 3904105"/>
                <a:gd name="connsiteX88" fmla="*/ 383756 w 880209"/>
                <a:gd name="connsiteY88" fmla="*/ 268850 h 3904105"/>
                <a:gd name="connsiteX89" fmla="*/ 390385 w 880209"/>
                <a:gd name="connsiteY89" fmla="*/ 280635 h 3904105"/>
                <a:gd name="connsiteX90" fmla="*/ 542119 w 880209"/>
                <a:gd name="connsiteY90" fmla="*/ 465515 h 3904105"/>
                <a:gd name="connsiteX91" fmla="*/ 617250 w 880209"/>
                <a:gd name="connsiteY91" fmla="*/ 554641 h 3904105"/>
                <a:gd name="connsiteX92" fmla="*/ 626826 w 880209"/>
                <a:gd name="connsiteY92" fmla="*/ 563479 h 3904105"/>
                <a:gd name="connsiteX93" fmla="*/ 617250 w 880209"/>
                <a:gd name="connsiteY93" fmla="*/ 550958 h 3904105"/>
                <a:gd name="connsiteX94" fmla="*/ 617250 w 880209"/>
                <a:gd name="connsiteY94" fmla="*/ 551695 h 3904105"/>
                <a:gd name="connsiteX95" fmla="*/ 576738 w 880209"/>
                <a:gd name="connsiteY95" fmla="*/ 491295 h 3904105"/>
                <a:gd name="connsiteX96" fmla="*/ 470671 w 880209"/>
                <a:gd name="connsiteY96" fmla="*/ 361658 h 3904105"/>
                <a:gd name="connsiteX97" fmla="*/ 428318 w 880209"/>
                <a:gd name="connsiteY97" fmla="*/ 313873 h 3904105"/>
                <a:gd name="connsiteX98" fmla="*/ 405989 w 880209"/>
                <a:gd name="connsiteY98" fmla="*/ 291313 h 3904105"/>
                <a:gd name="connsiteX99" fmla="*/ 401565 w 880209"/>
                <a:gd name="connsiteY99" fmla="*/ 260195 h 3904105"/>
                <a:gd name="connsiteX100" fmla="*/ 373943 w 880209"/>
                <a:gd name="connsiteY100" fmla="*/ 235704 h 3904105"/>
                <a:gd name="connsiteX101" fmla="*/ 283344 w 880209"/>
                <a:gd name="connsiteY101" fmla="*/ 131846 h 3904105"/>
                <a:gd name="connsiteX102" fmla="*/ 362894 w 880209"/>
                <a:gd name="connsiteY102" fmla="*/ 216553 h 3904105"/>
                <a:gd name="connsiteX103" fmla="*/ 283344 w 880209"/>
                <a:gd name="connsiteY103" fmla="*/ 131846 h 3904105"/>
                <a:gd name="connsiteX104" fmla="*/ 93308 w 880209"/>
                <a:gd name="connsiteY104" fmla="*/ 0 h 3904105"/>
                <a:gd name="connsiteX105" fmla="*/ 216316 w 880209"/>
                <a:gd name="connsiteY105" fmla="*/ 95755 h 3904105"/>
                <a:gd name="connsiteX106" fmla="*/ 264929 w 880209"/>
                <a:gd name="connsiteY106" fmla="*/ 119325 h 3904105"/>
                <a:gd name="connsiteX107" fmla="*/ 93308 w 880209"/>
                <a:gd name="connsiteY107" fmla="*/ 0 h 390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80209" h="3904105">
                  <a:moveTo>
                    <a:pt x="303469" y="3751377"/>
                  </a:moveTo>
                  <a:cubicBezTo>
                    <a:pt x="297577" y="3795572"/>
                    <a:pt x="296840" y="3839767"/>
                    <a:pt x="301997" y="3883961"/>
                  </a:cubicBezTo>
                  <a:cubicBezTo>
                    <a:pt x="302733" y="3891327"/>
                    <a:pt x="301997" y="3899429"/>
                    <a:pt x="310099" y="3903849"/>
                  </a:cubicBezTo>
                  <a:cubicBezTo>
                    <a:pt x="316729" y="3904585"/>
                    <a:pt x="319676" y="3903849"/>
                    <a:pt x="320412" y="3900166"/>
                  </a:cubicBezTo>
                  <a:cubicBezTo>
                    <a:pt x="318939" y="3850079"/>
                    <a:pt x="310099" y="3800728"/>
                    <a:pt x="303469" y="3751377"/>
                  </a:cubicBezTo>
                  <a:close/>
                  <a:moveTo>
                    <a:pt x="342509" y="3458957"/>
                  </a:moveTo>
                  <a:cubicBezTo>
                    <a:pt x="299050" y="3525249"/>
                    <a:pt x="280635" y="3654887"/>
                    <a:pt x="303469" y="3724125"/>
                  </a:cubicBezTo>
                  <a:cubicBezTo>
                    <a:pt x="312308" y="3634999"/>
                    <a:pt x="327777" y="3547347"/>
                    <a:pt x="342509" y="3458957"/>
                  </a:cubicBezTo>
                  <a:close/>
                  <a:moveTo>
                    <a:pt x="556115" y="2540448"/>
                  </a:moveTo>
                  <a:cubicBezTo>
                    <a:pt x="482457" y="2836552"/>
                    <a:pt x="408798" y="3131918"/>
                    <a:pt x="350609" y="3431705"/>
                  </a:cubicBezTo>
                  <a:cubicBezTo>
                    <a:pt x="369023" y="3397822"/>
                    <a:pt x="381545" y="3361730"/>
                    <a:pt x="394067" y="3325637"/>
                  </a:cubicBezTo>
                  <a:cubicBezTo>
                    <a:pt x="433106" y="3212205"/>
                    <a:pt x="457413" y="3095090"/>
                    <a:pt x="480246" y="2977237"/>
                  </a:cubicBezTo>
                  <a:cubicBezTo>
                    <a:pt x="503817" y="2857912"/>
                    <a:pt x="523705" y="2738587"/>
                    <a:pt x="543593" y="2619262"/>
                  </a:cubicBezTo>
                  <a:cubicBezTo>
                    <a:pt x="548012" y="2592745"/>
                    <a:pt x="551695" y="2566965"/>
                    <a:pt x="556115" y="2540448"/>
                  </a:cubicBezTo>
                  <a:close/>
                  <a:moveTo>
                    <a:pt x="620933" y="2125020"/>
                  </a:moveTo>
                  <a:cubicBezTo>
                    <a:pt x="602519" y="2244346"/>
                    <a:pt x="584104" y="2362935"/>
                    <a:pt x="565690" y="2481524"/>
                  </a:cubicBezTo>
                  <a:cubicBezTo>
                    <a:pt x="607675" y="2366618"/>
                    <a:pt x="608411" y="2245082"/>
                    <a:pt x="620933" y="2125020"/>
                  </a:cubicBezTo>
                  <a:close/>
                  <a:moveTo>
                    <a:pt x="224655" y="1768105"/>
                  </a:moveTo>
                  <a:cubicBezTo>
                    <a:pt x="234967" y="1769973"/>
                    <a:pt x="246016" y="1772776"/>
                    <a:pt x="256327" y="1775579"/>
                  </a:cubicBezTo>
                  <a:lnTo>
                    <a:pt x="257626" y="1773933"/>
                  </a:lnTo>
                  <a:lnTo>
                    <a:pt x="348401" y="1792088"/>
                  </a:lnTo>
                  <a:cubicBezTo>
                    <a:pt x="385967" y="1800928"/>
                    <a:pt x="438263" y="1796508"/>
                    <a:pt x="477302" y="1779566"/>
                  </a:cubicBezTo>
                  <a:cubicBezTo>
                    <a:pt x="402907" y="1781776"/>
                    <a:pt x="330723" y="1780303"/>
                    <a:pt x="259274" y="1770727"/>
                  </a:cubicBezTo>
                  <a:lnTo>
                    <a:pt x="258268" y="1771734"/>
                  </a:lnTo>
                  <a:close/>
                  <a:moveTo>
                    <a:pt x="0" y="1722113"/>
                  </a:moveTo>
                  <a:cubicBezTo>
                    <a:pt x="30200" y="1728743"/>
                    <a:pt x="61136" y="1736110"/>
                    <a:pt x="92072" y="1743476"/>
                  </a:cubicBezTo>
                  <a:lnTo>
                    <a:pt x="92074" y="1743475"/>
                  </a:lnTo>
                  <a:lnTo>
                    <a:pt x="176779" y="1758943"/>
                  </a:lnTo>
                  <a:lnTo>
                    <a:pt x="95594" y="1740657"/>
                  </a:lnTo>
                  <a:lnTo>
                    <a:pt x="95755" y="1740529"/>
                  </a:lnTo>
                  <a:cubicBezTo>
                    <a:pt x="64818" y="1730216"/>
                    <a:pt x="32409" y="1726533"/>
                    <a:pt x="0" y="1722113"/>
                  </a:cubicBezTo>
                  <a:close/>
                  <a:moveTo>
                    <a:pt x="517076" y="1055512"/>
                  </a:moveTo>
                  <a:cubicBezTo>
                    <a:pt x="515602" y="1057722"/>
                    <a:pt x="516339" y="1059195"/>
                    <a:pt x="516339" y="1061405"/>
                  </a:cubicBezTo>
                  <a:cubicBezTo>
                    <a:pt x="541383" y="1196935"/>
                    <a:pt x="566426" y="1332465"/>
                    <a:pt x="591470" y="1467995"/>
                  </a:cubicBezTo>
                  <a:cubicBezTo>
                    <a:pt x="603992" y="1536497"/>
                    <a:pt x="616514" y="1604998"/>
                    <a:pt x="629035" y="1673500"/>
                  </a:cubicBezTo>
                  <a:lnTo>
                    <a:pt x="632258" y="1689335"/>
                  </a:lnTo>
                  <a:cubicBezTo>
                    <a:pt x="633087" y="1694676"/>
                    <a:pt x="634192" y="1700016"/>
                    <a:pt x="637138" y="1705172"/>
                  </a:cubicBezTo>
                  <a:cubicBezTo>
                    <a:pt x="636401" y="1698911"/>
                    <a:pt x="636217" y="1692650"/>
                    <a:pt x="635665" y="1686389"/>
                  </a:cubicBezTo>
                  <a:lnTo>
                    <a:pt x="632895" y="1672265"/>
                  </a:lnTo>
                  <a:lnTo>
                    <a:pt x="633639" y="1672027"/>
                  </a:lnTo>
                  <a:cubicBezTo>
                    <a:pt x="634008" y="1671106"/>
                    <a:pt x="633455" y="1669817"/>
                    <a:pt x="632719" y="1668344"/>
                  </a:cubicBezTo>
                  <a:cubicBezTo>
                    <a:pt x="627563" y="1604262"/>
                    <a:pt x="622406" y="1540180"/>
                    <a:pt x="623143" y="1476098"/>
                  </a:cubicBezTo>
                  <a:cubicBezTo>
                    <a:pt x="623143" y="1473888"/>
                    <a:pt x="622406" y="1470942"/>
                    <a:pt x="622406" y="1468732"/>
                  </a:cubicBezTo>
                  <a:cubicBezTo>
                    <a:pt x="617987" y="1431903"/>
                    <a:pt x="603255" y="1398757"/>
                    <a:pt x="589997" y="1364875"/>
                  </a:cubicBezTo>
                  <a:cubicBezTo>
                    <a:pt x="577475" y="1330992"/>
                    <a:pt x="560534" y="1299319"/>
                    <a:pt x="558324" y="1262490"/>
                  </a:cubicBezTo>
                  <a:cubicBezTo>
                    <a:pt x="556851" y="1231554"/>
                    <a:pt x="558324" y="1200618"/>
                    <a:pt x="556851" y="1169682"/>
                  </a:cubicBezTo>
                  <a:cubicBezTo>
                    <a:pt x="554641" y="1127697"/>
                    <a:pt x="535490" y="1091605"/>
                    <a:pt x="517076" y="1055512"/>
                  </a:cubicBezTo>
                  <a:close/>
                  <a:moveTo>
                    <a:pt x="778562" y="943552"/>
                  </a:moveTo>
                  <a:cubicBezTo>
                    <a:pt x="763093" y="966386"/>
                    <a:pt x="748361" y="989220"/>
                    <a:pt x="729946" y="1009845"/>
                  </a:cubicBezTo>
                  <a:cubicBezTo>
                    <a:pt x="759410" y="997323"/>
                    <a:pt x="766776" y="969333"/>
                    <a:pt x="778562" y="943552"/>
                  </a:cubicBezTo>
                  <a:close/>
                  <a:moveTo>
                    <a:pt x="278425" y="849271"/>
                  </a:moveTo>
                  <a:cubicBezTo>
                    <a:pt x="277688" y="850007"/>
                    <a:pt x="276215" y="851481"/>
                    <a:pt x="275479" y="852217"/>
                  </a:cubicBezTo>
                  <a:cubicBezTo>
                    <a:pt x="278425" y="854427"/>
                    <a:pt x="280635" y="855900"/>
                    <a:pt x="283581" y="858110"/>
                  </a:cubicBezTo>
                  <a:cubicBezTo>
                    <a:pt x="378600" y="931031"/>
                    <a:pt x="473617" y="1003216"/>
                    <a:pt x="568636" y="1076136"/>
                  </a:cubicBezTo>
                  <a:cubicBezTo>
                    <a:pt x="577475" y="1083502"/>
                    <a:pt x="585577" y="1084238"/>
                    <a:pt x="595890" y="1080555"/>
                  </a:cubicBezTo>
                  <a:cubicBezTo>
                    <a:pt x="618724" y="1072453"/>
                    <a:pt x="642294" y="1065087"/>
                    <a:pt x="665128" y="1057722"/>
                  </a:cubicBezTo>
                  <a:cubicBezTo>
                    <a:pt x="665864" y="1057722"/>
                    <a:pt x="665864" y="1057722"/>
                    <a:pt x="665864" y="1056248"/>
                  </a:cubicBezTo>
                  <a:cubicBezTo>
                    <a:pt x="666601" y="1055512"/>
                    <a:pt x="665864" y="1054776"/>
                    <a:pt x="665128" y="1054038"/>
                  </a:cubicBezTo>
                  <a:cubicBezTo>
                    <a:pt x="650396" y="1055512"/>
                    <a:pt x="636401" y="1061405"/>
                    <a:pt x="620196" y="1058459"/>
                  </a:cubicBezTo>
                  <a:cubicBezTo>
                    <a:pt x="576002" y="1050356"/>
                    <a:pt x="539173" y="1027522"/>
                    <a:pt x="502344" y="1004688"/>
                  </a:cubicBezTo>
                  <a:cubicBezTo>
                    <a:pt x="436052" y="962703"/>
                    <a:pt x="372707" y="917773"/>
                    <a:pt x="309361" y="871368"/>
                  </a:cubicBezTo>
                  <a:cubicBezTo>
                    <a:pt x="299049" y="864003"/>
                    <a:pt x="288737" y="856637"/>
                    <a:pt x="278425" y="849271"/>
                  </a:cubicBezTo>
                  <a:close/>
                  <a:moveTo>
                    <a:pt x="811706" y="826437"/>
                  </a:moveTo>
                  <a:cubicBezTo>
                    <a:pt x="838223" y="862529"/>
                    <a:pt x="830858" y="861057"/>
                    <a:pt x="880209" y="847798"/>
                  </a:cubicBezTo>
                  <a:cubicBezTo>
                    <a:pt x="854428" y="845589"/>
                    <a:pt x="834540" y="838222"/>
                    <a:pt x="811706" y="826437"/>
                  </a:cubicBezTo>
                  <a:close/>
                  <a:moveTo>
                    <a:pt x="706376" y="698273"/>
                  </a:moveTo>
                  <a:cubicBezTo>
                    <a:pt x="730683" y="740994"/>
                    <a:pt x="756464" y="782243"/>
                    <a:pt x="796976" y="810233"/>
                  </a:cubicBezTo>
                  <a:cubicBezTo>
                    <a:pt x="766776" y="773404"/>
                    <a:pt x="736576" y="735839"/>
                    <a:pt x="706376" y="698273"/>
                  </a:cubicBezTo>
                  <a:close/>
                  <a:moveTo>
                    <a:pt x="643767" y="584104"/>
                  </a:moveTo>
                  <a:cubicBezTo>
                    <a:pt x="654816" y="613567"/>
                    <a:pt x="700485" y="626826"/>
                    <a:pt x="727738" y="612094"/>
                  </a:cubicBezTo>
                  <a:cubicBezTo>
                    <a:pt x="699011" y="602518"/>
                    <a:pt x="672494" y="593679"/>
                    <a:pt x="643767" y="584104"/>
                  </a:cubicBezTo>
                  <a:close/>
                  <a:moveTo>
                    <a:pt x="828649" y="555377"/>
                  </a:moveTo>
                  <a:cubicBezTo>
                    <a:pt x="796975" y="578948"/>
                    <a:pt x="768249" y="597362"/>
                    <a:pt x="734366" y="611357"/>
                  </a:cubicBezTo>
                  <a:cubicBezTo>
                    <a:pt x="749098" y="623143"/>
                    <a:pt x="760147" y="619460"/>
                    <a:pt x="771196" y="608411"/>
                  </a:cubicBezTo>
                  <a:cubicBezTo>
                    <a:pt x="785927" y="595153"/>
                    <a:pt x="801395" y="583367"/>
                    <a:pt x="816863" y="570845"/>
                  </a:cubicBezTo>
                  <a:cubicBezTo>
                    <a:pt x="820546" y="567162"/>
                    <a:pt x="824966" y="564216"/>
                    <a:pt x="828649" y="555377"/>
                  </a:cubicBezTo>
                  <a:close/>
                  <a:moveTo>
                    <a:pt x="686488" y="385965"/>
                  </a:moveTo>
                  <a:cubicBezTo>
                    <a:pt x="685752" y="385965"/>
                    <a:pt x="685016" y="386701"/>
                    <a:pt x="683542" y="387438"/>
                  </a:cubicBezTo>
                  <a:cubicBezTo>
                    <a:pt x="687225" y="409536"/>
                    <a:pt x="691645" y="430896"/>
                    <a:pt x="695327" y="452993"/>
                  </a:cubicBezTo>
                  <a:cubicBezTo>
                    <a:pt x="702694" y="493506"/>
                    <a:pt x="710059" y="533280"/>
                    <a:pt x="717425" y="573793"/>
                  </a:cubicBezTo>
                  <a:cubicBezTo>
                    <a:pt x="718898" y="584106"/>
                    <a:pt x="723318" y="589261"/>
                    <a:pt x="734367" y="584842"/>
                  </a:cubicBezTo>
                  <a:cubicBezTo>
                    <a:pt x="737313" y="583368"/>
                    <a:pt x="740260" y="582632"/>
                    <a:pt x="743206" y="582632"/>
                  </a:cubicBezTo>
                  <a:cubicBezTo>
                    <a:pt x="752781" y="581895"/>
                    <a:pt x="754991" y="578213"/>
                    <a:pt x="751308" y="568637"/>
                  </a:cubicBezTo>
                  <a:cubicBezTo>
                    <a:pt x="741732" y="542120"/>
                    <a:pt x="732893" y="514866"/>
                    <a:pt x="723318" y="488349"/>
                  </a:cubicBezTo>
                  <a:cubicBezTo>
                    <a:pt x="711533" y="453731"/>
                    <a:pt x="699011" y="419847"/>
                    <a:pt x="686488" y="385965"/>
                  </a:cubicBezTo>
                  <a:close/>
                  <a:moveTo>
                    <a:pt x="373943" y="235704"/>
                  </a:moveTo>
                  <a:cubicBezTo>
                    <a:pt x="380204" y="246385"/>
                    <a:pt x="384807" y="257617"/>
                    <a:pt x="389687" y="268482"/>
                  </a:cubicBezTo>
                  <a:lnTo>
                    <a:pt x="398210" y="283454"/>
                  </a:lnTo>
                  <a:lnTo>
                    <a:pt x="383756" y="268850"/>
                  </a:lnTo>
                  <a:cubicBezTo>
                    <a:pt x="383756" y="274006"/>
                    <a:pt x="387439" y="276952"/>
                    <a:pt x="390385" y="280635"/>
                  </a:cubicBezTo>
                  <a:cubicBezTo>
                    <a:pt x="441209" y="342507"/>
                    <a:pt x="491296" y="404379"/>
                    <a:pt x="542119" y="465515"/>
                  </a:cubicBezTo>
                  <a:cubicBezTo>
                    <a:pt x="567163" y="495714"/>
                    <a:pt x="589997" y="526651"/>
                    <a:pt x="617250" y="554641"/>
                  </a:cubicBezTo>
                  <a:cubicBezTo>
                    <a:pt x="617987" y="558323"/>
                    <a:pt x="618724" y="562006"/>
                    <a:pt x="626826" y="563479"/>
                  </a:cubicBezTo>
                  <a:cubicBezTo>
                    <a:pt x="622406" y="557587"/>
                    <a:pt x="620196" y="554641"/>
                    <a:pt x="617250" y="550958"/>
                  </a:cubicBezTo>
                  <a:lnTo>
                    <a:pt x="617250" y="551695"/>
                  </a:lnTo>
                  <a:cubicBezTo>
                    <a:pt x="603991" y="531070"/>
                    <a:pt x="590733" y="511183"/>
                    <a:pt x="576738" y="491295"/>
                  </a:cubicBezTo>
                  <a:cubicBezTo>
                    <a:pt x="544329" y="445628"/>
                    <a:pt x="508237" y="402906"/>
                    <a:pt x="470671" y="361658"/>
                  </a:cubicBezTo>
                  <a:cubicBezTo>
                    <a:pt x="456308" y="345822"/>
                    <a:pt x="442497" y="329618"/>
                    <a:pt x="428318" y="313873"/>
                  </a:cubicBezTo>
                  <a:lnTo>
                    <a:pt x="405989" y="291313"/>
                  </a:lnTo>
                  <a:lnTo>
                    <a:pt x="401565" y="260195"/>
                  </a:lnTo>
                  <a:cubicBezTo>
                    <a:pt x="396040" y="249699"/>
                    <a:pt x="386833" y="241596"/>
                    <a:pt x="373943" y="235704"/>
                  </a:cubicBezTo>
                  <a:close/>
                  <a:moveTo>
                    <a:pt x="283344" y="131846"/>
                  </a:moveTo>
                  <a:cubicBezTo>
                    <a:pt x="316490" y="153943"/>
                    <a:pt x="329748" y="194455"/>
                    <a:pt x="362894" y="216553"/>
                  </a:cubicBezTo>
                  <a:cubicBezTo>
                    <a:pt x="345216" y="179724"/>
                    <a:pt x="322382" y="148788"/>
                    <a:pt x="283344" y="131846"/>
                  </a:cubicBezTo>
                  <a:close/>
                  <a:moveTo>
                    <a:pt x="93308" y="0"/>
                  </a:moveTo>
                  <a:cubicBezTo>
                    <a:pt x="133083" y="33882"/>
                    <a:pt x="174331" y="65555"/>
                    <a:pt x="216316" y="95755"/>
                  </a:cubicBezTo>
                  <a:cubicBezTo>
                    <a:pt x="230311" y="106803"/>
                    <a:pt x="243569" y="120062"/>
                    <a:pt x="264929" y="119325"/>
                  </a:cubicBezTo>
                  <a:cubicBezTo>
                    <a:pt x="207477" y="79550"/>
                    <a:pt x="150024" y="39775"/>
                    <a:pt x="93308" y="0"/>
                  </a:cubicBezTo>
                  <a:close/>
                </a:path>
              </a:pathLst>
            </a:custGeom>
            <a:solidFill>
              <a:srgbClr val="84CCC6">
                <a:lumMod val="50000"/>
              </a:srgb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446">
                <a:defRPr/>
              </a:pPr>
              <a:endParaRPr lang="en-US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id="{14B7A1D1-72AE-E1DC-66EA-A9B457452980}"/>
                </a:ext>
              </a:extLst>
            </p:cNvPr>
            <p:cNvSpPr/>
            <p:nvPr/>
          </p:nvSpPr>
          <p:spPr>
            <a:xfrm flipH="1">
              <a:off x="5959073" y="1276696"/>
              <a:ext cx="581895" cy="824964"/>
            </a:xfrm>
            <a:custGeom>
              <a:avLst/>
              <a:gdLst>
                <a:gd name="connsiteX0" fmla="*/ 649769 w 738122"/>
                <a:gd name="connsiteY0" fmla="*/ 968144 h 1046452"/>
                <a:gd name="connsiteX1" fmla="*/ 704894 w 738122"/>
                <a:gd name="connsiteY1" fmla="*/ 887791 h 1046452"/>
                <a:gd name="connsiteX2" fmla="*/ 732924 w 738122"/>
                <a:gd name="connsiteY2" fmla="*/ 780343 h 1046452"/>
                <a:gd name="connsiteX3" fmla="*/ 736662 w 738122"/>
                <a:gd name="connsiteY3" fmla="*/ 597214 h 1046452"/>
                <a:gd name="connsiteX4" fmla="*/ 726384 w 738122"/>
                <a:gd name="connsiteY4" fmla="*/ 547694 h 1046452"/>
                <a:gd name="connsiteX5" fmla="*/ 695551 w 738122"/>
                <a:gd name="connsiteY5" fmla="*/ 498174 h 1046452"/>
                <a:gd name="connsiteX6" fmla="*/ 689945 w 738122"/>
                <a:gd name="connsiteY6" fmla="*/ 450524 h 1046452"/>
                <a:gd name="connsiteX7" fmla="*/ 696485 w 738122"/>
                <a:gd name="connsiteY7" fmla="*/ 367368 h 1046452"/>
                <a:gd name="connsiteX8" fmla="*/ 690879 w 738122"/>
                <a:gd name="connsiteY8" fmla="*/ 315045 h 1046452"/>
                <a:gd name="connsiteX9" fmla="*/ 669390 w 738122"/>
                <a:gd name="connsiteY9" fmla="*/ 253379 h 1046452"/>
                <a:gd name="connsiteX10" fmla="*/ 587169 w 738122"/>
                <a:gd name="connsiteY10" fmla="*/ 111361 h 1046452"/>
                <a:gd name="connsiteX11" fmla="*/ 485326 w 738122"/>
                <a:gd name="connsiteY11" fmla="*/ 17928 h 1046452"/>
                <a:gd name="connsiteX12" fmla="*/ 441413 w 738122"/>
                <a:gd name="connsiteY12" fmla="*/ 5781 h 1046452"/>
                <a:gd name="connsiteX13" fmla="*/ 287248 w 738122"/>
                <a:gd name="connsiteY13" fmla="*/ 12322 h 1046452"/>
                <a:gd name="connsiteX14" fmla="*/ 139623 w 738122"/>
                <a:gd name="connsiteY14" fmla="*/ 59973 h 1046452"/>
                <a:gd name="connsiteX15" fmla="*/ 42453 w 738122"/>
                <a:gd name="connsiteY15" fmla="*/ 172092 h 1046452"/>
                <a:gd name="connsiteX16" fmla="*/ 408 w 738122"/>
                <a:gd name="connsiteY16" fmla="*/ 364565 h 1046452"/>
                <a:gd name="connsiteX17" fmla="*/ 48059 w 738122"/>
                <a:gd name="connsiteY17" fmla="*/ 544891 h 1046452"/>
                <a:gd name="connsiteX18" fmla="*/ 48059 w 738122"/>
                <a:gd name="connsiteY18" fmla="*/ 544891 h 1046452"/>
                <a:gd name="connsiteX19" fmla="*/ 50862 w 738122"/>
                <a:gd name="connsiteY19" fmla="*/ 548628 h 1046452"/>
                <a:gd name="connsiteX20" fmla="*/ 51796 w 738122"/>
                <a:gd name="connsiteY20" fmla="*/ 548628 h 1046452"/>
                <a:gd name="connsiteX21" fmla="*/ 74220 w 738122"/>
                <a:gd name="connsiteY21" fmla="*/ 640193 h 1046452"/>
                <a:gd name="connsiteX22" fmla="*/ 106922 w 738122"/>
                <a:gd name="connsiteY22" fmla="*/ 692516 h 1046452"/>
                <a:gd name="connsiteX23" fmla="*/ 145229 w 738122"/>
                <a:gd name="connsiteY23" fmla="*/ 747641 h 1046452"/>
                <a:gd name="connsiteX24" fmla="*/ 183537 w 738122"/>
                <a:gd name="connsiteY24" fmla="*/ 946654 h 1046452"/>
                <a:gd name="connsiteX25" fmla="*/ 576891 w 738122"/>
                <a:gd name="connsiteY25" fmla="*/ 1049431 h 1046452"/>
                <a:gd name="connsiteX26" fmla="*/ 593709 w 738122"/>
                <a:gd name="connsiteY26" fmla="*/ 1054102 h 1046452"/>
                <a:gd name="connsiteX27" fmla="*/ 596512 w 738122"/>
                <a:gd name="connsiteY27" fmla="*/ 1016729 h 104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8122" h="1046452">
                  <a:moveTo>
                    <a:pt x="649769" y="968144"/>
                  </a:moveTo>
                  <a:cubicBezTo>
                    <a:pt x="674062" y="943851"/>
                    <a:pt x="693683" y="919558"/>
                    <a:pt x="704894" y="887791"/>
                  </a:cubicBezTo>
                  <a:cubicBezTo>
                    <a:pt x="717041" y="852286"/>
                    <a:pt x="727318" y="816782"/>
                    <a:pt x="732924" y="780343"/>
                  </a:cubicBezTo>
                  <a:cubicBezTo>
                    <a:pt x="743202" y="720546"/>
                    <a:pt x="745071" y="657945"/>
                    <a:pt x="736662" y="597214"/>
                  </a:cubicBezTo>
                  <a:cubicBezTo>
                    <a:pt x="733859" y="580396"/>
                    <a:pt x="731056" y="563578"/>
                    <a:pt x="726384" y="547694"/>
                  </a:cubicBezTo>
                  <a:cubicBezTo>
                    <a:pt x="721712" y="529007"/>
                    <a:pt x="711435" y="510321"/>
                    <a:pt x="695551" y="498174"/>
                  </a:cubicBezTo>
                  <a:cubicBezTo>
                    <a:pt x="687142" y="491634"/>
                    <a:pt x="689945" y="458933"/>
                    <a:pt x="689945" y="450524"/>
                  </a:cubicBezTo>
                  <a:cubicBezTo>
                    <a:pt x="691814" y="422494"/>
                    <a:pt x="702092" y="395398"/>
                    <a:pt x="696485" y="367368"/>
                  </a:cubicBezTo>
                  <a:cubicBezTo>
                    <a:pt x="692748" y="350550"/>
                    <a:pt x="693683" y="332798"/>
                    <a:pt x="690879" y="315045"/>
                  </a:cubicBezTo>
                  <a:cubicBezTo>
                    <a:pt x="687142" y="292621"/>
                    <a:pt x="681536" y="273000"/>
                    <a:pt x="669390" y="253379"/>
                  </a:cubicBezTo>
                  <a:cubicBezTo>
                    <a:pt x="640426" y="206663"/>
                    <a:pt x="612396" y="159946"/>
                    <a:pt x="587169" y="111361"/>
                  </a:cubicBezTo>
                  <a:cubicBezTo>
                    <a:pt x="564745" y="68382"/>
                    <a:pt x="532977" y="33811"/>
                    <a:pt x="485326" y="17928"/>
                  </a:cubicBezTo>
                  <a:cubicBezTo>
                    <a:pt x="471311" y="13256"/>
                    <a:pt x="456362" y="9519"/>
                    <a:pt x="441413" y="5781"/>
                  </a:cubicBezTo>
                  <a:cubicBezTo>
                    <a:pt x="390024" y="-6365"/>
                    <a:pt x="338636" y="2978"/>
                    <a:pt x="287248" y="12322"/>
                  </a:cubicBezTo>
                  <a:cubicBezTo>
                    <a:pt x="235860" y="21665"/>
                    <a:pt x="185406" y="35680"/>
                    <a:pt x="139623" y="59973"/>
                  </a:cubicBezTo>
                  <a:cubicBezTo>
                    <a:pt x="93841" y="84265"/>
                    <a:pt x="59271" y="122573"/>
                    <a:pt x="42453" y="172092"/>
                  </a:cubicBezTo>
                  <a:cubicBezTo>
                    <a:pt x="21898" y="233758"/>
                    <a:pt x="4145" y="299162"/>
                    <a:pt x="408" y="364565"/>
                  </a:cubicBezTo>
                  <a:cubicBezTo>
                    <a:pt x="-3329" y="428100"/>
                    <a:pt x="19095" y="488831"/>
                    <a:pt x="48059" y="544891"/>
                  </a:cubicBezTo>
                  <a:cubicBezTo>
                    <a:pt x="48059" y="544891"/>
                    <a:pt x="48059" y="544891"/>
                    <a:pt x="48059" y="544891"/>
                  </a:cubicBezTo>
                  <a:cubicBezTo>
                    <a:pt x="48993" y="545825"/>
                    <a:pt x="49927" y="547694"/>
                    <a:pt x="50862" y="548628"/>
                  </a:cubicBezTo>
                  <a:cubicBezTo>
                    <a:pt x="50862" y="548628"/>
                    <a:pt x="50862" y="548628"/>
                    <a:pt x="51796" y="548628"/>
                  </a:cubicBezTo>
                  <a:cubicBezTo>
                    <a:pt x="40584" y="571987"/>
                    <a:pt x="59271" y="615900"/>
                    <a:pt x="74220" y="640193"/>
                  </a:cubicBezTo>
                  <a:cubicBezTo>
                    <a:pt x="77957" y="643930"/>
                    <a:pt x="97578" y="679435"/>
                    <a:pt x="106922" y="692516"/>
                  </a:cubicBezTo>
                  <a:cubicBezTo>
                    <a:pt x="119068" y="711202"/>
                    <a:pt x="133083" y="728955"/>
                    <a:pt x="145229" y="747641"/>
                  </a:cubicBezTo>
                  <a:cubicBezTo>
                    <a:pt x="186340" y="808373"/>
                    <a:pt x="180734" y="876579"/>
                    <a:pt x="183537" y="946654"/>
                  </a:cubicBezTo>
                  <a:cubicBezTo>
                    <a:pt x="203158" y="954129"/>
                    <a:pt x="564745" y="1046628"/>
                    <a:pt x="576891" y="1049431"/>
                  </a:cubicBezTo>
                  <a:cubicBezTo>
                    <a:pt x="585300" y="1051299"/>
                    <a:pt x="585300" y="1051299"/>
                    <a:pt x="593709" y="1054102"/>
                  </a:cubicBezTo>
                  <a:cubicBezTo>
                    <a:pt x="595578" y="1039153"/>
                    <a:pt x="596512" y="1027007"/>
                    <a:pt x="596512" y="1016729"/>
                  </a:cubicBezTo>
                </a:path>
              </a:pathLst>
            </a:custGeom>
            <a:solidFill>
              <a:srgbClr val="FDBD8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>
                <a:defRPr/>
              </a:pPr>
              <a:endParaRPr lang="en-US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6" name="Freeform: Shape 30">
              <a:extLst>
                <a:ext uri="{FF2B5EF4-FFF2-40B4-BE49-F238E27FC236}">
                  <a16:creationId xmlns:a16="http://schemas.microsoft.com/office/drawing/2014/main" id="{96810147-97AA-FD03-B42A-373D2016E4B0}"/>
                </a:ext>
              </a:extLst>
            </p:cNvPr>
            <p:cNvSpPr/>
            <p:nvPr/>
          </p:nvSpPr>
          <p:spPr>
            <a:xfrm flipH="1">
              <a:off x="5966067" y="1273689"/>
              <a:ext cx="581894" cy="427214"/>
            </a:xfrm>
            <a:custGeom>
              <a:avLst/>
              <a:gdLst>
                <a:gd name="connsiteX0" fmla="*/ 443808 w 700749"/>
                <a:gd name="connsiteY0" fmla="*/ 5858 h 541912"/>
                <a:gd name="connsiteX1" fmla="*/ 487721 w 700749"/>
                <a:gd name="connsiteY1" fmla="*/ 18004 h 541912"/>
                <a:gd name="connsiteX2" fmla="*/ 590498 w 700749"/>
                <a:gd name="connsiteY2" fmla="*/ 111437 h 541912"/>
                <a:gd name="connsiteX3" fmla="*/ 673654 w 700749"/>
                <a:gd name="connsiteY3" fmla="*/ 253456 h 541912"/>
                <a:gd name="connsiteX4" fmla="*/ 698881 w 700749"/>
                <a:gd name="connsiteY4" fmla="*/ 340349 h 541912"/>
                <a:gd name="connsiteX5" fmla="*/ 697012 w 700749"/>
                <a:gd name="connsiteY5" fmla="*/ 355298 h 541912"/>
                <a:gd name="connsiteX6" fmla="*/ 641886 w 700749"/>
                <a:gd name="connsiteY6" fmla="*/ 347823 h 541912"/>
                <a:gd name="connsiteX7" fmla="*/ 468100 w 700749"/>
                <a:gd name="connsiteY7" fmla="*/ 365576 h 541912"/>
                <a:gd name="connsiteX8" fmla="*/ 298986 w 700749"/>
                <a:gd name="connsiteY8" fmla="*/ 452469 h 541912"/>
                <a:gd name="connsiteX9" fmla="*/ 226108 w 700749"/>
                <a:gd name="connsiteY9" fmla="*/ 485170 h 541912"/>
                <a:gd name="connsiteX10" fmla="*/ 133610 w 700749"/>
                <a:gd name="connsiteY10" fmla="*/ 516003 h 541912"/>
                <a:gd name="connsiteX11" fmla="*/ 106514 w 700749"/>
                <a:gd name="connsiteY11" fmla="*/ 514135 h 541912"/>
                <a:gd name="connsiteX12" fmla="*/ 58863 w 700749"/>
                <a:gd name="connsiteY12" fmla="*/ 533756 h 541912"/>
                <a:gd name="connsiteX13" fmla="*/ 49520 w 700749"/>
                <a:gd name="connsiteY13" fmla="*/ 546836 h 541912"/>
                <a:gd name="connsiteX14" fmla="*/ 12146 w 700749"/>
                <a:gd name="connsiteY14" fmla="*/ 456206 h 541912"/>
                <a:gd name="connsiteX15" fmla="*/ 0 w 700749"/>
                <a:gd name="connsiteY15" fmla="*/ 402949 h 541912"/>
                <a:gd name="connsiteX16" fmla="*/ 0 w 700749"/>
                <a:gd name="connsiteY16" fmla="*/ 362773 h 541912"/>
                <a:gd name="connsiteX17" fmla="*/ 42979 w 700749"/>
                <a:gd name="connsiteY17" fmla="*/ 170300 h 541912"/>
                <a:gd name="connsiteX18" fmla="*/ 141084 w 700749"/>
                <a:gd name="connsiteY18" fmla="*/ 58180 h 541912"/>
                <a:gd name="connsiteX19" fmla="*/ 289643 w 700749"/>
                <a:gd name="connsiteY19" fmla="*/ 10529 h 541912"/>
                <a:gd name="connsiteX20" fmla="*/ 443808 w 700749"/>
                <a:gd name="connsiteY20" fmla="*/ 5858 h 5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0749" h="541912">
                  <a:moveTo>
                    <a:pt x="443808" y="5858"/>
                  </a:moveTo>
                  <a:cubicBezTo>
                    <a:pt x="458757" y="9595"/>
                    <a:pt x="473707" y="13332"/>
                    <a:pt x="487721" y="18004"/>
                  </a:cubicBezTo>
                  <a:cubicBezTo>
                    <a:pt x="535372" y="33888"/>
                    <a:pt x="567140" y="68458"/>
                    <a:pt x="590498" y="111437"/>
                  </a:cubicBezTo>
                  <a:cubicBezTo>
                    <a:pt x="615725" y="160023"/>
                    <a:pt x="644689" y="207674"/>
                    <a:pt x="673654" y="253456"/>
                  </a:cubicBezTo>
                  <a:cubicBezTo>
                    <a:pt x="691406" y="281486"/>
                    <a:pt x="695143" y="304844"/>
                    <a:pt x="698881" y="340349"/>
                  </a:cubicBezTo>
                  <a:cubicBezTo>
                    <a:pt x="699815" y="345955"/>
                    <a:pt x="704487" y="357167"/>
                    <a:pt x="697012" y="355298"/>
                  </a:cubicBezTo>
                  <a:cubicBezTo>
                    <a:pt x="685800" y="352495"/>
                    <a:pt x="654967" y="348758"/>
                    <a:pt x="641886" y="347823"/>
                  </a:cubicBezTo>
                  <a:cubicBezTo>
                    <a:pt x="600776" y="344086"/>
                    <a:pt x="521357" y="344086"/>
                    <a:pt x="468100" y="365576"/>
                  </a:cubicBezTo>
                  <a:cubicBezTo>
                    <a:pt x="408303" y="390803"/>
                    <a:pt x="358784" y="427242"/>
                    <a:pt x="298986" y="452469"/>
                  </a:cubicBezTo>
                  <a:cubicBezTo>
                    <a:pt x="276562" y="461812"/>
                    <a:pt x="249467" y="477696"/>
                    <a:pt x="226108" y="485170"/>
                  </a:cubicBezTo>
                  <a:cubicBezTo>
                    <a:pt x="196210" y="499185"/>
                    <a:pt x="164442" y="505726"/>
                    <a:pt x="133610" y="516003"/>
                  </a:cubicBezTo>
                  <a:cubicBezTo>
                    <a:pt x="126135" y="516938"/>
                    <a:pt x="113989" y="515069"/>
                    <a:pt x="106514" y="514135"/>
                  </a:cubicBezTo>
                  <a:cubicBezTo>
                    <a:pt x="86893" y="512266"/>
                    <a:pt x="71944" y="518806"/>
                    <a:pt x="58863" y="533756"/>
                  </a:cubicBezTo>
                  <a:cubicBezTo>
                    <a:pt x="54191" y="536559"/>
                    <a:pt x="54191" y="540296"/>
                    <a:pt x="49520" y="546836"/>
                  </a:cubicBezTo>
                  <a:cubicBezTo>
                    <a:pt x="34570" y="518806"/>
                    <a:pt x="22424" y="485170"/>
                    <a:pt x="12146" y="456206"/>
                  </a:cubicBezTo>
                  <a:cubicBezTo>
                    <a:pt x="7475" y="443125"/>
                    <a:pt x="0" y="421636"/>
                    <a:pt x="0" y="402949"/>
                  </a:cubicBezTo>
                  <a:cubicBezTo>
                    <a:pt x="0" y="389868"/>
                    <a:pt x="0" y="375853"/>
                    <a:pt x="0" y="362773"/>
                  </a:cubicBezTo>
                  <a:cubicBezTo>
                    <a:pt x="3737" y="297369"/>
                    <a:pt x="21490" y="231966"/>
                    <a:pt x="42979" y="170300"/>
                  </a:cubicBezTo>
                  <a:cubicBezTo>
                    <a:pt x="59797" y="120781"/>
                    <a:pt x="94368" y="82473"/>
                    <a:pt x="141084" y="58180"/>
                  </a:cubicBezTo>
                  <a:cubicBezTo>
                    <a:pt x="187801" y="33888"/>
                    <a:pt x="238255" y="19873"/>
                    <a:pt x="289643" y="10529"/>
                  </a:cubicBezTo>
                  <a:cubicBezTo>
                    <a:pt x="340097" y="3055"/>
                    <a:pt x="392420" y="-6289"/>
                    <a:pt x="443808" y="5858"/>
                  </a:cubicBezTo>
                  <a:close/>
                </a:path>
              </a:pathLst>
            </a:custGeom>
            <a:solidFill>
              <a:srgbClr val="84CCC6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>
                <a:defRPr/>
              </a:pPr>
              <a:endParaRPr lang="en-US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7" name="Freeform: Shape 31">
              <a:extLst>
                <a:ext uri="{FF2B5EF4-FFF2-40B4-BE49-F238E27FC236}">
                  <a16:creationId xmlns:a16="http://schemas.microsoft.com/office/drawing/2014/main" id="{0596FBB7-527B-0A8C-2D39-E6D48147BC24}"/>
                </a:ext>
              </a:extLst>
            </p:cNvPr>
            <p:cNvSpPr/>
            <p:nvPr/>
          </p:nvSpPr>
          <p:spPr>
            <a:xfrm flipH="1">
              <a:off x="5950949" y="1667051"/>
              <a:ext cx="457115" cy="409241"/>
            </a:xfrm>
            <a:custGeom>
              <a:avLst/>
              <a:gdLst>
                <a:gd name="connsiteX0" fmla="*/ 423532 w 457115"/>
                <a:gd name="connsiteY0" fmla="*/ 813 h 409241"/>
                <a:gd name="connsiteX1" fmla="*/ 420585 w 457115"/>
                <a:gd name="connsiteY1" fmla="*/ 3851 h 409241"/>
                <a:gd name="connsiteX2" fmla="*/ 377128 w 457115"/>
                <a:gd name="connsiteY2" fmla="*/ 17847 h 409241"/>
                <a:gd name="connsiteX3" fmla="*/ 235705 w 457115"/>
                <a:gd name="connsiteY3" fmla="*/ 47310 h 409241"/>
                <a:gd name="connsiteX4" fmla="*/ 159101 w 457115"/>
                <a:gd name="connsiteY4" fmla="*/ 63514 h 409241"/>
                <a:gd name="connsiteX5" fmla="*/ 100175 w 457115"/>
                <a:gd name="connsiteY5" fmla="*/ 77509 h 409241"/>
                <a:gd name="connsiteX6" fmla="*/ 101346 w 457115"/>
                <a:gd name="connsiteY6" fmla="*/ 81608 h 409241"/>
                <a:gd name="connsiteX7" fmla="*/ 3684 w 457115"/>
                <a:gd name="connsiteY7" fmla="*/ 49519 h 409241"/>
                <a:gd name="connsiteX8" fmla="*/ 8103 w 457115"/>
                <a:gd name="connsiteY8" fmla="*/ 59094 h 409241"/>
                <a:gd name="connsiteX9" fmla="*/ 103859 w 457115"/>
                <a:gd name="connsiteY9" fmla="*/ 90768 h 409241"/>
                <a:gd name="connsiteX10" fmla="*/ 103920 w 457115"/>
                <a:gd name="connsiteY10" fmla="*/ 90616 h 409241"/>
                <a:gd name="connsiteX11" fmla="*/ 104595 w 457115"/>
                <a:gd name="connsiteY11" fmla="*/ 92977 h 409241"/>
                <a:gd name="connsiteX12" fmla="*/ 122272 w 457115"/>
                <a:gd name="connsiteY12" fmla="*/ 130542 h 409241"/>
                <a:gd name="connsiteX13" fmla="*/ 136267 w 457115"/>
                <a:gd name="connsiteY13" fmla="*/ 199044 h 409241"/>
                <a:gd name="connsiteX14" fmla="*/ 100911 w 457115"/>
                <a:gd name="connsiteY14" fmla="*/ 267546 h 409241"/>
                <a:gd name="connsiteX15" fmla="*/ 90500 w 457115"/>
                <a:gd name="connsiteY15" fmla="*/ 280880 h 409241"/>
                <a:gd name="connsiteX16" fmla="*/ 0 w 457115"/>
                <a:gd name="connsiteY16" fmla="*/ 233662 h 409241"/>
                <a:gd name="connsiteX17" fmla="*/ 2946 w 457115"/>
                <a:gd name="connsiteY17" fmla="*/ 243974 h 409241"/>
                <a:gd name="connsiteX18" fmla="*/ 85385 w 457115"/>
                <a:gd name="connsiteY18" fmla="*/ 287430 h 409241"/>
                <a:gd name="connsiteX19" fmla="*/ 85167 w 457115"/>
                <a:gd name="connsiteY19" fmla="*/ 287710 h 409241"/>
                <a:gd name="connsiteX20" fmla="*/ 92073 w 457115"/>
                <a:gd name="connsiteY20" fmla="*/ 302902 h 409241"/>
                <a:gd name="connsiteX21" fmla="*/ 245280 w 457115"/>
                <a:gd name="connsiteY21" fmla="*/ 392027 h 409241"/>
                <a:gd name="connsiteX22" fmla="*/ 341035 w 457115"/>
                <a:gd name="connsiteY22" fmla="*/ 408233 h 409241"/>
                <a:gd name="connsiteX23" fmla="*/ 426478 w 457115"/>
                <a:gd name="connsiteY23" fmla="*/ 312478 h 409241"/>
                <a:gd name="connsiteX24" fmla="*/ 455941 w 457115"/>
                <a:gd name="connsiteY24" fmla="*/ 174737 h 409241"/>
                <a:gd name="connsiteX25" fmla="*/ 452259 w 457115"/>
                <a:gd name="connsiteY25" fmla="*/ 77509 h 409241"/>
                <a:gd name="connsiteX26" fmla="*/ 444892 w 457115"/>
                <a:gd name="connsiteY26" fmla="*/ 38471 h 409241"/>
                <a:gd name="connsiteX27" fmla="*/ 428688 w 457115"/>
                <a:gd name="connsiteY27" fmla="*/ 6061 h 409241"/>
                <a:gd name="connsiteX28" fmla="*/ 423532 w 457115"/>
                <a:gd name="connsiteY28" fmla="*/ 813 h 40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7115" h="409241">
                  <a:moveTo>
                    <a:pt x="423532" y="813"/>
                  </a:moveTo>
                  <a:cubicBezTo>
                    <a:pt x="421506" y="-568"/>
                    <a:pt x="419849" y="-568"/>
                    <a:pt x="420585" y="3851"/>
                  </a:cubicBezTo>
                  <a:cubicBezTo>
                    <a:pt x="418376" y="6061"/>
                    <a:pt x="385967" y="16373"/>
                    <a:pt x="377128" y="17847"/>
                  </a:cubicBezTo>
                  <a:cubicBezTo>
                    <a:pt x="315992" y="29632"/>
                    <a:pt x="296104" y="34051"/>
                    <a:pt x="235705" y="47310"/>
                  </a:cubicBezTo>
                  <a:cubicBezTo>
                    <a:pt x="207715" y="53202"/>
                    <a:pt x="187091" y="59095"/>
                    <a:pt x="159101" y="63514"/>
                  </a:cubicBezTo>
                  <a:cubicBezTo>
                    <a:pt x="142160" y="66460"/>
                    <a:pt x="101648" y="70879"/>
                    <a:pt x="100175" y="77509"/>
                  </a:cubicBezTo>
                  <a:lnTo>
                    <a:pt x="101346" y="81608"/>
                  </a:lnTo>
                  <a:lnTo>
                    <a:pt x="3684" y="49519"/>
                  </a:lnTo>
                  <a:lnTo>
                    <a:pt x="8103" y="59094"/>
                  </a:lnTo>
                  <a:lnTo>
                    <a:pt x="103859" y="90768"/>
                  </a:lnTo>
                  <a:lnTo>
                    <a:pt x="103920" y="90616"/>
                  </a:lnTo>
                  <a:lnTo>
                    <a:pt x="104595" y="92977"/>
                  </a:lnTo>
                  <a:cubicBezTo>
                    <a:pt x="114906" y="109918"/>
                    <a:pt x="115643" y="115074"/>
                    <a:pt x="122272" y="130542"/>
                  </a:cubicBezTo>
                  <a:cubicBezTo>
                    <a:pt x="128165" y="146748"/>
                    <a:pt x="137003" y="182103"/>
                    <a:pt x="136267" y="199044"/>
                  </a:cubicBezTo>
                  <a:cubicBezTo>
                    <a:pt x="134057" y="229980"/>
                    <a:pt x="119326" y="243239"/>
                    <a:pt x="100911" y="267546"/>
                  </a:cubicBezTo>
                  <a:lnTo>
                    <a:pt x="90500" y="280880"/>
                  </a:lnTo>
                  <a:lnTo>
                    <a:pt x="0" y="233662"/>
                  </a:lnTo>
                  <a:lnTo>
                    <a:pt x="2946" y="243974"/>
                  </a:lnTo>
                  <a:lnTo>
                    <a:pt x="85385" y="287430"/>
                  </a:lnTo>
                  <a:lnTo>
                    <a:pt x="85167" y="287710"/>
                  </a:lnTo>
                  <a:cubicBezTo>
                    <a:pt x="82496" y="292958"/>
                    <a:pt x="83601" y="297377"/>
                    <a:pt x="92073" y="302902"/>
                  </a:cubicBezTo>
                  <a:cubicBezTo>
                    <a:pt x="141423" y="335311"/>
                    <a:pt x="192984" y="363301"/>
                    <a:pt x="245280" y="392027"/>
                  </a:cubicBezTo>
                  <a:cubicBezTo>
                    <a:pt x="269587" y="405286"/>
                    <a:pt x="310836" y="411915"/>
                    <a:pt x="341035" y="408233"/>
                  </a:cubicBezTo>
                  <a:cubicBezTo>
                    <a:pt x="361660" y="390555"/>
                    <a:pt x="410274" y="352989"/>
                    <a:pt x="426478" y="312478"/>
                  </a:cubicBezTo>
                  <a:cubicBezTo>
                    <a:pt x="436791" y="285961"/>
                    <a:pt x="455205" y="193888"/>
                    <a:pt x="455941" y="174737"/>
                  </a:cubicBezTo>
                  <a:cubicBezTo>
                    <a:pt x="458151" y="142328"/>
                    <a:pt x="457414" y="109918"/>
                    <a:pt x="452259" y="77509"/>
                  </a:cubicBezTo>
                  <a:cubicBezTo>
                    <a:pt x="450049" y="61304"/>
                    <a:pt x="449312" y="53939"/>
                    <a:pt x="444892" y="38471"/>
                  </a:cubicBezTo>
                  <a:cubicBezTo>
                    <a:pt x="443420" y="32578"/>
                    <a:pt x="433844" y="11217"/>
                    <a:pt x="428688" y="6061"/>
                  </a:cubicBezTo>
                  <a:cubicBezTo>
                    <a:pt x="427951" y="4956"/>
                    <a:pt x="425557" y="2194"/>
                    <a:pt x="423532" y="813"/>
                  </a:cubicBezTo>
                  <a:close/>
                </a:path>
              </a:pathLst>
            </a:custGeom>
            <a:solidFill>
              <a:srgbClr val="84CCC6">
                <a:lumMod val="40000"/>
                <a:lumOff val="60000"/>
              </a:srgb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446">
                <a:defRPr/>
              </a:pPr>
              <a:endParaRPr lang="en-US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8" name="Freeform: Shape 32">
              <a:extLst>
                <a:ext uri="{FF2B5EF4-FFF2-40B4-BE49-F238E27FC236}">
                  <a16:creationId xmlns:a16="http://schemas.microsoft.com/office/drawing/2014/main" id="{FDFB50DE-604C-8E9A-A6E3-DF76E3464C87}"/>
                </a:ext>
              </a:extLst>
            </p:cNvPr>
            <p:cNvSpPr/>
            <p:nvPr/>
          </p:nvSpPr>
          <p:spPr>
            <a:xfrm flipH="1">
              <a:off x="6366815" y="1657643"/>
              <a:ext cx="66292" cy="95755"/>
            </a:xfrm>
            <a:custGeom>
              <a:avLst/>
              <a:gdLst>
                <a:gd name="connsiteX0" fmla="*/ 92499 w 84089"/>
                <a:gd name="connsiteY0" fmla="*/ 0 h 121463"/>
                <a:gd name="connsiteX1" fmla="*/ 92499 w 84089"/>
                <a:gd name="connsiteY1" fmla="*/ 96236 h 121463"/>
                <a:gd name="connsiteX2" fmla="*/ 72878 w 84089"/>
                <a:gd name="connsiteY2" fmla="*/ 128004 h 121463"/>
                <a:gd name="connsiteX3" fmla="*/ 41111 w 84089"/>
                <a:gd name="connsiteY3" fmla="*/ 76615 h 121463"/>
                <a:gd name="connsiteX4" fmla="*/ 0 w 84089"/>
                <a:gd name="connsiteY4" fmla="*/ 31767 h 121463"/>
                <a:gd name="connsiteX5" fmla="*/ 92499 w 84089"/>
                <a:gd name="connsiteY5" fmla="*/ 0 h 12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9" h="121463">
                  <a:moveTo>
                    <a:pt x="92499" y="0"/>
                  </a:moveTo>
                  <a:cubicBezTo>
                    <a:pt x="92499" y="31767"/>
                    <a:pt x="92499" y="63535"/>
                    <a:pt x="92499" y="96236"/>
                  </a:cubicBezTo>
                  <a:cubicBezTo>
                    <a:pt x="92499" y="128004"/>
                    <a:pt x="88762" y="128004"/>
                    <a:pt x="72878" y="128004"/>
                  </a:cubicBezTo>
                  <a:cubicBezTo>
                    <a:pt x="60732" y="126135"/>
                    <a:pt x="43914" y="81287"/>
                    <a:pt x="41111" y="76615"/>
                  </a:cubicBezTo>
                  <a:cubicBezTo>
                    <a:pt x="29899" y="58863"/>
                    <a:pt x="17752" y="42979"/>
                    <a:pt x="0" y="31767"/>
                  </a:cubicBezTo>
                  <a:cubicBezTo>
                    <a:pt x="30833" y="20555"/>
                    <a:pt x="61666" y="10278"/>
                    <a:pt x="92499" y="0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>
                <a:defRPr/>
              </a:pPr>
              <a:endParaRPr lang="en-US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30763C5-267E-8331-45E8-39D1AFC94F96}"/>
              </a:ext>
            </a:extLst>
          </p:cNvPr>
          <p:cNvSpPr txBox="1"/>
          <p:nvPr/>
        </p:nvSpPr>
        <p:spPr>
          <a:xfrm>
            <a:off x="5710603" y="3453251"/>
            <a:ext cx="14349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s-ES" sz="1600" b="1" dirty="0">
                <a:solidFill>
                  <a:srgbClr val="000099"/>
                </a:solidFill>
                <a:latin typeface="Book Antiqua" panose="02040602050305030304" pitchFamily="18" charset="0"/>
              </a:rPr>
              <a:t> 0 a 4  </a:t>
            </a:r>
          </a:p>
          <a:p>
            <a:pPr defTabSz="609630"/>
            <a:r>
              <a:rPr lang="es-ES" sz="16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es-ES" sz="1600" b="1" dirty="0">
                <a:solidFill>
                  <a:srgbClr val="000099"/>
                </a:solidFill>
                <a:latin typeface="Book Antiqua" panose="02040602050305030304" pitchFamily="18" charset="0"/>
              </a:rPr>
              <a:t> 5 a 9  </a:t>
            </a:r>
          </a:p>
          <a:p>
            <a:pPr defTabSz="609630"/>
            <a:r>
              <a:rPr lang="es-ES" sz="16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es-ES" sz="1600" b="1" dirty="0">
                <a:solidFill>
                  <a:srgbClr val="000099"/>
                </a:solidFill>
                <a:latin typeface="Book Antiqua" panose="02040602050305030304" pitchFamily="18" charset="0"/>
              </a:rPr>
              <a:t> 10 a 19  </a:t>
            </a:r>
          </a:p>
          <a:p>
            <a:pPr defTabSz="609630"/>
            <a:r>
              <a:rPr lang="es-ES" sz="16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es-ES" sz="1600" b="1" dirty="0">
                <a:solidFill>
                  <a:srgbClr val="000099"/>
                </a:solidFill>
                <a:latin typeface="Book Antiqua" panose="02040602050305030304" pitchFamily="18" charset="0"/>
              </a:rPr>
              <a:t> 20 a 24  </a:t>
            </a:r>
          </a:p>
          <a:p>
            <a:pPr defTabSz="609630"/>
            <a:r>
              <a:rPr lang="es-ES" sz="16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es-ES" sz="1600" b="1" dirty="0">
                <a:solidFill>
                  <a:srgbClr val="000099"/>
                </a:solidFill>
                <a:latin typeface="Book Antiqua" panose="02040602050305030304" pitchFamily="18" charset="0"/>
              </a:rPr>
              <a:t> 25 a 45 </a:t>
            </a:r>
            <a:r>
              <a:rPr lang="es-ES" sz="16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es-ES" sz="1600" b="1" dirty="0">
                <a:solidFill>
                  <a:srgbClr val="000099"/>
                </a:solidFill>
                <a:latin typeface="Book Antiqua" panose="02040602050305030304" pitchFamily="18" charset="0"/>
              </a:rPr>
              <a:t> </a:t>
            </a:r>
          </a:p>
          <a:p>
            <a:pPr defTabSz="609630"/>
            <a:r>
              <a:rPr lang="es-ES" sz="1600" b="1" dirty="0">
                <a:solidFill>
                  <a:srgbClr val="000099"/>
                </a:solidFill>
                <a:latin typeface="Book Antiqua" panose="02040602050305030304" pitchFamily="18" charset="0"/>
              </a:rPr>
              <a:t>46 a 59  </a:t>
            </a:r>
          </a:p>
          <a:p>
            <a:pPr defTabSz="609630"/>
            <a:r>
              <a:rPr lang="es-ES" sz="16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es-ES" sz="1600" b="1" dirty="0">
                <a:solidFill>
                  <a:srgbClr val="000099"/>
                </a:solidFill>
                <a:latin typeface="Book Antiqua" panose="02040602050305030304" pitchFamily="18" charset="0"/>
              </a:rPr>
              <a:t> 60 y + </a:t>
            </a:r>
            <a:endParaRPr lang="es-ES" sz="16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58" name="Straight Connector 5">
            <a:extLst>
              <a:ext uri="{FF2B5EF4-FFF2-40B4-BE49-F238E27FC236}">
                <a16:creationId xmlns:a16="http://schemas.microsoft.com/office/drawing/2014/main" id="{3C8ABBAE-6226-8DE8-4A24-6D85A360A0AA}"/>
              </a:ext>
            </a:extLst>
          </p:cNvPr>
          <p:cNvCxnSpPr>
            <a:cxnSpLocks/>
          </p:cNvCxnSpPr>
          <p:nvPr/>
        </p:nvCxnSpPr>
        <p:spPr>
          <a:xfrm>
            <a:off x="1895278" y="3389248"/>
            <a:ext cx="1088484" cy="530313"/>
          </a:xfrm>
          <a:prstGeom prst="line">
            <a:avLst/>
          </a:prstGeom>
          <a:noFill/>
          <a:ln w="12700" cap="flat" cmpd="sng" algn="ctr">
            <a:solidFill>
              <a:srgbClr val="7CC8EC"/>
            </a:solidFill>
            <a:prstDash val="solid"/>
            <a:miter lim="800000"/>
            <a:headEnd type="oval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3189041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D60B1CA-5902-DA52-B4B4-3C87531C27F5}"/>
              </a:ext>
            </a:extLst>
          </p:cNvPr>
          <p:cNvGraphicFramePr/>
          <p:nvPr/>
        </p:nvGraphicFramePr>
        <p:xfrm>
          <a:off x="-450279" y="372031"/>
          <a:ext cx="9887523" cy="3461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agrama de flujo: documento 2">
            <a:extLst>
              <a:ext uri="{FF2B5EF4-FFF2-40B4-BE49-F238E27FC236}">
                <a16:creationId xmlns:a16="http://schemas.microsoft.com/office/drawing/2014/main" id="{797A9078-FAAE-6DAF-8F05-FDF10D49530D}"/>
              </a:ext>
            </a:extLst>
          </p:cNvPr>
          <p:cNvSpPr/>
          <p:nvPr/>
        </p:nvSpPr>
        <p:spPr>
          <a:xfrm>
            <a:off x="965512" y="1520148"/>
            <a:ext cx="1552861" cy="987005"/>
          </a:xfrm>
          <a:prstGeom prst="flowChartDocumen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s-ES" sz="1200" b="1" dirty="0">
                <a:solidFill>
                  <a:srgbClr val="000066"/>
                </a:solidFill>
                <a:latin typeface="Book Antiqua" panose="02040602050305030304" pitchFamily="18" charset="0"/>
              </a:rPr>
              <a:t>HISTORIA CLINICA</a:t>
            </a:r>
            <a:endParaRPr lang="es-ES" sz="12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814896A-7227-7111-8D69-5A4EAB96D242}"/>
              </a:ext>
            </a:extLst>
          </p:cNvPr>
          <p:cNvSpPr/>
          <p:nvPr/>
        </p:nvSpPr>
        <p:spPr>
          <a:xfrm>
            <a:off x="972689" y="4931218"/>
            <a:ext cx="2088220" cy="647238"/>
          </a:xfrm>
          <a:prstGeom prst="rect">
            <a:avLst/>
          </a:prstGeom>
          <a:noFill/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Estudio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EC1781B-F9F3-7AC8-AC79-95498FC5430D}"/>
              </a:ext>
            </a:extLst>
          </p:cNvPr>
          <p:cNvSpPr/>
          <p:nvPr/>
        </p:nvSpPr>
        <p:spPr>
          <a:xfrm>
            <a:off x="955569" y="3980035"/>
            <a:ext cx="2088220" cy="647238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s-ES" sz="2133" dirty="0">
                <a:solidFill>
                  <a:prstClr val="white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Consulta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771699B-C9E9-EB95-B086-A10C8EB63A93}"/>
              </a:ext>
            </a:extLst>
          </p:cNvPr>
          <p:cNvSpPr/>
          <p:nvPr/>
        </p:nvSpPr>
        <p:spPr>
          <a:xfrm>
            <a:off x="972689" y="6048213"/>
            <a:ext cx="2088220" cy="647238"/>
          </a:xfrm>
          <a:prstGeom prst="rect">
            <a:avLst/>
          </a:prstGeom>
          <a:noFill/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Investigación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FCDF9E6-6976-4087-AD52-82D8A388BA94}"/>
              </a:ext>
            </a:extLst>
          </p:cNvPr>
          <p:cNvSpPr/>
          <p:nvPr/>
        </p:nvSpPr>
        <p:spPr>
          <a:xfrm>
            <a:off x="3911600" y="3953634"/>
            <a:ext cx="2088220" cy="652309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s-ES" sz="2133" dirty="0">
                <a:solidFill>
                  <a:prstClr val="white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Datos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AC04575-5BD6-6FBB-D1E6-F2DECF4D95B8}"/>
              </a:ext>
            </a:extLst>
          </p:cNvPr>
          <p:cNvSpPr/>
          <p:nvPr/>
        </p:nvSpPr>
        <p:spPr>
          <a:xfrm>
            <a:off x="3968009" y="4742397"/>
            <a:ext cx="2088220" cy="1121975"/>
          </a:xfrm>
          <a:prstGeom prst="rect">
            <a:avLst/>
          </a:prstGeom>
          <a:noFill/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Información</a:t>
            </a:r>
          </a:p>
          <a:p>
            <a:pPr algn="ctr"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Condiciones</a:t>
            </a:r>
          </a:p>
          <a:p>
            <a:pPr algn="ctr"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Administrativa Epidemiológica  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BE3DE08-04E2-E2DE-8135-00E673153A6A}"/>
              </a:ext>
            </a:extLst>
          </p:cNvPr>
          <p:cNvSpPr/>
          <p:nvPr/>
        </p:nvSpPr>
        <p:spPr>
          <a:xfrm>
            <a:off x="6756400" y="4900970"/>
            <a:ext cx="1958947" cy="610594"/>
          </a:xfrm>
          <a:prstGeom prst="rect">
            <a:avLst/>
          </a:prstGeom>
          <a:noFill/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Correlativo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5BB1B3D-1D9A-58EA-FA24-FE4DC3AE961D}"/>
              </a:ext>
            </a:extLst>
          </p:cNvPr>
          <p:cNvSpPr/>
          <p:nvPr/>
        </p:nvSpPr>
        <p:spPr>
          <a:xfrm>
            <a:off x="6756400" y="6066534"/>
            <a:ext cx="1958947" cy="610594"/>
          </a:xfrm>
          <a:prstGeom prst="rect">
            <a:avLst/>
          </a:prstGeom>
          <a:noFill/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Explicativo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9AF8CA8-30ED-E393-3C62-D83E7F50BFB8}"/>
              </a:ext>
            </a:extLst>
          </p:cNvPr>
          <p:cNvSpPr/>
          <p:nvPr/>
        </p:nvSpPr>
        <p:spPr>
          <a:xfrm>
            <a:off x="6756400" y="3952300"/>
            <a:ext cx="2088220" cy="652309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s-ES" sz="2133" dirty="0">
                <a:solidFill>
                  <a:prstClr val="white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Descriptivo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5D7499C-62D5-0D76-7EC9-C607FEFAA54F}"/>
              </a:ext>
            </a:extLst>
          </p:cNvPr>
          <p:cNvSpPr/>
          <p:nvPr/>
        </p:nvSpPr>
        <p:spPr>
          <a:xfrm>
            <a:off x="9143718" y="5871762"/>
            <a:ext cx="2458917" cy="893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Impacto </a:t>
            </a:r>
          </a:p>
          <a:p>
            <a:pPr algn="ctr"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Medidas de intervención</a:t>
            </a:r>
          </a:p>
          <a:p>
            <a:pPr algn="ctr"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Evaluación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48F24BD-BA90-6CEA-372D-7B64EF08E7F3}"/>
              </a:ext>
            </a:extLst>
          </p:cNvPr>
          <p:cNvSpPr/>
          <p:nvPr/>
        </p:nvSpPr>
        <p:spPr>
          <a:xfrm>
            <a:off x="9351259" y="3633229"/>
            <a:ext cx="2743869" cy="1467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s-ES" sz="1600" dirty="0">
              <a:solidFill>
                <a:srgbClr val="000066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ctr"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Magnitud </a:t>
            </a:r>
          </a:p>
          <a:p>
            <a:pPr algn="ctr"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Persona Grupos de edad Priorizados </a:t>
            </a:r>
          </a:p>
          <a:p>
            <a:pPr algn="ctr"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Tiempo Tendencias</a:t>
            </a:r>
          </a:p>
          <a:p>
            <a:pPr algn="ctr"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Espacio 24 Estados Nacional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9E2BACF-E39A-B3D6-558C-17A130EAA573}"/>
              </a:ext>
            </a:extLst>
          </p:cNvPr>
          <p:cNvSpPr/>
          <p:nvPr/>
        </p:nvSpPr>
        <p:spPr>
          <a:xfrm>
            <a:off x="9001242" y="237549"/>
            <a:ext cx="2743870" cy="1407443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s-ES" sz="2133" dirty="0">
                <a:solidFill>
                  <a:prstClr val="white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Político administrativo</a:t>
            </a:r>
          </a:p>
          <a:p>
            <a:pPr algn="ctr" defTabSz="609630"/>
            <a:r>
              <a:rPr lang="es-ES" sz="2133" dirty="0">
                <a:solidFill>
                  <a:prstClr val="white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Toma de decisiones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52937-28A1-4530-708C-FD9FD5AA0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85" y="1281152"/>
            <a:ext cx="1200150" cy="163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AC9F145-F7A9-ADA2-B0D6-FFDAB24FF040}"/>
              </a:ext>
            </a:extLst>
          </p:cNvPr>
          <p:cNvGrpSpPr/>
          <p:nvPr/>
        </p:nvGrpSpPr>
        <p:grpSpPr>
          <a:xfrm>
            <a:off x="9754853" y="1904104"/>
            <a:ext cx="1524140" cy="1245385"/>
            <a:chOff x="5918202" y="1401058"/>
            <a:chExt cx="2286210" cy="1868077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E07BC596-CF7E-0562-96F1-6861A7EA5964}"/>
                </a:ext>
              </a:extLst>
            </p:cNvPr>
            <p:cNvSpPr/>
            <p:nvPr/>
          </p:nvSpPr>
          <p:spPr>
            <a:xfrm>
              <a:off x="5918202" y="1401058"/>
              <a:ext cx="2286210" cy="186807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2919715"/>
                <a:satOff val="-100000"/>
                <a:lumOff val="498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609630"/>
              <a:endParaRPr lang="es-E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ángulo: esquinas redondeadas 4">
              <a:extLst>
                <a:ext uri="{FF2B5EF4-FFF2-40B4-BE49-F238E27FC236}">
                  <a16:creationId xmlns:a16="http://schemas.microsoft.com/office/drawing/2014/main" id="{25CF73DA-DEBD-22DC-43D1-6269C62E286B}"/>
                </a:ext>
              </a:extLst>
            </p:cNvPr>
            <p:cNvSpPr txBox="1"/>
            <p:nvPr/>
          </p:nvSpPr>
          <p:spPr>
            <a:xfrm>
              <a:off x="6009394" y="1492250"/>
              <a:ext cx="2103826" cy="1685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algn="ctr" defTabSz="9483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33" dirty="0">
                  <a:solidFill>
                    <a:srgbClr val="000066"/>
                  </a:solidFill>
                  <a:latin typeface="Book Antiqua" panose="02040602050305030304" pitchFamily="18" charset="0"/>
                </a:rPr>
                <a:t>Población</a:t>
              </a:r>
              <a:r>
                <a:rPr lang="es-ES" sz="1400" dirty="0">
                  <a:solidFill>
                    <a:srgbClr val="000066"/>
                  </a:solidFill>
                  <a:latin typeface="Calibri"/>
                </a:rPr>
                <a:t> </a:t>
              </a:r>
              <a:endParaRPr lang="es-VE" sz="1400" dirty="0">
                <a:solidFill>
                  <a:srgbClr val="000066"/>
                </a:solidFill>
                <a:latin typeface="Calibri"/>
              </a:endParaRPr>
            </a:p>
          </p:txBody>
        </p:sp>
      </p:grpSp>
      <p:sp>
        <p:nvSpPr>
          <p:cNvPr id="19" name="Diagrama de flujo: multidocumento 18">
            <a:extLst>
              <a:ext uri="{FF2B5EF4-FFF2-40B4-BE49-F238E27FC236}">
                <a16:creationId xmlns:a16="http://schemas.microsoft.com/office/drawing/2014/main" id="{87DA43BD-9626-D309-438E-0CB1F892F4DA}"/>
              </a:ext>
            </a:extLst>
          </p:cNvPr>
          <p:cNvSpPr/>
          <p:nvPr/>
        </p:nvSpPr>
        <p:spPr>
          <a:xfrm>
            <a:off x="3501978" y="1651819"/>
            <a:ext cx="1832022" cy="1083125"/>
          </a:xfrm>
          <a:prstGeom prst="flowChartMultidocumen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s-ES" sz="1200" b="1" dirty="0">
                <a:solidFill>
                  <a:srgbClr val="000066"/>
                </a:solidFill>
                <a:latin typeface="Book Antiqua" panose="02040602050305030304" pitchFamily="18" charset="0"/>
              </a:rPr>
              <a:t>CONSOLIDADOS</a:t>
            </a:r>
          </a:p>
        </p:txBody>
      </p:sp>
    </p:spTree>
    <p:extLst>
      <p:ext uri="{BB962C8B-B14F-4D97-AF65-F5344CB8AC3E}">
        <p14:creationId xmlns:p14="http://schemas.microsoft.com/office/powerpoint/2010/main" val="3132441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1">
            <a:extLst>
              <a:ext uri="{FF2B5EF4-FFF2-40B4-BE49-F238E27FC236}">
                <a16:creationId xmlns:a16="http://schemas.microsoft.com/office/drawing/2014/main" id="{11B8728E-A046-B215-0C82-330AE44196DA}"/>
              </a:ext>
            </a:extLst>
          </p:cNvPr>
          <p:cNvSpPr txBox="1">
            <a:spLocks/>
          </p:cNvSpPr>
          <p:nvPr/>
        </p:nvSpPr>
        <p:spPr>
          <a:xfrm>
            <a:off x="1279769" y="2322326"/>
            <a:ext cx="1916371" cy="710757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 </a:t>
            </a:r>
          </a:p>
        </p:txBody>
      </p:sp>
      <p:sp>
        <p:nvSpPr>
          <p:cNvPr id="97" name="Text Placeholder 1">
            <a:extLst>
              <a:ext uri="{FF2B5EF4-FFF2-40B4-BE49-F238E27FC236}">
                <a16:creationId xmlns:a16="http://schemas.microsoft.com/office/drawing/2014/main" id="{5455C564-08BA-251D-24CD-8F57D55B7509}"/>
              </a:ext>
            </a:extLst>
          </p:cNvPr>
          <p:cNvSpPr txBox="1">
            <a:spLocks/>
          </p:cNvSpPr>
          <p:nvPr/>
        </p:nvSpPr>
        <p:spPr>
          <a:xfrm>
            <a:off x="9595429" y="2140181"/>
            <a:ext cx="2433443" cy="876469"/>
          </a:xfrm>
          <a:prstGeom prst="rect">
            <a:avLst/>
          </a:prstGeom>
        </p:spPr>
        <p:txBody>
          <a:bodyPr vert="horz" lIns="60960" tIns="30480" rIns="60960" bIns="3048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/>
          </a:p>
        </p:txBody>
      </p:sp>
      <p:sp>
        <p:nvSpPr>
          <p:cNvPr id="63" name="Text Placeholder 1">
            <a:extLst>
              <a:ext uri="{FF2B5EF4-FFF2-40B4-BE49-F238E27FC236}">
                <a16:creationId xmlns:a16="http://schemas.microsoft.com/office/drawing/2014/main" id="{494AAF08-03CF-CF9B-78AD-EBB2EF78B6C1}"/>
              </a:ext>
            </a:extLst>
          </p:cNvPr>
          <p:cNvSpPr txBox="1">
            <a:spLocks/>
          </p:cNvSpPr>
          <p:nvPr/>
        </p:nvSpPr>
        <p:spPr>
          <a:xfrm>
            <a:off x="5388295" y="2008933"/>
            <a:ext cx="2747386" cy="710757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33" dirty="0"/>
          </a:p>
        </p:txBody>
      </p:sp>
      <p:sp>
        <p:nvSpPr>
          <p:cNvPr id="100" name="자유형: 도형 32">
            <a:extLst>
              <a:ext uri="{FF2B5EF4-FFF2-40B4-BE49-F238E27FC236}">
                <a16:creationId xmlns:a16="http://schemas.microsoft.com/office/drawing/2014/main" id="{D970324D-CEDB-DEFA-A75E-E3173C33425D}"/>
              </a:ext>
            </a:extLst>
          </p:cNvPr>
          <p:cNvSpPr/>
          <p:nvPr/>
        </p:nvSpPr>
        <p:spPr>
          <a:xfrm>
            <a:off x="3196140" y="176262"/>
            <a:ext cx="4746235" cy="847375"/>
          </a:xfrm>
          <a:custGeom>
            <a:avLst/>
            <a:gdLst>
              <a:gd name="connsiteX0" fmla="*/ 62289 w 1431908"/>
              <a:gd name="connsiteY0" fmla="*/ 0 h 315692"/>
              <a:gd name="connsiteX1" fmla="*/ 1371331 w 1431908"/>
              <a:gd name="connsiteY1" fmla="*/ 0 h 315692"/>
              <a:gd name="connsiteX2" fmla="*/ 1415376 w 1431908"/>
              <a:gd name="connsiteY2" fmla="*/ 18244 h 315692"/>
              <a:gd name="connsiteX3" fmla="*/ 1431908 w 1431908"/>
              <a:gd name="connsiteY3" fmla="*/ 58155 h 315692"/>
              <a:gd name="connsiteX4" fmla="*/ 100375 w 1431908"/>
              <a:gd name="connsiteY4" fmla="*/ 58155 h 315692"/>
              <a:gd name="connsiteX5" fmla="*/ 73951 w 1431908"/>
              <a:gd name="connsiteY5" fmla="*/ 84579 h 315692"/>
              <a:gd name="connsiteX6" fmla="*/ 73951 w 1431908"/>
              <a:gd name="connsiteY6" fmla="*/ 231114 h 315692"/>
              <a:gd name="connsiteX7" fmla="*/ 100375 w 1431908"/>
              <a:gd name="connsiteY7" fmla="*/ 257538 h 315692"/>
              <a:gd name="connsiteX8" fmla="*/ 1431907 w 1431908"/>
              <a:gd name="connsiteY8" fmla="*/ 257538 h 315692"/>
              <a:gd name="connsiteX9" fmla="*/ 1415376 w 1431908"/>
              <a:gd name="connsiteY9" fmla="*/ 297448 h 315692"/>
              <a:gd name="connsiteX10" fmla="*/ 1371331 w 1431908"/>
              <a:gd name="connsiteY10" fmla="*/ 315692 h 315692"/>
              <a:gd name="connsiteX11" fmla="*/ 62289 w 1431908"/>
              <a:gd name="connsiteY11" fmla="*/ 315692 h 315692"/>
              <a:gd name="connsiteX12" fmla="*/ 0 w 1431908"/>
              <a:gd name="connsiteY12" fmla="*/ 253403 h 315692"/>
              <a:gd name="connsiteX13" fmla="*/ 0 w 1431908"/>
              <a:gd name="connsiteY13" fmla="*/ 62289 h 315692"/>
              <a:gd name="connsiteX14" fmla="*/ 62289 w 1431908"/>
              <a:gd name="connsiteY14" fmla="*/ 0 h 31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1908" h="315692">
                <a:moveTo>
                  <a:pt x="62289" y="0"/>
                </a:moveTo>
                <a:lnTo>
                  <a:pt x="1371331" y="0"/>
                </a:lnTo>
                <a:cubicBezTo>
                  <a:pt x="1388532" y="0"/>
                  <a:pt x="1404104" y="6972"/>
                  <a:pt x="1415376" y="18244"/>
                </a:cubicBezTo>
                <a:lnTo>
                  <a:pt x="1431908" y="58155"/>
                </a:lnTo>
                <a:lnTo>
                  <a:pt x="100375" y="58155"/>
                </a:lnTo>
                <a:cubicBezTo>
                  <a:pt x="85781" y="58155"/>
                  <a:pt x="73951" y="69985"/>
                  <a:pt x="73951" y="84579"/>
                </a:cubicBezTo>
                <a:lnTo>
                  <a:pt x="73951" y="231114"/>
                </a:lnTo>
                <a:cubicBezTo>
                  <a:pt x="73951" y="245708"/>
                  <a:pt x="85781" y="257538"/>
                  <a:pt x="100375" y="257538"/>
                </a:cubicBezTo>
                <a:lnTo>
                  <a:pt x="1431907" y="257538"/>
                </a:lnTo>
                <a:lnTo>
                  <a:pt x="1415376" y="297448"/>
                </a:lnTo>
                <a:cubicBezTo>
                  <a:pt x="1404104" y="308720"/>
                  <a:pt x="1388532" y="315692"/>
                  <a:pt x="1371331" y="315692"/>
                </a:cubicBezTo>
                <a:lnTo>
                  <a:pt x="62289" y="315692"/>
                </a:lnTo>
                <a:cubicBezTo>
                  <a:pt x="27888" y="315692"/>
                  <a:pt x="0" y="287804"/>
                  <a:pt x="0" y="253403"/>
                </a:cubicBezTo>
                <a:lnTo>
                  <a:pt x="0" y="62289"/>
                </a:lnTo>
                <a:cubicBezTo>
                  <a:pt x="0" y="27888"/>
                  <a:pt x="27888" y="0"/>
                  <a:pt x="62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altLang="ko-KR" sz="2400" dirty="0">
                <a:solidFill>
                  <a:srgbClr val="003366"/>
                </a:solidFill>
                <a:latin typeface="Book Antiqua" panose="02040602050305030304" pitchFamily="18" charset="0"/>
              </a:rPr>
              <a:t>Agendas de investigación</a:t>
            </a:r>
            <a:endParaRPr lang="ko-KR" altLang="en-US" sz="2400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19DFD9-7CE0-B38F-90E3-693FF72D40BB}"/>
              </a:ext>
            </a:extLst>
          </p:cNvPr>
          <p:cNvSpPr txBox="1"/>
          <p:nvPr/>
        </p:nvSpPr>
        <p:spPr>
          <a:xfrm>
            <a:off x="2237954" y="1208412"/>
            <a:ext cx="715166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Investigación orientada al interés público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3948657-C6D2-0F31-0C6E-17187FF215A1}"/>
              </a:ext>
            </a:extLst>
          </p:cNvPr>
          <p:cNvSpPr txBox="1"/>
          <p:nvPr/>
        </p:nvSpPr>
        <p:spPr>
          <a:xfrm>
            <a:off x="2537647" y="1726798"/>
            <a:ext cx="8063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  50% una agenda nacional de investigación sobre salud bucal centrada en la salud pública y las intervenciones poblacionales</a:t>
            </a:r>
          </a:p>
        </p:txBody>
      </p:sp>
      <p:sp>
        <p:nvSpPr>
          <p:cNvPr id="12" name="Rectángulo redondeado 14">
            <a:extLst>
              <a:ext uri="{FF2B5EF4-FFF2-40B4-BE49-F238E27FC236}">
                <a16:creationId xmlns:a16="http://schemas.microsoft.com/office/drawing/2014/main" id="{CA498C85-676A-F392-77C6-81C5E05D7404}"/>
              </a:ext>
            </a:extLst>
          </p:cNvPr>
          <p:cNvSpPr/>
          <p:nvPr/>
        </p:nvSpPr>
        <p:spPr>
          <a:xfrm>
            <a:off x="123146" y="148402"/>
            <a:ext cx="1660247" cy="59736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Objetivo 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CAC3517-C788-3918-80AB-7BB94F7CB936}"/>
              </a:ext>
            </a:extLst>
          </p:cNvPr>
          <p:cNvSpPr txBox="1"/>
          <p:nvPr/>
        </p:nvSpPr>
        <p:spPr>
          <a:xfrm>
            <a:off x="3547182" y="2561273"/>
            <a:ext cx="50976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0" i="0" dirty="0">
                <a:solidFill>
                  <a:srgbClr val="003366"/>
                </a:solidFill>
                <a:effectLst/>
                <a:latin typeface="Book Antiqua" panose="02040602050305030304" pitchFamily="18" charset="0"/>
              </a:rPr>
              <a:t>Convocatoria</a:t>
            </a:r>
            <a:r>
              <a:rPr lang="es-ES" b="0" i="0" dirty="0">
                <a:solidFill>
                  <a:srgbClr val="003366"/>
                </a:solidFill>
                <a:effectLst/>
                <a:latin typeface="Book Antiqua" panose="02040602050305030304" pitchFamily="18" charset="0"/>
              </a:rPr>
              <a:t> Nacional de Proyectos 2024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3865CC7A-FAAF-B6B8-DBB1-B78427052BA3}"/>
              </a:ext>
            </a:extLst>
          </p:cNvPr>
          <p:cNvSpPr/>
          <p:nvPr/>
        </p:nvSpPr>
        <p:spPr>
          <a:xfrm>
            <a:off x="232500" y="958464"/>
            <a:ext cx="1607308" cy="830997"/>
          </a:xfrm>
          <a:prstGeom prst="rightArrow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003366"/>
                </a:solidFill>
                <a:latin typeface="Book Antiqua" panose="02040602050305030304" pitchFamily="18" charset="0"/>
              </a:rPr>
              <a:t>Meta</a:t>
            </a:r>
            <a:r>
              <a:rPr lang="es-ES" dirty="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BA4B24-2834-E2DF-9A6F-2058294DACB5}"/>
              </a:ext>
            </a:extLst>
          </p:cNvPr>
          <p:cNvSpPr txBox="1"/>
          <p:nvPr/>
        </p:nvSpPr>
        <p:spPr>
          <a:xfrm>
            <a:off x="4304691" y="4363365"/>
            <a:ext cx="16509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endParaRPr lang="es-ES" sz="1600" b="1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</a:rPr>
              <a:t>Perfil socio-epidemiológico de las etnias</a:t>
            </a:r>
          </a:p>
        </p:txBody>
      </p:sp>
      <p:grpSp>
        <p:nvGrpSpPr>
          <p:cNvPr id="8" name="Group 103">
            <a:extLst>
              <a:ext uri="{FF2B5EF4-FFF2-40B4-BE49-F238E27FC236}">
                <a16:creationId xmlns:a16="http://schemas.microsoft.com/office/drawing/2014/main" id="{128D0A5E-0ECC-A733-893C-3BD23974678F}"/>
              </a:ext>
            </a:extLst>
          </p:cNvPr>
          <p:cNvGrpSpPr/>
          <p:nvPr/>
        </p:nvGrpSpPr>
        <p:grpSpPr>
          <a:xfrm>
            <a:off x="8519317" y="3417539"/>
            <a:ext cx="3507131" cy="720012"/>
            <a:chOff x="1763068" y="1994608"/>
            <a:chExt cx="4380898" cy="570821"/>
          </a:xfrm>
        </p:grpSpPr>
        <p:sp>
          <p:nvSpPr>
            <p:cNvPr id="11" name="Graphic 56">
              <a:extLst>
                <a:ext uri="{FF2B5EF4-FFF2-40B4-BE49-F238E27FC236}">
                  <a16:creationId xmlns:a16="http://schemas.microsoft.com/office/drawing/2014/main" id="{B1EF9E5D-15FE-3852-F329-9D8135C0F13C}"/>
                </a:ext>
              </a:extLst>
            </p:cNvPr>
            <p:cNvSpPr/>
            <p:nvPr/>
          </p:nvSpPr>
          <p:spPr>
            <a:xfrm>
              <a:off x="1763068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Graphic 56">
              <a:extLst>
                <a:ext uri="{FF2B5EF4-FFF2-40B4-BE49-F238E27FC236}">
                  <a16:creationId xmlns:a16="http://schemas.microsoft.com/office/drawing/2014/main" id="{1F6919FC-3428-EE3E-E83C-2516365F8E87}"/>
                </a:ext>
              </a:extLst>
            </p:cNvPr>
            <p:cNvSpPr/>
            <p:nvPr/>
          </p:nvSpPr>
          <p:spPr>
            <a:xfrm>
              <a:off x="2200925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Graphic 56">
              <a:extLst>
                <a:ext uri="{FF2B5EF4-FFF2-40B4-BE49-F238E27FC236}">
                  <a16:creationId xmlns:a16="http://schemas.microsoft.com/office/drawing/2014/main" id="{849CFA11-0453-E1E7-D175-2FFCA4CE1E9E}"/>
                </a:ext>
              </a:extLst>
            </p:cNvPr>
            <p:cNvSpPr/>
            <p:nvPr/>
          </p:nvSpPr>
          <p:spPr>
            <a:xfrm>
              <a:off x="2638782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Graphic 56">
              <a:extLst>
                <a:ext uri="{FF2B5EF4-FFF2-40B4-BE49-F238E27FC236}">
                  <a16:creationId xmlns:a16="http://schemas.microsoft.com/office/drawing/2014/main" id="{B30784F9-08D9-20F3-DDA7-3362AF1325AB}"/>
                </a:ext>
              </a:extLst>
            </p:cNvPr>
            <p:cNvSpPr/>
            <p:nvPr/>
          </p:nvSpPr>
          <p:spPr>
            <a:xfrm>
              <a:off x="3076639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Graphic 56">
              <a:extLst>
                <a:ext uri="{FF2B5EF4-FFF2-40B4-BE49-F238E27FC236}">
                  <a16:creationId xmlns:a16="http://schemas.microsoft.com/office/drawing/2014/main" id="{5D23BF61-DBF8-AB1A-3D64-9A14098A50C1}"/>
                </a:ext>
              </a:extLst>
            </p:cNvPr>
            <p:cNvSpPr/>
            <p:nvPr/>
          </p:nvSpPr>
          <p:spPr>
            <a:xfrm>
              <a:off x="3514496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Graphic 56">
              <a:extLst>
                <a:ext uri="{FF2B5EF4-FFF2-40B4-BE49-F238E27FC236}">
                  <a16:creationId xmlns:a16="http://schemas.microsoft.com/office/drawing/2014/main" id="{5BD455FE-45E4-C09F-AFD3-A37675110210}"/>
                </a:ext>
              </a:extLst>
            </p:cNvPr>
            <p:cNvSpPr/>
            <p:nvPr/>
          </p:nvSpPr>
          <p:spPr>
            <a:xfrm>
              <a:off x="3952353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Graphic 56">
              <a:extLst>
                <a:ext uri="{FF2B5EF4-FFF2-40B4-BE49-F238E27FC236}">
                  <a16:creationId xmlns:a16="http://schemas.microsoft.com/office/drawing/2014/main" id="{47EABB8F-F64D-A4DC-2514-33691BEAB160}"/>
                </a:ext>
              </a:extLst>
            </p:cNvPr>
            <p:cNvSpPr/>
            <p:nvPr/>
          </p:nvSpPr>
          <p:spPr>
            <a:xfrm>
              <a:off x="4390210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Graphic 56">
              <a:extLst>
                <a:ext uri="{FF2B5EF4-FFF2-40B4-BE49-F238E27FC236}">
                  <a16:creationId xmlns:a16="http://schemas.microsoft.com/office/drawing/2014/main" id="{87073BA7-5610-D86A-F774-F64CEE6894A4}"/>
                </a:ext>
              </a:extLst>
            </p:cNvPr>
            <p:cNvSpPr/>
            <p:nvPr/>
          </p:nvSpPr>
          <p:spPr>
            <a:xfrm>
              <a:off x="4828067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Graphic 56">
              <a:extLst>
                <a:ext uri="{FF2B5EF4-FFF2-40B4-BE49-F238E27FC236}">
                  <a16:creationId xmlns:a16="http://schemas.microsoft.com/office/drawing/2014/main" id="{51618AB5-9603-5A10-28DA-EB415988B3DC}"/>
                </a:ext>
              </a:extLst>
            </p:cNvPr>
            <p:cNvSpPr/>
            <p:nvPr/>
          </p:nvSpPr>
          <p:spPr>
            <a:xfrm>
              <a:off x="5265924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Graphic 56">
              <a:extLst>
                <a:ext uri="{FF2B5EF4-FFF2-40B4-BE49-F238E27FC236}">
                  <a16:creationId xmlns:a16="http://schemas.microsoft.com/office/drawing/2014/main" id="{D6A29A74-BA46-4C1C-B1B8-37ED79A20BBE}"/>
                </a:ext>
              </a:extLst>
            </p:cNvPr>
            <p:cNvSpPr/>
            <p:nvPr/>
          </p:nvSpPr>
          <p:spPr>
            <a:xfrm>
              <a:off x="5703781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46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348E77A-046E-A5E2-901E-E06A164D0DC4}"/>
              </a:ext>
            </a:extLst>
          </p:cNvPr>
          <p:cNvSpPr txBox="1"/>
          <p:nvPr/>
        </p:nvSpPr>
        <p:spPr>
          <a:xfrm>
            <a:off x="6558150" y="4423969"/>
            <a:ext cx="29561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</a:rPr>
              <a:t> SENACREH Componente Cronología y secuencia de erupción dentaria, malformaciones congénitas y defectos, hábitos </a:t>
            </a:r>
          </a:p>
        </p:txBody>
      </p:sp>
      <p:sp>
        <p:nvSpPr>
          <p:cNvPr id="28" name="Freeform 48">
            <a:extLst>
              <a:ext uri="{FF2B5EF4-FFF2-40B4-BE49-F238E27FC236}">
                <a16:creationId xmlns:a16="http://schemas.microsoft.com/office/drawing/2014/main" id="{0643C2BE-2F5D-2583-BCB5-26AF08B17779}"/>
              </a:ext>
            </a:extLst>
          </p:cNvPr>
          <p:cNvSpPr>
            <a:spLocks noEditPoints="1"/>
          </p:cNvSpPr>
          <p:nvPr/>
        </p:nvSpPr>
        <p:spPr bwMode="auto">
          <a:xfrm>
            <a:off x="1334931" y="3704720"/>
            <a:ext cx="1355959" cy="309109"/>
          </a:xfrm>
          <a:custGeom>
            <a:avLst/>
            <a:gdLst>
              <a:gd name="T0" fmla="*/ 558 w 739"/>
              <a:gd name="T1" fmla="*/ 116 h 227"/>
              <a:gd name="T2" fmla="*/ 543 w 739"/>
              <a:gd name="T3" fmla="*/ 120 h 227"/>
              <a:gd name="T4" fmla="*/ 543 w 739"/>
              <a:gd name="T5" fmla="*/ 89 h 227"/>
              <a:gd name="T6" fmla="*/ 558 w 739"/>
              <a:gd name="T7" fmla="*/ 81 h 227"/>
              <a:gd name="T8" fmla="*/ 558 w 739"/>
              <a:gd name="T9" fmla="*/ 100 h 227"/>
              <a:gd name="T10" fmla="*/ 731 w 739"/>
              <a:gd name="T11" fmla="*/ 93 h 227"/>
              <a:gd name="T12" fmla="*/ 681 w 739"/>
              <a:gd name="T13" fmla="*/ 97 h 227"/>
              <a:gd name="T14" fmla="*/ 666 w 739"/>
              <a:gd name="T15" fmla="*/ 104 h 227"/>
              <a:gd name="T16" fmla="*/ 681 w 739"/>
              <a:gd name="T17" fmla="*/ 112 h 227"/>
              <a:gd name="T18" fmla="*/ 716 w 739"/>
              <a:gd name="T19" fmla="*/ 108 h 227"/>
              <a:gd name="T20" fmla="*/ 662 w 739"/>
              <a:gd name="T21" fmla="*/ 158 h 227"/>
              <a:gd name="T22" fmla="*/ 620 w 739"/>
              <a:gd name="T23" fmla="*/ 170 h 227"/>
              <a:gd name="T24" fmla="*/ 581 w 739"/>
              <a:gd name="T25" fmla="*/ 158 h 227"/>
              <a:gd name="T26" fmla="*/ 573 w 739"/>
              <a:gd name="T27" fmla="*/ 124 h 227"/>
              <a:gd name="T28" fmla="*/ 577 w 739"/>
              <a:gd name="T29" fmla="*/ 77 h 227"/>
              <a:gd name="T30" fmla="*/ 546 w 739"/>
              <a:gd name="T31" fmla="*/ 58 h 227"/>
              <a:gd name="T32" fmla="*/ 527 w 739"/>
              <a:gd name="T33" fmla="*/ 77 h 227"/>
              <a:gd name="T34" fmla="*/ 527 w 739"/>
              <a:gd name="T35" fmla="*/ 116 h 227"/>
              <a:gd name="T36" fmla="*/ 546 w 739"/>
              <a:gd name="T37" fmla="*/ 150 h 227"/>
              <a:gd name="T38" fmla="*/ 516 w 739"/>
              <a:gd name="T39" fmla="*/ 189 h 227"/>
              <a:gd name="T40" fmla="*/ 477 w 739"/>
              <a:gd name="T41" fmla="*/ 208 h 227"/>
              <a:gd name="T42" fmla="*/ 450 w 739"/>
              <a:gd name="T43" fmla="*/ 204 h 227"/>
              <a:gd name="T44" fmla="*/ 420 w 739"/>
              <a:gd name="T45" fmla="*/ 181 h 227"/>
              <a:gd name="T46" fmla="*/ 385 w 739"/>
              <a:gd name="T47" fmla="*/ 124 h 227"/>
              <a:gd name="T48" fmla="*/ 354 w 739"/>
              <a:gd name="T49" fmla="*/ 66 h 227"/>
              <a:gd name="T50" fmla="*/ 320 w 739"/>
              <a:gd name="T51" fmla="*/ 35 h 227"/>
              <a:gd name="T52" fmla="*/ 285 w 739"/>
              <a:gd name="T53" fmla="*/ 27 h 227"/>
              <a:gd name="T54" fmla="*/ 231 w 739"/>
              <a:gd name="T55" fmla="*/ 47 h 227"/>
              <a:gd name="T56" fmla="*/ 170 w 739"/>
              <a:gd name="T57" fmla="*/ 89 h 227"/>
              <a:gd name="T58" fmla="*/ 112 w 739"/>
              <a:gd name="T59" fmla="*/ 124 h 227"/>
              <a:gd name="T60" fmla="*/ 77 w 739"/>
              <a:gd name="T61" fmla="*/ 120 h 227"/>
              <a:gd name="T62" fmla="*/ 31 w 739"/>
              <a:gd name="T63" fmla="*/ 81 h 227"/>
              <a:gd name="T64" fmla="*/ 16 w 739"/>
              <a:gd name="T65" fmla="*/ 47 h 227"/>
              <a:gd name="T66" fmla="*/ 20 w 739"/>
              <a:gd name="T67" fmla="*/ 12 h 227"/>
              <a:gd name="T68" fmla="*/ 16 w 739"/>
              <a:gd name="T69" fmla="*/ 0 h 227"/>
              <a:gd name="T70" fmla="*/ 4 w 739"/>
              <a:gd name="T71" fmla="*/ 16 h 227"/>
              <a:gd name="T72" fmla="*/ 4 w 739"/>
              <a:gd name="T73" fmla="*/ 54 h 227"/>
              <a:gd name="T74" fmla="*/ 31 w 739"/>
              <a:gd name="T75" fmla="*/ 100 h 227"/>
              <a:gd name="T76" fmla="*/ 77 w 739"/>
              <a:gd name="T77" fmla="*/ 135 h 227"/>
              <a:gd name="T78" fmla="*/ 135 w 739"/>
              <a:gd name="T79" fmla="*/ 131 h 227"/>
              <a:gd name="T80" fmla="*/ 200 w 739"/>
              <a:gd name="T81" fmla="*/ 85 h 227"/>
              <a:gd name="T82" fmla="*/ 250 w 739"/>
              <a:gd name="T83" fmla="*/ 50 h 227"/>
              <a:gd name="T84" fmla="*/ 289 w 739"/>
              <a:gd name="T85" fmla="*/ 43 h 227"/>
              <a:gd name="T86" fmla="*/ 323 w 739"/>
              <a:gd name="T87" fmla="*/ 58 h 227"/>
              <a:gd name="T88" fmla="*/ 358 w 739"/>
              <a:gd name="T89" fmla="*/ 104 h 227"/>
              <a:gd name="T90" fmla="*/ 389 w 739"/>
              <a:gd name="T91" fmla="*/ 166 h 227"/>
              <a:gd name="T92" fmla="*/ 427 w 739"/>
              <a:gd name="T93" fmla="*/ 212 h 227"/>
              <a:gd name="T94" fmla="*/ 466 w 739"/>
              <a:gd name="T95" fmla="*/ 227 h 227"/>
              <a:gd name="T96" fmla="*/ 508 w 739"/>
              <a:gd name="T97" fmla="*/ 216 h 227"/>
              <a:gd name="T98" fmla="*/ 550 w 739"/>
              <a:gd name="T99" fmla="*/ 174 h 227"/>
              <a:gd name="T100" fmla="*/ 589 w 739"/>
              <a:gd name="T101" fmla="*/ 181 h 227"/>
              <a:gd name="T102" fmla="*/ 650 w 739"/>
              <a:gd name="T103" fmla="*/ 185 h 227"/>
              <a:gd name="T104" fmla="*/ 700 w 739"/>
              <a:gd name="T105" fmla="*/ 158 h 227"/>
              <a:gd name="T106" fmla="*/ 716 w 739"/>
              <a:gd name="T107" fmla="*/ 177 h 227"/>
              <a:gd name="T108" fmla="*/ 723 w 739"/>
              <a:gd name="T109" fmla="*/ 181 h 227"/>
              <a:gd name="T110" fmla="*/ 731 w 739"/>
              <a:gd name="T111" fmla="*/ 177 h 227"/>
              <a:gd name="T112" fmla="*/ 739 w 739"/>
              <a:gd name="T113" fmla="*/ 100 h 227"/>
              <a:gd name="T114" fmla="*/ 731 w 739"/>
              <a:gd name="T115" fmla="*/ 9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39" h="227">
                <a:moveTo>
                  <a:pt x="558" y="100"/>
                </a:moveTo>
                <a:lnTo>
                  <a:pt x="558" y="116"/>
                </a:lnTo>
                <a:lnTo>
                  <a:pt x="554" y="135"/>
                </a:lnTo>
                <a:lnTo>
                  <a:pt x="543" y="120"/>
                </a:lnTo>
                <a:lnTo>
                  <a:pt x="539" y="104"/>
                </a:lnTo>
                <a:lnTo>
                  <a:pt x="543" y="89"/>
                </a:lnTo>
                <a:lnTo>
                  <a:pt x="543" y="81"/>
                </a:lnTo>
                <a:lnTo>
                  <a:pt x="558" y="81"/>
                </a:lnTo>
                <a:lnTo>
                  <a:pt x="558" y="89"/>
                </a:lnTo>
                <a:lnTo>
                  <a:pt x="558" y="100"/>
                </a:lnTo>
                <a:lnTo>
                  <a:pt x="558" y="100"/>
                </a:lnTo>
                <a:close/>
                <a:moveTo>
                  <a:pt x="731" y="93"/>
                </a:moveTo>
                <a:lnTo>
                  <a:pt x="696" y="97"/>
                </a:lnTo>
                <a:lnTo>
                  <a:pt x="681" y="97"/>
                </a:lnTo>
                <a:lnTo>
                  <a:pt x="670" y="100"/>
                </a:lnTo>
                <a:lnTo>
                  <a:pt x="666" y="104"/>
                </a:lnTo>
                <a:lnTo>
                  <a:pt x="670" y="108"/>
                </a:lnTo>
                <a:lnTo>
                  <a:pt x="681" y="112"/>
                </a:lnTo>
                <a:lnTo>
                  <a:pt x="696" y="112"/>
                </a:lnTo>
                <a:lnTo>
                  <a:pt x="716" y="108"/>
                </a:lnTo>
                <a:lnTo>
                  <a:pt x="685" y="147"/>
                </a:lnTo>
                <a:lnTo>
                  <a:pt x="662" y="158"/>
                </a:lnTo>
                <a:lnTo>
                  <a:pt x="639" y="170"/>
                </a:lnTo>
                <a:lnTo>
                  <a:pt x="620" y="170"/>
                </a:lnTo>
                <a:lnTo>
                  <a:pt x="600" y="166"/>
                </a:lnTo>
                <a:lnTo>
                  <a:pt x="581" y="158"/>
                </a:lnTo>
                <a:lnTo>
                  <a:pt x="566" y="150"/>
                </a:lnTo>
                <a:lnTo>
                  <a:pt x="573" y="124"/>
                </a:lnTo>
                <a:lnTo>
                  <a:pt x="577" y="100"/>
                </a:lnTo>
                <a:lnTo>
                  <a:pt x="577" y="77"/>
                </a:lnTo>
                <a:lnTo>
                  <a:pt x="562" y="62"/>
                </a:lnTo>
                <a:lnTo>
                  <a:pt x="546" y="58"/>
                </a:lnTo>
                <a:lnTo>
                  <a:pt x="535" y="66"/>
                </a:lnTo>
                <a:lnTo>
                  <a:pt x="527" y="77"/>
                </a:lnTo>
                <a:lnTo>
                  <a:pt x="523" y="89"/>
                </a:lnTo>
                <a:lnTo>
                  <a:pt x="527" y="116"/>
                </a:lnTo>
                <a:lnTo>
                  <a:pt x="535" y="135"/>
                </a:lnTo>
                <a:lnTo>
                  <a:pt x="546" y="150"/>
                </a:lnTo>
                <a:lnTo>
                  <a:pt x="539" y="166"/>
                </a:lnTo>
                <a:lnTo>
                  <a:pt x="516" y="189"/>
                </a:lnTo>
                <a:lnTo>
                  <a:pt x="493" y="204"/>
                </a:lnTo>
                <a:lnTo>
                  <a:pt x="477" y="208"/>
                </a:lnTo>
                <a:lnTo>
                  <a:pt x="462" y="208"/>
                </a:lnTo>
                <a:lnTo>
                  <a:pt x="450" y="204"/>
                </a:lnTo>
                <a:lnTo>
                  <a:pt x="435" y="197"/>
                </a:lnTo>
                <a:lnTo>
                  <a:pt x="420" y="181"/>
                </a:lnTo>
                <a:lnTo>
                  <a:pt x="404" y="162"/>
                </a:lnTo>
                <a:lnTo>
                  <a:pt x="385" y="124"/>
                </a:lnTo>
                <a:lnTo>
                  <a:pt x="366" y="81"/>
                </a:lnTo>
                <a:lnTo>
                  <a:pt x="354" y="66"/>
                </a:lnTo>
                <a:lnTo>
                  <a:pt x="339" y="47"/>
                </a:lnTo>
                <a:lnTo>
                  <a:pt x="320" y="35"/>
                </a:lnTo>
                <a:lnTo>
                  <a:pt x="304" y="27"/>
                </a:lnTo>
                <a:lnTo>
                  <a:pt x="285" y="27"/>
                </a:lnTo>
                <a:lnTo>
                  <a:pt x="266" y="31"/>
                </a:lnTo>
                <a:lnTo>
                  <a:pt x="231" y="47"/>
                </a:lnTo>
                <a:lnTo>
                  <a:pt x="196" y="70"/>
                </a:lnTo>
                <a:lnTo>
                  <a:pt x="170" y="89"/>
                </a:lnTo>
                <a:lnTo>
                  <a:pt x="143" y="112"/>
                </a:lnTo>
                <a:lnTo>
                  <a:pt x="112" y="124"/>
                </a:lnTo>
                <a:lnTo>
                  <a:pt x="96" y="124"/>
                </a:lnTo>
                <a:lnTo>
                  <a:pt x="77" y="120"/>
                </a:lnTo>
                <a:lnTo>
                  <a:pt x="50" y="104"/>
                </a:lnTo>
                <a:lnTo>
                  <a:pt x="31" y="81"/>
                </a:lnTo>
                <a:lnTo>
                  <a:pt x="23" y="66"/>
                </a:lnTo>
                <a:lnTo>
                  <a:pt x="16" y="47"/>
                </a:lnTo>
                <a:lnTo>
                  <a:pt x="12" y="27"/>
                </a:lnTo>
                <a:lnTo>
                  <a:pt x="20" y="12"/>
                </a:lnTo>
                <a:lnTo>
                  <a:pt x="20" y="4"/>
                </a:lnTo>
                <a:lnTo>
                  <a:pt x="16" y="0"/>
                </a:lnTo>
                <a:lnTo>
                  <a:pt x="12" y="4"/>
                </a:lnTo>
                <a:lnTo>
                  <a:pt x="4" y="16"/>
                </a:lnTo>
                <a:lnTo>
                  <a:pt x="0" y="27"/>
                </a:lnTo>
                <a:lnTo>
                  <a:pt x="4" y="54"/>
                </a:lnTo>
                <a:lnTo>
                  <a:pt x="16" y="77"/>
                </a:lnTo>
                <a:lnTo>
                  <a:pt x="31" y="100"/>
                </a:lnTo>
                <a:lnTo>
                  <a:pt x="50" y="120"/>
                </a:lnTo>
                <a:lnTo>
                  <a:pt x="77" y="135"/>
                </a:lnTo>
                <a:lnTo>
                  <a:pt x="104" y="139"/>
                </a:lnTo>
                <a:lnTo>
                  <a:pt x="135" y="131"/>
                </a:lnTo>
                <a:lnTo>
                  <a:pt x="170" y="112"/>
                </a:lnTo>
                <a:lnTo>
                  <a:pt x="200" y="85"/>
                </a:lnTo>
                <a:lnTo>
                  <a:pt x="231" y="62"/>
                </a:lnTo>
                <a:lnTo>
                  <a:pt x="250" y="50"/>
                </a:lnTo>
                <a:lnTo>
                  <a:pt x="270" y="47"/>
                </a:lnTo>
                <a:lnTo>
                  <a:pt x="289" y="43"/>
                </a:lnTo>
                <a:lnTo>
                  <a:pt x="308" y="47"/>
                </a:lnTo>
                <a:lnTo>
                  <a:pt x="323" y="58"/>
                </a:lnTo>
                <a:lnTo>
                  <a:pt x="335" y="70"/>
                </a:lnTo>
                <a:lnTo>
                  <a:pt x="358" y="104"/>
                </a:lnTo>
                <a:lnTo>
                  <a:pt x="373" y="139"/>
                </a:lnTo>
                <a:lnTo>
                  <a:pt x="389" y="166"/>
                </a:lnTo>
                <a:lnTo>
                  <a:pt x="404" y="189"/>
                </a:lnTo>
                <a:lnTo>
                  <a:pt x="427" y="212"/>
                </a:lnTo>
                <a:lnTo>
                  <a:pt x="450" y="224"/>
                </a:lnTo>
                <a:lnTo>
                  <a:pt x="466" y="227"/>
                </a:lnTo>
                <a:lnTo>
                  <a:pt x="481" y="227"/>
                </a:lnTo>
                <a:lnTo>
                  <a:pt x="508" y="216"/>
                </a:lnTo>
                <a:lnTo>
                  <a:pt x="531" y="197"/>
                </a:lnTo>
                <a:lnTo>
                  <a:pt x="550" y="174"/>
                </a:lnTo>
                <a:lnTo>
                  <a:pt x="558" y="162"/>
                </a:lnTo>
                <a:lnTo>
                  <a:pt x="589" y="181"/>
                </a:lnTo>
                <a:lnTo>
                  <a:pt x="620" y="189"/>
                </a:lnTo>
                <a:lnTo>
                  <a:pt x="650" y="185"/>
                </a:lnTo>
                <a:lnTo>
                  <a:pt x="673" y="174"/>
                </a:lnTo>
                <a:lnTo>
                  <a:pt x="700" y="158"/>
                </a:lnTo>
                <a:lnTo>
                  <a:pt x="720" y="135"/>
                </a:lnTo>
                <a:lnTo>
                  <a:pt x="716" y="177"/>
                </a:lnTo>
                <a:lnTo>
                  <a:pt x="720" y="181"/>
                </a:lnTo>
                <a:lnTo>
                  <a:pt x="723" y="181"/>
                </a:lnTo>
                <a:lnTo>
                  <a:pt x="727" y="181"/>
                </a:lnTo>
                <a:lnTo>
                  <a:pt x="731" y="177"/>
                </a:lnTo>
                <a:lnTo>
                  <a:pt x="739" y="139"/>
                </a:lnTo>
                <a:lnTo>
                  <a:pt x="739" y="100"/>
                </a:lnTo>
                <a:lnTo>
                  <a:pt x="739" y="93"/>
                </a:lnTo>
                <a:lnTo>
                  <a:pt x="731" y="93"/>
                </a:lnTo>
                <a:close/>
              </a:path>
            </a:pathLst>
          </a:custGeom>
          <a:solidFill>
            <a:srgbClr val="297F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63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Rectangle 34">
            <a:extLst>
              <a:ext uri="{FF2B5EF4-FFF2-40B4-BE49-F238E27FC236}">
                <a16:creationId xmlns:a16="http://schemas.microsoft.com/office/drawing/2014/main" id="{495CFD38-3E1A-7181-F151-74A2CE5FA969}"/>
              </a:ext>
            </a:extLst>
          </p:cNvPr>
          <p:cNvSpPr/>
          <p:nvPr/>
        </p:nvSpPr>
        <p:spPr>
          <a:xfrm>
            <a:off x="264570" y="3618356"/>
            <a:ext cx="1005403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609630"/>
            <a:r>
              <a:rPr lang="en-US" sz="2800" b="1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1967</a:t>
            </a:r>
            <a:endParaRPr lang="en-US" sz="2800" dirty="0">
              <a:solidFill>
                <a:srgbClr val="44546A"/>
              </a:solidFill>
              <a:latin typeface="Arial"/>
            </a:endParaRPr>
          </a:p>
        </p:txBody>
      </p:sp>
      <p:sp>
        <p:nvSpPr>
          <p:cNvPr id="30" name="Rectangle 35">
            <a:extLst>
              <a:ext uri="{FF2B5EF4-FFF2-40B4-BE49-F238E27FC236}">
                <a16:creationId xmlns:a16="http://schemas.microsoft.com/office/drawing/2014/main" id="{D4F449F0-6C51-C97C-72AB-097DBDDC0C77}"/>
              </a:ext>
            </a:extLst>
          </p:cNvPr>
          <p:cNvSpPr/>
          <p:nvPr/>
        </p:nvSpPr>
        <p:spPr>
          <a:xfrm>
            <a:off x="2766805" y="3618356"/>
            <a:ext cx="1005403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609630"/>
            <a:r>
              <a:rPr lang="en-US" sz="2800" b="1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1986</a:t>
            </a:r>
            <a:endParaRPr lang="en-US" sz="2800" dirty="0">
              <a:solidFill>
                <a:srgbClr val="44546A"/>
              </a:solidFill>
              <a:latin typeface="Arial"/>
            </a:endParaRPr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4DA6BAA4-5CAD-1899-04A2-686448F21015}"/>
              </a:ext>
            </a:extLst>
          </p:cNvPr>
          <p:cNvSpPr/>
          <p:nvPr/>
        </p:nvSpPr>
        <p:spPr>
          <a:xfrm>
            <a:off x="4943483" y="3618356"/>
            <a:ext cx="1005403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609630"/>
            <a:r>
              <a:rPr lang="en-US" sz="2800" b="1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2008</a:t>
            </a:r>
            <a:endParaRPr lang="en-US" sz="2800" dirty="0">
              <a:solidFill>
                <a:srgbClr val="44546A"/>
              </a:solidFill>
              <a:latin typeface="Arial"/>
            </a:endParaRPr>
          </a:p>
        </p:txBody>
      </p:sp>
      <p:sp>
        <p:nvSpPr>
          <p:cNvPr id="32" name="Rectangle 35">
            <a:extLst>
              <a:ext uri="{FF2B5EF4-FFF2-40B4-BE49-F238E27FC236}">
                <a16:creationId xmlns:a16="http://schemas.microsoft.com/office/drawing/2014/main" id="{6EC1D1B7-2767-A274-56AE-1F5260474DE8}"/>
              </a:ext>
            </a:extLst>
          </p:cNvPr>
          <p:cNvSpPr/>
          <p:nvPr/>
        </p:nvSpPr>
        <p:spPr>
          <a:xfrm>
            <a:off x="7147903" y="3568268"/>
            <a:ext cx="1005403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609630"/>
            <a:r>
              <a:rPr lang="en-US" sz="2800" b="1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  <a:endParaRPr lang="en-US" sz="2800" dirty="0">
              <a:solidFill>
                <a:srgbClr val="44546A"/>
              </a:solidFill>
              <a:latin typeface="Arial"/>
            </a:endParaRPr>
          </a:p>
        </p:txBody>
      </p:sp>
      <p:sp>
        <p:nvSpPr>
          <p:cNvPr id="33" name="Freeform 85">
            <a:extLst>
              <a:ext uri="{FF2B5EF4-FFF2-40B4-BE49-F238E27FC236}">
                <a16:creationId xmlns:a16="http://schemas.microsoft.com/office/drawing/2014/main" id="{C4CDECA2-BC79-32D2-4D3A-823756386547}"/>
              </a:ext>
            </a:extLst>
          </p:cNvPr>
          <p:cNvSpPr>
            <a:spLocks/>
          </p:cNvSpPr>
          <p:nvPr/>
        </p:nvSpPr>
        <p:spPr bwMode="auto">
          <a:xfrm rot="19800000">
            <a:off x="6074129" y="3563972"/>
            <a:ext cx="733425" cy="531813"/>
          </a:xfrm>
          <a:custGeom>
            <a:avLst/>
            <a:gdLst>
              <a:gd name="T0" fmla="*/ 439 w 462"/>
              <a:gd name="T1" fmla="*/ 296 h 335"/>
              <a:gd name="T2" fmla="*/ 412 w 462"/>
              <a:gd name="T3" fmla="*/ 269 h 335"/>
              <a:gd name="T4" fmla="*/ 404 w 462"/>
              <a:gd name="T5" fmla="*/ 277 h 335"/>
              <a:gd name="T6" fmla="*/ 408 w 462"/>
              <a:gd name="T7" fmla="*/ 289 h 335"/>
              <a:gd name="T8" fmla="*/ 292 w 462"/>
              <a:gd name="T9" fmla="*/ 231 h 335"/>
              <a:gd name="T10" fmla="*/ 281 w 462"/>
              <a:gd name="T11" fmla="*/ 216 h 335"/>
              <a:gd name="T12" fmla="*/ 285 w 462"/>
              <a:gd name="T13" fmla="*/ 196 h 335"/>
              <a:gd name="T14" fmla="*/ 292 w 462"/>
              <a:gd name="T15" fmla="*/ 119 h 335"/>
              <a:gd name="T16" fmla="*/ 277 w 462"/>
              <a:gd name="T17" fmla="*/ 112 h 335"/>
              <a:gd name="T18" fmla="*/ 185 w 462"/>
              <a:gd name="T19" fmla="*/ 212 h 335"/>
              <a:gd name="T20" fmla="*/ 181 w 462"/>
              <a:gd name="T21" fmla="*/ 173 h 335"/>
              <a:gd name="T22" fmla="*/ 192 w 462"/>
              <a:gd name="T23" fmla="*/ 89 h 335"/>
              <a:gd name="T24" fmla="*/ 189 w 462"/>
              <a:gd name="T25" fmla="*/ 46 h 335"/>
              <a:gd name="T26" fmla="*/ 173 w 462"/>
              <a:gd name="T27" fmla="*/ 43 h 335"/>
              <a:gd name="T28" fmla="*/ 119 w 462"/>
              <a:gd name="T29" fmla="*/ 127 h 335"/>
              <a:gd name="T30" fmla="*/ 112 w 462"/>
              <a:gd name="T31" fmla="*/ 143 h 335"/>
              <a:gd name="T32" fmla="*/ 100 w 462"/>
              <a:gd name="T33" fmla="*/ 150 h 335"/>
              <a:gd name="T34" fmla="*/ 100 w 462"/>
              <a:gd name="T35" fmla="*/ 131 h 335"/>
              <a:gd name="T36" fmla="*/ 100 w 462"/>
              <a:gd name="T37" fmla="*/ 108 h 335"/>
              <a:gd name="T38" fmla="*/ 100 w 462"/>
              <a:gd name="T39" fmla="*/ 43 h 335"/>
              <a:gd name="T40" fmla="*/ 96 w 462"/>
              <a:gd name="T41" fmla="*/ 12 h 335"/>
              <a:gd name="T42" fmla="*/ 81 w 462"/>
              <a:gd name="T43" fmla="*/ 0 h 335"/>
              <a:gd name="T44" fmla="*/ 46 w 462"/>
              <a:gd name="T45" fmla="*/ 12 h 335"/>
              <a:gd name="T46" fmla="*/ 16 w 462"/>
              <a:gd name="T47" fmla="*/ 46 h 335"/>
              <a:gd name="T48" fmla="*/ 0 w 462"/>
              <a:gd name="T49" fmla="*/ 100 h 335"/>
              <a:gd name="T50" fmla="*/ 4 w 462"/>
              <a:gd name="T51" fmla="*/ 131 h 335"/>
              <a:gd name="T52" fmla="*/ 12 w 462"/>
              <a:gd name="T53" fmla="*/ 93 h 335"/>
              <a:gd name="T54" fmla="*/ 31 w 462"/>
              <a:gd name="T55" fmla="*/ 46 h 335"/>
              <a:gd name="T56" fmla="*/ 54 w 462"/>
              <a:gd name="T57" fmla="*/ 19 h 335"/>
              <a:gd name="T58" fmla="*/ 77 w 462"/>
              <a:gd name="T59" fmla="*/ 19 h 335"/>
              <a:gd name="T60" fmla="*/ 85 w 462"/>
              <a:gd name="T61" fmla="*/ 54 h 335"/>
              <a:gd name="T62" fmla="*/ 85 w 462"/>
              <a:gd name="T63" fmla="*/ 104 h 335"/>
              <a:gd name="T64" fmla="*/ 85 w 462"/>
              <a:gd name="T65" fmla="*/ 146 h 335"/>
              <a:gd name="T66" fmla="*/ 92 w 462"/>
              <a:gd name="T67" fmla="*/ 169 h 335"/>
              <a:gd name="T68" fmla="*/ 112 w 462"/>
              <a:gd name="T69" fmla="*/ 169 h 335"/>
              <a:gd name="T70" fmla="*/ 135 w 462"/>
              <a:gd name="T71" fmla="*/ 139 h 335"/>
              <a:gd name="T72" fmla="*/ 177 w 462"/>
              <a:gd name="T73" fmla="*/ 66 h 335"/>
              <a:gd name="T74" fmla="*/ 177 w 462"/>
              <a:gd name="T75" fmla="*/ 108 h 335"/>
              <a:gd name="T76" fmla="*/ 166 w 462"/>
              <a:gd name="T77" fmla="*/ 193 h 335"/>
              <a:gd name="T78" fmla="*/ 177 w 462"/>
              <a:gd name="T79" fmla="*/ 235 h 335"/>
              <a:gd name="T80" fmla="*/ 189 w 462"/>
              <a:gd name="T81" fmla="*/ 235 h 335"/>
              <a:gd name="T82" fmla="*/ 273 w 462"/>
              <a:gd name="T83" fmla="*/ 135 h 335"/>
              <a:gd name="T84" fmla="*/ 269 w 462"/>
              <a:gd name="T85" fmla="*/ 239 h 335"/>
              <a:gd name="T86" fmla="*/ 427 w 462"/>
              <a:gd name="T87" fmla="*/ 312 h 335"/>
              <a:gd name="T88" fmla="*/ 408 w 462"/>
              <a:gd name="T89" fmla="*/ 320 h 335"/>
              <a:gd name="T90" fmla="*/ 369 w 462"/>
              <a:gd name="T91" fmla="*/ 323 h 335"/>
              <a:gd name="T92" fmla="*/ 369 w 462"/>
              <a:gd name="T93" fmla="*/ 331 h 335"/>
              <a:gd name="T94" fmla="*/ 408 w 462"/>
              <a:gd name="T95" fmla="*/ 335 h 335"/>
              <a:gd name="T96" fmla="*/ 462 w 462"/>
              <a:gd name="T97" fmla="*/ 331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2" h="335">
                <a:moveTo>
                  <a:pt x="458" y="320"/>
                </a:moveTo>
                <a:lnTo>
                  <a:pt x="439" y="296"/>
                </a:lnTo>
                <a:lnTo>
                  <a:pt x="416" y="273"/>
                </a:lnTo>
                <a:lnTo>
                  <a:pt x="412" y="269"/>
                </a:lnTo>
                <a:lnTo>
                  <a:pt x="408" y="269"/>
                </a:lnTo>
                <a:lnTo>
                  <a:pt x="404" y="277"/>
                </a:lnTo>
                <a:lnTo>
                  <a:pt x="404" y="281"/>
                </a:lnTo>
                <a:lnTo>
                  <a:pt x="408" y="289"/>
                </a:lnTo>
                <a:lnTo>
                  <a:pt x="308" y="239"/>
                </a:lnTo>
                <a:lnTo>
                  <a:pt x="292" y="231"/>
                </a:lnTo>
                <a:lnTo>
                  <a:pt x="281" y="223"/>
                </a:lnTo>
                <a:lnTo>
                  <a:pt x="281" y="216"/>
                </a:lnTo>
                <a:lnTo>
                  <a:pt x="281" y="208"/>
                </a:lnTo>
                <a:lnTo>
                  <a:pt x="285" y="196"/>
                </a:lnTo>
                <a:lnTo>
                  <a:pt x="285" y="189"/>
                </a:lnTo>
                <a:lnTo>
                  <a:pt x="292" y="119"/>
                </a:lnTo>
                <a:lnTo>
                  <a:pt x="289" y="112"/>
                </a:lnTo>
                <a:lnTo>
                  <a:pt x="277" y="112"/>
                </a:lnTo>
                <a:lnTo>
                  <a:pt x="227" y="158"/>
                </a:lnTo>
                <a:lnTo>
                  <a:pt x="185" y="212"/>
                </a:lnTo>
                <a:lnTo>
                  <a:pt x="181" y="193"/>
                </a:lnTo>
                <a:lnTo>
                  <a:pt x="181" y="173"/>
                </a:lnTo>
                <a:lnTo>
                  <a:pt x="185" y="131"/>
                </a:lnTo>
                <a:lnTo>
                  <a:pt x="192" y="89"/>
                </a:lnTo>
                <a:lnTo>
                  <a:pt x="192" y="66"/>
                </a:lnTo>
                <a:lnTo>
                  <a:pt x="189" y="46"/>
                </a:lnTo>
                <a:lnTo>
                  <a:pt x="181" y="43"/>
                </a:lnTo>
                <a:lnTo>
                  <a:pt x="173" y="43"/>
                </a:lnTo>
                <a:lnTo>
                  <a:pt x="139" y="96"/>
                </a:lnTo>
                <a:lnTo>
                  <a:pt x="119" y="127"/>
                </a:lnTo>
                <a:lnTo>
                  <a:pt x="119" y="135"/>
                </a:lnTo>
                <a:lnTo>
                  <a:pt x="112" y="143"/>
                </a:lnTo>
                <a:lnTo>
                  <a:pt x="108" y="150"/>
                </a:lnTo>
                <a:lnTo>
                  <a:pt x="100" y="150"/>
                </a:lnTo>
                <a:lnTo>
                  <a:pt x="100" y="143"/>
                </a:lnTo>
                <a:lnTo>
                  <a:pt x="100" y="131"/>
                </a:lnTo>
                <a:lnTo>
                  <a:pt x="100" y="116"/>
                </a:lnTo>
                <a:lnTo>
                  <a:pt x="100" y="108"/>
                </a:lnTo>
                <a:lnTo>
                  <a:pt x="100" y="73"/>
                </a:lnTo>
                <a:lnTo>
                  <a:pt x="100" y="43"/>
                </a:lnTo>
                <a:lnTo>
                  <a:pt x="100" y="23"/>
                </a:lnTo>
                <a:lnTo>
                  <a:pt x="96" y="12"/>
                </a:lnTo>
                <a:lnTo>
                  <a:pt x="89" y="4"/>
                </a:lnTo>
                <a:lnTo>
                  <a:pt x="81" y="0"/>
                </a:lnTo>
                <a:lnTo>
                  <a:pt x="62" y="0"/>
                </a:lnTo>
                <a:lnTo>
                  <a:pt x="46" y="12"/>
                </a:lnTo>
                <a:lnTo>
                  <a:pt x="31" y="23"/>
                </a:lnTo>
                <a:lnTo>
                  <a:pt x="16" y="46"/>
                </a:lnTo>
                <a:lnTo>
                  <a:pt x="4" y="73"/>
                </a:lnTo>
                <a:lnTo>
                  <a:pt x="0" y="100"/>
                </a:lnTo>
                <a:lnTo>
                  <a:pt x="0" y="127"/>
                </a:lnTo>
                <a:lnTo>
                  <a:pt x="4" y="131"/>
                </a:lnTo>
                <a:lnTo>
                  <a:pt x="4" y="127"/>
                </a:lnTo>
                <a:lnTo>
                  <a:pt x="12" y="93"/>
                </a:lnTo>
                <a:lnTo>
                  <a:pt x="23" y="58"/>
                </a:lnTo>
                <a:lnTo>
                  <a:pt x="31" y="46"/>
                </a:lnTo>
                <a:lnTo>
                  <a:pt x="42" y="31"/>
                </a:lnTo>
                <a:lnTo>
                  <a:pt x="54" y="19"/>
                </a:lnTo>
                <a:lnTo>
                  <a:pt x="69" y="16"/>
                </a:lnTo>
                <a:lnTo>
                  <a:pt x="77" y="19"/>
                </a:lnTo>
                <a:lnTo>
                  <a:pt x="81" y="35"/>
                </a:lnTo>
                <a:lnTo>
                  <a:pt x="85" y="54"/>
                </a:lnTo>
                <a:lnTo>
                  <a:pt x="85" y="77"/>
                </a:lnTo>
                <a:lnTo>
                  <a:pt x="85" y="104"/>
                </a:lnTo>
                <a:lnTo>
                  <a:pt x="85" y="127"/>
                </a:lnTo>
                <a:lnTo>
                  <a:pt x="85" y="146"/>
                </a:lnTo>
                <a:lnTo>
                  <a:pt x="85" y="158"/>
                </a:lnTo>
                <a:lnTo>
                  <a:pt x="92" y="169"/>
                </a:lnTo>
                <a:lnTo>
                  <a:pt x="100" y="173"/>
                </a:lnTo>
                <a:lnTo>
                  <a:pt x="112" y="169"/>
                </a:lnTo>
                <a:lnTo>
                  <a:pt x="119" y="162"/>
                </a:lnTo>
                <a:lnTo>
                  <a:pt x="135" y="139"/>
                </a:lnTo>
                <a:lnTo>
                  <a:pt x="146" y="112"/>
                </a:lnTo>
                <a:lnTo>
                  <a:pt x="177" y="66"/>
                </a:lnTo>
                <a:lnTo>
                  <a:pt x="177" y="89"/>
                </a:lnTo>
                <a:lnTo>
                  <a:pt x="177" y="108"/>
                </a:lnTo>
                <a:lnTo>
                  <a:pt x="169" y="150"/>
                </a:lnTo>
                <a:lnTo>
                  <a:pt x="166" y="193"/>
                </a:lnTo>
                <a:lnTo>
                  <a:pt x="169" y="216"/>
                </a:lnTo>
                <a:lnTo>
                  <a:pt x="177" y="235"/>
                </a:lnTo>
                <a:lnTo>
                  <a:pt x="181" y="239"/>
                </a:lnTo>
                <a:lnTo>
                  <a:pt x="189" y="235"/>
                </a:lnTo>
                <a:lnTo>
                  <a:pt x="227" y="181"/>
                </a:lnTo>
                <a:lnTo>
                  <a:pt x="273" y="135"/>
                </a:lnTo>
                <a:lnTo>
                  <a:pt x="266" y="231"/>
                </a:lnTo>
                <a:lnTo>
                  <a:pt x="269" y="239"/>
                </a:lnTo>
                <a:lnTo>
                  <a:pt x="416" y="312"/>
                </a:lnTo>
                <a:lnTo>
                  <a:pt x="427" y="312"/>
                </a:lnTo>
                <a:lnTo>
                  <a:pt x="431" y="320"/>
                </a:lnTo>
                <a:lnTo>
                  <a:pt x="408" y="320"/>
                </a:lnTo>
                <a:lnTo>
                  <a:pt x="389" y="320"/>
                </a:lnTo>
                <a:lnTo>
                  <a:pt x="369" y="323"/>
                </a:lnTo>
                <a:lnTo>
                  <a:pt x="366" y="327"/>
                </a:lnTo>
                <a:lnTo>
                  <a:pt x="369" y="331"/>
                </a:lnTo>
                <a:lnTo>
                  <a:pt x="389" y="335"/>
                </a:lnTo>
                <a:lnTo>
                  <a:pt x="408" y="335"/>
                </a:lnTo>
                <a:lnTo>
                  <a:pt x="454" y="335"/>
                </a:lnTo>
                <a:lnTo>
                  <a:pt x="462" y="331"/>
                </a:lnTo>
                <a:lnTo>
                  <a:pt x="458" y="320"/>
                </a:lnTo>
                <a:close/>
              </a:path>
            </a:pathLst>
          </a:custGeom>
          <a:solidFill>
            <a:srgbClr val="297F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630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C2D07DB-FE3D-7E2E-3FC5-C27606B11E7B}"/>
              </a:ext>
            </a:extLst>
          </p:cNvPr>
          <p:cNvSpPr txBox="1"/>
          <p:nvPr/>
        </p:nvSpPr>
        <p:spPr>
          <a:xfrm>
            <a:off x="220999" y="4449456"/>
            <a:ext cx="20231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</a:rPr>
              <a:t>Estudio para la Planificación </a:t>
            </a:r>
          </a:p>
          <a:p>
            <a:pPr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</a:rPr>
              <a:t>integral de La Odontología (EPIO)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FD9DE3C-32CD-6E82-64EA-5B10BC24F7DC}"/>
              </a:ext>
            </a:extLst>
          </p:cNvPr>
          <p:cNvSpPr txBox="1"/>
          <p:nvPr/>
        </p:nvSpPr>
        <p:spPr>
          <a:xfrm>
            <a:off x="2654206" y="4203235"/>
            <a:ext cx="13559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</a:rPr>
              <a:t>Estudio Nacional de Crecimiento</a:t>
            </a:r>
          </a:p>
          <a:p>
            <a:pPr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</a:rPr>
              <a:t> y Desarrollo Humano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4E3623F-7B4D-3C5C-0BD0-2CF131106849}"/>
              </a:ext>
            </a:extLst>
          </p:cNvPr>
          <p:cNvSpPr txBox="1"/>
          <p:nvPr/>
        </p:nvSpPr>
        <p:spPr>
          <a:xfrm>
            <a:off x="9235827" y="4516302"/>
            <a:ext cx="2263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</a:rPr>
              <a:t> Estudios de Universidades</a:t>
            </a:r>
          </a:p>
          <a:p>
            <a:pPr algn="ctr" defTabSz="609630"/>
            <a:r>
              <a:rPr lang="es-ES" sz="1600" dirty="0">
                <a:solidFill>
                  <a:srgbClr val="000066"/>
                </a:solidFill>
                <a:latin typeface="Book Antiqua" panose="02040602050305030304" pitchFamily="18" charset="0"/>
              </a:rPr>
              <a:t>ONG </a:t>
            </a:r>
          </a:p>
        </p:txBody>
      </p:sp>
      <p:sp>
        <p:nvSpPr>
          <p:cNvPr id="37" name="Freeform 68">
            <a:extLst>
              <a:ext uri="{FF2B5EF4-FFF2-40B4-BE49-F238E27FC236}">
                <a16:creationId xmlns:a16="http://schemas.microsoft.com/office/drawing/2014/main" id="{6B2B751F-56B1-8727-8134-31A8465B291F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4145945" y="3490984"/>
            <a:ext cx="397641" cy="965200"/>
          </a:xfrm>
          <a:custGeom>
            <a:avLst/>
            <a:gdLst>
              <a:gd name="T0" fmla="*/ 69 w 265"/>
              <a:gd name="T1" fmla="*/ 288 h 608"/>
              <a:gd name="T2" fmla="*/ 19 w 265"/>
              <a:gd name="T3" fmla="*/ 250 h 608"/>
              <a:gd name="T4" fmla="*/ 15 w 265"/>
              <a:gd name="T5" fmla="*/ 219 h 608"/>
              <a:gd name="T6" fmla="*/ 31 w 265"/>
              <a:gd name="T7" fmla="*/ 188 h 608"/>
              <a:gd name="T8" fmla="*/ 61 w 265"/>
              <a:gd name="T9" fmla="*/ 181 h 608"/>
              <a:gd name="T10" fmla="*/ 96 w 265"/>
              <a:gd name="T11" fmla="*/ 192 h 608"/>
              <a:gd name="T12" fmla="*/ 150 w 265"/>
              <a:gd name="T13" fmla="*/ 235 h 608"/>
              <a:gd name="T14" fmla="*/ 138 w 265"/>
              <a:gd name="T15" fmla="*/ 285 h 608"/>
              <a:gd name="T16" fmla="*/ 100 w 265"/>
              <a:gd name="T17" fmla="*/ 292 h 608"/>
              <a:gd name="T18" fmla="*/ 207 w 265"/>
              <a:gd name="T19" fmla="*/ 542 h 608"/>
              <a:gd name="T20" fmla="*/ 231 w 265"/>
              <a:gd name="T21" fmla="*/ 423 h 608"/>
              <a:gd name="T22" fmla="*/ 211 w 265"/>
              <a:gd name="T23" fmla="*/ 308 h 608"/>
              <a:gd name="T24" fmla="*/ 227 w 265"/>
              <a:gd name="T25" fmla="*/ 238 h 608"/>
              <a:gd name="T26" fmla="*/ 257 w 265"/>
              <a:gd name="T27" fmla="*/ 181 h 608"/>
              <a:gd name="T28" fmla="*/ 265 w 265"/>
              <a:gd name="T29" fmla="*/ 119 h 608"/>
              <a:gd name="T30" fmla="*/ 254 w 265"/>
              <a:gd name="T31" fmla="*/ 58 h 608"/>
              <a:gd name="T32" fmla="*/ 223 w 265"/>
              <a:gd name="T33" fmla="*/ 4 h 608"/>
              <a:gd name="T34" fmla="*/ 215 w 265"/>
              <a:gd name="T35" fmla="*/ 4 h 608"/>
              <a:gd name="T36" fmla="*/ 215 w 265"/>
              <a:gd name="T37" fmla="*/ 12 h 608"/>
              <a:gd name="T38" fmla="*/ 242 w 265"/>
              <a:gd name="T39" fmla="*/ 69 h 608"/>
              <a:gd name="T40" fmla="*/ 250 w 265"/>
              <a:gd name="T41" fmla="*/ 131 h 608"/>
              <a:gd name="T42" fmla="*/ 238 w 265"/>
              <a:gd name="T43" fmla="*/ 188 h 608"/>
              <a:gd name="T44" fmla="*/ 204 w 265"/>
              <a:gd name="T45" fmla="*/ 242 h 608"/>
              <a:gd name="T46" fmla="*/ 161 w 265"/>
              <a:gd name="T47" fmla="*/ 219 h 608"/>
              <a:gd name="T48" fmla="*/ 111 w 265"/>
              <a:gd name="T49" fmla="*/ 177 h 608"/>
              <a:gd name="T50" fmla="*/ 73 w 265"/>
              <a:gd name="T51" fmla="*/ 165 h 608"/>
              <a:gd name="T52" fmla="*/ 27 w 265"/>
              <a:gd name="T53" fmla="*/ 169 h 608"/>
              <a:gd name="T54" fmla="*/ 4 w 265"/>
              <a:gd name="T55" fmla="*/ 200 h 608"/>
              <a:gd name="T56" fmla="*/ 0 w 265"/>
              <a:gd name="T57" fmla="*/ 242 h 608"/>
              <a:gd name="T58" fmla="*/ 19 w 265"/>
              <a:gd name="T59" fmla="*/ 281 h 608"/>
              <a:gd name="T60" fmla="*/ 69 w 265"/>
              <a:gd name="T61" fmla="*/ 308 h 608"/>
              <a:gd name="T62" fmla="*/ 146 w 265"/>
              <a:gd name="T63" fmla="*/ 300 h 608"/>
              <a:gd name="T64" fmla="*/ 192 w 265"/>
              <a:gd name="T65" fmla="*/ 312 h 608"/>
              <a:gd name="T66" fmla="*/ 207 w 265"/>
              <a:gd name="T67" fmla="*/ 373 h 608"/>
              <a:gd name="T68" fmla="*/ 200 w 265"/>
              <a:gd name="T69" fmla="*/ 500 h 608"/>
              <a:gd name="T70" fmla="*/ 177 w 265"/>
              <a:gd name="T71" fmla="*/ 504 h 608"/>
              <a:gd name="T72" fmla="*/ 169 w 265"/>
              <a:gd name="T73" fmla="*/ 508 h 608"/>
              <a:gd name="T74" fmla="*/ 165 w 265"/>
              <a:gd name="T75" fmla="*/ 600 h 608"/>
              <a:gd name="T76" fmla="*/ 169 w 265"/>
              <a:gd name="T77" fmla="*/ 608 h 608"/>
              <a:gd name="T78" fmla="*/ 207 w 265"/>
              <a:gd name="T79" fmla="*/ 573 h 608"/>
              <a:gd name="T80" fmla="*/ 234 w 265"/>
              <a:gd name="T81" fmla="*/ 531 h 608"/>
              <a:gd name="T82" fmla="*/ 227 w 265"/>
              <a:gd name="T83" fmla="*/ 523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" h="608">
                <a:moveTo>
                  <a:pt x="100" y="292"/>
                </a:moveTo>
                <a:lnTo>
                  <a:pt x="69" y="288"/>
                </a:lnTo>
                <a:lnTo>
                  <a:pt x="38" y="273"/>
                </a:lnTo>
                <a:lnTo>
                  <a:pt x="19" y="250"/>
                </a:lnTo>
                <a:lnTo>
                  <a:pt x="15" y="238"/>
                </a:lnTo>
                <a:lnTo>
                  <a:pt x="15" y="219"/>
                </a:lnTo>
                <a:lnTo>
                  <a:pt x="19" y="200"/>
                </a:lnTo>
                <a:lnTo>
                  <a:pt x="31" y="188"/>
                </a:lnTo>
                <a:lnTo>
                  <a:pt x="46" y="181"/>
                </a:lnTo>
                <a:lnTo>
                  <a:pt x="61" y="181"/>
                </a:lnTo>
                <a:lnTo>
                  <a:pt x="77" y="185"/>
                </a:lnTo>
                <a:lnTo>
                  <a:pt x="96" y="192"/>
                </a:lnTo>
                <a:lnTo>
                  <a:pt x="127" y="212"/>
                </a:lnTo>
                <a:lnTo>
                  <a:pt x="150" y="235"/>
                </a:lnTo>
                <a:lnTo>
                  <a:pt x="173" y="265"/>
                </a:lnTo>
                <a:lnTo>
                  <a:pt x="138" y="285"/>
                </a:lnTo>
                <a:lnTo>
                  <a:pt x="100" y="292"/>
                </a:lnTo>
                <a:lnTo>
                  <a:pt x="100" y="292"/>
                </a:lnTo>
                <a:close/>
                <a:moveTo>
                  <a:pt x="223" y="527"/>
                </a:moveTo>
                <a:lnTo>
                  <a:pt x="207" y="542"/>
                </a:lnTo>
                <a:lnTo>
                  <a:pt x="223" y="485"/>
                </a:lnTo>
                <a:lnTo>
                  <a:pt x="231" y="423"/>
                </a:lnTo>
                <a:lnTo>
                  <a:pt x="223" y="365"/>
                </a:lnTo>
                <a:lnTo>
                  <a:pt x="211" y="308"/>
                </a:lnTo>
                <a:lnTo>
                  <a:pt x="192" y="269"/>
                </a:lnTo>
                <a:lnTo>
                  <a:pt x="227" y="238"/>
                </a:lnTo>
                <a:lnTo>
                  <a:pt x="246" y="212"/>
                </a:lnTo>
                <a:lnTo>
                  <a:pt x="257" y="181"/>
                </a:lnTo>
                <a:lnTo>
                  <a:pt x="265" y="150"/>
                </a:lnTo>
                <a:lnTo>
                  <a:pt x="265" y="119"/>
                </a:lnTo>
                <a:lnTo>
                  <a:pt x="261" y="88"/>
                </a:lnTo>
                <a:lnTo>
                  <a:pt x="254" y="58"/>
                </a:lnTo>
                <a:lnTo>
                  <a:pt x="242" y="31"/>
                </a:lnTo>
                <a:lnTo>
                  <a:pt x="223" y="4"/>
                </a:lnTo>
                <a:lnTo>
                  <a:pt x="219" y="0"/>
                </a:lnTo>
                <a:lnTo>
                  <a:pt x="215" y="4"/>
                </a:lnTo>
                <a:lnTo>
                  <a:pt x="215" y="8"/>
                </a:lnTo>
                <a:lnTo>
                  <a:pt x="215" y="12"/>
                </a:lnTo>
                <a:lnTo>
                  <a:pt x="231" y="38"/>
                </a:lnTo>
                <a:lnTo>
                  <a:pt x="242" y="69"/>
                </a:lnTo>
                <a:lnTo>
                  <a:pt x="250" y="100"/>
                </a:lnTo>
                <a:lnTo>
                  <a:pt x="250" y="131"/>
                </a:lnTo>
                <a:lnTo>
                  <a:pt x="246" y="162"/>
                </a:lnTo>
                <a:lnTo>
                  <a:pt x="238" y="188"/>
                </a:lnTo>
                <a:lnTo>
                  <a:pt x="223" y="215"/>
                </a:lnTo>
                <a:lnTo>
                  <a:pt x="204" y="242"/>
                </a:lnTo>
                <a:lnTo>
                  <a:pt x="184" y="258"/>
                </a:lnTo>
                <a:lnTo>
                  <a:pt x="161" y="219"/>
                </a:lnTo>
                <a:lnTo>
                  <a:pt x="131" y="188"/>
                </a:lnTo>
                <a:lnTo>
                  <a:pt x="111" y="177"/>
                </a:lnTo>
                <a:lnTo>
                  <a:pt x="92" y="169"/>
                </a:lnTo>
                <a:lnTo>
                  <a:pt x="73" y="165"/>
                </a:lnTo>
                <a:lnTo>
                  <a:pt x="50" y="165"/>
                </a:lnTo>
                <a:lnTo>
                  <a:pt x="27" y="169"/>
                </a:lnTo>
                <a:lnTo>
                  <a:pt x="11" y="181"/>
                </a:lnTo>
                <a:lnTo>
                  <a:pt x="4" y="200"/>
                </a:lnTo>
                <a:lnTo>
                  <a:pt x="0" y="219"/>
                </a:lnTo>
                <a:lnTo>
                  <a:pt x="0" y="242"/>
                </a:lnTo>
                <a:lnTo>
                  <a:pt x="7" y="262"/>
                </a:lnTo>
                <a:lnTo>
                  <a:pt x="19" y="281"/>
                </a:lnTo>
                <a:lnTo>
                  <a:pt x="34" y="292"/>
                </a:lnTo>
                <a:lnTo>
                  <a:pt x="69" y="308"/>
                </a:lnTo>
                <a:lnTo>
                  <a:pt x="107" y="308"/>
                </a:lnTo>
                <a:lnTo>
                  <a:pt x="146" y="300"/>
                </a:lnTo>
                <a:lnTo>
                  <a:pt x="181" y="281"/>
                </a:lnTo>
                <a:lnTo>
                  <a:pt x="192" y="312"/>
                </a:lnTo>
                <a:lnTo>
                  <a:pt x="204" y="342"/>
                </a:lnTo>
                <a:lnTo>
                  <a:pt x="207" y="373"/>
                </a:lnTo>
                <a:lnTo>
                  <a:pt x="211" y="439"/>
                </a:lnTo>
                <a:lnTo>
                  <a:pt x="200" y="500"/>
                </a:lnTo>
                <a:lnTo>
                  <a:pt x="184" y="562"/>
                </a:lnTo>
                <a:lnTo>
                  <a:pt x="177" y="504"/>
                </a:lnTo>
                <a:lnTo>
                  <a:pt x="173" y="504"/>
                </a:lnTo>
                <a:lnTo>
                  <a:pt x="169" y="508"/>
                </a:lnTo>
                <a:lnTo>
                  <a:pt x="169" y="554"/>
                </a:lnTo>
                <a:lnTo>
                  <a:pt x="165" y="600"/>
                </a:lnTo>
                <a:lnTo>
                  <a:pt x="165" y="604"/>
                </a:lnTo>
                <a:lnTo>
                  <a:pt x="169" y="608"/>
                </a:lnTo>
                <a:lnTo>
                  <a:pt x="181" y="604"/>
                </a:lnTo>
                <a:lnTo>
                  <a:pt x="207" y="573"/>
                </a:lnTo>
                <a:lnTo>
                  <a:pt x="234" y="535"/>
                </a:lnTo>
                <a:lnTo>
                  <a:pt x="234" y="531"/>
                </a:lnTo>
                <a:lnTo>
                  <a:pt x="234" y="527"/>
                </a:lnTo>
                <a:lnTo>
                  <a:pt x="227" y="523"/>
                </a:lnTo>
                <a:lnTo>
                  <a:pt x="223" y="527"/>
                </a:lnTo>
                <a:close/>
              </a:path>
            </a:pathLst>
          </a:custGeom>
          <a:solidFill>
            <a:srgbClr val="297F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630"/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6993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1">
            <a:extLst>
              <a:ext uri="{FF2B5EF4-FFF2-40B4-BE49-F238E27FC236}">
                <a16:creationId xmlns:a16="http://schemas.microsoft.com/office/drawing/2014/main" id="{11B8728E-A046-B215-0C82-330AE44196DA}"/>
              </a:ext>
            </a:extLst>
          </p:cNvPr>
          <p:cNvSpPr txBox="1">
            <a:spLocks/>
          </p:cNvSpPr>
          <p:nvPr/>
        </p:nvSpPr>
        <p:spPr>
          <a:xfrm>
            <a:off x="1279769" y="2322326"/>
            <a:ext cx="1916371" cy="710757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 </a:t>
            </a:r>
          </a:p>
        </p:txBody>
      </p:sp>
      <p:sp>
        <p:nvSpPr>
          <p:cNvPr id="97" name="Text Placeholder 1">
            <a:extLst>
              <a:ext uri="{FF2B5EF4-FFF2-40B4-BE49-F238E27FC236}">
                <a16:creationId xmlns:a16="http://schemas.microsoft.com/office/drawing/2014/main" id="{5455C564-08BA-251D-24CD-8F57D55B7509}"/>
              </a:ext>
            </a:extLst>
          </p:cNvPr>
          <p:cNvSpPr txBox="1">
            <a:spLocks/>
          </p:cNvSpPr>
          <p:nvPr/>
        </p:nvSpPr>
        <p:spPr>
          <a:xfrm>
            <a:off x="9595429" y="2140181"/>
            <a:ext cx="2433443" cy="876469"/>
          </a:xfrm>
          <a:prstGeom prst="rect">
            <a:avLst/>
          </a:prstGeom>
        </p:spPr>
        <p:txBody>
          <a:bodyPr vert="horz" lIns="60960" tIns="30480" rIns="60960" bIns="3048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/>
          </a:p>
        </p:txBody>
      </p:sp>
      <p:sp>
        <p:nvSpPr>
          <p:cNvPr id="63" name="Text Placeholder 1">
            <a:extLst>
              <a:ext uri="{FF2B5EF4-FFF2-40B4-BE49-F238E27FC236}">
                <a16:creationId xmlns:a16="http://schemas.microsoft.com/office/drawing/2014/main" id="{494AAF08-03CF-CF9B-78AD-EBB2EF78B6C1}"/>
              </a:ext>
            </a:extLst>
          </p:cNvPr>
          <p:cNvSpPr txBox="1">
            <a:spLocks/>
          </p:cNvSpPr>
          <p:nvPr/>
        </p:nvSpPr>
        <p:spPr>
          <a:xfrm>
            <a:off x="5388295" y="2008933"/>
            <a:ext cx="2747386" cy="710757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33" dirty="0"/>
          </a:p>
        </p:txBody>
      </p:sp>
      <p:sp>
        <p:nvSpPr>
          <p:cNvPr id="100" name="자유형: 도형 32">
            <a:extLst>
              <a:ext uri="{FF2B5EF4-FFF2-40B4-BE49-F238E27FC236}">
                <a16:creationId xmlns:a16="http://schemas.microsoft.com/office/drawing/2014/main" id="{D970324D-CEDB-DEFA-A75E-E3173C33425D}"/>
              </a:ext>
            </a:extLst>
          </p:cNvPr>
          <p:cNvSpPr/>
          <p:nvPr/>
        </p:nvSpPr>
        <p:spPr>
          <a:xfrm>
            <a:off x="3196140" y="176262"/>
            <a:ext cx="4746235" cy="847375"/>
          </a:xfrm>
          <a:custGeom>
            <a:avLst/>
            <a:gdLst>
              <a:gd name="connsiteX0" fmla="*/ 62289 w 1431908"/>
              <a:gd name="connsiteY0" fmla="*/ 0 h 315692"/>
              <a:gd name="connsiteX1" fmla="*/ 1371331 w 1431908"/>
              <a:gd name="connsiteY1" fmla="*/ 0 h 315692"/>
              <a:gd name="connsiteX2" fmla="*/ 1415376 w 1431908"/>
              <a:gd name="connsiteY2" fmla="*/ 18244 h 315692"/>
              <a:gd name="connsiteX3" fmla="*/ 1431908 w 1431908"/>
              <a:gd name="connsiteY3" fmla="*/ 58155 h 315692"/>
              <a:gd name="connsiteX4" fmla="*/ 100375 w 1431908"/>
              <a:gd name="connsiteY4" fmla="*/ 58155 h 315692"/>
              <a:gd name="connsiteX5" fmla="*/ 73951 w 1431908"/>
              <a:gd name="connsiteY5" fmla="*/ 84579 h 315692"/>
              <a:gd name="connsiteX6" fmla="*/ 73951 w 1431908"/>
              <a:gd name="connsiteY6" fmla="*/ 231114 h 315692"/>
              <a:gd name="connsiteX7" fmla="*/ 100375 w 1431908"/>
              <a:gd name="connsiteY7" fmla="*/ 257538 h 315692"/>
              <a:gd name="connsiteX8" fmla="*/ 1431907 w 1431908"/>
              <a:gd name="connsiteY8" fmla="*/ 257538 h 315692"/>
              <a:gd name="connsiteX9" fmla="*/ 1415376 w 1431908"/>
              <a:gd name="connsiteY9" fmla="*/ 297448 h 315692"/>
              <a:gd name="connsiteX10" fmla="*/ 1371331 w 1431908"/>
              <a:gd name="connsiteY10" fmla="*/ 315692 h 315692"/>
              <a:gd name="connsiteX11" fmla="*/ 62289 w 1431908"/>
              <a:gd name="connsiteY11" fmla="*/ 315692 h 315692"/>
              <a:gd name="connsiteX12" fmla="*/ 0 w 1431908"/>
              <a:gd name="connsiteY12" fmla="*/ 253403 h 315692"/>
              <a:gd name="connsiteX13" fmla="*/ 0 w 1431908"/>
              <a:gd name="connsiteY13" fmla="*/ 62289 h 315692"/>
              <a:gd name="connsiteX14" fmla="*/ 62289 w 1431908"/>
              <a:gd name="connsiteY14" fmla="*/ 0 h 31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1908" h="315692">
                <a:moveTo>
                  <a:pt x="62289" y="0"/>
                </a:moveTo>
                <a:lnTo>
                  <a:pt x="1371331" y="0"/>
                </a:lnTo>
                <a:cubicBezTo>
                  <a:pt x="1388532" y="0"/>
                  <a:pt x="1404104" y="6972"/>
                  <a:pt x="1415376" y="18244"/>
                </a:cubicBezTo>
                <a:lnTo>
                  <a:pt x="1431908" y="58155"/>
                </a:lnTo>
                <a:lnTo>
                  <a:pt x="100375" y="58155"/>
                </a:lnTo>
                <a:cubicBezTo>
                  <a:pt x="85781" y="58155"/>
                  <a:pt x="73951" y="69985"/>
                  <a:pt x="73951" y="84579"/>
                </a:cubicBezTo>
                <a:lnTo>
                  <a:pt x="73951" y="231114"/>
                </a:lnTo>
                <a:cubicBezTo>
                  <a:pt x="73951" y="245708"/>
                  <a:pt x="85781" y="257538"/>
                  <a:pt x="100375" y="257538"/>
                </a:cubicBezTo>
                <a:lnTo>
                  <a:pt x="1431907" y="257538"/>
                </a:lnTo>
                <a:lnTo>
                  <a:pt x="1415376" y="297448"/>
                </a:lnTo>
                <a:cubicBezTo>
                  <a:pt x="1404104" y="308720"/>
                  <a:pt x="1388532" y="315692"/>
                  <a:pt x="1371331" y="315692"/>
                </a:cubicBezTo>
                <a:lnTo>
                  <a:pt x="62289" y="315692"/>
                </a:lnTo>
                <a:cubicBezTo>
                  <a:pt x="27888" y="315692"/>
                  <a:pt x="0" y="287804"/>
                  <a:pt x="0" y="253403"/>
                </a:cubicBezTo>
                <a:lnTo>
                  <a:pt x="0" y="62289"/>
                </a:lnTo>
                <a:cubicBezTo>
                  <a:pt x="0" y="27888"/>
                  <a:pt x="27888" y="0"/>
                  <a:pt x="62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altLang="ko-KR" sz="2400" dirty="0">
                <a:solidFill>
                  <a:srgbClr val="003366"/>
                </a:solidFill>
                <a:latin typeface="Book Antiqua" panose="02040602050305030304" pitchFamily="18" charset="0"/>
              </a:rPr>
              <a:t>Agendas de investigación</a:t>
            </a:r>
            <a:endParaRPr lang="ko-KR" altLang="en-US" sz="2400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Rectángulo redondeado 14">
            <a:extLst>
              <a:ext uri="{FF2B5EF4-FFF2-40B4-BE49-F238E27FC236}">
                <a16:creationId xmlns:a16="http://schemas.microsoft.com/office/drawing/2014/main" id="{CA498C85-676A-F392-77C6-81C5E05D7404}"/>
              </a:ext>
            </a:extLst>
          </p:cNvPr>
          <p:cNvSpPr/>
          <p:nvPr/>
        </p:nvSpPr>
        <p:spPr>
          <a:xfrm>
            <a:off x="123146" y="148402"/>
            <a:ext cx="1660247" cy="59736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Objetivo 6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689138-4F6A-A08C-5CE1-103491DCE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6" y="2807219"/>
            <a:ext cx="1349194" cy="1690277"/>
          </a:xfrm>
          <a:prstGeom prst="rect">
            <a:avLst/>
          </a:prstGeom>
        </p:spPr>
      </p:pic>
      <p:pic>
        <p:nvPicPr>
          <p:cNvPr id="1028" name="Picture 4" descr="Imagen de la página inicial de la revista">
            <a:extLst>
              <a:ext uri="{FF2B5EF4-FFF2-40B4-BE49-F238E27FC236}">
                <a16:creationId xmlns:a16="http://schemas.microsoft.com/office/drawing/2014/main" id="{0200BAAB-C59F-7C9C-B149-2F9F3FC46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42" y="1175128"/>
            <a:ext cx="1307130" cy="16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ta Odontológica Venezolana">
            <a:extLst>
              <a:ext uri="{FF2B5EF4-FFF2-40B4-BE49-F238E27FC236}">
                <a16:creationId xmlns:a16="http://schemas.microsoft.com/office/drawing/2014/main" id="{CAF65685-9E71-B5E0-F1D3-0E648431A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" y="1146472"/>
            <a:ext cx="1268976" cy="169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ECF6D96-0466-3015-801A-B47FF8C25147}"/>
              </a:ext>
            </a:extLst>
          </p:cNvPr>
          <p:cNvSpPr txBox="1"/>
          <p:nvPr/>
        </p:nvSpPr>
        <p:spPr>
          <a:xfrm>
            <a:off x="3262559" y="5280782"/>
            <a:ext cx="283344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Sociedades científicas odontológicas de Venezuela 13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BA493CA-64C6-D59E-2D6F-C4A8C2008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439" y="2849601"/>
            <a:ext cx="1233201" cy="166734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1282FD6-CD34-1CBF-8987-E65F867DAFDA}"/>
              </a:ext>
            </a:extLst>
          </p:cNvPr>
          <p:cNvSpPr txBox="1"/>
          <p:nvPr/>
        </p:nvSpPr>
        <p:spPr>
          <a:xfrm>
            <a:off x="67476" y="4644949"/>
            <a:ext cx="32735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2000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l"/>
            <a:r>
              <a:rPr lang="es-ES" sz="2000" dirty="0">
                <a:solidFill>
                  <a:srgbClr val="003366"/>
                </a:solidFill>
                <a:latin typeface="Book Antiqua" panose="02040602050305030304" pitchFamily="18" charset="0"/>
              </a:rPr>
              <a:t>Centros de investigación </a:t>
            </a:r>
          </a:p>
          <a:p>
            <a:pPr algn="l"/>
            <a:r>
              <a:rPr lang="es-ES" sz="2000" dirty="0">
                <a:solidFill>
                  <a:srgbClr val="003366"/>
                </a:solidFill>
                <a:latin typeface="Book Antiqua" panose="02040602050305030304" pitchFamily="18" charset="0"/>
              </a:rPr>
              <a:t>Institutos de Investigación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63B2F2-5980-3BD6-50A8-2029E7B702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11" y="1636008"/>
            <a:ext cx="3406857" cy="3097946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C8E898F-6C1E-963F-90A6-DFAA351AB8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511093"/>
              </p:ext>
            </p:extLst>
          </p:nvPr>
        </p:nvGraphicFramePr>
        <p:xfrm>
          <a:off x="6312737" y="1310967"/>
          <a:ext cx="5844447" cy="3748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FDAB875-F3FE-885D-F05F-20D680430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752160"/>
              </p:ext>
            </p:extLst>
          </p:nvPr>
        </p:nvGraphicFramePr>
        <p:xfrm>
          <a:off x="7732824" y="5510375"/>
          <a:ext cx="2833441" cy="1171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423">
                  <a:extLst>
                    <a:ext uri="{9D8B030D-6E8A-4147-A177-3AD203B41FA5}">
                      <a16:colId xmlns:a16="http://schemas.microsoft.com/office/drawing/2014/main" val="1147581737"/>
                    </a:ext>
                  </a:extLst>
                </a:gridCol>
                <a:gridCol w="1185894">
                  <a:extLst>
                    <a:ext uri="{9D8B030D-6E8A-4147-A177-3AD203B41FA5}">
                      <a16:colId xmlns:a16="http://schemas.microsoft.com/office/drawing/2014/main" val="2909566647"/>
                    </a:ext>
                  </a:extLst>
                </a:gridCol>
                <a:gridCol w="542124">
                  <a:extLst>
                    <a:ext uri="{9D8B030D-6E8A-4147-A177-3AD203B41FA5}">
                      <a16:colId xmlns:a16="http://schemas.microsoft.com/office/drawing/2014/main" val="187853972"/>
                    </a:ext>
                  </a:extLst>
                </a:gridCol>
              </a:tblGrid>
              <a:tr h="41128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3366"/>
                          </a:solidFill>
                          <a:effectLst/>
                          <a:latin typeface="Book Antiqua" panose="02040602050305030304" pitchFamily="18" charset="0"/>
                        </a:rPr>
                        <a:t>Participación </a:t>
                      </a:r>
                      <a:endParaRPr lang="es-ES" sz="1400" b="0" i="0" u="none" strike="noStrike" dirty="0">
                        <a:solidFill>
                          <a:srgbClr val="003366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3366"/>
                          </a:solidFill>
                          <a:effectLst/>
                          <a:latin typeface="Book Antiqua" panose="02040602050305030304" pitchFamily="18" charset="0"/>
                        </a:rPr>
                        <a:t>n</a:t>
                      </a:r>
                      <a:endParaRPr lang="es-ES" sz="1400" b="0" i="0" u="none" strike="noStrike" dirty="0">
                        <a:solidFill>
                          <a:srgbClr val="003366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3366"/>
                          </a:solidFill>
                          <a:effectLst/>
                          <a:latin typeface="Book Antiqua" panose="02040602050305030304" pitchFamily="18" charset="0"/>
                        </a:rPr>
                        <a:t>%</a:t>
                      </a:r>
                      <a:endParaRPr lang="es-ES" sz="1400" b="0" i="0" u="none" strike="noStrike" dirty="0">
                        <a:solidFill>
                          <a:srgbClr val="003366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297289"/>
                  </a:ext>
                </a:extLst>
              </a:tr>
              <a:tr h="21013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3366"/>
                          </a:solidFill>
                          <a:effectLst/>
                          <a:latin typeface="Book Antiqua" panose="02040602050305030304" pitchFamily="18" charset="0"/>
                        </a:rPr>
                        <a:t>Masculina </a:t>
                      </a:r>
                      <a:endParaRPr lang="es-ES" sz="1400" b="0" i="0" u="none" strike="noStrike" dirty="0">
                        <a:solidFill>
                          <a:srgbClr val="003366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3366"/>
                          </a:solidFill>
                          <a:effectLst/>
                          <a:latin typeface="Book Antiqua" panose="02040602050305030304" pitchFamily="18" charset="0"/>
                        </a:rPr>
                        <a:t>46</a:t>
                      </a:r>
                      <a:endParaRPr lang="es-ES" sz="1400" b="0" i="0" u="none" strike="noStrike" dirty="0">
                        <a:solidFill>
                          <a:srgbClr val="003366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3366"/>
                          </a:solidFill>
                          <a:effectLst/>
                          <a:latin typeface="Book Antiqua" panose="02040602050305030304" pitchFamily="18" charset="0"/>
                        </a:rPr>
                        <a:t>52</a:t>
                      </a:r>
                      <a:endParaRPr lang="es-ES" sz="1400" b="0" i="0" u="none" strike="noStrike" dirty="0">
                        <a:solidFill>
                          <a:srgbClr val="003366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389220"/>
                  </a:ext>
                </a:extLst>
              </a:tr>
              <a:tr h="21013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solidFill>
                            <a:srgbClr val="003366"/>
                          </a:solidFill>
                          <a:effectLst/>
                          <a:latin typeface="Book Antiqua" panose="02040602050305030304" pitchFamily="18" charset="0"/>
                        </a:rPr>
                        <a:t>Femenina</a:t>
                      </a:r>
                      <a:endParaRPr lang="es-ES" sz="1400" b="0" i="0" u="none" strike="noStrike">
                        <a:solidFill>
                          <a:srgbClr val="003366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3366"/>
                          </a:solidFill>
                          <a:effectLst/>
                          <a:latin typeface="Book Antiqua" panose="02040602050305030304" pitchFamily="18" charset="0"/>
                        </a:rPr>
                        <a:t>43</a:t>
                      </a:r>
                      <a:endParaRPr lang="es-ES" sz="1400" b="0" i="0" u="none" strike="noStrike" dirty="0">
                        <a:solidFill>
                          <a:srgbClr val="003366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3366"/>
                          </a:solidFill>
                          <a:effectLst/>
                          <a:latin typeface="Book Antiqua" panose="02040602050305030304" pitchFamily="18" charset="0"/>
                        </a:rPr>
                        <a:t>48</a:t>
                      </a:r>
                      <a:endParaRPr lang="es-ES" sz="1400" b="0" i="0" u="none" strike="noStrike" dirty="0">
                        <a:solidFill>
                          <a:srgbClr val="003366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832159"/>
                  </a:ext>
                </a:extLst>
              </a:tr>
              <a:tr h="31430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3366"/>
                          </a:solidFill>
                          <a:effectLst/>
                          <a:latin typeface="Book Antiqua" panose="02040602050305030304" pitchFamily="18" charset="0"/>
                        </a:rPr>
                        <a:t>Total </a:t>
                      </a:r>
                      <a:endParaRPr lang="es-ES" sz="1400" b="0" i="0" u="none" strike="noStrike" dirty="0">
                        <a:solidFill>
                          <a:srgbClr val="003366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3366"/>
                          </a:solidFill>
                          <a:effectLst/>
                          <a:latin typeface="Book Antiqua" panose="02040602050305030304" pitchFamily="18" charset="0"/>
                        </a:rPr>
                        <a:t>89</a:t>
                      </a:r>
                      <a:endParaRPr lang="es-ES" sz="1400" b="0" i="0" u="none" strike="noStrike" dirty="0">
                        <a:solidFill>
                          <a:srgbClr val="003366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3366"/>
                          </a:solidFill>
                          <a:effectLst/>
                          <a:latin typeface="Book Antiqua" panose="02040602050305030304" pitchFamily="18" charset="0"/>
                        </a:rPr>
                        <a:t>100</a:t>
                      </a:r>
                      <a:endParaRPr lang="es-ES" sz="1400" b="0" i="0" u="none" strike="noStrike" dirty="0">
                        <a:solidFill>
                          <a:srgbClr val="003366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609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198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7,496,425 ilustraciones de stock de Acuerdos | Depositphotos">
            <a:extLst>
              <a:ext uri="{FF2B5EF4-FFF2-40B4-BE49-F238E27FC236}">
                <a16:creationId xmlns:a16="http://schemas.microsoft.com/office/drawing/2014/main" id="{A74A527E-6EFA-DA48-D889-6492166F7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371" y="294842"/>
            <a:ext cx="4124262" cy="282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B3B9D77-A28B-5D42-AD5D-AD5054862F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89" t="23320" r="12360" b="31300"/>
          <a:stretch/>
        </p:blipFill>
        <p:spPr>
          <a:xfrm>
            <a:off x="203094" y="220425"/>
            <a:ext cx="7091200" cy="3112227"/>
          </a:xfrm>
          <a:prstGeom prst="rect">
            <a:avLst/>
          </a:prstGeom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9611E0E4-27A1-6A08-B1DE-11DCC9DB643C}"/>
              </a:ext>
            </a:extLst>
          </p:cNvPr>
          <p:cNvSpPr/>
          <p:nvPr/>
        </p:nvSpPr>
        <p:spPr>
          <a:xfrm>
            <a:off x="1766852" y="3649177"/>
            <a:ext cx="1004728" cy="595361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Rectangle 56">
            <a:extLst>
              <a:ext uri="{FF2B5EF4-FFF2-40B4-BE49-F238E27FC236}">
                <a16:creationId xmlns:a16="http://schemas.microsoft.com/office/drawing/2014/main" id="{3BAA4DDC-6277-FDD9-0482-8045E3C6C115}"/>
              </a:ext>
            </a:extLst>
          </p:cNvPr>
          <p:cNvSpPr/>
          <p:nvPr/>
        </p:nvSpPr>
        <p:spPr>
          <a:xfrm>
            <a:off x="2774169" y="3649177"/>
            <a:ext cx="1004728" cy="595361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  <a:endParaRPr lang="en-US" sz="2400" dirty="0"/>
          </a:p>
        </p:txBody>
      </p:sp>
      <p:sp>
        <p:nvSpPr>
          <p:cNvPr id="33" name="Rectangle 66">
            <a:extLst>
              <a:ext uri="{FF2B5EF4-FFF2-40B4-BE49-F238E27FC236}">
                <a16:creationId xmlns:a16="http://schemas.microsoft.com/office/drawing/2014/main" id="{E20B7455-2E48-5DDB-5EA4-1B1815E9429C}"/>
              </a:ext>
            </a:extLst>
          </p:cNvPr>
          <p:cNvSpPr/>
          <p:nvPr/>
        </p:nvSpPr>
        <p:spPr>
          <a:xfrm>
            <a:off x="3768999" y="3649177"/>
            <a:ext cx="1004728" cy="595361"/>
          </a:xfrm>
          <a:prstGeom prst="rect">
            <a:avLst/>
          </a:prstGeom>
          <a:solidFill>
            <a:srgbClr val="29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  <a:endParaRPr lang="en-US" sz="2400" dirty="0"/>
          </a:p>
        </p:txBody>
      </p:sp>
      <p:sp>
        <p:nvSpPr>
          <p:cNvPr id="34" name="Rectangle 67">
            <a:extLst>
              <a:ext uri="{FF2B5EF4-FFF2-40B4-BE49-F238E27FC236}">
                <a16:creationId xmlns:a16="http://schemas.microsoft.com/office/drawing/2014/main" id="{9AED18EE-12AD-520F-6800-3E6EF12507FD}"/>
              </a:ext>
            </a:extLst>
          </p:cNvPr>
          <p:cNvSpPr/>
          <p:nvPr/>
        </p:nvSpPr>
        <p:spPr>
          <a:xfrm>
            <a:off x="4768022" y="3649177"/>
            <a:ext cx="1004728" cy="595361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2026</a:t>
            </a:r>
            <a:endParaRPr lang="en-US" sz="2400" dirty="0"/>
          </a:p>
        </p:txBody>
      </p:sp>
      <p:sp>
        <p:nvSpPr>
          <p:cNvPr id="35" name="Rectangle 68">
            <a:extLst>
              <a:ext uri="{FF2B5EF4-FFF2-40B4-BE49-F238E27FC236}">
                <a16:creationId xmlns:a16="http://schemas.microsoft.com/office/drawing/2014/main" id="{DAED2412-D646-DBE1-A00C-2235F86C3CE0}"/>
              </a:ext>
            </a:extLst>
          </p:cNvPr>
          <p:cNvSpPr/>
          <p:nvPr/>
        </p:nvSpPr>
        <p:spPr>
          <a:xfrm>
            <a:off x="5773763" y="3649177"/>
            <a:ext cx="1004728" cy="595361"/>
          </a:xfrm>
          <a:prstGeom prst="rect">
            <a:avLst/>
          </a:prstGeom>
          <a:solidFill>
            <a:srgbClr val="E84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2027</a:t>
            </a:r>
            <a:endParaRPr lang="en-US" sz="2400" dirty="0"/>
          </a:p>
        </p:txBody>
      </p:sp>
      <p:sp>
        <p:nvSpPr>
          <p:cNvPr id="36" name="Rectangle 69">
            <a:extLst>
              <a:ext uri="{FF2B5EF4-FFF2-40B4-BE49-F238E27FC236}">
                <a16:creationId xmlns:a16="http://schemas.microsoft.com/office/drawing/2014/main" id="{896988EC-B567-8967-5722-77B86EE3D3CA}"/>
              </a:ext>
            </a:extLst>
          </p:cNvPr>
          <p:cNvSpPr/>
          <p:nvPr/>
        </p:nvSpPr>
        <p:spPr>
          <a:xfrm>
            <a:off x="6795544" y="3649177"/>
            <a:ext cx="1004728" cy="595361"/>
          </a:xfrm>
          <a:prstGeom prst="rect">
            <a:avLst/>
          </a:prstGeom>
          <a:solidFill>
            <a:srgbClr val="F39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2028</a:t>
            </a:r>
            <a:endParaRPr lang="en-US" sz="2400" dirty="0"/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B7679E42-EE16-31C3-5600-BA6E772F5ABA}"/>
              </a:ext>
            </a:extLst>
          </p:cNvPr>
          <p:cNvSpPr/>
          <p:nvPr/>
        </p:nvSpPr>
        <p:spPr>
          <a:xfrm>
            <a:off x="7806329" y="3664752"/>
            <a:ext cx="1004728" cy="595361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Rectangle 56">
            <a:extLst>
              <a:ext uri="{FF2B5EF4-FFF2-40B4-BE49-F238E27FC236}">
                <a16:creationId xmlns:a16="http://schemas.microsoft.com/office/drawing/2014/main" id="{779CC447-2550-CB86-A5F9-3556934D14F5}"/>
              </a:ext>
            </a:extLst>
          </p:cNvPr>
          <p:cNvSpPr/>
          <p:nvPr/>
        </p:nvSpPr>
        <p:spPr>
          <a:xfrm>
            <a:off x="8814016" y="3657743"/>
            <a:ext cx="1004728" cy="595361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2030</a:t>
            </a:r>
            <a:endParaRPr lang="en-US" sz="2400" dirty="0"/>
          </a:p>
        </p:txBody>
      </p:sp>
      <p:sp>
        <p:nvSpPr>
          <p:cNvPr id="39" name="Rectangle 56">
            <a:extLst>
              <a:ext uri="{FF2B5EF4-FFF2-40B4-BE49-F238E27FC236}">
                <a16:creationId xmlns:a16="http://schemas.microsoft.com/office/drawing/2014/main" id="{6DC26ECC-9346-620D-3862-66FA10491F1E}"/>
              </a:ext>
            </a:extLst>
          </p:cNvPr>
          <p:cNvSpPr/>
          <p:nvPr/>
        </p:nvSpPr>
        <p:spPr>
          <a:xfrm>
            <a:off x="8814473" y="4438864"/>
            <a:ext cx="1074478" cy="567404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Informe</a:t>
            </a:r>
            <a:endParaRPr lang="en-US" sz="1600" dirty="0"/>
          </a:p>
        </p:txBody>
      </p:sp>
      <p:sp>
        <p:nvSpPr>
          <p:cNvPr id="40" name="Rectangle 67">
            <a:extLst>
              <a:ext uri="{FF2B5EF4-FFF2-40B4-BE49-F238E27FC236}">
                <a16:creationId xmlns:a16="http://schemas.microsoft.com/office/drawing/2014/main" id="{2D54DABE-09F1-2CB2-EAE8-9C612A0E49EF}"/>
              </a:ext>
            </a:extLst>
          </p:cNvPr>
          <p:cNvSpPr/>
          <p:nvPr/>
        </p:nvSpPr>
        <p:spPr>
          <a:xfrm>
            <a:off x="4768022" y="4421505"/>
            <a:ext cx="1048642" cy="595361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Avances</a:t>
            </a:r>
            <a:endParaRPr lang="en-US" sz="1600" dirty="0"/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59DF1D8D-CA2F-7D44-A2CB-81C57F8D4140}"/>
              </a:ext>
            </a:extLst>
          </p:cNvPr>
          <p:cNvSpPr/>
          <p:nvPr/>
        </p:nvSpPr>
        <p:spPr>
          <a:xfrm>
            <a:off x="1764272" y="4390506"/>
            <a:ext cx="1004728" cy="595361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Línea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33FBEE8E-6E4B-9243-ABE8-4C6AA465D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528" y="5302392"/>
            <a:ext cx="7638492" cy="1434950"/>
          </a:xfrm>
          <a:prstGeom prst="rect">
            <a:avLst/>
          </a:prstGeom>
        </p:spPr>
      </p:pic>
      <p:sp>
        <p:nvSpPr>
          <p:cNvPr id="44" name="Elipse 43">
            <a:extLst>
              <a:ext uri="{FF2B5EF4-FFF2-40B4-BE49-F238E27FC236}">
                <a16:creationId xmlns:a16="http://schemas.microsoft.com/office/drawing/2014/main" id="{4FA6F363-B48B-B24B-E41E-42DDE3F2B9B8}"/>
              </a:ext>
            </a:extLst>
          </p:cNvPr>
          <p:cNvSpPr/>
          <p:nvPr/>
        </p:nvSpPr>
        <p:spPr>
          <a:xfrm>
            <a:off x="2659834" y="3389315"/>
            <a:ext cx="1217355" cy="111508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249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1">
            <a:extLst>
              <a:ext uri="{FF2B5EF4-FFF2-40B4-BE49-F238E27FC236}">
                <a16:creationId xmlns:a16="http://schemas.microsoft.com/office/drawing/2014/main" id="{04D65F53-791E-42FE-5279-8A871B0F7EF6}"/>
              </a:ext>
            </a:extLst>
          </p:cNvPr>
          <p:cNvSpPr txBox="1">
            <a:spLocks/>
          </p:cNvSpPr>
          <p:nvPr/>
        </p:nvSpPr>
        <p:spPr>
          <a:xfrm>
            <a:off x="3831871" y="2356228"/>
            <a:ext cx="5921867" cy="1139197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/>
          </a:p>
          <a:p>
            <a:endParaRPr lang="en-US" sz="5400" dirty="0"/>
          </a:p>
        </p:txBody>
      </p:sp>
      <p:sp>
        <p:nvSpPr>
          <p:cNvPr id="96" name="Text Placeholder 1">
            <a:extLst>
              <a:ext uri="{FF2B5EF4-FFF2-40B4-BE49-F238E27FC236}">
                <a16:creationId xmlns:a16="http://schemas.microsoft.com/office/drawing/2014/main" id="{11B8728E-A046-B215-0C82-330AE44196DA}"/>
              </a:ext>
            </a:extLst>
          </p:cNvPr>
          <p:cNvSpPr txBox="1">
            <a:spLocks/>
          </p:cNvSpPr>
          <p:nvPr/>
        </p:nvSpPr>
        <p:spPr>
          <a:xfrm>
            <a:off x="1279769" y="2322326"/>
            <a:ext cx="1916371" cy="710757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 </a:t>
            </a:r>
          </a:p>
        </p:txBody>
      </p:sp>
      <p:sp>
        <p:nvSpPr>
          <p:cNvPr id="63" name="Text Placeholder 1">
            <a:extLst>
              <a:ext uri="{FF2B5EF4-FFF2-40B4-BE49-F238E27FC236}">
                <a16:creationId xmlns:a16="http://schemas.microsoft.com/office/drawing/2014/main" id="{494AAF08-03CF-CF9B-78AD-EBB2EF78B6C1}"/>
              </a:ext>
            </a:extLst>
          </p:cNvPr>
          <p:cNvSpPr txBox="1">
            <a:spLocks/>
          </p:cNvSpPr>
          <p:nvPr/>
        </p:nvSpPr>
        <p:spPr>
          <a:xfrm>
            <a:off x="5388295" y="2008933"/>
            <a:ext cx="2747386" cy="710757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33" dirty="0"/>
          </a:p>
        </p:txBody>
      </p:sp>
      <p:sp>
        <p:nvSpPr>
          <p:cNvPr id="2" name="Rectángulo redondeado 14">
            <a:extLst>
              <a:ext uri="{FF2B5EF4-FFF2-40B4-BE49-F238E27FC236}">
                <a16:creationId xmlns:a16="http://schemas.microsoft.com/office/drawing/2014/main" id="{A328F28B-8760-3829-2914-85587D3341B9}"/>
              </a:ext>
            </a:extLst>
          </p:cNvPr>
          <p:cNvSpPr/>
          <p:nvPr/>
        </p:nvSpPr>
        <p:spPr>
          <a:xfrm>
            <a:off x="163129" y="1022970"/>
            <a:ext cx="4985358" cy="227817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005C8A"/>
                </a:solidFill>
                <a:latin typeface="Book Antiqua" panose="02040602050305030304" pitchFamily="18" charset="0"/>
              </a:rPr>
              <a:t>Sensibilizar a los actores  en relación a su papel y acción  desde el ejercicio asistencial, </a:t>
            </a:r>
          </a:p>
          <a:p>
            <a:pPr algn="ctr"/>
            <a:r>
              <a:rPr lang="es-CO" sz="2000" dirty="0">
                <a:solidFill>
                  <a:srgbClr val="005C8A"/>
                </a:solidFill>
                <a:latin typeface="Book Antiqua" panose="02040602050305030304" pitchFamily="18" charset="0"/>
              </a:rPr>
              <a:t>docente, técnico, </a:t>
            </a:r>
            <a:r>
              <a:rPr lang="es-CO" sz="2000" dirty="0" err="1">
                <a:solidFill>
                  <a:srgbClr val="005C8A"/>
                </a:solidFill>
                <a:latin typeface="Book Antiqua" panose="02040602050305030304" pitchFamily="18" charset="0"/>
              </a:rPr>
              <a:t>etc</a:t>
            </a:r>
            <a:r>
              <a:rPr lang="es-CO" sz="2000" dirty="0">
                <a:solidFill>
                  <a:srgbClr val="005C8A"/>
                </a:solidFill>
                <a:latin typeface="Book Antiqua" panose="02040602050305030304" pitchFamily="18" charset="0"/>
              </a:rPr>
              <a:t>   sobre el impacto en la  salud bucal y el desempeño del país 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209116C6-B396-6E7C-B71F-1CC8C8A2EFC1}"/>
              </a:ext>
            </a:extLst>
          </p:cNvPr>
          <p:cNvSpPr txBox="1"/>
          <p:nvPr/>
        </p:nvSpPr>
        <p:spPr>
          <a:xfrm>
            <a:off x="732941" y="-145344"/>
            <a:ext cx="2744968" cy="831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3600" b="1" i="1" u="none" spc="-56" dirty="0">
                <a:solidFill>
                  <a:srgbClr val="005C8A"/>
                </a:solidFill>
                <a:latin typeface="Book Antiqua" panose="02040602050305030304" pitchFamily="18" charset="0"/>
              </a:rPr>
              <a:t>3 ¿Para </a:t>
            </a:r>
            <a:r>
              <a:rPr lang="en-US" sz="3600" b="1" i="1" u="none" spc="-56" dirty="0" err="1">
                <a:solidFill>
                  <a:srgbClr val="005C8A"/>
                </a:solidFill>
                <a:latin typeface="Book Antiqua" panose="02040602050305030304" pitchFamily="18" charset="0"/>
              </a:rPr>
              <a:t>qué</a:t>
            </a:r>
            <a:r>
              <a:rPr lang="en-US" sz="3600" b="1" i="1" u="none" spc="-56" dirty="0">
                <a:solidFill>
                  <a:srgbClr val="005C8A"/>
                </a:solidFill>
                <a:latin typeface="Book Antiqua" panose="02040602050305030304" pitchFamily="18" charset="0"/>
              </a:rPr>
              <a:t> ?</a:t>
            </a:r>
          </a:p>
        </p:txBody>
      </p:sp>
      <p:sp>
        <p:nvSpPr>
          <p:cNvPr id="4" name="Rectángulo redondeado 14">
            <a:extLst>
              <a:ext uri="{FF2B5EF4-FFF2-40B4-BE49-F238E27FC236}">
                <a16:creationId xmlns:a16="http://schemas.microsoft.com/office/drawing/2014/main" id="{AF4C387F-2921-B0A4-0460-8789A5AA0D01}"/>
              </a:ext>
            </a:extLst>
          </p:cNvPr>
          <p:cNvSpPr/>
          <p:nvPr/>
        </p:nvSpPr>
        <p:spPr>
          <a:xfrm>
            <a:off x="5528707" y="4052948"/>
            <a:ext cx="5921867" cy="237981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005C8A"/>
                </a:solidFill>
                <a:latin typeface="Book Antiqua" panose="02040602050305030304" pitchFamily="18" charset="0"/>
              </a:rPr>
              <a:t>Contribuir con  evidencia y resultados  que puedan ser incluidos en la situación Venezuela,  traducidos en  información para el diseño de políticas y decisiones de salud bucal para la población venezolana. </a:t>
            </a:r>
          </a:p>
          <a:p>
            <a:pPr algn="ctr"/>
            <a:r>
              <a:rPr lang="es-CO" sz="2000" dirty="0">
                <a:solidFill>
                  <a:srgbClr val="005C8A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189522-38E5-0D77-2D2B-8B4F4D25CD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44" t="10526" r="28772" b="8772"/>
          <a:stretch/>
        </p:blipFill>
        <p:spPr>
          <a:xfrm>
            <a:off x="5148487" y="0"/>
            <a:ext cx="3341154" cy="34203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B07CB78-5F8B-E5DA-3D78-2086C208D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332" y="3424079"/>
            <a:ext cx="3341155" cy="33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2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0.gstatic.com/images?q=tbn:ANd9GcQ3u51cELjMg_ZKCq51cH5YXdNnL-Mb_rX0HRu6gPo9Sfurmj-Dug">
            <a:extLst>
              <a:ext uri="{FF2B5EF4-FFF2-40B4-BE49-F238E27FC236}">
                <a16:creationId xmlns:a16="http://schemas.microsoft.com/office/drawing/2014/main" id="{24436989-09A6-874C-40F1-A877175BB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1"/>
            <a:ext cx="3773527" cy="457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6 CuadroTexto">
            <a:extLst>
              <a:ext uri="{FF2B5EF4-FFF2-40B4-BE49-F238E27FC236}">
                <a16:creationId xmlns:a16="http://schemas.microsoft.com/office/drawing/2014/main" id="{8D7608C4-401C-6133-1F3F-EC6211F76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995" y="4814068"/>
            <a:ext cx="432524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609630">
              <a:spcBef>
                <a:spcPct val="0"/>
              </a:spcBef>
              <a:buClrTx/>
              <a:buSzTx/>
              <a:buNone/>
            </a:pPr>
            <a:endParaRPr lang="es-ES" altLang="es-VE" sz="2667" b="1" i="1" dirty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 defTabSz="609630">
              <a:spcBef>
                <a:spcPct val="0"/>
              </a:spcBef>
              <a:buClrTx/>
              <a:buSzTx/>
              <a:buNone/>
            </a:pPr>
            <a:r>
              <a:rPr lang="es-ES" altLang="es-VE" sz="2667" b="1" i="1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Salud Pública </a:t>
            </a:r>
          </a:p>
          <a:p>
            <a:pPr algn="ctr" defTabSz="609630">
              <a:spcBef>
                <a:spcPct val="0"/>
              </a:spcBef>
              <a:buClrTx/>
              <a:buSzTx/>
              <a:buNone/>
            </a:pPr>
            <a:endParaRPr lang="es-ES" altLang="es-VE" sz="2667" b="1" i="1" dirty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9" name="6 CuadroTexto">
            <a:extLst>
              <a:ext uri="{FF2B5EF4-FFF2-40B4-BE49-F238E27FC236}">
                <a16:creationId xmlns:a16="http://schemas.microsoft.com/office/drawing/2014/main" id="{40430278-475D-2357-915B-35FAD5C91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032462"/>
            <a:ext cx="340360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609630">
              <a:spcBef>
                <a:spcPct val="0"/>
              </a:spcBef>
              <a:buClrTx/>
              <a:buSzTx/>
              <a:buNone/>
            </a:pPr>
            <a:endParaRPr lang="es-ES" altLang="es-VE" sz="2667" b="1" i="1" dirty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 defTabSz="609630">
              <a:spcBef>
                <a:spcPct val="0"/>
              </a:spcBef>
              <a:buClrTx/>
              <a:buSzTx/>
              <a:buNone/>
            </a:pPr>
            <a:r>
              <a:rPr lang="es-ES" altLang="es-VE" sz="2667" b="1" i="1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Odontología </a:t>
            </a:r>
          </a:p>
          <a:p>
            <a:pPr algn="ctr" defTabSz="609630">
              <a:spcBef>
                <a:spcPct val="0"/>
              </a:spcBef>
              <a:buClrTx/>
              <a:buSzTx/>
              <a:buNone/>
            </a:pPr>
            <a:r>
              <a:rPr lang="es-ES" altLang="es-VE" sz="2667" b="1" i="1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Salud bucal </a:t>
            </a:r>
          </a:p>
        </p:txBody>
      </p:sp>
    </p:spTree>
    <p:extLst>
      <p:ext uri="{BB962C8B-B14F-4D97-AF65-F5344CB8AC3E}">
        <p14:creationId xmlns:p14="http://schemas.microsoft.com/office/powerpoint/2010/main" val="1490683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1">
            <a:extLst>
              <a:ext uri="{FF2B5EF4-FFF2-40B4-BE49-F238E27FC236}">
                <a16:creationId xmlns:a16="http://schemas.microsoft.com/office/drawing/2014/main" id="{11B8728E-A046-B215-0C82-330AE44196DA}"/>
              </a:ext>
            </a:extLst>
          </p:cNvPr>
          <p:cNvSpPr txBox="1">
            <a:spLocks/>
          </p:cNvSpPr>
          <p:nvPr/>
        </p:nvSpPr>
        <p:spPr>
          <a:xfrm>
            <a:off x="1279769" y="2322326"/>
            <a:ext cx="1916371" cy="710757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 </a:t>
            </a:r>
          </a:p>
        </p:txBody>
      </p:sp>
      <p:sp>
        <p:nvSpPr>
          <p:cNvPr id="97" name="Text Placeholder 1">
            <a:extLst>
              <a:ext uri="{FF2B5EF4-FFF2-40B4-BE49-F238E27FC236}">
                <a16:creationId xmlns:a16="http://schemas.microsoft.com/office/drawing/2014/main" id="{5455C564-08BA-251D-24CD-8F57D55B7509}"/>
              </a:ext>
            </a:extLst>
          </p:cNvPr>
          <p:cNvSpPr txBox="1">
            <a:spLocks/>
          </p:cNvSpPr>
          <p:nvPr/>
        </p:nvSpPr>
        <p:spPr>
          <a:xfrm>
            <a:off x="9595429" y="2140181"/>
            <a:ext cx="2433443" cy="876469"/>
          </a:xfrm>
          <a:prstGeom prst="rect">
            <a:avLst/>
          </a:prstGeom>
        </p:spPr>
        <p:txBody>
          <a:bodyPr vert="horz" lIns="60960" tIns="30480" rIns="60960" bIns="3048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/>
          </a:p>
        </p:txBody>
      </p:sp>
      <p:sp>
        <p:nvSpPr>
          <p:cNvPr id="63" name="Text Placeholder 1">
            <a:extLst>
              <a:ext uri="{FF2B5EF4-FFF2-40B4-BE49-F238E27FC236}">
                <a16:creationId xmlns:a16="http://schemas.microsoft.com/office/drawing/2014/main" id="{494AAF08-03CF-CF9B-78AD-EBB2EF78B6C1}"/>
              </a:ext>
            </a:extLst>
          </p:cNvPr>
          <p:cNvSpPr txBox="1">
            <a:spLocks/>
          </p:cNvSpPr>
          <p:nvPr/>
        </p:nvSpPr>
        <p:spPr>
          <a:xfrm>
            <a:off x="5388295" y="2008933"/>
            <a:ext cx="2747386" cy="710757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33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018B6D47-06EF-077F-AAD3-4954696C008C}"/>
              </a:ext>
            </a:extLst>
          </p:cNvPr>
          <p:cNvSpPr txBox="1"/>
          <p:nvPr/>
        </p:nvSpPr>
        <p:spPr>
          <a:xfrm>
            <a:off x="404960" y="956231"/>
            <a:ext cx="9350079" cy="4225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1441"/>
              </a:lnSpc>
            </a:pPr>
            <a:r>
              <a:rPr lang="en-US" sz="8800" dirty="0">
                <a:solidFill>
                  <a:srgbClr val="003366"/>
                </a:solidFill>
                <a:latin typeface="Roboto Bold"/>
              </a:rPr>
              <a:t>¡</a:t>
            </a:r>
            <a:r>
              <a:rPr lang="en-US" sz="6400" dirty="0" err="1">
                <a:solidFill>
                  <a:srgbClr val="003366"/>
                </a:solidFill>
                <a:latin typeface="Roboto Bold"/>
              </a:rPr>
              <a:t>Muchas</a:t>
            </a:r>
            <a:r>
              <a:rPr lang="en-US" sz="6400" dirty="0">
                <a:solidFill>
                  <a:srgbClr val="003366"/>
                </a:solidFill>
                <a:latin typeface="Roboto Bold"/>
              </a:rPr>
              <a:t> gracias!</a:t>
            </a:r>
          </a:p>
          <a:p>
            <a:pPr algn="ctr" defTabSz="609630">
              <a:lnSpc>
                <a:spcPts val="11441"/>
              </a:lnSpc>
            </a:pPr>
            <a:endParaRPr lang="en-US" sz="6400" dirty="0">
              <a:solidFill>
                <a:srgbClr val="003366"/>
              </a:solidFill>
              <a:latin typeface="Roboto Bold"/>
            </a:endParaRPr>
          </a:p>
          <a:p>
            <a:pPr algn="ctr" defTabSz="609630">
              <a:lnSpc>
                <a:spcPts val="11441"/>
              </a:lnSpc>
            </a:pPr>
            <a:r>
              <a:rPr lang="en-US" sz="6400" dirty="0">
                <a:solidFill>
                  <a:srgbClr val="003366"/>
                </a:solidFill>
                <a:latin typeface="Roboto Bold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0AFB14-C5D9-BB73-ECCD-D1DD85E24FF8}"/>
              </a:ext>
            </a:extLst>
          </p:cNvPr>
          <p:cNvSpPr txBox="1"/>
          <p:nvPr/>
        </p:nvSpPr>
        <p:spPr>
          <a:xfrm>
            <a:off x="254000" y="4676763"/>
            <a:ext cx="4572000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09630"/>
            <a:r>
              <a:rPr lang="es-ES" sz="2133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camargo.ediana@gmail.com                                                                                      ediana.camargo@ucv.ve</a:t>
            </a:r>
            <a:endParaRPr lang="es-ES" sz="2133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Qué es el E-Mail o Correo electrónico">
            <a:extLst>
              <a:ext uri="{FF2B5EF4-FFF2-40B4-BE49-F238E27FC236}">
                <a16:creationId xmlns:a16="http://schemas.microsoft.com/office/drawing/2014/main" id="{D3EBAD22-C149-49D6-8088-E57451471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72" y="2555809"/>
            <a:ext cx="1843369" cy="18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 Instagram PNG transparente - StickPNG">
            <a:extLst>
              <a:ext uri="{FF2B5EF4-FFF2-40B4-BE49-F238E27FC236}">
                <a16:creationId xmlns:a16="http://schemas.microsoft.com/office/drawing/2014/main" id="{6D74BCC9-3402-BB41-4E14-90D9077E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714625"/>
            <a:ext cx="1428750" cy="151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8B277D3-8534-5CEA-23C2-1FC985A77D42}"/>
              </a:ext>
            </a:extLst>
          </p:cNvPr>
          <p:cNvSpPr txBox="1"/>
          <p:nvPr/>
        </p:nvSpPr>
        <p:spPr>
          <a:xfrm>
            <a:off x="5080000" y="4470618"/>
            <a:ext cx="5130800" cy="140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09630"/>
            <a:r>
              <a:rPr lang="es-ES" sz="21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Edianacamargo</a:t>
            </a:r>
            <a:endParaRPr lang="es-ES" sz="2133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defTabSz="609630"/>
            <a:r>
              <a:rPr lang="es-ES" sz="21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Ucvnoticias</a:t>
            </a:r>
            <a:endParaRPr lang="es-ES" sz="2133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defTabSz="609630"/>
            <a:r>
              <a:rPr lang="es-ES" sz="21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Noticias.medicinaucv</a:t>
            </a:r>
            <a:r>
              <a:rPr lang="es-ES" sz="21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r" defTabSz="609630"/>
            <a:r>
              <a:rPr lang="es-ES" sz="21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7798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E4FC3A6-60BB-6058-68DA-1E0462E9A0C3}"/>
              </a:ext>
            </a:extLst>
          </p:cNvPr>
          <p:cNvSpPr txBox="1"/>
          <p:nvPr/>
        </p:nvSpPr>
        <p:spPr>
          <a:xfrm>
            <a:off x="828815" y="1413082"/>
            <a:ext cx="10825910" cy="434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2800" b="0" i="0" u="none" strike="noStrike" baseline="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400" b="1" i="1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La salud bucodental “</a:t>
            </a:r>
            <a:r>
              <a:rPr lang="es-ES" sz="24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es la salud de la boca, los dientes y las estructuras bucofaciales. </a:t>
            </a:r>
          </a:p>
          <a:p>
            <a:pPr algn="just">
              <a:lnSpc>
                <a:spcPct val="150000"/>
              </a:lnSpc>
            </a:pPr>
            <a:r>
              <a:rPr lang="es-ES" sz="24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Permite a las personas realizar funciones básicas, como comer, respirar y hablar, y afecta a dimensiones psicosociales, como la confianza en uno mismo, el bienestar y la capacidad de socializar y trabajar sin dolor, incomodidad ni vergüenza…Varia  a lo largo de la vida.. es parte integral de la salud general y ayuda a las personas a participar en la sociedad y alcanzar su potencial. </a:t>
            </a:r>
            <a:r>
              <a:rPr lang="es-ES" sz="12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(OMS 2023)</a:t>
            </a:r>
            <a:r>
              <a:rPr lang="es-ES" sz="1200" b="0" i="0" u="none" strike="noStrike" baseline="30000" dirty="0">
                <a:solidFill>
                  <a:srgbClr val="003366"/>
                </a:solidFill>
                <a:latin typeface="Book Antiqua" panose="02040602050305030304" pitchFamily="18" charset="0"/>
              </a:rPr>
              <a:t>1</a:t>
            </a:r>
            <a:r>
              <a:rPr lang="es-ES" sz="12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15FC669-BC46-CE3E-2F99-FF3B8DEBF237}"/>
              </a:ext>
            </a:extLst>
          </p:cNvPr>
          <p:cNvSpPr txBox="1"/>
          <p:nvPr/>
        </p:nvSpPr>
        <p:spPr>
          <a:xfrm>
            <a:off x="336486" y="544346"/>
            <a:ext cx="118555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es-ES" sz="32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La salud bucal en Venezuela de cara al Objetivo 3 de Desarrollo sostenible 2023-2030</a:t>
            </a:r>
            <a:r>
              <a:rPr lang="es-ES" sz="3200" dirty="0">
                <a:solidFill>
                  <a:srgbClr val="003366"/>
                </a:solidFill>
                <a:latin typeface="Calibri"/>
              </a:rPr>
              <a:t>.</a:t>
            </a:r>
            <a:endParaRPr lang="es-CO" sz="3200" dirty="0">
              <a:solidFill>
                <a:srgbClr val="00336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06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551F5B0A-FEEB-49BB-950E-3963EFA2233A}"/>
              </a:ext>
            </a:extLst>
          </p:cNvPr>
          <p:cNvGrpSpPr/>
          <p:nvPr/>
        </p:nvGrpSpPr>
        <p:grpSpPr>
          <a:xfrm>
            <a:off x="8821662" y="1135777"/>
            <a:ext cx="1916304" cy="2981614"/>
            <a:chOff x="741800" y="1570966"/>
            <a:chExt cx="2520000" cy="4680000"/>
          </a:xfrm>
        </p:grpSpPr>
        <p:grpSp>
          <p:nvGrpSpPr>
            <p:cNvPr id="36" name="Group 8">
              <a:extLst>
                <a:ext uri="{FF2B5EF4-FFF2-40B4-BE49-F238E27FC236}">
                  <a16:creationId xmlns:a16="http://schemas.microsoft.com/office/drawing/2014/main" id="{EC44AF40-9FEA-4C60-A09C-E4F50CBAB7EA}"/>
                </a:ext>
              </a:extLst>
            </p:cNvPr>
            <p:cNvGrpSpPr/>
            <p:nvPr/>
          </p:nvGrpSpPr>
          <p:grpSpPr>
            <a:xfrm>
              <a:off x="741800" y="1570966"/>
              <a:ext cx="2520000" cy="4680000"/>
              <a:chOff x="445712" y="1449040"/>
              <a:chExt cx="2520000" cy="4680000"/>
            </a:xfrm>
          </p:grpSpPr>
          <p:sp>
            <p:nvSpPr>
              <p:cNvPr id="38" name="Rounded Rectangle 3">
                <a:extLst>
                  <a:ext uri="{FF2B5EF4-FFF2-40B4-BE49-F238E27FC236}">
                    <a16:creationId xmlns:a16="http://schemas.microsoft.com/office/drawing/2014/main" id="{A971776F-0E9F-4698-912D-225ED4A7FC9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520000" cy="4680000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ectangle 5">
                <a:extLst>
                  <a:ext uri="{FF2B5EF4-FFF2-40B4-BE49-F238E27FC236}">
                    <a16:creationId xmlns:a16="http://schemas.microsoft.com/office/drawing/2014/main" id="{8F5156EA-12E8-4011-ABDA-208BA1B3720F}"/>
                  </a:ext>
                </a:extLst>
              </p:cNvPr>
              <p:cNvSpPr/>
              <p:nvPr userDrawn="1"/>
            </p:nvSpPr>
            <p:spPr>
              <a:xfrm>
                <a:off x="1597700" y="1680321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0" name="Group 1">
                <a:extLst>
                  <a:ext uri="{FF2B5EF4-FFF2-40B4-BE49-F238E27FC236}">
                    <a16:creationId xmlns:a16="http://schemas.microsoft.com/office/drawing/2014/main" id="{5A5911CC-B0B5-44FF-9E05-D7338F73D648}"/>
                  </a:ext>
                </a:extLst>
              </p:cNvPr>
              <p:cNvGrpSpPr/>
              <p:nvPr userDrawn="1"/>
            </p:nvGrpSpPr>
            <p:grpSpPr>
              <a:xfrm>
                <a:off x="1549420" y="5712364"/>
                <a:ext cx="312583" cy="312583"/>
                <a:chOff x="1570727" y="5532687"/>
                <a:chExt cx="312583" cy="312583"/>
              </a:xfrm>
            </p:grpSpPr>
            <p:sp>
              <p:nvSpPr>
                <p:cNvPr id="41" name="Oval 4">
                  <a:extLst>
                    <a:ext uri="{FF2B5EF4-FFF2-40B4-BE49-F238E27FC236}">
                      <a16:creationId xmlns:a16="http://schemas.microsoft.com/office/drawing/2014/main" id="{9565B531-C91F-4577-AB93-BF04A8644E35}"/>
                    </a:ext>
                  </a:extLst>
                </p:cNvPr>
                <p:cNvSpPr/>
                <p:nvPr userDrawn="1"/>
              </p:nvSpPr>
              <p:spPr>
                <a:xfrm>
                  <a:off x="1570727" y="5532687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2" name="Rounded Rectangle 7">
                  <a:extLst>
                    <a:ext uri="{FF2B5EF4-FFF2-40B4-BE49-F238E27FC236}">
                      <a16:creationId xmlns:a16="http://schemas.microsoft.com/office/drawing/2014/main" id="{A92EB686-DF9F-4BBF-B0C8-C002B651BD17}"/>
                    </a:ext>
                  </a:extLst>
                </p:cNvPr>
                <p:cNvSpPr/>
                <p:nvPr userDrawn="1"/>
              </p:nvSpPr>
              <p:spPr>
                <a:xfrm>
                  <a:off x="1655532" y="5616970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7" name="Picture Placeholder 9">
              <a:extLst>
                <a:ext uri="{FF2B5EF4-FFF2-40B4-BE49-F238E27FC236}">
                  <a16:creationId xmlns:a16="http://schemas.microsoft.com/office/drawing/2014/main" id="{8F90DF7A-6FF4-454D-8E7D-3AF7BDB2F625}"/>
                </a:ext>
              </a:extLst>
            </p:cNvPr>
            <p:cNvSpPr txBox="1">
              <a:spLocks/>
            </p:cNvSpPr>
            <p:nvPr/>
          </p:nvSpPr>
          <p:spPr>
            <a:xfrm>
              <a:off x="921680" y="1930403"/>
              <a:ext cx="2160240" cy="3744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marR="0" indent="0" algn="ctr" defTabSz="914446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2EAED21-A646-4BBC-87E3-B25FB89A3FF8}"/>
              </a:ext>
            </a:extLst>
          </p:cNvPr>
          <p:cNvGrpSpPr/>
          <p:nvPr/>
        </p:nvGrpSpPr>
        <p:grpSpPr>
          <a:xfrm flipH="1">
            <a:off x="256702" y="837353"/>
            <a:ext cx="2580226" cy="3920628"/>
            <a:chOff x="6446339" y="1280897"/>
            <a:chExt cx="4320717" cy="528517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F959E02-7C03-4A76-B210-CD71E645659A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D19D38-CF23-4EAF-91CF-6C093AC3AC5E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3A89D29-1FD0-4E72-8EA0-FB838C9DC37E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44467D3-0C4E-4551-8E31-7A5BA464693F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64F964-11A8-424A-8122-F1DFB686B326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375FE83-A8C8-4347-9AB7-C595CB88BB38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A9D9C3A-F85D-4E3A-B6EE-552FF3CCE325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AA4C16A-5504-492A-BB58-9659E5CCECE6}"/>
              </a:ext>
            </a:extLst>
          </p:cNvPr>
          <p:cNvGrpSpPr/>
          <p:nvPr/>
        </p:nvGrpSpPr>
        <p:grpSpPr>
          <a:xfrm>
            <a:off x="3407099" y="1135777"/>
            <a:ext cx="4234318" cy="3190096"/>
            <a:chOff x="-548507" y="477868"/>
            <a:chExt cx="11570449" cy="6357177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6E40F0C-5E49-48C8-9CBE-EFB210B795C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367AF31-38A8-4691-8090-55EFD07F9C1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DBF2FCF-4316-4158-B1DC-A72DE84ADDB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BA66E29-15E0-4A8F-8554-2D4E84FED26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51C73AE-9497-475B-A6DC-758792C9183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06FD996-0D45-4027-AEF8-16E0BD94C7B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7D40B0B6-7F2B-4248-B096-945983BCAAE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D96F6FD1-7119-4510-9501-FF3A403FCFD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3E005C4-9360-4654-87E8-6F705497034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4C12466C-543B-4DFA-96CF-3685EB37FE5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84D5ED42-B528-4732-B1A3-9DD091D416D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0761263-BC9E-4C9F-9EBE-F97BEB5C93BB}"/>
                </a:ext>
              </a:extLst>
            </p:cNvPr>
            <p:cNvSpPr/>
            <p:nvPr/>
          </p:nvSpPr>
          <p:spPr>
            <a:xfrm>
              <a:off x="3892804" y="496953"/>
              <a:ext cx="6506922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5" name="Text Placeholder 1">
            <a:extLst>
              <a:ext uri="{FF2B5EF4-FFF2-40B4-BE49-F238E27FC236}">
                <a16:creationId xmlns:a16="http://schemas.microsoft.com/office/drawing/2014/main" id="{04D65F53-791E-42FE-5279-8A871B0F7EF6}"/>
              </a:ext>
            </a:extLst>
          </p:cNvPr>
          <p:cNvSpPr txBox="1">
            <a:spLocks/>
          </p:cNvSpPr>
          <p:nvPr/>
        </p:nvSpPr>
        <p:spPr>
          <a:xfrm>
            <a:off x="3831871" y="2356228"/>
            <a:ext cx="5921867" cy="1139197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/>
          </a:p>
          <a:p>
            <a:endParaRPr lang="en-US" sz="5400" dirty="0"/>
          </a:p>
        </p:txBody>
      </p:sp>
      <p:sp>
        <p:nvSpPr>
          <p:cNvPr id="96" name="Text Placeholder 1">
            <a:extLst>
              <a:ext uri="{FF2B5EF4-FFF2-40B4-BE49-F238E27FC236}">
                <a16:creationId xmlns:a16="http://schemas.microsoft.com/office/drawing/2014/main" id="{11B8728E-A046-B215-0C82-330AE44196DA}"/>
              </a:ext>
            </a:extLst>
          </p:cNvPr>
          <p:cNvSpPr txBox="1">
            <a:spLocks/>
          </p:cNvSpPr>
          <p:nvPr/>
        </p:nvSpPr>
        <p:spPr>
          <a:xfrm>
            <a:off x="1279769" y="2322326"/>
            <a:ext cx="1916371" cy="710757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 </a:t>
            </a:r>
          </a:p>
        </p:txBody>
      </p:sp>
      <p:sp>
        <p:nvSpPr>
          <p:cNvPr id="97" name="Text Placeholder 1">
            <a:extLst>
              <a:ext uri="{FF2B5EF4-FFF2-40B4-BE49-F238E27FC236}">
                <a16:creationId xmlns:a16="http://schemas.microsoft.com/office/drawing/2014/main" id="{5455C564-08BA-251D-24CD-8F57D55B7509}"/>
              </a:ext>
            </a:extLst>
          </p:cNvPr>
          <p:cNvSpPr txBox="1">
            <a:spLocks/>
          </p:cNvSpPr>
          <p:nvPr/>
        </p:nvSpPr>
        <p:spPr>
          <a:xfrm>
            <a:off x="9595429" y="2140181"/>
            <a:ext cx="2433443" cy="876469"/>
          </a:xfrm>
          <a:prstGeom prst="rect">
            <a:avLst/>
          </a:prstGeom>
        </p:spPr>
        <p:txBody>
          <a:bodyPr vert="horz" lIns="60960" tIns="30480" rIns="60960" bIns="3048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/>
          </a:p>
        </p:txBody>
      </p:sp>
      <p:sp>
        <p:nvSpPr>
          <p:cNvPr id="63" name="Text Placeholder 1">
            <a:extLst>
              <a:ext uri="{FF2B5EF4-FFF2-40B4-BE49-F238E27FC236}">
                <a16:creationId xmlns:a16="http://schemas.microsoft.com/office/drawing/2014/main" id="{494AAF08-03CF-CF9B-78AD-EBB2EF78B6C1}"/>
              </a:ext>
            </a:extLst>
          </p:cNvPr>
          <p:cNvSpPr txBox="1">
            <a:spLocks/>
          </p:cNvSpPr>
          <p:nvPr/>
        </p:nvSpPr>
        <p:spPr>
          <a:xfrm>
            <a:off x="5388295" y="2008933"/>
            <a:ext cx="2747386" cy="710757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33" dirty="0"/>
          </a:p>
        </p:txBody>
      </p:sp>
      <p:sp>
        <p:nvSpPr>
          <p:cNvPr id="66" name="TextBox 13">
            <a:extLst>
              <a:ext uri="{FF2B5EF4-FFF2-40B4-BE49-F238E27FC236}">
                <a16:creationId xmlns:a16="http://schemas.microsoft.com/office/drawing/2014/main" id="{E6BA8FB8-0CFE-D731-5712-123C120EE465}"/>
              </a:ext>
            </a:extLst>
          </p:cNvPr>
          <p:cNvSpPr txBox="1"/>
          <p:nvPr/>
        </p:nvSpPr>
        <p:spPr>
          <a:xfrm>
            <a:off x="4446249" y="151943"/>
            <a:ext cx="2201653" cy="605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4"/>
              </a:lnSpc>
              <a:spcBef>
                <a:spcPct val="0"/>
              </a:spcBef>
            </a:pPr>
            <a:r>
              <a:rPr lang="en-US" sz="3734" b="1" i="1" spc="-37" dirty="0">
                <a:solidFill>
                  <a:srgbClr val="002060"/>
                </a:solidFill>
                <a:latin typeface="Book Antiqua" panose="02040602050305030304" pitchFamily="18" charset="0"/>
              </a:rPr>
              <a:t>2 .¿Còmo?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0D642B-ACE5-1EFC-F921-4FA0D340D4F0}"/>
              </a:ext>
            </a:extLst>
          </p:cNvPr>
          <p:cNvSpPr txBox="1"/>
          <p:nvPr/>
        </p:nvSpPr>
        <p:spPr>
          <a:xfrm>
            <a:off x="642925" y="1616292"/>
            <a:ext cx="18853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3366"/>
                </a:solidFill>
                <a:latin typeface="Book Antiqua" panose="02040602050305030304" pitchFamily="18" charset="0"/>
              </a:rPr>
              <a:t>1.Revisión y descripción de las metas por objetivos estratégicos globales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6777CD-A36A-26EE-5FFB-22DFAFA5A328}"/>
              </a:ext>
            </a:extLst>
          </p:cNvPr>
          <p:cNvSpPr txBox="1"/>
          <p:nvPr/>
        </p:nvSpPr>
        <p:spPr>
          <a:xfrm>
            <a:off x="4057133" y="1701252"/>
            <a:ext cx="30733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3366"/>
                </a:solidFill>
                <a:latin typeface="Book Antiqua" panose="02040602050305030304" pitchFamily="18" charset="0"/>
              </a:rPr>
              <a:t>2.Identificación de  posibles fuentes, bases de datos abiertas, fuentes oficiales.</a:t>
            </a:r>
          </a:p>
          <a:p>
            <a:r>
              <a:rPr lang="es-ES" dirty="0">
                <a:solidFill>
                  <a:srgbClr val="003366"/>
                </a:solidFill>
                <a:latin typeface="Book Antiqua" panose="02040602050305030304" pitchFamily="18" charset="0"/>
              </a:rPr>
              <a:t> Agencias político sanitarias, poblacionales. </a:t>
            </a:r>
          </a:p>
          <a:p>
            <a:r>
              <a:rPr lang="es-ES" dirty="0">
                <a:solidFill>
                  <a:srgbClr val="003366"/>
                </a:solidFill>
                <a:latin typeface="Book Antiqua" panose="02040602050305030304" pitchFamily="18" charset="0"/>
              </a:rPr>
              <a:t>Entrevistas </a:t>
            </a:r>
          </a:p>
          <a:p>
            <a:r>
              <a:rPr lang="es-ES" dirty="0">
                <a:solidFill>
                  <a:srgbClr val="003366"/>
                </a:solidFill>
                <a:latin typeface="Book Antiqua" panose="02040602050305030304" pitchFamily="18" charset="0"/>
              </a:rPr>
              <a:t>3.Complilación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1F8843-8B93-F66C-DA6F-CDCDFFBE6435}"/>
              </a:ext>
            </a:extLst>
          </p:cNvPr>
          <p:cNvSpPr txBox="1"/>
          <p:nvPr/>
        </p:nvSpPr>
        <p:spPr>
          <a:xfrm>
            <a:off x="9013739" y="1701252"/>
            <a:ext cx="17039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3366"/>
                </a:solidFill>
                <a:latin typeface="Book Antiqua" panose="02040602050305030304" pitchFamily="18" charset="0"/>
              </a:rPr>
              <a:t>4.Descripción  narrativa,  indicadores</a:t>
            </a:r>
          </a:p>
          <a:p>
            <a:r>
              <a:rPr lang="es-ES" dirty="0">
                <a:solidFill>
                  <a:srgbClr val="003366"/>
                </a:solidFill>
                <a:latin typeface="Book Antiqua" panose="02040602050305030304" pitchFamily="18" charset="0"/>
              </a:rPr>
              <a:t>cuantitativos del contexto país   </a:t>
            </a:r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2A303FE8-D706-66EA-4054-BF4AC6F86D82}"/>
              </a:ext>
            </a:extLst>
          </p:cNvPr>
          <p:cNvSpPr/>
          <p:nvPr/>
        </p:nvSpPr>
        <p:spPr>
          <a:xfrm>
            <a:off x="1875339" y="5632956"/>
            <a:ext cx="1004728" cy="595361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Rectangle 56">
            <a:extLst>
              <a:ext uri="{FF2B5EF4-FFF2-40B4-BE49-F238E27FC236}">
                <a16:creationId xmlns:a16="http://schemas.microsoft.com/office/drawing/2014/main" id="{FCC8090F-5427-D079-31D9-D4EB515ADF0A}"/>
              </a:ext>
            </a:extLst>
          </p:cNvPr>
          <p:cNvSpPr/>
          <p:nvPr/>
        </p:nvSpPr>
        <p:spPr>
          <a:xfrm>
            <a:off x="2882656" y="5632956"/>
            <a:ext cx="1004728" cy="595361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  <a:endParaRPr lang="en-US" dirty="0"/>
          </a:p>
        </p:txBody>
      </p:sp>
      <p:sp>
        <p:nvSpPr>
          <p:cNvPr id="68" name="Rectangle 66">
            <a:extLst>
              <a:ext uri="{FF2B5EF4-FFF2-40B4-BE49-F238E27FC236}">
                <a16:creationId xmlns:a16="http://schemas.microsoft.com/office/drawing/2014/main" id="{AFB8FDC2-808C-9E68-2B58-D5966AC05168}"/>
              </a:ext>
            </a:extLst>
          </p:cNvPr>
          <p:cNvSpPr/>
          <p:nvPr/>
        </p:nvSpPr>
        <p:spPr>
          <a:xfrm>
            <a:off x="3877486" y="5632956"/>
            <a:ext cx="1004728" cy="595361"/>
          </a:xfrm>
          <a:prstGeom prst="rect">
            <a:avLst/>
          </a:prstGeom>
          <a:solidFill>
            <a:srgbClr val="29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  <a:endParaRPr lang="en-US" dirty="0"/>
          </a:p>
        </p:txBody>
      </p:sp>
      <p:sp>
        <p:nvSpPr>
          <p:cNvPr id="69" name="Rectangle 67">
            <a:extLst>
              <a:ext uri="{FF2B5EF4-FFF2-40B4-BE49-F238E27FC236}">
                <a16:creationId xmlns:a16="http://schemas.microsoft.com/office/drawing/2014/main" id="{F02C5102-70C4-5706-2BE0-F12A48D8B149}"/>
              </a:ext>
            </a:extLst>
          </p:cNvPr>
          <p:cNvSpPr/>
          <p:nvPr/>
        </p:nvSpPr>
        <p:spPr>
          <a:xfrm>
            <a:off x="4876509" y="5632956"/>
            <a:ext cx="1004728" cy="595361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2026</a:t>
            </a:r>
            <a:endParaRPr lang="en-US" dirty="0"/>
          </a:p>
        </p:txBody>
      </p:sp>
      <p:sp>
        <p:nvSpPr>
          <p:cNvPr id="85" name="Rectangle 68">
            <a:extLst>
              <a:ext uri="{FF2B5EF4-FFF2-40B4-BE49-F238E27FC236}">
                <a16:creationId xmlns:a16="http://schemas.microsoft.com/office/drawing/2014/main" id="{0AF85030-AD1E-F4C9-18F2-BCF70988E30A}"/>
              </a:ext>
            </a:extLst>
          </p:cNvPr>
          <p:cNvSpPr/>
          <p:nvPr/>
        </p:nvSpPr>
        <p:spPr>
          <a:xfrm>
            <a:off x="5882250" y="5632956"/>
            <a:ext cx="1004728" cy="595361"/>
          </a:xfrm>
          <a:prstGeom prst="rect">
            <a:avLst/>
          </a:prstGeom>
          <a:solidFill>
            <a:srgbClr val="E84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2027</a:t>
            </a:r>
            <a:endParaRPr lang="en-US" dirty="0"/>
          </a:p>
        </p:txBody>
      </p:sp>
      <p:sp>
        <p:nvSpPr>
          <p:cNvPr id="86" name="Rectangle 69">
            <a:extLst>
              <a:ext uri="{FF2B5EF4-FFF2-40B4-BE49-F238E27FC236}">
                <a16:creationId xmlns:a16="http://schemas.microsoft.com/office/drawing/2014/main" id="{E923DD4A-2E44-3744-0735-4856A3E1591A}"/>
              </a:ext>
            </a:extLst>
          </p:cNvPr>
          <p:cNvSpPr/>
          <p:nvPr/>
        </p:nvSpPr>
        <p:spPr>
          <a:xfrm>
            <a:off x="6904031" y="5632956"/>
            <a:ext cx="1004728" cy="595361"/>
          </a:xfrm>
          <a:prstGeom prst="rect">
            <a:avLst/>
          </a:prstGeom>
          <a:solidFill>
            <a:srgbClr val="F39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2028</a:t>
            </a:r>
            <a:endParaRPr lang="en-US" dirty="0"/>
          </a:p>
        </p:txBody>
      </p:sp>
      <p:sp>
        <p:nvSpPr>
          <p:cNvPr id="98" name="Rectangle 3">
            <a:extLst>
              <a:ext uri="{FF2B5EF4-FFF2-40B4-BE49-F238E27FC236}">
                <a16:creationId xmlns:a16="http://schemas.microsoft.com/office/drawing/2014/main" id="{ABE7C594-169C-A5C5-CF3A-FB9E9891C8DD}"/>
              </a:ext>
            </a:extLst>
          </p:cNvPr>
          <p:cNvSpPr/>
          <p:nvPr/>
        </p:nvSpPr>
        <p:spPr>
          <a:xfrm>
            <a:off x="7914816" y="5648531"/>
            <a:ext cx="1004728" cy="595361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Rectangle 56">
            <a:extLst>
              <a:ext uri="{FF2B5EF4-FFF2-40B4-BE49-F238E27FC236}">
                <a16:creationId xmlns:a16="http://schemas.microsoft.com/office/drawing/2014/main" id="{EA2213CA-7CAB-FBFE-77A5-66664D075EEB}"/>
              </a:ext>
            </a:extLst>
          </p:cNvPr>
          <p:cNvSpPr/>
          <p:nvPr/>
        </p:nvSpPr>
        <p:spPr>
          <a:xfrm>
            <a:off x="8922503" y="5641522"/>
            <a:ext cx="1004728" cy="595361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2030</a:t>
            </a:r>
            <a:endParaRPr lang="en-US" dirty="0"/>
          </a:p>
        </p:txBody>
      </p:sp>
      <p:sp>
        <p:nvSpPr>
          <p:cNvPr id="100" name="자유형: 도형 32">
            <a:extLst>
              <a:ext uri="{FF2B5EF4-FFF2-40B4-BE49-F238E27FC236}">
                <a16:creationId xmlns:a16="http://schemas.microsoft.com/office/drawing/2014/main" id="{D970324D-CEDB-DEFA-A75E-E3173C33425D}"/>
              </a:ext>
            </a:extLst>
          </p:cNvPr>
          <p:cNvSpPr/>
          <p:nvPr/>
        </p:nvSpPr>
        <p:spPr>
          <a:xfrm>
            <a:off x="3831871" y="4641183"/>
            <a:ext cx="3809546" cy="559463"/>
          </a:xfrm>
          <a:custGeom>
            <a:avLst/>
            <a:gdLst>
              <a:gd name="connsiteX0" fmla="*/ 62289 w 1431908"/>
              <a:gd name="connsiteY0" fmla="*/ 0 h 315692"/>
              <a:gd name="connsiteX1" fmla="*/ 1371331 w 1431908"/>
              <a:gd name="connsiteY1" fmla="*/ 0 h 315692"/>
              <a:gd name="connsiteX2" fmla="*/ 1415376 w 1431908"/>
              <a:gd name="connsiteY2" fmla="*/ 18244 h 315692"/>
              <a:gd name="connsiteX3" fmla="*/ 1431908 w 1431908"/>
              <a:gd name="connsiteY3" fmla="*/ 58155 h 315692"/>
              <a:gd name="connsiteX4" fmla="*/ 100375 w 1431908"/>
              <a:gd name="connsiteY4" fmla="*/ 58155 h 315692"/>
              <a:gd name="connsiteX5" fmla="*/ 73951 w 1431908"/>
              <a:gd name="connsiteY5" fmla="*/ 84579 h 315692"/>
              <a:gd name="connsiteX6" fmla="*/ 73951 w 1431908"/>
              <a:gd name="connsiteY6" fmla="*/ 231114 h 315692"/>
              <a:gd name="connsiteX7" fmla="*/ 100375 w 1431908"/>
              <a:gd name="connsiteY7" fmla="*/ 257538 h 315692"/>
              <a:gd name="connsiteX8" fmla="*/ 1431907 w 1431908"/>
              <a:gd name="connsiteY8" fmla="*/ 257538 h 315692"/>
              <a:gd name="connsiteX9" fmla="*/ 1415376 w 1431908"/>
              <a:gd name="connsiteY9" fmla="*/ 297448 h 315692"/>
              <a:gd name="connsiteX10" fmla="*/ 1371331 w 1431908"/>
              <a:gd name="connsiteY10" fmla="*/ 315692 h 315692"/>
              <a:gd name="connsiteX11" fmla="*/ 62289 w 1431908"/>
              <a:gd name="connsiteY11" fmla="*/ 315692 h 315692"/>
              <a:gd name="connsiteX12" fmla="*/ 0 w 1431908"/>
              <a:gd name="connsiteY12" fmla="*/ 253403 h 315692"/>
              <a:gd name="connsiteX13" fmla="*/ 0 w 1431908"/>
              <a:gd name="connsiteY13" fmla="*/ 62289 h 315692"/>
              <a:gd name="connsiteX14" fmla="*/ 62289 w 1431908"/>
              <a:gd name="connsiteY14" fmla="*/ 0 h 31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1908" h="315692">
                <a:moveTo>
                  <a:pt x="62289" y="0"/>
                </a:moveTo>
                <a:lnTo>
                  <a:pt x="1371331" y="0"/>
                </a:lnTo>
                <a:cubicBezTo>
                  <a:pt x="1388532" y="0"/>
                  <a:pt x="1404104" y="6972"/>
                  <a:pt x="1415376" y="18244"/>
                </a:cubicBezTo>
                <a:lnTo>
                  <a:pt x="1431908" y="58155"/>
                </a:lnTo>
                <a:lnTo>
                  <a:pt x="100375" y="58155"/>
                </a:lnTo>
                <a:cubicBezTo>
                  <a:pt x="85781" y="58155"/>
                  <a:pt x="73951" y="69985"/>
                  <a:pt x="73951" y="84579"/>
                </a:cubicBezTo>
                <a:lnTo>
                  <a:pt x="73951" y="231114"/>
                </a:lnTo>
                <a:cubicBezTo>
                  <a:pt x="73951" y="245708"/>
                  <a:pt x="85781" y="257538"/>
                  <a:pt x="100375" y="257538"/>
                </a:cubicBezTo>
                <a:lnTo>
                  <a:pt x="1431907" y="257538"/>
                </a:lnTo>
                <a:lnTo>
                  <a:pt x="1415376" y="297448"/>
                </a:lnTo>
                <a:cubicBezTo>
                  <a:pt x="1404104" y="308720"/>
                  <a:pt x="1388532" y="315692"/>
                  <a:pt x="1371331" y="315692"/>
                </a:cubicBezTo>
                <a:lnTo>
                  <a:pt x="62289" y="315692"/>
                </a:lnTo>
                <a:cubicBezTo>
                  <a:pt x="27888" y="315692"/>
                  <a:pt x="0" y="287804"/>
                  <a:pt x="0" y="253403"/>
                </a:cubicBezTo>
                <a:lnTo>
                  <a:pt x="0" y="62289"/>
                </a:lnTo>
                <a:cubicBezTo>
                  <a:pt x="0" y="27888"/>
                  <a:pt x="27888" y="0"/>
                  <a:pt x="62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altLang="ko-KR" sz="2000" dirty="0">
                <a:solidFill>
                  <a:srgbClr val="003366"/>
                </a:solidFill>
                <a:latin typeface="Book Antiqua" panose="02040602050305030304" pitchFamily="18" charset="0"/>
              </a:rPr>
              <a:t>Limitaciones y disponibilidad</a:t>
            </a:r>
            <a:endParaRPr lang="ko-KR" altLang="en-US" sz="2000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FF772D-46FB-D328-72D9-5AB4ACD01176}"/>
              </a:ext>
            </a:extLst>
          </p:cNvPr>
          <p:cNvSpPr/>
          <p:nvPr/>
        </p:nvSpPr>
        <p:spPr>
          <a:xfrm>
            <a:off x="1475430" y="5388718"/>
            <a:ext cx="1398700" cy="102767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D227A4B-5E8D-C665-F438-73164536A89A}"/>
              </a:ext>
            </a:extLst>
          </p:cNvPr>
          <p:cNvCxnSpPr/>
          <p:nvPr/>
        </p:nvCxnSpPr>
        <p:spPr>
          <a:xfrm>
            <a:off x="2882656" y="6490196"/>
            <a:ext cx="6662360" cy="0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55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0413A3-87C1-B072-F548-9EB24CA1CF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44" t="10526" r="28772" b="8772"/>
          <a:stretch/>
        </p:blipFill>
        <p:spPr>
          <a:xfrm>
            <a:off x="142491" y="302683"/>
            <a:ext cx="2448527" cy="39959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90549F5-DA13-908E-F13C-C34894085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165" y="79737"/>
            <a:ext cx="2142295" cy="2477460"/>
          </a:xfrm>
          <a:prstGeom prst="rect">
            <a:avLst/>
          </a:prstGeom>
        </p:spPr>
      </p:pic>
      <p:sp>
        <p:nvSpPr>
          <p:cNvPr id="7" name="Rectángulo redondeado 14">
            <a:extLst>
              <a:ext uri="{FF2B5EF4-FFF2-40B4-BE49-F238E27FC236}">
                <a16:creationId xmlns:a16="http://schemas.microsoft.com/office/drawing/2014/main" id="{707B64A6-B38B-C826-C946-2887A64DFB8E}"/>
              </a:ext>
            </a:extLst>
          </p:cNvPr>
          <p:cNvSpPr/>
          <p:nvPr/>
        </p:nvSpPr>
        <p:spPr>
          <a:xfrm>
            <a:off x="9745173" y="3216309"/>
            <a:ext cx="1565329" cy="57602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i="1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Rectángulo redondeado 14">
            <a:extLst>
              <a:ext uri="{FF2B5EF4-FFF2-40B4-BE49-F238E27FC236}">
                <a16:creationId xmlns:a16="http://schemas.microsoft.com/office/drawing/2014/main" id="{AE40D4C4-612C-2F4C-8693-2C7DDC0A7113}"/>
              </a:ext>
            </a:extLst>
          </p:cNvPr>
          <p:cNvSpPr/>
          <p:nvPr/>
        </p:nvSpPr>
        <p:spPr>
          <a:xfrm>
            <a:off x="9047844" y="3281480"/>
            <a:ext cx="3017949" cy="123870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Metas </a:t>
            </a:r>
          </a:p>
          <a:p>
            <a:pPr algn="ctr"/>
            <a:r>
              <a:rPr lang="es-CO" sz="2400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r>
              <a:rPr lang="es-CO" sz="2000" dirty="0">
                <a:solidFill>
                  <a:srgbClr val="003366"/>
                </a:solidFill>
                <a:latin typeface="Book Antiqua" panose="02040602050305030304" pitchFamily="18" charset="0"/>
              </a:rPr>
              <a:t>indicadores complementarios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5738B7B-7430-7548-38F4-E0C73165EED5}"/>
              </a:ext>
            </a:extLst>
          </p:cNvPr>
          <p:cNvSpPr txBox="1"/>
          <p:nvPr/>
        </p:nvSpPr>
        <p:spPr>
          <a:xfrm>
            <a:off x="3026966" y="1706330"/>
            <a:ext cx="5708541" cy="3360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003366"/>
                </a:solidFill>
                <a:latin typeface="Book Antiqua" panose="02040602050305030304" pitchFamily="18" charset="0"/>
              </a:rPr>
              <a:t>1. Gobernanza </a:t>
            </a:r>
          </a:p>
          <a:p>
            <a:pPr>
              <a:lnSpc>
                <a:spcPct val="150000"/>
              </a:lnSpc>
            </a:pPr>
            <a:r>
              <a:rPr lang="es-ES" sz="24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2. Promoción de la salud y prevención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003366"/>
                </a:solidFill>
                <a:latin typeface="Book Antiqua" panose="02040602050305030304" pitchFamily="18" charset="0"/>
              </a:rPr>
              <a:t>3.Personal</a:t>
            </a:r>
          </a:p>
          <a:p>
            <a:pPr>
              <a:lnSpc>
                <a:spcPct val="150000"/>
              </a:lnSpc>
            </a:pPr>
            <a:r>
              <a:rPr lang="es-ES" sz="24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4.Atención 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003366"/>
                </a:solidFill>
                <a:latin typeface="Book Antiqua" panose="02040602050305030304" pitchFamily="18" charset="0"/>
              </a:rPr>
              <a:t>5. Sistemas de información</a:t>
            </a:r>
          </a:p>
          <a:p>
            <a:pPr>
              <a:lnSpc>
                <a:spcPct val="150000"/>
              </a:lnSpc>
            </a:pPr>
            <a:r>
              <a:rPr lang="es-ES" sz="24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6.Agendas de investigación</a:t>
            </a:r>
          </a:p>
        </p:txBody>
      </p:sp>
      <p:sp>
        <p:nvSpPr>
          <p:cNvPr id="25" name="Cerrar llave 24">
            <a:extLst>
              <a:ext uri="{FF2B5EF4-FFF2-40B4-BE49-F238E27FC236}">
                <a16:creationId xmlns:a16="http://schemas.microsoft.com/office/drawing/2014/main" id="{2DCEF814-BE53-2743-C3CB-6F7AA5F1099E}"/>
              </a:ext>
            </a:extLst>
          </p:cNvPr>
          <p:cNvSpPr/>
          <p:nvPr/>
        </p:nvSpPr>
        <p:spPr>
          <a:xfrm>
            <a:off x="8179844" y="1953232"/>
            <a:ext cx="1565329" cy="32150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14">
            <a:extLst>
              <a:ext uri="{FF2B5EF4-FFF2-40B4-BE49-F238E27FC236}">
                <a16:creationId xmlns:a16="http://schemas.microsoft.com/office/drawing/2014/main" id="{70FFA202-42B2-7408-D9A7-7F848438ADBF}"/>
              </a:ext>
            </a:extLst>
          </p:cNvPr>
          <p:cNvSpPr/>
          <p:nvPr/>
        </p:nvSpPr>
        <p:spPr>
          <a:xfrm>
            <a:off x="3449247" y="66893"/>
            <a:ext cx="4459512" cy="72879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Metas mundiales generales </a:t>
            </a:r>
          </a:p>
        </p:txBody>
      </p:sp>
      <p:sp>
        <p:nvSpPr>
          <p:cNvPr id="27" name="Rectángulo redondeado 14">
            <a:extLst>
              <a:ext uri="{FF2B5EF4-FFF2-40B4-BE49-F238E27FC236}">
                <a16:creationId xmlns:a16="http://schemas.microsoft.com/office/drawing/2014/main" id="{C5BD633F-1905-EA8B-257B-E2689F0CCF2C}"/>
              </a:ext>
            </a:extLst>
          </p:cNvPr>
          <p:cNvSpPr/>
          <p:nvPr/>
        </p:nvSpPr>
        <p:spPr>
          <a:xfrm>
            <a:off x="3943193" y="1026585"/>
            <a:ext cx="3471619" cy="57602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Objetivos estratégicos  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F476B334-75F6-A17C-96B6-DBDF95BF8227}"/>
              </a:ext>
            </a:extLst>
          </p:cNvPr>
          <p:cNvSpPr/>
          <p:nvPr/>
        </p:nvSpPr>
        <p:spPr>
          <a:xfrm>
            <a:off x="976436" y="5415984"/>
            <a:ext cx="1004728" cy="595361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Rectangle 56">
            <a:extLst>
              <a:ext uri="{FF2B5EF4-FFF2-40B4-BE49-F238E27FC236}">
                <a16:creationId xmlns:a16="http://schemas.microsoft.com/office/drawing/2014/main" id="{66CF0C81-5645-E3DD-C77F-89AAAF0E60D3}"/>
              </a:ext>
            </a:extLst>
          </p:cNvPr>
          <p:cNvSpPr/>
          <p:nvPr/>
        </p:nvSpPr>
        <p:spPr>
          <a:xfrm>
            <a:off x="1983753" y="5415984"/>
            <a:ext cx="1004728" cy="595361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  <a:endParaRPr lang="en-US" sz="2400" dirty="0"/>
          </a:p>
        </p:txBody>
      </p:sp>
      <p:sp>
        <p:nvSpPr>
          <p:cNvPr id="30" name="Rectangle 66">
            <a:extLst>
              <a:ext uri="{FF2B5EF4-FFF2-40B4-BE49-F238E27FC236}">
                <a16:creationId xmlns:a16="http://schemas.microsoft.com/office/drawing/2014/main" id="{29384ACB-8E07-A756-4854-5ABCA1579C81}"/>
              </a:ext>
            </a:extLst>
          </p:cNvPr>
          <p:cNvSpPr/>
          <p:nvPr/>
        </p:nvSpPr>
        <p:spPr>
          <a:xfrm>
            <a:off x="2978583" y="5415984"/>
            <a:ext cx="1004728" cy="595361"/>
          </a:xfrm>
          <a:prstGeom prst="rect">
            <a:avLst/>
          </a:prstGeom>
          <a:solidFill>
            <a:srgbClr val="29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  <a:endParaRPr lang="en-US" sz="2400" dirty="0"/>
          </a:p>
        </p:txBody>
      </p:sp>
      <p:sp>
        <p:nvSpPr>
          <p:cNvPr id="31" name="Rectangle 67">
            <a:extLst>
              <a:ext uri="{FF2B5EF4-FFF2-40B4-BE49-F238E27FC236}">
                <a16:creationId xmlns:a16="http://schemas.microsoft.com/office/drawing/2014/main" id="{C5E57A28-ABD1-4CE5-088B-79F2D81E2ABD}"/>
              </a:ext>
            </a:extLst>
          </p:cNvPr>
          <p:cNvSpPr/>
          <p:nvPr/>
        </p:nvSpPr>
        <p:spPr>
          <a:xfrm>
            <a:off x="3977606" y="5415984"/>
            <a:ext cx="1004728" cy="595361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2026</a:t>
            </a:r>
            <a:endParaRPr lang="en-US" sz="2400" dirty="0"/>
          </a:p>
        </p:txBody>
      </p:sp>
      <p:sp>
        <p:nvSpPr>
          <p:cNvPr id="32" name="Rectangle 68">
            <a:extLst>
              <a:ext uri="{FF2B5EF4-FFF2-40B4-BE49-F238E27FC236}">
                <a16:creationId xmlns:a16="http://schemas.microsoft.com/office/drawing/2014/main" id="{5BF18BEE-34C7-6109-4642-0576A3EB6E35}"/>
              </a:ext>
            </a:extLst>
          </p:cNvPr>
          <p:cNvSpPr/>
          <p:nvPr/>
        </p:nvSpPr>
        <p:spPr>
          <a:xfrm>
            <a:off x="4983347" y="5415984"/>
            <a:ext cx="1004728" cy="595361"/>
          </a:xfrm>
          <a:prstGeom prst="rect">
            <a:avLst/>
          </a:prstGeom>
          <a:solidFill>
            <a:srgbClr val="E84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2027</a:t>
            </a:r>
            <a:endParaRPr lang="en-US" sz="2400" dirty="0"/>
          </a:p>
        </p:txBody>
      </p:sp>
      <p:sp>
        <p:nvSpPr>
          <p:cNvPr id="33" name="Rectangle 69">
            <a:extLst>
              <a:ext uri="{FF2B5EF4-FFF2-40B4-BE49-F238E27FC236}">
                <a16:creationId xmlns:a16="http://schemas.microsoft.com/office/drawing/2014/main" id="{357E59BE-414E-C24F-392E-A2091143FCED}"/>
              </a:ext>
            </a:extLst>
          </p:cNvPr>
          <p:cNvSpPr/>
          <p:nvPr/>
        </p:nvSpPr>
        <p:spPr>
          <a:xfrm>
            <a:off x="6005128" y="5415984"/>
            <a:ext cx="1004728" cy="595361"/>
          </a:xfrm>
          <a:prstGeom prst="rect">
            <a:avLst/>
          </a:prstGeom>
          <a:solidFill>
            <a:srgbClr val="F39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2028</a:t>
            </a:r>
            <a:endParaRPr lang="en-US" sz="2400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3326B409-CB4C-B94F-B092-61C46B91BFEF}"/>
              </a:ext>
            </a:extLst>
          </p:cNvPr>
          <p:cNvSpPr/>
          <p:nvPr/>
        </p:nvSpPr>
        <p:spPr>
          <a:xfrm>
            <a:off x="7015913" y="5431559"/>
            <a:ext cx="1004728" cy="595361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56">
            <a:extLst>
              <a:ext uri="{FF2B5EF4-FFF2-40B4-BE49-F238E27FC236}">
                <a16:creationId xmlns:a16="http://schemas.microsoft.com/office/drawing/2014/main" id="{67F28C50-408B-BF92-AE66-5A0F77B0D313}"/>
              </a:ext>
            </a:extLst>
          </p:cNvPr>
          <p:cNvSpPr/>
          <p:nvPr/>
        </p:nvSpPr>
        <p:spPr>
          <a:xfrm>
            <a:off x="8023600" y="5424550"/>
            <a:ext cx="1004728" cy="595361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2030</a:t>
            </a:r>
            <a:endParaRPr lang="en-US" sz="2400" dirty="0"/>
          </a:p>
        </p:txBody>
      </p:sp>
      <p:sp>
        <p:nvSpPr>
          <p:cNvPr id="36" name="Rectangle 56">
            <a:extLst>
              <a:ext uri="{FF2B5EF4-FFF2-40B4-BE49-F238E27FC236}">
                <a16:creationId xmlns:a16="http://schemas.microsoft.com/office/drawing/2014/main" id="{9B63970A-0B5A-5251-8CA8-77535F25E0D9}"/>
              </a:ext>
            </a:extLst>
          </p:cNvPr>
          <p:cNvSpPr/>
          <p:nvPr/>
        </p:nvSpPr>
        <p:spPr>
          <a:xfrm>
            <a:off x="8024057" y="6205671"/>
            <a:ext cx="1074478" cy="567404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Informe</a:t>
            </a:r>
            <a:endParaRPr lang="en-US" sz="1600" dirty="0"/>
          </a:p>
        </p:txBody>
      </p:sp>
      <p:sp>
        <p:nvSpPr>
          <p:cNvPr id="37" name="Rectangle 67">
            <a:extLst>
              <a:ext uri="{FF2B5EF4-FFF2-40B4-BE49-F238E27FC236}">
                <a16:creationId xmlns:a16="http://schemas.microsoft.com/office/drawing/2014/main" id="{ABBADA38-1D9F-2BD6-6C04-2B8EE7819097}"/>
              </a:ext>
            </a:extLst>
          </p:cNvPr>
          <p:cNvSpPr/>
          <p:nvPr/>
        </p:nvSpPr>
        <p:spPr>
          <a:xfrm>
            <a:off x="3977606" y="6188312"/>
            <a:ext cx="1048642" cy="595361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Avances</a:t>
            </a:r>
            <a:endParaRPr lang="en-US" sz="1600" dirty="0"/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43F90182-C2ED-BC82-EF4A-F7B25695E675}"/>
              </a:ext>
            </a:extLst>
          </p:cNvPr>
          <p:cNvSpPr/>
          <p:nvPr/>
        </p:nvSpPr>
        <p:spPr>
          <a:xfrm>
            <a:off x="973856" y="6157313"/>
            <a:ext cx="1004728" cy="595361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Línea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3" name="Picture 6" descr="mapa ampliado de venezuela en el mapa mundial centrado en américa. mapa  ampliado y bandera de venezuela. 6616551 Vector en Vecteezy">
            <a:extLst>
              <a:ext uri="{FF2B5EF4-FFF2-40B4-BE49-F238E27FC236}">
                <a16:creationId xmlns:a16="http://schemas.microsoft.com/office/drawing/2014/main" id="{CDB325A0-DB52-B972-7FCE-3790CCF8E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4" y="4906000"/>
            <a:ext cx="2739383" cy="1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lecha: hacia abajo 47">
            <a:extLst>
              <a:ext uri="{FF2B5EF4-FFF2-40B4-BE49-F238E27FC236}">
                <a16:creationId xmlns:a16="http://schemas.microsoft.com/office/drawing/2014/main" id="{F521CEED-FF0C-1F62-36ED-3741B8F72654}"/>
              </a:ext>
            </a:extLst>
          </p:cNvPr>
          <p:cNvSpPr/>
          <p:nvPr/>
        </p:nvSpPr>
        <p:spPr>
          <a:xfrm>
            <a:off x="1210728" y="4671108"/>
            <a:ext cx="513962" cy="7448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4">
            <a:extLst>
              <a:ext uri="{FF2B5EF4-FFF2-40B4-BE49-F238E27FC236}">
                <a16:creationId xmlns:a16="http://schemas.microsoft.com/office/drawing/2014/main" id="{4095E5E0-86F5-4EF2-6FC3-143B8823A240}"/>
              </a:ext>
            </a:extLst>
          </p:cNvPr>
          <p:cNvSpPr/>
          <p:nvPr/>
        </p:nvSpPr>
        <p:spPr>
          <a:xfrm>
            <a:off x="5415818" y="1805680"/>
            <a:ext cx="2177361" cy="943664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i="1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CO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Organizaciones </a:t>
            </a:r>
          </a:p>
          <a:p>
            <a:pPr algn="ctr"/>
            <a:r>
              <a:rPr lang="es-CO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de sociedad civil</a:t>
            </a:r>
          </a:p>
          <a:p>
            <a:pPr algn="ctr"/>
            <a:endParaRPr lang="es-CO" b="1" i="1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Rectángulo redondeado 14">
            <a:extLst>
              <a:ext uri="{FF2B5EF4-FFF2-40B4-BE49-F238E27FC236}">
                <a16:creationId xmlns:a16="http://schemas.microsoft.com/office/drawing/2014/main" id="{DADE4B18-3384-8A95-D47A-4BBEFEB68137}"/>
              </a:ext>
            </a:extLst>
          </p:cNvPr>
          <p:cNvSpPr/>
          <p:nvPr/>
        </p:nvSpPr>
        <p:spPr>
          <a:xfrm>
            <a:off x="4584443" y="275257"/>
            <a:ext cx="2857799" cy="780931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Medidas y actores  </a:t>
            </a:r>
          </a:p>
        </p:txBody>
      </p:sp>
      <p:sp>
        <p:nvSpPr>
          <p:cNvPr id="13" name="Rectángulo redondeado 14">
            <a:extLst>
              <a:ext uri="{FF2B5EF4-FFF2-40B4-BE49-F238E27FC236}">
                <a16:creationId xmlns:a16="http://schemas.microsoft.com/office/drawing/2014/main" id="{3A971C3A-D8FE-1B74-E5FA-CF40E551F6B1}"/>
              </a:ext>
            </a:extLst>
          </p:cNvPr>
          <p:cNvSpPr/>
          <p:nvPr/>
        </p:nvSpPr>
        <p:spPr>
          <a:xfrm>
            <a:off x="4096643" y="4887363"/>
            <a:ext cx="4815710" cy="603233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Acción intersectorial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F72FD9-B250-D401-5CEB-C5A90B554EFC}"/>
              </a:ext>
            </a:extLst>
          </p:cNvPr>
          <p:cNvSpPr txBox="1"/>
          <p:nvPr/>
        </p:nvSpPr>
        <p:spPr>
          <a:xfrm>
            <a:off x="2402237" y="3320490"/>
            <a:ext cx="9536983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es-ES" sz="2133" b="1" dirty="0">
                <a:solidFill>
                  <a:srgbClr val="005C8A"/>
                </a:solidFill>
                <a:latin typeface="Book Antiqua" panose="02040602050305030304" pitchFamily="18" charset="0"/>
              </a:rPr>
              <a:t>La  riqueza de la salud pública consiste en que ofrece un espacio </a:t>
            </a:r>
          </a:p>
          <a:p>
            <a:pPr algn="ctr" defTabSz="609630"/>
            <a:r>
              <a:rPr lang="es-ES" sz="2133" b="1" dirty="0">
                <a:solidFill>
                  <a:srgbClr val="005C8A"/>
                </a:solidFill>
                <a:latin typeface="Book Antiqua" panose="02040602050305030304" pitchFamily="18" charset="0"/>
              </a:rPr>
              <a:t>para la confluencia de múltiples disciplinas.</a:t>
            </a:r>
            <a:r>
              <a:rPr lang="es-ES" sz="2133" b="1" baseline="30000" dirty="0">
                <a:solidFill>
                  <a:srgbClr val="005C8A"/>
                </a:solidFill>
                <a:latin typeface="Book Antiqua" panose="02040602050305030304" pitchFamily="18" charset="0"/>
              </a:rPr>
              <a:t> </a:t>
            </a:r>
            <a:r>
              <a:rPr lang="es-ES" sz="2133" baseline="30000" dirty="0">
                <a:solidFill>
                  <a:srgbClr val="005C8A"/>
                </a:solidFill>
                <a:latin typeface="Book Antiqua" panose="02040602050305030304" pitchFamily="18" charset="0"/>
              </a:rPr>
              <a:t>Frenk J 3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F1AE695D-786E-A47F-7BA1-5F14DDA4A04C}"/>
              </a:ext>
            </a:extLst>
          </p:cNvPr>
          <p:cNvSpPr/>
          <p:nvPr/>
        </p:nvSpPr>
        <p:spPr>
          <a:xfrm>
            <a:off x="1593519" y="1876830"/>
            <a:ext cx="1793455" cy="7809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Estados miembros</a:t>
            </a:r>
          </a:p>
        </p:txBody>
      </p:sp>
      <p:sp>
        <p:nvSpPr>
          <p:cNvPr id="16" name="Rectángulo redondeado 14">
            <a:extLst>
              <a:ext uri="{FF2B5EF4-FFF2-40B4-BE49-F238E27FC236}">
                <a16:creationId xmlns:a16="http://schemas.microsoft.com/office/drawing/2014/main" id="{3FDC6C5F-D068-103C-BE40-67B38E8A03DC}"/>
              </a:ext>
            </a:extLst>
          </p:cNvPr>
          <p:cNvSpPr/>
          <p:nvPr/>
        </p:nvSpPr>
        <p:spPr>
          <a:xfrm>
            <a:off x="3555549" y="1902897"/>
            <a:ext cx="1793455" cy="7809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Secretaria OMS</a:t>
            </a:r>
          </a:p>
        </p:txBody>
      </p:sp>
      <p:sp>
        <p:nvSpPr>
          <p:cNvPr id="17" name="Rectángulo redondeado 14">
            <a:extLst>
              <a:ext uri="{FF2B5EF4-FFF2-40B4-BE49-F238E27FC236}">
                <a16:creationId xmlns:a16="http://schemas.microsoft.com/office/drawing/2014/main" id="{4C6EDFDD-BA7B-B953-5176-EB5A1F708599}"/>
              </a:ext>
            </a:extLst>
          </p:cNvPr>
          <p:cNvSpPr/>
          <p:nvPr/>
        </p:nvSpPr>
        <p:spPr>
          <a:xfrm>
            <a:off x="9589207" y="1878132"/>
            <a:ext cx="2035399" cy="7809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Asociaciones internacionales</a:t>
            </a:r>
          </a:p>
        </p:txBody>
      </p:sp>
      <p:sp>
        <p:nvSpPr>
          <p:cNvPr id="20" name="Rectángulo redondeado 14">
            <a:extLst>
              <a:ext uri="{FF2B5EF4-FFF2-40B4-BE49-F238E27FC236}">
                <a16:creationId xmlns:a16="http://schemas.microsoft.com/office/drawing/2014/main" id="{781B1F27-762B-2CBB-1256-A225B23E5D59}"/>
              </a:ext>
            </a:extLst>
          </p:cNvPr>
          <p:cNvSpPr/>
          <p:nvPr/>
        </p:nvSpPr>
        <p:spPr>
          <a:xfrm>
            <a:off x="7659993" y="1850286"/>
            <a:ext cx="1793455" cy="7809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Sector privado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5C0E525-E879-8112-B966-3859E12FB8B8}"/>
              </a:ext>
            </a:extLst>
          </p:cNvPr>
          <p:cNvCxnSpPr/>
          <p:nvPr/>
        </p:nvCxnSpPr>
        <p:spPr>
          <a:xfrm flipH="1">
            <a:off x="3152091" y="1102903"/>
            <a:ext cx="2515995" cy="685588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B603772-0E56-D2C0-206D-78A91EE6D8E2}"/>
              </a:ext>
            </a:extLst>
          </p:cNvPr>
          <p:cNvCxnSpPr/>
          <p:nvPr/>
        </p:nvCxnSpPr>
        <p:spPr>
          <a:xfrm flipH="1">
            <a:off x="4795150" y="1068509"/>
            <a:ext cx="939750" cy="798338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06E69304-AF9B-EB84-5A8F-7A9A2F5496A8}"/>
              </a:ext>
            </a:extLst>
          </p:cNvPr>
          <p:cNvCxnSpPr/>
          <p:nvPr/>
        </p:nvCxnSpPr>
        <p:spPr>
          <a:xfrm>
            <a:off x="5734900" y="1102903"/>
            <a:ext cx="278443" cy="662553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BD233471-33F3-BBC8-56A8-51A2705E0BCC}"/>
              </a:ext>
            </a:extLst>
          </p:cNvPr>
          <p:cNvCxnSpPr/>
          <p:nvPr/>
        </p:nvCxnSpPr>
        <p:spPr>
          <a:xfrm>
            <a:off x="5770737" y="1102903"/>
            <a:ext cx="2179894" cy="662553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E47D0C35-9244-B0D6-44CF-BF5682009089}"/>
              </a:ext>
            </a:extLst>
          </p:cNvPr>
          <p:cNvCxnSpPr/>
          <p:nvPr/>
        </p:nvCxnSpPr>
        <p:spPr>
          <a:xfrm>
            <a:off x="5668086" y="1068290"/>
            <a:ext cx="4395641" cy="728795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5CE6D7FD-D0A5-328E-C1D5-7D80BF17B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3017363" cy="3076900"/>
          </a:xfrm>
          <a:prstGeom prst="rect">
            <a:avLst/>
          </a:prstGeom>
        </p:spPr>
      </p:pic>
      <p:pic>
        <p:nvPicPr>
          <p:cNvPr id="4" name="Picture 11" descr="Venezuela Con La Bandera En El Globo Aislado Stock de ilustración -  Ilustración de americano, correspondencia: 131827960">
            <a:extLst>
              <a:ext uri="{FF2B5EF4-FFF2-40B4-BE49-F238E27FC236}">
                <a16:creationId xmlns:a16="http://schemas.microsoft.com/office/drawing/2014/main" id="{5D6EE4F5-A2FA-66E1-43B2-1E6315E60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4" t="2314" r="15392" b="12332"/>
          <a:stretch/>
        </p:blipFill>
        <p:spPr bwMode="auto">
          <a:xfrm>
            <a:off x="9945675" y="4069285"/>
            <a:ext cx="1993545" cy="230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5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AEF9280-6F33-3E3A-64A5-A9AB62FDC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23" y="90788"/>
            <a:ext cx="5985477" cy="57591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6DF64C-8699-20CF-BFF9-E3675BB11425}"/>
              </a:ext>
            </a:extLst>
          </p:cNvPr>
          <p:cNvSpPr txBox="1"/>
          <p:nvPr/>
        </p:nvSpPr>
        <p:spPr>
          <a:xfrm>
            <a:off x="858875" y="6351714"/>
            <a:ext cx="89603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solidFill>
                  <a:srgbClr val="4F81BD"/>
                </a:solidFill>
                <a:latin typeface="Book Antiqua" panose="02040602050305030304" pitchFamily="18" charset="0"/>
              </a:rPr>
              <a:t>4.Fuente </a:t>
            </a:r>
            <a:r>
              <a:rPr lang="es-ES" sz="1050" dirty="0">
                <a:solidFill>
                  <a:srgbClr val="4F81BD"/>
                </a:solidFill>
                <a:latin typeface="Book Antiqua" panose="0204060205030503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https://population.un.org/wpp/Graphs/DemographicProfiles/Line/862</a:t>
            </a:r>
            <a:endParaRPr lang="es-ES" sz="1050" dirty="0">
              <a:solidFill>
                <a:srgbClr val="4F81BD"/>
              </a:solidFill>
              <a:latin typeface="Book Antiqua" panose="02040602050305030304" pitchFamily="18" charset="0"/>
            </a:endParaRPr>
          </a:p>
          <a:p>
            <a:r>
              <a:rPr lang="es-ES" sz="1050" dirty="0">
                <a:solidFill>
                  <a:srgbClr val="4F81BD"/>
                </a:solidFill>
                <a:latin typeface="Book Antiqua" panose="02040602050305030304" pitchFamily="18" charset="0"/>
              </a:rPr>
              <a:t>                     5.  Venezuela en cifras2024  MPP Planificación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9A86C75-0D89-7D7C-1641-9485414703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031" t="23024" r="15504" b="11318"/>
          <a:stretch/>
        </p:blipFill>
        <p:spPr>
          <a:xfrm>
            <a:off x="68677" y="226628"/>
            <a:ext cx="5916801" cy="49973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A320DD9-B409-EFC7-EA38-66CD94763710}"/>
              </a:ext>
            </a:extLst>
          </p:cNvPr>
          <p:cNvSpPr txBox="1"/>
          <p:nvPr/>
        </p:nvSpPr>
        <p:spPr>
          <a:xfrm>
            <a:off x="5339034" y="558776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003366"/>
                </a:solidFill>
                <a:latin typeface="Book Antiqua" panose="02040602050305030304" pitchFamily="18" charset="0"/>
              </a:rPr>
              <a:t>33800393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BC04077-0231-DEC1-5D95-B7FF52F3A494}"/>
              </a:ext>
            </a:extLst>
          </p:cNvPr>
          <p:cNvSpPr/>
          <p:nvPr/>
        </p:nvSpPr>
        <p:spPr>
          <a:xfrm>
            <a:off x="8648054" y="2970345"/>
            <a:ext cx="805912" cy="640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3C50024-C9A8-949E-88BB-F88631E313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96" t="25425" r="16330" b="4807"/>
          <a:stretch/>
        </p:blipFill>
        <p:spPr>
          <a:xfrm>
            <a:off x="272716" y="59975"/>
            <a:ext cx="5502442" cy="52848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C12EA4A-F29D-787E-8799-A93158140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1" y="59975"/>
            <a:ext cx="5662863" cy="583606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234740-4F13-43D3-F551-54DE6B22F68C}"/>
              </a:ext>
            </a:extLst>
          </p:cNvPr>
          <p:cNvSpPr txBox="1"/>
          <p:nvPr/>
        </p:nvSpPr>
        <p:spPr>
          <a:xfrm>
            <a:off x="5454315" y="6414299"/>
            <a:ext cx="831096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solidFill>
                  <a:schemeClr val="accent1"/>
                </a:solidFill>
                <a:latin typeface="Book Antiqua" panose="02040602050305030304" pitchFamily="18" charset="0"/>
              </a:rPr>
              <a:t>4.Fuente </a:t>
            </a:r>
            <a:r>
              <a:rPr lang="es-ES" sz="1050" dirty="0">
                <a:solidFill>
                  <a:schemeClr val="accent1"/>
                </a:solidFill>
                <a:latin typeface="Book Antiqua" panose="0204060205030503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https://population.un.org/wpp/Graphs/DemographicProfiles/Line/862</a:t>
            </a:r>
            <a:endParaRPr lang="es-ES" sz="1050" dirty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r>
              <a:rPr lang="es-ES" sz="1050" dirty="0">
                <a:solidFill>
                  <a:schemeClr val="accent1"/>
                </a:solidFill>
                <a:latin typeface="Book Antiqua" panose="02040602050305030304" pitchFamily="18" charset="0"/>
              </a:rPr>
              <a:t>                      5, Venezuela en cifras Planificación. MMP Planificación 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DA03D8A-629D-2A3A-1D2F-CE7D473531ED}"/>
              </a:ext>
            </a:extLst>
          </p:cNvPr>
          <p:cNvSpPr txBox="1"/>
          <p:nvPr/>
        </p:nvSpPr>
        <p:spPr>
          <a:xfrm>
            <a:off x="4680228" y="587960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3366"/>
                </a:solidFill>
                <a:latin typeface="Book Antiqua" panose="02040602050305030304" pitchFamily="18" charset="0"/>
              </a:rPr>
              <a:t>16864885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19384-FF91-052E-A839-34FE5618547F}"/>
              </a:ext>
            </a:extLst>
          </p:cNvPr>
          <p:cNvSpPr txBox="1"/>
          <p:nvPr/>
        </p:nvSpPr>
        <p:spPr>
          <a:xfrm>
            <a:off x="737323" y="5898365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3366"/>
                </a:solidFill>
                <a:latin typeface="Book Antiqua" panose="02040602050305030304" pitchFamily="18" charset="0"/>
              </a:rPr>
              <a:t>16935508 </a:t>
            </a:r>
          </a:p>
        </p:txBody>
      </p:sp>
      <p:pic>
        <p:nvPicPr>
          <p:cNvPr id="1032" name="Picture 8" descr="icono de signo de baño de hombres y mujeres. símbolo de género para vector  de baño. silueta masculina y femenina ilustración 3988568 Vector en Vecteezy">
            <a:extLst>
              <a:ext uri="{FF2B5EF4-FFF2-40B4-BE49-F238E27FC236}">
                <a16:creationId xmlns:a16="http://schemas.microsoft.com/office/drawing/2014/main" id="{A5889447-B31A-E91A-8DA4-423690DBD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39" y="5576069"/>
            <a:ext cx="2325920" cy="11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8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CC60382-49AB-545B-5E55-849F54BC0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1" y="115063"/>
            <a:ext cx="5466059" cy="610297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7547017-8D60-8544-AAF7-3DBE73E6E67A}"/>
              </a:ext>
            </a:extLst>
          </p:cNvPr>
          <p:cNvSpPr txBox="1"/>
          <p:nvPr/>
        </p:nvSpPr>
        <p:spPr>
          <a:xfrm>
            <a:off x="399081" y="6521809"/>
            <a:ext cx="831096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solidFill>
                  <a:srgbClr val="003366"/>
                </a:solidFill>
                <a:latin typeface="Book Antiqua" panose="02040602050305030304" pitchFamily="18" charset="0"/>
              </a:rPr>
              <a:t>4,Fuente https://population.un.org/wpp/Graphs/DemographicProfiles/Line/862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865F603-2373-2169-5CD8-05052D034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2273"/>
            <a:ext cx="5927457" cy="602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61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s Slide Master">
  <a:themeElements>
    <a:clrScheme name="ALLPPT-COLOR 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1446</Words>
  <Application>Microsoft Office PowerPoint</Application>
  <PresentationFormat>Panorámica</PresentationFormat>
  <Paragraphs>384</Paragraphs>
  <Slides>27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27</vt:i4>
      </vt:variant>
    </vt:vector>
  </HeadingPairs>
  <TitlesOfParts>
    <vt:vector size="41" baseType="lpstr">
      <vt:lpstr>Arial</vt:lpstr>
      <vt:lpstr>Book Antiqua</vt:lpstr>
      <vt:lpstr>Calibri</vt:lpstr>
      <vt:lpstr>Calibri Light</vt:lpstr>
      <vt:lpstr>Frutiger-LightCn</vt:lpstr>
      <vt:lpstr>Open Sans</vt:lpstr>
      <vt:lpstr>Roboto Bold</vt:lpstr>
      <vt:lpstr>Source Sans Pro</vt:lpstr>
      <vt:lpstr>Times New Roman</vt:lpstr>
      <vt:lpstr>Wingdings</vt:lpstr>
      <vt:lpstr>Tema de Office</vt:lpstr>
      <vt:lpstr>Diseño personalizado</vt:lpstr>
      <vt:lpstr>Office Theme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Ediana Camargo</cp:lastModifiedBy>
  <cp:revision>203</cp:revision>
  <dcterms:created xsi:type="dcterms:W3CDTF">2019-04-20T17:08:41Z</dcterms:created>
  <dcterms:modified xsi:type="dcterms:W3CDTF">2026-05-05T12:14:58Z</dcterms:modified>
</cp:coreProperties>
</file>