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8" r:id="rId3"/>
    <p:sldId id="259" r:id="rId4"/>
    <p:sldId id="260" r:id="rId5"/>
    <p:sldId id="261" r:id="rId6"/>
    <p:sldId id="263" r:id="rId7"/>
    <p:sldId id="257" r:id="rId8"/>
    <p:sldId id="266" r:id="rId9"/>
    <p:sldId id="267" r:id="rId10"/>
    <p:sldId id="268" r:id="rId11"/>
    <p:sldId id="269" r:id="rId12"/>
    <p:sldId id="272" r:id="rId13"/>
    <p:sldId id="265" r:id="rId14"/>
    <p:sldId id="274" r:id="rId15"/>
  </p:sldIdLst>
  <p:sldSz cx="12192000" cy="6858000"/>
  <p:notesSz cx="6858000" cy="9144000"/>
  <p:embeddedFontLs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boldItalic r:id="rId22"/>
    </p:embeddedFont>
    <p:embeddedFont>
      <p:font typeface="Open Sans" panose="020B0606030504020204"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1zhjvWqB6/FQyMuYvNzmJn2YO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2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3938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5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16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77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77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97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21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14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50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51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28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74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18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16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59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9"/>
        <p:cNvGrpSpPr/>
        <p:nvPr/>
      </p:nvGrpSpPr>
      <p:grpSpPr>
        <a:xfrm>
          <a:off x="0" y="0"/>
          <a:ext cx="0" cy="0"/>
          <a:chOff x="0" y="0"/>
          <a:chExt cx="0" cy="0"/>
        </a:xfrm>
      </p:grpSpPr>
      <p:sp>
        <p:nvSpPr>
          <p:cNvPr id="40" name="Google Shape;40;p32"/>
          <p:cNvSpPr>
            <a:spLocks noGrp="1"/>
          </p:cNvSpPr>
          <p:nvPr>
            <p:ph type="pic" idx="2"/>
          </p:nvPr>
        </p:nvSpPr>
        <p:spPr>
          <a:xfrm>
            <a:off x="0" y="5183187"/>
            <a:ext cx="12188825" cy="1674813"/>
          </a:xfrm>
          <a:prstGeom prst="rect">
            <a:avLst/>
          </a:prstGeom>
          <a:noFill/>
          <a:ln>
            <a:noFill/>
          </a:ln>
        </p:spPr>
      </p:sp>
      <p:sp>
        <p:nvSpPr>
          <p:cNvPr id="41" name="Google Shape;41;p32"/>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2"/>
        <p:cNvGrpSpPr/>
        <p:nvPr/>
      </p:nvGrpSpPr>
      <p:grpSpPr>
        <a:xfrm>
          <a:off x="0" y="0"/>
          <a:ext cx="0" cy="0"/>
          <a:chOff x="0" y="0"/>
          <a:chExt cx="0" cy="0"/>
        </a:xfrm>
      </p:grpSpPr>
      <p:sp>
        <p:nvSpPr>
          <p:cNvPr id="43" name="Google Shape;43;p33"/>
          <p:cNvSpPr>
            <a:spLocks noGrp="1"/>
          </p:cNvSpPr>
          <p:nvPr>
            <p:ph type="pic" idx="2"/>
          </p:nvPr>
        </p:nvSpPr>
        <p:spPr>
          <a:xfrm>
            <a:off x="689725" y="1927410"/>
            <a:ext cx="2882656" cy="1877535"/>
          </a:xfrm>
          <a:prstGeom prst="rect">
            <a:avLst/>
          </a:prstGeom>
          <a:noFill/>
          <a:ln>
            <a:noFill/>
          </a:ln>
        </p:spPr>
      </p:sp>
      <p:sp>
        <p:nvSpPr>
          <p:cNvPr id="44" name="Google Shape;44;p33"/>
          <p:cNvSpPr>
            <a:spLocks noGrp="1"/>
          </p:cNvSpPr>
          <p:nvPr>
            <p:ph type="pic" idx="3"/>
          </p:nvPr>
        </p:nvSpPr>
        <p:spPr>
          <a:xfrm>
            <a:off x="3333023" y="1927410"/>
            <a:ext cx="2882656" cy="1877535"/>
          </a:xfrm>
          <a:prstGeom prst="rect">
            <a:avLst/>
          </a:prstGeom>
          <a:noFill/>
          <a:ln>
            <a:noFill/>
          </a:ln>
        </p:spPr>
      </p:sp>
      <p:sp>
        <p:nvSpPr>
          <p:cNvPr id="45" name="Google Shape;45;p33"/>
          <p:cNvSpPr>
            <a:spLocks noGrp="1"/>
          </p:cNvSpPr>
          <p:nvPr>
            <p:ph type="pic" idx="4"/>
          </p:nvPr>
        </p:nvSpPr>
        <p:spPr>
          <a:xfrm>
            <a:off x="5976321" y="1927410"/>
            <a:ext cx="2882656" cy="1877535"/>
          </a:xfrm>
          <a:prstGeom prst="rect">
            <a:avLst/>
          </a:prstGeom>
          <a:noFill/>
          <a:ln>
            <a:noFill/>
          </a:ln>
        </p:spPr>
      </p:sp>
      <p:sp>
        <p:nvSpPr>
          <p:cNvPr id="46" name="Google Shape;46;p33"/>
          <p:cNvSpPr>
            <a:spLocks noGrp="1"/>
          </p:cNvSpPr>
          <p:nvPr>
            <p:ph type="pic" idx="5"/>
          </p:nvPr>
        </p:nvSpPr>
        <p:spPr>
          <a:xfrm>
            <a:off x="8619619" y="1927410"/>
            <a:ext cx="2882656" cy="1877535"/>
          </a:xfrm>
          <a:prstGeom prst="rect">
            <a:avLst/>
          </a:prstGeom>
          <a:noFill/>
          <a:ln>
            <a:noFill/>
          </a:ln>
        </p:spPr>
      </p:sp>
      <p:sp>
        <p:nvSpPr>
          <p:cNvPr id="47" name="Google Shape;47;p33"/>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8"/>
        <p:cNvGrpSpPr/>
        <p:nvPr/>
      </p:nvGrpSpPr>
      <p:grpSpPr>
        <a:xfrm>
          <a:off x="0" y="0"/>
          <a:ext cx="0" cy="0"/>
          <a:chOff x="0" y="0"/>
          <a:chExt cx="0" cy="0"/>
        </a:xfrm>
      </p:grpSpPr>
      <p:sp>
        <p:nvSpPr>
          <p:cNvPr id="49" name="Google Shape;49;p34"/>
          <p:cNvSpPr>
            <a:spLocks noGrp="1"/>
          </p:cNvSpPr>
          <p:nvPr>
            <p:ph type="pic" idx="2"/>
          </p:nvPr>
        </p:nvSpPr>
        <p:spPr>
          <a:xfrm>
            <a:off x="8211312" y="822960"/>
            <a:ext cx="3108960" cy="5248655"/>
          </a:xfrm>
          <a:prstGeom prst="rect">
            <a:avLst/>
          </a:prstGeom>
          <a:noFill/>
          <a:ln>
            <a:noFill/>
          </a:ln>
        </p:spPr>
      </p:sp>
      <p:sp>
        <p:nvSpPr>
          <p:cNvPr id="50" name="Google Shape;50;p34"/>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a:spLocks noGrp="1"/>
          </p:cNvSpPr>
          <p:nvPr>
            <p:ph type="pic" idx="3"/>
          </p:nvPr>
        </p:nvSpPr>
        <p:spPr>
          <a:xfrm>
            <a:off x="1142460" y="5047488"/>
            <a:ext cx="7562627" cy="124071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2"/>
        <p:cNvGrpSpPr/>
        <p:nvPr/>
      </p:nvGrpSpPr>
      <p:grpSpPr>
        <a:xfrm>
          <a:off x="0" y="0"/>
          <a:ext cx="0" cy="0"/>
          <a:chOff x="0" y="0"/>
          <a:chExt cx="0" cy="0"/>
        </a:xfrm>
      </p:grpSpPr>
      <p:sp>
        <p:nvSpPr>
          <p:cNvPr id="53" name="Google Shape;53;p35"/>
          <p:cNvSpPr>
            <a:spLocks noGrp="1"/>
          </p:cNvSpPr>
          <p:nvPr>
            <p:ph type="pic" idx="2"/>
          </p:nvPr>
        </p:nvSpPr>
        <p:spPr>
          <a:xfrm>
            <a:off x="0" y="5248656"/>
            <a:ext cx="2438400" cy="1609343"/>
          </a:xfrm>
          <a:prstGeom prst="rect">
            <a:avLst/>
          </a:prstGeom>
          <a:noFill/>
          <a:ln>
            <a:noFill/>
          </a:ln>
        </p:spPr>
      </p:sp>
      <p:sp>
        <p:nvSpPr>
          <p:cNvPr id="54" name="Google Shape;54;p35"/>
          <p:cNvSpPr>
            <a:spLocks noGrp="1"/>
          </p:cNvSpPr>
          <p:nvPr>
            <p:ph type="pic" idx="3"/>
          </p:nvPr>
        </p:nvSpPr>
        <p:spPr>
          <a:xfrm>
            <a:off x="4876800" y="5248656"/>
            <a:ext cx="2438400" cy="1609343"/>
          </a:xfrm>
          <a:prstGeom prst="rect">
            <a:avLst/>
          </a:prstGeom>
          <a:noFill/>
          <a:ln>
            <a:noFill/>
          </a:ln>
        </p:spPr>
      </p:sp>
      <p:sp>
        <p:nvSpPr>
          <p:cNvPr id="55" name="Google Shape;55;p35"/>
          <p:cNvSpPr>
            <a:spLocks noGrp="1"/>
          </p:cNvSpPr>
          <p:nvPr>
            <p:ph type="pic" idx="4"/>
          </p:nvPr>
        </p:nvSpPr>
        <p:spPr>
          <a:xfrm>
            <a:off x="9753600" y="5248656"/>
            <a:ext cx="2438400" cy="1609343"/>
          </a:xfrm>
          <a:prstGeom prst="rect">
            <a:avLst/>
          </a:prstGeom>
          <a:noFill/>
          <a:ln>
            <a:noFill/>
          </a:ln>
        </p:spPr>
      </p:sp>
      <p:sp>
        <p:nvSpPr>
          <p:cNvPr id="56" name="Google Shape;56;p35"/>
          <p:cNvSpPr>
            <a:spLocks noGrp="1"/>
          </p:cNvSpPr>
          <p:nvPr>
            <p:ph type="pic" idx="5"/>
          </p:nvPr>
        </p:nvSpPr>
        <p:spPr>
          <a:xfrm>
            <a:off x="7315200" y="3639312"/>
            <a:ext cx="2438400" cy="1609343"/>
          </a:xfrm>
          <a:prstGeom prst="rect">
            <a:avLst/>
          </a:prstGeom>
          <a:noFill/>
          <a:ln>
            <a:noFill/>
          </a:ln>
        </p:spPr>
      </p:sp>
      <p:sp>
        <p:nvSpPr>
          <p:cNvPr id="57" name="Google Shape;57;p35"/>
          <p:cNvSpPr>
            <a:spLocks noGrp="1"/>
          </p:cNvSpPr>
          <p:nvPr>
            <p:ph type="pic" idx="6"/>
          </p:nvPr>
        </p:nvSpPr>
        <p:spPr>
          <a:xfrm>
            <a:off x="2438400" y="3621022"/>
            <a:ext cx="2438400" cy="1609343"/>
          </a:xfrm>
          <a:prstGeom prst="rect">
            <a:avLst/>
          </a:prstGeom>
          <a:noFill/>
          <a:ln>
            <a:noFill/>
          </a:ln>
        </p:spPr>
      </p:sp>
      <p:sp>
        <p:nvSpPr>
          <p:cNvPr id="58" name="Google Shape;58;p35"/>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59"/>
        <p:cNvGrpSpPr/>
        <p:nvPr/>
      </p:nvGrpSpPr>
      <p:grpSpPr>
        <a:xfrm>
          <a:off x="0" y="0"/>
          <a:ext cx="0" cy="0"/>
          <a:chOff x="0" y="0"/>
          <a:chExt cx="0" cy="0"/>
        </a:xfrm>
      </p:grpSpPr>
      <p:sp>
        <p:nvSpPr>
          <p:cNvPr id="60" name="Google Shape;60;p36"/>
          <p:cNvSpPr>
            <a:spLocks noGrp="1"/>
          </p:cNvSpPr>
          <p:nvPr>
            <p:ph type="pic" idx="2"/>
          </p:nvPr>
        </p:nvSpPr>
        <p:spPr>
          <a:xfrm>
            <a:off x="0" y="0"/>
            <a:ext cx="3950208" cy="6858000"/>
          </a:xfrm>
          <a:prstGeom prst="rect">
            <a:avLst/>
          </a:prstGeom>
          <a:noFill/>
          <a:ln>
            <a:noFill/>
          </a:ln>
        </p:spPr>
      </p:sp>
      <p:sp>
        <p:nvSpPr>
          <p:cNvPr id="61" name="Google Shape;61;p36"/>
          <p:cNvSpPr>
            <a:spLocks noGrp="1"/>
          </p:cNvSpPr>
          <p:nvPr>
            <p:ph type="pic" idx="3"/>
          </p:nvPr>
        </p:nvSpPr>
        <p:spPr>
          <a:xfrm>
            <a:off x="3950208" y="0"/>
            <a:ext cx="3950208" cy="6858000"/>
          </a:xfrm>
          <a:prstGeom prst="rect">
            <a:avLst/>
          </a:prstGeom>
          <a:noFill/>
          <a:ln>
            <a:noFill/>
          </a:ln>
        </p:spPr>
      </p:sp>
      <p:sp>
        <p:nvSpPr>
          <p:cNvPr id="62" name="Google Shape;62;p36"/>
          <p:cNvSpPr>
            <a:spLocks noGrp="1"/>
          </p:cNvSpPr>
          <p:nvPr>
            <p:ph type="pic" idx="4"/>
          </p:nvPr>
        </p:nvSpPr>
        <p:spPr>
          <a:xfrm>
            <a:off x="7900416" y="0"/>
            <a:ext cx="4291584" cy="3429000"/>
          </a:xfrm>
          <a:prstGeom prst="rect">
            <a:avLst/>
          </a:prstGeom>
          <a:noFill/>
          <a:ln>
            <a:noFill/>
          </a:ln>
        </p:spPr>
      </p:sp>
      <p:sp>
        <p:nvSpPr>
          <p:cNvPr id="63" name="Google Shape;63;p36"/>
          <p:cNvSpPr>
            <a:spLocks noGrp="1"/>
          </p:cNvSpPr>
          <p:nvPr>
            <p:ph type="pic" idx="5"/>
          </p:nvPr>
        </p:nvSpPr>
        <p:spPr>
          <a:xfrm>
            <a:off x="7900416" y="3429000"/>
            <a:ext cx="4291584" cy="3429000"/>
          </a:xfrm>
          <a:prstGeom prst="rect">
            <a:avLst/>
          </a:prstGeom>
          <a:noFill/>
          <a:ln>
            <a:noFill/>
          </a:ln>
        </p:spPr>
      </p:sp>
      <p:sp>
        <p:nvSpPr>
          <p:cNvPr id="64" name="Google Shape;64;p36"/>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65"/>
        <p:cNvGrpSpPr/>
        <p:nvPr/>
      </p:nvGrpSpPr>
      <p:grpSpPr>
        <a:xfrm>
          <a:off x="0" y="0"/>
          <a:ext cx="0" cy="0"/>
          <a:chOff x="0" y="0"/>
          <a:chExt cx="0" cy="0"/>
        </a:xfrm>
      </p:grpSpPr>
      <p:sp>
        <p:nvSpPr>
          <p:cNvPr id="66" name="Google Shape;66;p37"/>
          <p:cNvSpPr>
            <a:spLocks noGrp="1"/>
          </p:cNvSpPr>
          <p:nvPr>
            <p:ph type="pic" idx="2"/>
          </p:nvPr>
        </p:nvSpPr>
        <p:spPr>
          <a:xfrm>
            <a:off x="1423148" y="1788459"/>
            <a:ext cx="1882587" cy="2635623"/>
          </a:xfrm>
          <a:prstGeom prst="rect">
            <a:avLst/>
          </a:prstGeom>
          <a:noFill/>
          <a:ln>
            <a:noFill/>
          </a:ln>
        </p:spPr>
      </p:sp>
      <p:sp>
        <p:nvSpPr>
          <p:cNvPr id="67" name="Google Shape;67;p37"/>
          <p:cNvSpPr>
            <a:spLocks noGrp="1"/>
          </p:cNvSpPr>
          <p:nvPr>
            <p:ph type="pic" idx="3"/>
          </p:nvPr>
        </p:nvSpPr>
        <p:spPr>
          <a:xfrm>
            <a:off x="3910854" y="1788459"/>
            <a:ext cx="1882587" cy="2635623"/>
          </a:xfrm>
          <a:prstGeom prst="rect">
            <a:avLst/>
          </a:prstGeom>
          <a:noFill/>
          <a:ln>
            <a:noFill/>
          </a:ln>
        </p:spPr>
      </p:sp>
      <p:sp>
        <p:nvSpPr>
          <p:cNvPr id="68" name="Google Shape;68;p37"/>
          <p:cNvSpPr>
            <a:spLocks noGrp="1"/>
          </p:cNvSpPr>
          <p:nvPr>
            <p:ph type="pic" idx="4"/>
          </p:nvPr>
        </p:nvSpPr>
        <p:spPr>
          <a:xfrm>
            <a:off x="6398558" y="1788459"/>
            <a:ext cx="1882587" cy="2635623"/>
          </a:xfrm>
          <a:prstGeom prst="rect">
            <a:avLst/>
          </a:prstGeom>
          <a:noFill/>
          <a:ln>
            <a:noFill/>
          </a:ln>
        </p:spPr>
      </p:sp>
      <p:sp>
        <p:nvSpPr>
          <p:cNvPr id="69" name="Google Shape;69;p37"/>
          <p:cNvSpPr>
            <a:spLocks noGrp="1"/>
          </p:cNvSpPr>
          <p:nvPr>
            <p:ph type="pic" idx="5"/>
          </p:nvPr>
        </p:nvSpPr>
        <p:spPr>
          <a:xfrm>
            <a:off x="8886262" y="1788459"/>
            <a:ext cx="1882587" cy="2635623"/>
          </a:xfrm>
          <a:prstGeom prst="rect">
            <a:avLst/>
          </a:prstGeom>
          <a:noFill/>
          <a:ln>
            <a:noFill/>
          </a:ln>
        </p:spPr>
      </p:sp>
      <p:sp>
        <p:nvSpPr>
          <p:cNvPr id="70" name="Google Shape;70;p37"/>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71"/>
        <p:cNvGrpSpPr/>
        <p:nvPr/>
      </p:nvGrpSpPr>
      <p:grpSpPr>
        <a:xfrm>
          <a:off x="0" y="0"/>
          <a:ext cx="0" cy="0"/>
          <a:chOff x="0" y="0"/>
          <a:chExt cx="0" cy="0"/>
        </a:xfrm>
      </p:grpSpPr>
      <p:sp>
        <p:nvSpPr>
          <p:cNvPr id="72" name="Google Shape;72;p38"/>
          <p:cNvSpPr>
            <a:spLocks noGrp="1"/>
          </p:cNvSpPr>
          <p:nvPr>
            <p:ph type="pic" idx="2"/>
          </p:nvPr>
        </p:nvSpPr>
        <p:spPr>
          <a:xfrm>
            <a:off x="6182751" y="2233613"/>
            <a:ext cx="4864662" cy="2908300"/>
          </a:xfrm>
          <a:prstGeom prst="rect">
            <a:avLst/>
          </a:prstGeom>
          <a:noFill/>
          <a:ln>
            <a:noFill/>
          </a:ln>
        </p:spPr>
      </p:sp>
      <p:sp>
        <p:nvSpPr>
          <p:cNvPr id="73" name="Google Shape;73;p38"/>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74"/>
        <p:cNvGrpSpPr/>
        <p:nvPr/>
      </p:nvGrpSpPr>
      <p:grpSpPr>
        <a:xfrm>
          <a:off x="0" y="0"/>
          <a:ext cx="0" cy="0"/>
          <a:chOff x="0" y="0"/>
          <a:chExt cx="0" cy="0"/>
        </a:xfrm>
      </p:grpSpPr>
      <p:sp>
        <p:nvSpPr>
          <p:cNvPr id="75" name="Google Shape;75;p39"/>
          <p:cNvSpPr>
            <a:spLocks noGrp="1"/>
          </p:cNvSpPr>
          <p:nvPr>
            <p:ph type="pic" idx="2"/>
          </p:nvPr>
        </p:nvSpPr>
        <p:spPr>
          <a:xfrm>
            <a:off x="6729047" y="0"/>
            <a:ext cx="4900612" cy="6858000"/>
          </a:xfrm>
          <a:prstGeom prst="rect">
            <a:avLst/>
          </a:prstGeom>
          <a:noFill/>
          <a:ln>
            <a:noFill/>
          </a:ln>
        </p:spPr>
      </p:sp>
      <p:sp>
        <p:nvSpPr>
          <p:cNvPr id="76" name="Google Shape;76;p39"/>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24"/>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5"/>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5"/>
          <p:cNvSpPr>
            <a:spLocks noGrp="1"/>
          </p:cNvSpPr>
          <p:nvPr>
            <p:ph type="pic" idx="2"/>
          </p:nvPr>
        </p:nvSpPr>
        <p:spPr>
          <a:xfrm>
            <a:off x="4167781" y="1652954"/>
            <a:ext cx="3856440" cy="5205046"/>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3"/>
        <p:cNvGrpSpPr/>
        <p:nvPr/>
      </p:nvGrpSpPr>
      <p:grpSpPr>
        <a:xfrm>
          <a:off x="0" y="0"/>
          <a:ext cx="0" cy="0"/>
          <a:chOff x="0" y="0"/>
          <a:chExt cx="0" cy="0"/>
        </a:xfrm>
      </p:grpSpPr>
      <p:sp>
        <p:nvSpPr>
          <p:cNvPr id="24" name="Google Shape;24;p26"/>
          <p:cNvSpPr>
            <a:spLocks noGrp="1"/>
          </p:cNvSpPr>
          <p:nvPr>
            <p:ph type="pic" idx="2"/>
          </p:nvPr>
        </p:nvSpPr>
        <p:spPr>
          <a:xfrm>
            <a:off x="1119554" y="1776046"/>
            <a:ext cx="9952892" cy="2127739"/>
          </a:xfrm>
          <a:prstGeom prst="rect">
            <a:avLst/>
          </a:prstGeom>
          <a:noFill/>
          <a:ln>
            <a:noFill/>
          </a:ln>
        </p:spPr>
      </p:sp>
      <p:sp>
        <p:nvSpPr>
          <p:cNvPr id="25" name="Google Shape;25;p26"/>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7"/>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8"/>
        <p:cNvGrpSpPr/>
        <p:nvPr/>
      </p:nvGrpSpPr>
      <p:grpSpPr>
        <a:xfrm>
          <a:off x="0" y="0"/>
          <a:ext cx="0" cy="0"/>
          <a:chOff x="0" y="0"/>
          <a:chExt cx="0" cy="0"/>
        </a:xfrm>
      </p:grpSpPr>
      <p:sp>
        <p:nvSpPr>
          <p:cNvPr id="29" name="Google Shape;29;p28"/>
          <p:cNvSpPr>
            <a:spLocks noGrp="1"/>
          </p:cNvSpPr>
          <p:nvPr>
            <p:ph type="pic" idx="2"/>
          </p:nvPr>
        </p:nvSpPr>
        <p:spPr>
          <a:xfrm>
            <a:off x="5456726" y="3182112"/>
            <a:ext cx="6735274" cy="3675888"/>
          </a:xfrm>
          <a:prstGeom prst="rect">
            <a:avLst/>
          </a:prstGeom>
          <a:noFill/>
          <a:ln>
            <a:noFill/>
          </a:ln>
        </p:spPr>
      </p:sp>
      <p:sp>
        <p:nvSpPr>
          <p:cNvPr id="30" name="Google Shape;30;p28"/>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33"/>
        <p:cNvGrpSpPr/>
        <p:nvPr/>
      </p:nvGrpSpPr>
      <p:grpSpPr>
        <a:xfrm>
          <a:off x="0" y="0"/>
          <a:ext cx="0" cy="0"/>
          <a:chOff x="0" y="0"/>
          <a:chExt cx="0" cy="0"/>
        </a:xfrm>
      </p:grpSpPr>
      <p:sp>
        <p:nvSpPr>
          <p:cNvPr id="34" name="Google Shape;34;p30"/>
          <p:cNvSpPr>
            <a:spLocks noGrp="1"/>
          </p:cNvSpPr>
          <p:nvPr>
            <p:ph type="pic" idx="2"/>
          </p:nvPr>
        </p:nvSpPr>
        <p:spPr>
          <a:xfrm>
            <a:off x="0" y="0"/>
            <a:ext cx="12192000" cy="6858000"/>
          </a:xfrm>
          <a:prstGeom prst="rect">
            <a:avLst/>
          </a:prstGeom>
          <a:noFill/>
          <a:ln>
            <a:noFill/>
          </a:ln>
        </p:spPr>
      </p:sp>
      <p:sp>
        <p:nvSpPr>
          <p:cNvPr id="35" name="Google Shape;35;p30"/>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6"/>
        <p:cNvGrpSpPr/>
        <p:nvPr/>
      </p:nvGrpSpPr>
      <p:grpSpPr>
        <a:xfrm>
          <a:off x="0" y="0"/>
          <a:ext cx="0" cy="0"/>
          <a:chOff x="0" y="0"/>
          <a:chExt cx="0" cy="0"/>
        </a:xfrm>
      </p:grpSpPr>
      <p:sp>
        <p:nvSpPr>
          <p:cNvPr id="37" name="Google Shape;37;p31"/>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4000"/>
              <a:buNone/>
              <a:defRPr sz="4000" b="1" i="0">
                <a:latin typeface="Montserrat ExtraBold"/>
                <a:ea typeface="Montserrat ExtraBold"/>
                <a:cs typeface="Montserrat ExtraBold"/>
                <a:sym typeface="Montserrat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1"/>
          <p:cNvSpPr>
            <a:spLocks noGrp="1"/>
          </p:cNvSpPr>
          <p:nvPr>
            <p:ph type="pic" idx="2"/>
          </p:nvPr>
        </p:nvSpPr>
        <p:spPr>
          <a:xfrm>
            <a:off x="5098474" y="1551709"/>
            <a:ext cx="1208952" cy="42671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1"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49AA5"/>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49AA5"/>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49AA5"/>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949AA5"/>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949AA5"/>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949AA5"/>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949AA5"/>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949AA5"/>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949AA5"/>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949AA5"/>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949AA5"/>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V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2680831" y="2366305"/>
            <a:ext cx="9368997"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Montserrat ExtraBold"/>
              <a:buNone/>
            </a:pPr>
            <a:r>
              <a:rPr lang="es-VE" sz="3600" b="1"/>
              <a:t>Innovación Integral en Salud: Un Centro de Investigación y Atención Científica para el Futuro venezolano que es ahora</a:t>
            </a:r>
            <a:endParaRPr sz="3600"/>
          </a:p>
        </p:txBody>
      </p:sp>
      <p:sp>
        <p:nvSpPr>
          <p:cNvPr id="82" name="Google Shape;82;p1"/>
          <p:cNvSpPr/>
          <p:nvPr/>
        </p:nvSpPr>
        <p:spPr>
          <a:xfrm>
            <a:off x="-1" y="5105400"/>
            <a:ext cx="2705101" cy="6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83" name="Google Shape;83;p1"/>
          <p:cNvSpPr txBox="1"/>
          <p:nvPr/>
        </p:nvSpPr>
        <p:spPr>
          <a:xfrm>
            <a:off x="3456100" y="5410200"/>
            <a:ext cx="8593728" cy="13233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VE" sz="1600" b="1" i="0" u="none" strike="noStrike" cap="none" dirty="0">
                <a:solidFill>
                  <a:schemeClr val="dk1"/>
                </a:solidFill>
                <a:latin typeface="Open Sans"/>
                <a:ea typeface="Open Sans"/>
                <a:cs typeface="Open Sans"/>
                <a:sym typeface="Open Sans"/>
              </a:rPr>
              <a:t>Herimar Parra; Hugo Hernández, </a:t>
            </a:r>
            <a:r>
              <a:rPr lang="es-VE" sz="1600" b="1" i="0" u="none" strike="noStrike" cap="none" dirty="0" err="1">
                <a:solidFill>
                  <a:schemeClr val="dk1"/>
                </a:solidFill>
                <a:latin typeface="Open Sans"/>
                <a:ea typeface="Open Sans"/>
                <a:cs typeface="Open Sans"/>
                <a:sym typeface="Open Sans"/>
              </a:rPr>
              <a:t>Ivan</a:t>
            </a:r>
            <a:r>
              <a:rPr lang="es-VE" sz="1600" b="1" i="0" u="none" strike="noStrike" cap="none" dirty="0">
                <a:solidFill>
                  <a:schemeClr val="dk1"/>
                </a:solidFill>
                <a:latin typeface="Open Sans"/>
                <a:ea typeface="Open Sans"/>
                <a:cs typeface="Open Sans"/>
                <a:sym typeface="Open Sans"/>
              </a:rPr>
              <a:t> </a:t>
            </a:r>
            <a:r>
              <a:rPr lang="es-VE" sz="1600" b="1" i="0" u="none" strike="noStrike" cap="none" dirty="0" err="1">
                <a:solidFill>
                  <a:schemeClr val="dk1"/>
                </a:solidFill>
                <a:latin typeface="Open Sans"/>
                <a:ea typeface="Open Sans"/>
                <a:cs typeface="Open Sans"/>
                <a:sym typeface="Open Sans"/>
              </a:rPr>
              <a:t>Pezzella</a:t>
            </a:r>
            <a:r>
              <a:rPr lang="es-VE" sz="1600" b="1" i="0" u="none" strike="noStrike" cap="none" dirty="0">
                <a:solidFill>
                  <a:schemeClr val="dk1"/>
                </a:solidFill>
                <a:latin typeface="Open Sans"/>
                <a:ea typeface="Open Sans"/>
                <a:cs typeface="Open Sans"/>
                <a:sym typeface="Open Sans"/>
              </a:rPr>
              <a:t>, Henry </a:t>
            </a:r>
            <a:r>
              <a:rPr lang="es-VE" sz="1600" b="1" i="0" u="none" strike="noStrike" cap="none" dirty="0" err="1">
                <a:solidFill>
                  <a:schemeClr val="dk1"/>
                </a:solidFill>
                <a:latin typeface="Open Sans"/>
                <a:ea typeface="Open Sans"/>
                <a:cs typeface="Open Sans"/>
                <a:sym typeface="Open Sans"/>
              </a:rPr>
              <a:t>D’Sola</a:t>
            </a:r>
            <a:endParaRPr sz="1600" b="1" i="0" u="none" strike="noStrike" cap="none" dirty="0">
              <a:solidFill>
                <a:schemeClr val="dk1"/>
              </a:solidFill>
              <a:latin typeface="Open Sans"/>
              <a:ea typeface="Open Sans"/>
              <a:cs typeface="Open Sans"/>
              <a:sym typeface="Open Sans"/>
            </a:endParaRPr>
          </a:p>
          <a:p>
            <a:pPr marL="0" marR="0" lvl="0" indent="0" algn="r" rtl="0">
              <a:spcBef>
                <a:spcPts val="0"/>
              </a:spcBef>
              <a:spcAft>
                <a:spcPts val="0"/>
              </a:spcAft>
              <a:buNone/>
            </a:pPr>
            <a:r>
              <a:rPr lang="es-VE" sz="1600" b="1" i="0" u="none" strike="noStrike" cap="none" dirty="0">
                <a:solidFill>
                  <a:schemeClr val="dk1"/>
                </a:solidFill>
                <a:latin typeface="Open Sans"/>
                <a:ea typeface="Open Sans"/>
                <a:cs typeface="Open Sans"/>
                <a:sym typeface="Open Sans"/>
              </a:rPr>
              <a:t>CIACLAB. Av. Principal de La Carlota, Caracas 1071, Distrito Capital</a:t>
            </a:r>
          </a:p>
          <a:p>
            <a:pPr marL="0" marR="0" lvl="0" indent="0" algn="r" rtl="0">
              <a:spcBef>
                <a:spcPts val="0"/>
              </a:spcBef>
              <a:spcAft>
                <a:spcPts val="0"/>
              </a:spcAft>
              <a:buNone/>
            </a:pPr>
            <a:endParaRPr lang="es-VE" sz="1600" b="1" dirty="0">
              <a:solidFill>
                <a:schemeClr val="dk1"/>
              </a:solidFill>
              <a:latin typeface="Open Sans"/>
              <a:ea typeface="Open Sans"/>
              <a:cs typeface="Open Sans"/>
              <a:sym typeface="Open Sans"/>
            </a:endParaRPr>
          </a:p>
          <a:p>
            <a:pPr algn="r"/>
            <a:r>
              <a:rPr lang="es-VE" sz="1600" b="1" dirty="0">
                <a:solidFill>
                  <a:schemeClr val="dk1"/>
                </a:solidFill>
                <a:latin typeface="Open Sans"/>
                <a:ea typeface="Open Sans"/>
                <a:cs typeface="Open Sans"/>
                <a:sym typeface="Open Sans"/>
              </a:rPr>
              <a:t>Caracas, 29 y 30 de enero de 2025</a:t>
            </a:r>
            <a:endParaRPr lang="es-VE" sz="1600" dirty="0"/>
          </a:p>
          <a:p>
            <a:pPr marL="0" marR="0" lvl="0" indent="0" algn="r" rtl="0">
              <a:spcBef>
                <a:spcPts val="0"/>
              </a:spcBef>
              <a:spcAft>
                <a:spcPts val="0"/>
              </a:spcAft>
              <a:buNone/>
            </a:pPr>
            <a:endParaRPr sz="1600" dirty="0"/>
          </a:p>
        </p:txBody>
      </p:sp>
      <p:sp>
        <p:nvSpPr>
          <p:cNvPr id="84" name="Google Shape;84;p1"/>
          <p:cNvSpPr txBox="1"/>
          <p:nvPr/>
        </p:nvSpPr>
        <p:spPr>
          <a:xfrm>
            <a:off x="2680831" y="977137"/>
            <a:ext cx="960734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400" b="1" i="0" u="none" strike="noStrike" cap="none">
                <a:solidFill>
                  <a:schemeClr val="dk1"/>
                </a:solidFill>
                <a:latin typeface="Open Sans"/>
                <a:ea typeface="Open Sans"/>
                <a:cs typeface="Open Sans"/>
                <a:sym typeface="Open Sans"/>
              </a:rPr>
              <a:t>REUNIÓN DE XXIV ANIVERSARIO</a:t>
            </a:r>
            <a:endParaRPr/>
          </a:p>
          <a:p>
            <a:pPr marL="0" marR="0" lvl="0" indent="0" algn="ctr" rtl="0">
              <a:spcBef>
                <a:spcPts val="0"/>
              </a:spcBef>
              <a:spcAft>
                <a:spcPts val="0"/>
              </a:spcAft>
              <a:buNone/>
            </a:pPr>
            <a:r>
              <a:rPr lang="es-VE" sz="1400" b="1" i="0" u="none" strike="noStrike" cap="none">
                <a:solidFill>
                  <a:schemeClr val="dk1"/>
                </a:solidFill>
                <a:latin typeface="Open Sans"/>
                <a:ea typeface="Open Sans"/>
                <a:cs typeface="Open Sans"/>
                <a:sym typeface="Open Sans"/>
              </a:rPr>
              <a:t>ASOCIACIÓN VENEZOLANA DE GESTIÓN DE INVESTIGACIÓN Y DESARROLLO AVEGID </a:t>
            </a:r>
            <a:endParaRPr/>
          </a:p>
          <a:p>
            <a:pPr marL="0" marR="0" lvl="0" indent="0" algn="ctr" rtl="0">
              <a:spcBef>
                <a:spcPts val="0"/>
              </a:spcBef>
              <a:spcAft>
                <a:spcPts val="0"/>
              </a:spcAft>
              <a:buNone/>
            </a:pPr>
            <a:r>
              <a:rPr lang="es-VE" sz="1400" b="1" i="0" u="none" strike="noStrike" cap="none">
                <a:solidFill>
                  <a:schemeClr val="dk1"/>
                </a:solidFill>
                <a:latin typeface="Open Sans"/>
                <a:ea typeface="Open Sans"/>
                <a:cs typeface="Open Sans"/>
                <a:sym typeface="Open Sans"/>
              </a:rPr>
              <a:t>ASOCIACIÓN INTERNACIONAL DE GESTIÓN DE INVESTIGACIÓN Y DESARROLLO </a:t>
            </a:r>
            <a:endParaRPr/>
          </a:p>
          <a:p>
            <a:pPr marL="0" marR="0" lvl="0" indent="0" algn="ctr" rtl="0">
              <a:spcBef>
                <a:spcPts val="0"/>
              </a:spcBef>
              <a:spcAft>
                <a:spcPts val="0"/>
              </a:spcAft>
              <a:buNone/>
            </a:pPr>
            <a:r>
              <a:rPr lang="es-VE" sz="1400" b="1" i="0" u="none" strike="noStrike" cap="none">
                <a:solidFill>
                  <a:schemeClr val="dk1"/>
                </a:solidFill>
                <a:latin typeface="Open Sans"/>
                <a:ea typeface="Open Sans"/>
                <a:cs typeface="Open Sans"/>
                <a:sym typeface="Open Sans"/>
              </a:rPr>
              <a:t>AIGID</a:t>
            </a:r>
            <a:endParaRPr sz="1400" b="0" i="0" u="none" strike="noStrike" cap="none">
              <a:solidFill>
                <a:schemeClr val="dk1"/>
              </a:solidFill>
              <a:latin typeface="Arial"/>
              <a:ea typeface="Arial"/>
              <a:cs typeface="Arial"/>
              <a:sym typeface="Arial"/>
            </a:endParaRPr>
          </a:p>
        </p:txBody>
      </p:sp>
      <p:pic>
        <p:nvPicPr>
          <p:cNvPr id="85" name="Google Shape;85;p1"/>
          <p:cNvPicPr preferRelativeResize="0"/>
          <p:nvPr/>
        </p:nvPicPr>
        <p:blipFill rotWithShape="1">
          <a:blip r:embed="rId3">
            <a:alphaModFix/>
          </a:blip>
          <a:srcRect/>
          <a:stretch/>
        </p:blipFill>
        <p:spPr>
          <a:xfrm rot="-5400000">
            <a:off x="-2195624" y="2179327"/>
            <a:ext cx="6857998" cy="2499341"/>
          </a:xfrm>
          <a:prstGeom prst="rect">
            <a:avLst/>
          </a:prstGeom>
          <a:solidFill>
            <a:srgbClr val="974706"/>
          </a:solidFill>
          <a:ln w="9525" cap="flat" cmpd="sng">
            <a:solidFill>
              <a:srgbClr val="974706"/>
            </a:solidFill>
            <a:prstDash val="dash"/>
            <a:miter lim="800000"/>
            <a:headEnd type="none" w="sm" len="sm"/>
            <a:tailEnd type="none" w="sm" len="sm"/>
          </a:ln>
        </p:spPr>
      </p:pic>
      <p:graphicFrame>
        <p:nvGraphicFramePr>
          <p:cNvPr id="86" name="Google Shape;86;p1"/>
          <p:cNvGraphicFramePr/>
          <p:nvPr/>
        </p:nvGraphicFramePr>
        <p:xfrm>
          <a:off x="4405503" y="-2"/>
          <a:ext cx="5908929" cy="666750"/>
        </p:xfrm>
        <a:graphic>
          <a:graphicData uri="http://schemas.openxmlformats.org/presentationml/2006/ole">
            <mc:AlternateContent xmlns:mc="http://schemas.openxmlformats.org/markup-compatibility/2006">
              <mc:Choice xmlns:v="urn:schemas-microsoft-com:vml" Requires="v">
                <p:oleObj r:id="rId4" imgW="5908929" imgH="666750" progId="Paint.Picture">
                  <p:embed/>
                </p:oleObj>
              </mc:Choice>
              <mc:Fallback>
                <p:oleObj r:id="rId4" imgW="5908929" imgH="666750" progId="Paint.Picture">
                  <p:embed/>
                  <p:pic>
                    <p:nvPicPr>
                      <p:cNvPr id="86" name="Google Shape;86;p1"/>
                      <p:cNvPicPr preferRelativeResize="0"/>
                      <p:nvPr/>
                    </p:nvPicPr>
                    <p:blipFill rotWithShape="1">
                      <a:blip r:embed="rId5">
                        <a:alphaModFix/>
                      </a:blip>
                      <a:srcRect/>
                      <a:stretch/>
                    </p:blipFill>
                    <p:spPr>
                      <a:xfrm>
                        <a:off x="4405503" y="-2"/>
                        <a:ext cx="5908929" cy="666750"/>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5" name="Imagen 4">
            <a:extLst>
              <a:ext uri="{FF2B5EF4-FFF2-40B4-BE49-F238E27FC236}">
                <a16:creationId xmlns:a16="http://schemas.microsoft.com/office/drawing/2014/main" id="{A4EB0D5F-DAF2-4725-8CA7-83FE2D3168BA}"/>
              </a:ext>
            </a:extLst>
          </p:cNvPr>
          <p:cNvPicPr>
            <a:picLocks noChangeAspect="1"/>
          </p:cNvPicPr>
          <p:nvPr/>
        </p:nvPicPr>
        <p:blipFill rotWithShape="1">
          <a:blip r:embed="rId3"/>
          <a:srcRect r="8071" b="31226"/>
          <a:stretch/>
        </p:blipFill>
        <p:spPr>
          <a:xfrm>
            <a:off x="4713144" y="0"/>
            <a:ext cx="6875196" cy="6858000"/>
          </a:xfrm>
          <a:prstGeom prst="rect">
            <a:avLst/>
          </a:prstGeom>
        </p:spPr>
      </p:pic>
      <p:sp>
        <p:nvSpPr>
          <p:cNvPr id="240" name="Google Shape;240;p13"/>
          <p:cNvSpPr/>
          <p:nvPr/>
        </p:nvSpPr>
        <p:spPr>
          <a:xfrm>
            <a:off x="-14956" y="10880"/>
            <a:ext cx="4073942"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41" name="Google Shape;241;p13"/>
          <p:cNvSpPr txBox="1">
            <a:spLocks noGrp="1"/>
          </p:cNvSpPr>
          <p:nvPr>
            <p:ph type="body" idx="1"/>
          </p:nvPr>
        </p:nvSpPr>
        <p:spPr>
          <a:xfrm>
            <a:off x="326668" y="132025"/>
            <a:ext cx="6735274"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dirty="0"/>
              <a:t>Tecnología</a:t>
            </a:r>
            <a:endParaRPr dirty="0"/>
          </a:p>
        </p:txBody>
      </p:sp>
      <p:grpSp>
        <p:nvGrpSpPr>
          <p:cNvPr id="243" name="Google Shape;243;p13"/>
          <p:cNvGrpSpPr/>
          <p:nvPr/>
        </p:nvGrpSpPr>
        <p:grpSpPr>
          <a:xfrm>
            <a:off x="-18742" y="940696"/>
            <a:ext cx="2228719" cy="597782"/>
            <a:chOff x="1018127" y="2772000"/>
            <a:chExt cx="6278317" cy="1543618"/>
          </a:xfrm>
        </p:grpSpPr>
        <p:sp>
          <p:nvSpPr>
            <p:cNvPr id="244" name="Google Shape;244;p13"/>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45" name="Google Shape;245;p13"/>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246" name="Google Shape;246;p13"/>
          <p:cNvSpPr txBox="1"/>
          <p:nvPr/>
        </p:nvSpPr>
        <p:spPr>
          <a:xfrm>
            <a:off x="730107" y="960416"/>
            <a:ext cx="13001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b="1">
                <a:solidFill>
                  <a:schemeClr val="lt2"/>
                </a:solidFill>
                <a:latin typeface="Montserrat"/>
                <a:ea typeface="Montserrat"/>
                <a:cs typeface="Montserrat"/>
                <a:sym typeface="Montserrat"/>
              </a:rPr>
              <a:t>LIMS</a:t>
            </a:r>
            <a:endParaRPr b="1"/>
          </a:p>
        </p:txBody>
      </p:sp>
      <p:sp>
        <p:nvSpPr>
          <p:cNvPr id="247" name="Google Shape;247;p13"/>
          <p:cNvSpPr/>
          <p:nvPr/>
        </p:nvSpPr>
        <p:spPr>
          <a:xfrm>
            <a:off x="266393" y="1098784"/>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248" name="Google Shape;248;p13"/>
          <p:cNvSpPr txBox="1"/>
          <p:nvPr/>
        </p:nvSpPr>
        <p:spPr>
          <a:xfrm>
            <a:off x="2438119" y="910291"/>
            <a:ext cx="42784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dirty="0">
                <a:solidFill>
                  <a:schemeClr val="dk1"/>
                </a:solidFill>
                <a:latin typeface="Montserrat"/>
                <a:ea typeface="Montserrat"/>
                <a:cs typeface="Montserrat"/>
                <a:sym typeface="Montserrat"/>
              </a:rPr>
              <a:t>Tecnología adaptada nuestras necesidades</a:t>
            </a:r>
            <a:endParaRPr sz="1800" b="1" dirty="0"/>
          </a:p>
        </p:txBody>
      </p:sp>
      <p:sp>
        <p:nvSpPr>
          <p:cNvPr id="249" name="Google Shape;249;p13"/>
          <p:cNvSpPr txBox="1"/>
          <p:nvPr/>
        </p:nvSpPr>
        <p:spPr>
          <a:xfrm>
            <a:off x="525481" y="1860353"/>
            <a:ext cx="4958583" cy="1200288"/>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dirty="0">
                <a:solidFill>
                  <a:schemeClr val="dk1"/>
                </a:solidFill>
                <a:latin typeface="Montserrat"/>
                <a:ea typeface="Montserrat"/>
                <a:cs typeface="Montserrat"/>
                <a:sym typeface="Montserrat"/>
              </a:rPr>
              <a:t>La investigación, el desarrollo y la innovación son clave en la mejora de diagnósticos para garantizar un adecuado tratamiento. </a:t>
            </a:r>
            <a:endParaRPr sz="1800" b="1" dirty="0"/>
          </a:p>
        </p:txBody>
      </p:sp>
      <p:pic>
        <p:nvPicPr>
          <p:cNvPr id="251" name="Google Shape;251;p13"/>
          <p:cNvPicPr preferRelativeResize="0"/>
          <p:nvPr/>
        </p:nvPicPr>
        <p:blipFill rotWithShape="1">
          <a:blip r:embed="rId4">
            <a:alphaModFix/>
          </a:blip>
          <a:srcRect/>
          <a:stretch/>
        </p:blipFill>
        <p:spPr>
          <a:xfrm>
            <a:off x="9587752" y="350245"/>
            <a:ext cx="2284245" cy="595826"/>
          </a:xfrm>
          <a:prstGeom prst="rect">
            <a:avLst/>
          </a:prstGeom>
          <a:noFill/>
          <a:ln>
            <a:noFill/>
          </a:ln>
        </p:spPr>
      </p:pic>
      <p:grpSp>
        <p:nvGrpSpPr>
          <p:cNvPr id="6" name="Google Shape;291;p16">
            <a:extLst>
              <a:ext uri="{FF2B5EF4-FFF2-40B4-BE49-F238E27FC236}">
                <a16:creationId xmlns:a16="http://schemas.microsoft.com/office/drawing/2014/main" id="{66A614C0-6558-3C6E-B1A3-31F08C856D89}"/>
              </a:ext>
            </a:extLst>
          </p:cNvPr>
          <p:cNvGrpSpPr/>
          <p:nvPr/>
        </p:nvGrpSpPr>
        <p:grpSpPr>
          <a:xfrm>
            <a:off x="-2150" y="3547019"/>
            <a:ext cx="1964119" cy="597782"/>
            <a:chOff x="1018127" y="2772000"/>
            <a:chExt cx="6278317" cy="1543618"/>
          </a:xfrm>
        </p:grpSpPr>
        <p:sp>
          <p:nvSpPr>
            <p:cNvPr id="7" name="Google Shape;292;p16">
              <a:extLst>
                <a:ext uri="{FF2B5EF4-FFF2-40B4-BE49-F238E27FC236}">
                  <a16:creationId xmlns:a16="http://schemas.microsoft.com/office/drawing/2014/main" id="{AE1E4BCB-D690-AB35-4860-609CC15BA6BF}"/>
                </a:ext>
              </a:extLst>
            </p:cNvPr>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 name="Google Shape;293;p16">
              <a:extLst>
                <a:ext uri="{FF2B5EF4-FFF2-40B4-BE49-F238E27FC236}">
                  <a16:creationId xmlns:a16="http://schemas.microsoft.com/office/drawing/2014/main" id="{D8DA9ED1-FEAC-25A9-6AAB-711CFE0C2C7B}"/>
                </a:ext>
              </a:extLst>
            </p:cNvPr>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9" name="Google Shape;294;p16">
            <a:extLst>
              <a:ext uri="{FF2B5EF4-FFF2-40B4-BE49-F238E27FC236}">
                <a16:creationId xmlns:a16="http://schemas.microsoft.com/office/drawing/2014/main" id="{EDD7A977-8BE3-EBC1-476E-FD9B3B1377B8}"/>
              </a:ext>
            </a:extLst>
          </p:cNvPr>
          <p:cNvSpPr txBox="1"/>
          <p:nvPr/>
        </p:nvSpPr>
        <p:spPr>
          <a:xfrm>
            <a:off x="746698" y="3566739"/>
            <a:ext cx="1396521"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b="1" dirty="0">
                <a:solidFill>
                  <a:schemeClr val="lt2"/>
                </a:solidFill>
                <a:latin typeface="Montserrat"/>
                <a:ea typeface="Montserrat"/>
                <a:cs typeface="Montserrat"/>
                <a:sym typeface="Montserrat"/>
              </a:rPr>
              <a:t>Proyectos</a:t>
            </a:r>
            <a:endParaRPr b="1" dirty="0"/>
          </a:p>
        </p:txBody>
      </p:sp>
      <p:sp>
        <p:nvSpPr>
          <p:cNvPr id="10" name="Google Shape;295;p16">
            <a:extLst>
              <a:ext uri="{FF2B5EF4-FFF2-40B4-BE49-F238E27FC236}">
                <a16:creationId xmlns:a16="http://schemas.microsoft.com/office/drawing/2014/main" id="{0292C832-5FDD-838F-C9E9-24F9E73E87B3}"/>
              </a:ext>
            </a:extLst>
          </p:cNvPr>
          <p:cNvSpPr/>
          <p:nvPr/>
        </p:nvSpPr>
        <p:spPr>
          <a:xfrm>
            <a:off x="282985" y="3705107"/>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1" name="Google Shape;296;p16">
            <a:extLst>
              <a:ext uri="{FF2B5EF4-FFF2-40B4-BE49-F238E27FC236}">
                <a16:creationId xmlns:a16="http://schemas.microsoft.com/office/drawing/2014/main" id="{7B795555-3E3F-8B46-2AF9-7B4BAB0E7D47}"/>
              </a:ext>
            </a:extLst>
          </p:cNvPr>
          <p:cNvSpPr txBox="1"/>
          <p:nvPr/>
        </p:nvSpPr>
        <p:spPr>
          <a:xfrm>
            <a:off x="2224284" y="3484280"/>
            <a:ext cx="1233558"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400" b="1" dirty="0">
                <a:solidFill>
                  <a:schemeClr val="dk1"/>
                </a:solidFill>
                <a:latin typeface="Montserrat"/>
                <a:ea typeface="Montserrat"/>
                <a:cs typeface="Montserrat"/>
                <a:sym typeface="Montserrat"/>
              </a:rPr>
              <a:t>+315</a:t>
            </a:r>
            <a:endParaRPr b="1" dirty="0"/>
          </a:p>
        </p:txBody>
      </p:sp>
      <p:sp>
        <p:nvSpPr>
          <p:cNvPr id="12" name="Google Shape;297;p16">
            <a:extLst>
              <a:ext uri="{FF2B5EF4-FFF2-40B4-BE49-F238E27FC236}">
                <a16:creationId xmlns:a16="http://schemas.microsoft.com/office/drawing/2014/main" id="{52AFBC30-919D-0B8E-F94B-7AC59651AC42}"/>
              </a:ext>
            </a:extLst>
          </p:cNvPr>
          <p:cNvSpPr txBox="1"/>
          <p:nvPr/>
        </p:nvSpPr>
        <p:spPr>
          <a:xfrm>
            <a:off x="603660" y="4534461"/>
            <a:ext cx="4958583" cy="1200288"/>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dirty="0">
                <a:solidFill>
                  <a:schemeClr val="dk1"/>
                </a:solidFill>
                <a:latin typeface="Montserrat"/>
                <a:ea typeface="Montserrat"/>
                <a:cs typeface="Montserrat"/>
                <a:sym typeface="Montserrat"/>
              </a:rPr>
              <a:t>La investigación, el desarrollo y la innovación son clave en la mejora de diagnósticos para garantizar un adecuado tratamiento. </a:t>
            </a:r>
            <a:endParaRPr sz="1800" b="1" dirty="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5" name="Imagen 4">
            <a:extLst>
              <a:ext uri="{FF2B5EF4-FFF2-40B4-BE49-F238E27FC236}">
                <a16:creationId xmlns:a16="http://schemas.microsoft.com/office/drawing/2014/main" id="{688AA898-87CE-3262-9F3F-67B993AE0725}"/>
              </a:ext>
            </a:extLst>
          </p:cNvPr>
          <p:cNvPicPr>
            <a:picLocks noChangeAspect="1"/>
          </p:cNvPicPr>
          <p:nvPr/>
        </p:nvPicPr>
        <p:blipFill rotWithShape="1">
          <a:blip r:embed="rId3"/>
          <a:srcRect t="79" b="16890"/>
          <a:stretch/>
        </p:blipFill>
        <p:spPr>
          <a:xfrm>
            <a:off x="5964342" y="-8716"/>
            <a:ext cx="6227658" cy="6866717"/>
          </a:xfrm>
          <a:prstGeom prst="rect">
            <a:avLst/>
          </a:prstGeom>
        </p:spPr>
      </p:pic>
      <p:sp>
        <p:nvSpPr>
          <p:cNvPr id="256" name="Google Shape;256;p14"/>
          <p:cNvSpPr/>
          <p:nvPr/>
        </p:nvSpPr>
        <p:spPr>
          <a:xfrm>
            <a:off x="-10879" y="-8716"/>
            <a:ext cx="7119955"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57" name="Google Shape;257;p14"/>
          <p:cNvSpPr txBox="1">
            <a:spLocks noGrp="1"/>
          </p:cNvSpPr>
          <p:nvPr>
            <p:ph type="body" idx="1"/>
          </p:nvPr>
        </p:nvSpPr>
        <p:spPr>
          <a:xfrm>
            <a:off x="373803" y="160307"/>
            <a:ext cx="6735274" cy="826714"/>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s-VE" dirty="0"/>
              <a:t>Equipos Interdisciplinarios</a:t>
            </a:r>
            <a:endParaRPr dirty="0"/>
          </a:p>
        </p:txBody>
      </p:sp>
      <p:grpSp>
        <p:nvGrpSpPr>
          <p:cNvPr id="259" name="Google Shape;259;p14"/>
          <p:cNvGrpSpPr/>
          <p:nvPr/>
        </p:nvGrpSpPr>
        <p:grpSpPr>
          <a:xfrm>
            <a:off x="-7900" y="923541"/>
            <a:ext cx="2734774" cy="597782"/>
            <a:chOff x="1018127" y="2772000"/>
            <a:chExt cx="6278317" cy="1543618"/>
          </a:xfrm>
        </p:grpSpPr>
        <p:sp>
          <p:nvSpPr>
            <p:cNvPr id="260" name="Google Shape;260;p14"/>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61" name="Google Shape;261;p14"/>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262" name="Google Shape;262;p14"/>
          <p:cNvSpPr txBox="1"/>
          <p:nvPr/>
        </p:nvSpPr>
        <p:spPr>
          <a:xfrm>
            <a:off x="740948" y="943261"/>
            <a:ext cx="2648731"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b="1" dirty="0">
                <a:solidFill>
                  <a:schemeClr val="lt2"/>
                </a:solidFill>
                <a:latin typeface="Montserrat"/>
                <a:ea typeface="Montserrat"/>
                <a:cs typeface="Montserrat"/>
                <a:sym typeface="Montserrat"/>
              </a:rPr>
              <a:t>Talento Humano</a:t>
            </a:r>
            <a:endParaRPr b="1" dirty="0"/>
          </a:p>
        </p:txBody>
      </p:sp>
      <p:sp>
        <p:nvSpPr>
          <p:cNvPr id="263" name="Google Shape;263;p14"/>
          <p:cNvSpPr/>
          <p:nvPr/>
        </p:nvSpPr>
        <p:spPr>
          <a:xfrm>
            <a:off x="277235" y="1081629"/>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264" name="Google Shape;264;p14"/>
          <p:cNvSpPr txBox="1"/>
          <p:nvPr/>
        </p:nvSpPr>
        <p:spPr>
          <a:xfrm>
            <a:off x="2866234" y="923541"/>
            <a:ext cx="2032340"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400" b="1" dirty="0">
                <a:solidFill>
                  <a:schemeClr val="dk1"/>
                </a:solidFill>
                <a:latin typeface="Montserrat"/>
                <a:ea typeface="Montserrat"/>
                <a:cs typeface="Montserrat"/>
                <a:sym typeface="Montserrat"/>
              </a:rPr>
              <a:t>45 almas</a:t>
            </a:r>
            <a:endParaRPr b="1" dirty="0"/>
          </a:p>
        </p:txBody>
      </p:sp>
      <p:sp>
        <p:nvSpPr>
          <p:cNvPr id="265" name="Google Shape;265;p14"/>
          <p:cNvSpPr txBox="1"/>
          <p:nvPr/>
        </p:nvSpPr>
        <p:spPr>
          <a:xfrm>
            <a:off x="287505" y="1951713"/>
            <a:ext cx="4899492" cy="646290"/>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dirty="0">
                <a:solidFill>
                  <a:schemeClr val="dk1"/>
                </a:solidFill>
                <a:latin typeface="Montserrat"/>
                <a:ea typeface="Montserrat"/>
                <a:cs typeface="Montserrat"/>
                <a:sym typeface="Montserrat"/>
              </a:rPr>
              <a:t>El talento no se puede enseñar pero se puede despertar.</a:t>
            </a:r>
          </a:p>
        </p:txBody>
      </p:sp>
      <p:pic>
        <p:nvPicPr>
          <p:cNvPr id="267" name="Google Shape;267;p14"/>
          <p:cNvPicPr preferRelativeResize="0"/>
          <p:nvPr/>
        </p:nvPicPr>
        <p:blipFill rotWithShape="1">
          <a:blip r:embed="rId4">
            <a:alphaModFix/>
          </a:blip>
          <a:srcRect/>
          <a:stretch/>
        </p:blipFill>
        <p:spPr>
          <a:xfrm>
            <a:off x="9587752" y="350245"/>
            <a:ext cx="2284245" cy="595826"/>
          </a:xfrm>
          <a:prstGeom prst="rect">
            <a:avLst/>
          </a:prstGeom>
          <a:noFill/>
          <a:ln>
            <a:noFill/>
          </a:ln>
        </p:spPr>
      </p:pic>
      <p:grpSp>
        <p:nvGrpSpPr>
          <p:cNvPr id="6" name="Google Shape;275;p15">
            <a:extLst>
              <a:ext uri="{FF2B5EF4-FFF2-40B4-BE49-F238E27FC236}">
                <a16:creationId xmlns:a16="http://schemas.microsoft.com/office/drawing/2014/main" id="{6845BA92-873C-9A85-55AC-5A2892CE8925}"/>
              </a:ext>
            </a:extLst>
          </p:cNvPr>
          <p:cNvGrpSpPr/>
          <p:nvPr/>
        </p:nvGrpSpPr>
        <p:grpSpPr>
          <a:xfrm>
            <a:off x="1528" y="3150525"/>
            <a:ext cx="1964119" cy="597782"/>
            <a:chOff x="1018127" y="2772000"/>
            <a:chExt cx="6278317" cy="1543618"/>
          </a:xfrm>
        </p:grpSpPr>
        <p:sp>
          <p:nvSpPr>
            <p:cNvPr id="7" name="Google Shape;276;p15">
              <a:extLst>
                <a:ext uri="{FF2B5EF4-FFF2-40B4-BE49-F238E27FC236}">
                  <a16:creationId xmlns:a16="http://schemas.microsoft.com/office/drawing/2014/main" id="{96BF310D-D3B4-6E01-9DB2-4AEC74FA3B52}"/>
                </a:ext>
              </a:extLst>
            </p:cNvPr>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 name="Google Shape;277;p15">
              <a:extLst>
                <a:ext uri="{FF2B5EF4-FFF2-40B4-BE49-F238E27FC236}">
                  <a16:creationId xmlns:a16="http://schemas.microsoft.com/office/drawing/2014/main" id="{B5376265-5232-1595-B519-558F323024AA}"/>
                </a:ext>
              </a:extLst>
            </p:cNvPr>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9" name="Google Shape;278;p15">
            <a:extLst>
              <a:ext uri="{FF2B5EF4-FFF2-40B4-BE49-F238E27FC236}">
                <a16:creationId xmlns:a16="http://schemas.microsoft.com/office/drawing/2014/main" id="{C1F25C83-775C-80C9-4128-7747C1B520F8}"/>
              </a:ext>
            </a:extLst>
          </p:cNvPr>
          <p:cNvSpPr txBox="1"/>
          <p:nvPr/>
        </p:nvSpPr>
        <p:spPr>
          <a:xfrm>
            <a:off x="750377" y="3170245"/>
            <a:ext cx="1233558"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800" b="1" dirty="0">
                <a:solidFill>
                  <a:schemeClr val="lt2"/>
                </a:solidFill>
                <a:latin typeface="Montserrat"/>
                <a:ea typeface="Montserrat"/>
                <a:cs typeface="Montserrat"/>
                <a:sym typeface="Montserrat"/>
              </a:rPr>
              <a:t>Calidad</a:t>
            </a:r>
            <a:endParaRPr sz="1600" b="1" dirty="0"/>
          </a:p>
        </p:txBody>
      </p:sp>
      <p:sp>
        <p:nvSpPr>
          <p:cNvPr id="10" name="Google Shape;279;p15">
            <a:extLst>
              <a:ext uri="{FF2B5EF4-FFF2-40B4-BE49-F238E27FC236}">
                <a16:creationId xmlns:a16="http://schemas.microsoft.com/office/drawing/2014/main" id="{05A3F5F7-E3E6-F22A-F423-B84FD28FD44A}"/>
              </a:ext>
            </a:extLst>
          </p:cNvPr>
          <p:cNvSpPr/>
          <p:nvPr/>
        </p:nvSpPr>
        <p:spPr>
          <a:xfrm>
            <a:off x="286663" y="3308613"/>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1" name="Google Shape;280;p15">
            <a:extLst>
              <a:ext uri="{FF2B5EF4-FFF2-40B4-BE49-F238E27FC236}">
                <a16:creationId xmlns:a16="http://schemas.microsoft.com/office/drawing/2014/main" id="{1CD3BB2A-CDE9-BEB4-8BD6-265E2A43DA04}"/>
              </a:ext>
            </a:extLst>
          </p:cNvPr>
          <p:cNvSpPr txBox="1"/>
          <p:nvPr/>
        </p:nvSpPr>
        <p:spPr>
          <a:xfrm>
            <a:off x="2227962" y="3087786"/>
            <a:ext cx="439454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dirty="0" err="1">
                <a:solidFill>
                  <a:schemeClr val="dk1"/>
                </a:solidFill>
                <a:latin typeface="+mj-lt"/>
                <a:ea typeface="Montserrat"/>
                <a:cs typeface="Montserrat"/>
                <a:sym typeface="Montserrat"/>
              </a:rPr>
              <a:t>Thermofisher</a:t>
            </a:r>
            <a:r>
              <a:rPr lang="es-VE" sz="1800" b="1" dirty="0">
                <a:solidFill>
                  <a:schemeClr val="dk1"/>
                </a:solidFill>
                <a:latin typeface="+mj-lt"/>
                <a:ea typeface="Montserrat"/>
                <a:cs typeface="Montserrat"/>
                <a:sym typeface="Montserrat"/>
              </a:rPr>
              <a:t>, </a:t>
            </a:r>
            <a:r>
              <a:rPr lang="es-VE" sz="1800" b="1" dirty="0" err="1">
                <a:solidFill>
                  <a:schemeClr val="dk1"/>
                </a:solidFill>
                <a:latin typeface="+mj-lt"/>
                <a:ea typeface="Montserrat"/>
                <a:cs typeface="Montserrat"/>
                <a:sym typeface="Montserrat"/>
              </a:rPr>
              <a:t>Applied</a:t>
            </a:r>
            <a:r>
              <a:rPr lang="es-VE" sz="1800" b="1" dirty="0">
                <a:solidFill>
                  <a:schemeClr val="dk1"/>
                </a:solidFill>
                <a:latin typeface="+mj-lt"/>
                <a:ea typeface="Montserrat"/>
                <a:cs typeface="Montserrat"/>
                <a:sym typeface="Montserrat"/>
              </a:rPr>
              <a:t> </a:t>
            </a:r>
            <a:r>
              <a:rPr lang="es-VE" sz="1800" b="1" dirty="0" err="1">
                <a:solidFill>
                  <a:schemeClr val="dk1"/>
                </a:solidFill>
                <a:latin typeface="+mj-lt"/>
                <a:ea typeface="Montserrat"/>
                <a:cs typeface="Montserrat"/>
                <a:sym typeface="Montserrat"/>
              </a:rPr>
              <a:t>Biosystems</a:t>
            </a:r>
            <a:endParaRPr sz="1800" b="1" dirty="0">
              <a:latin typeface="+mj-lt"/>
            </a:endParaRPr>
          </a:p>
          <a:p>
            <a:pPr marL="0" marR="0" lvl="0" indent="0" algn="l" rtl="0">
              <a:spcBef>
                <a:spcPts val="0"/>
              </a:spcBef>
              <a:spcAft>
                <a:spcPts val="0"/>
              </a:spcAft>
              <a:buNone/>
            </a:pPr>
            <a:r>
              <a:rPr lang="es-VE" sz="1800" b="1" dirty="0" err="1">
                <a:solidFill>
                  <a:schemeClr val="dk1"/>
                </a:solidFill>
                <a:latin typeface="+mj-lt"/>
                <a:ea typeface="Montserrat"/>
                <a:cs typeface="Montserrat"/>
                <a:sym typeface="Montserrat"/>
              </a:rPr>
              <a:t>Mindray</a:t>
            </a:r>
            <a:r>
              <a:rPr lang="es-VE" sz="1800" b="1" dirty="0">
                <a:solidFill>
                  <a:schemeClr val="dk1"/>
                </a:solidFill>
                <a:latin typeface="+mj-lt"/>
                <a:ea typeface="Montserrat"/>
                <a:cs typeface="Montserrat"/>
                <a:sym typeface="Montserrat"/>
              </a:rPr>
              <a:t>, </a:t>
            </a:r>
            <a:r>
              <a:rPr lang="es-VE" sz="1800" b="1" dirty="0" err="1">
                <a:solidFill>
                  <a:schemeClr val="dk1"/>
                </a:solidFill>
                <a:latin typeface="+mj-lt"/>
                <a:ea typeface="Montserrat"/>
                <a:cs typeface="Montserrat"/>
                <a:sym typeface="Montserrat"/>
              </a:rPr>
              <a:t>Agilent</a:t>
            </a:r>
            <a:r>
              <a:rPr lang="es-VE" sz="1800" b="1" dirty="0">
                <a:solidFill>
                  <a:schemeClr val="dk1"/>
                </a:solidFill>
                <a:latin typeface="+mj-lt"/>
                <a:ea typeface="Montserrat"/>
                <a:cs typeface="Montserrat"/>
                <a:sym typeface="Montserrat"/>
              </a:rPr>
              <a:t> </a:t>
            </a:r>
            <a:r>
              <a:rPr lang="es-VE" sz="1800" b="1" dirty="0" err="1">
                <a:solidFill>
                  <a:schemeClr val="dk1"/>
                </a:solidFill>
                <a:latin typeface="+mj-lt"/>
                <a:ea typeface="Montserrat"/>
                <a:cs typeface="Montserrat"/>
                <a:sym typeface="Montserrat"/>
              </a:rPr>
              <a:t>Dako</a:t>
            </a:r>
            <a:r>
              <a:rPr lang="es-VE" sz="1800" b="1" dirty="0">
                <a:solidFill>
                  <a:schemeClr val="dk1"/>
                </a:solidFill>
                <a:latin typeface="+mj-lt"/>
                <a:ea typeface="Montserrat"/>
                <a:cs typeface="Montserrat"/>
                <a:sym typeface="Montserrat"/>
              </a:rPr>
              <a:t>, </a:t>
            </a:r>
            <a:r>
              <a:rPr lang="es-VE" sz="1800" b="1" dirty="0" err="1">
                <a:solidFill>
                  <a:schemeClr val="dk1"/>
                </a:solidFill>
                <a:latin typeface="+mj-lt"/>
                <a:ea typeface="Montserrat"/>
                <a:cs typeface="Montserrat"/>
                <a:sym typeface="Montserrat"/>
              </a:rPr>
              <a:t>Eppendorf</a:t>
            </a:r>
            <a:r>
              <a:rPr lang="es-VE" sz="1800" b="1" dirty="0">
                <a:solidFill>
                  <a:schemeClr val="dk1"/>
                </a:solidFill>
                <a:latin typeface="+mj-lt"/>
                <a:ea typeface="Montserrat"/>
                <a:cs typeface="Montserrat"/>
                <a:sym typeface="Montserrat"/>
              </a:rPr>
              <a:t>.</a:t>
            </a:r>
            <a:endParaRPr sz="1800" b="1" dirty="0">
              <a:latin typeface="+mj-lt"/>
            </a:endParaRPr>
          </a:p>
        </p:txBody>
      </p:sp>
      <p:sp>
        <p:nvSpPr>
          <p:cNvPr id="12" name="Google Shape;265;p14">
            <a:extLst>
              <a:ext uri="{FF2B5EF4-FFF2-40B4-BE49-F238E27FC236}">
                <a16:creationId xmlns:a16="http://schemas.microsoft.com/office/drawing/2014/main" id="{6ACAAE54-D09F-ACDE-8905-CBA70F1427DA}"/>
              </a:ext>
            </a:extLst>
          </p:cNvPr>
          <p:cNvSpPr txBox="1"/>
          <p:nvPr/>
        </p:nvSpPr>
        <p:spPr>
          <a:xfrm>
            <a:off x="373803" y="4113500"/>
            <a:ext cx="4899492" cy="923289"/>
          </a:xfrm>
          <a:prstGeom prst="rect">
            <a:avLst/>
          </a:prstGeom>
          <a:solidFill>
            <a:srgbClr val="FFCC66"/>
          </a:solidFill>
          <a:ln>
            <a:noFill/>
          </a:ln>
        </p:spPr>
        <p:txBody>
          <a:bodyPr spcFirstLastPara="1" wrap="square" lIns="91425" tIns="45700" rIns="91425" bIns="45700" anchor="t" anchorCtr="0">
            <a:spAutoFit/>
          </a:bodyPr>
          <a:lstStyle/>
          <a:p>
            <a:r>
              <a:rPr lang="es-VE" sz="1800" b="1" dirty="0">
                <a:solidFill>
                  <a:schemeClr val="dk1"/>
                </a:solidFill>
                <a:latin typeface="Montserrat"/>
              </a:rPr>
              <a:t>La tecnología es a la ciencia, lo que la ciencia es a la vida, fundamental.</a:t>
            </a:r>
          </a:p>
          <a:p>
            <a:pPr marL="0" marR="0" lvl="0" indent="0" algn="l" rtl="0">
              <a:spcBef>
                <a:spcPts val="0"/>
              </a:spcBef>
              <a:spcAft>
                <a:spcPts val="0"/>
              </a:spcAft>
              <a:buNone/>
            </a:pPr>
            <a:endParaRPr sz="1800" b="1" dirty="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5" name="Imagen 4">
            <a:extLst>
              <a:ext uri="{FF2B5EF4-FFF2-40B4-BE49-F238E27FC236}">
                <a16:creationId xmlns:a16="http://schemas.microsoft.com/office/drawing/2014/main" id="{3DB69370-20E8-3250-BB03-20B0F49B15A1}"/>
              </a:ext>
            </a:extLst>
          </p:cNvPr>
          <p:cNvPicPr>
            <a:picLocks noChangeAspect="1"/>
          </p:cNvPicPr>
          <p:nvPr/>
        </p:nvPicPr>
        <p:blipFill rotWithShape="1">
          <a:blip r:embed="rId3"/>
          <a:srcRect b="11501"/>
          <a:stretch/>
        </p:blipFill>
        <p:spPr>
          <a:xfrm>
            <a:off x="7029068" y="0"/>
            <a:ext cx="5162932" cy="6858000"/>
          </a:xfrm>
          <a:prstGeom prst="rect">
            <a:avLst/>
          </a:prstGeom>
        </p:spPr>
      </p:pic>
      <p:sp>
        <p:nvSpPr>
          <p:cNvPr id="305" name="Google Shape;305;p17"/>
          <p:cNvSpPr/>
          <p:nvPr/>
        </p:nvSpPr>
        <p:spPr>
          <a:xfrm>
            <a:off x="-6373" y="2682"/>
            <a:ext cx="5991129"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306" name="Google Shape;306;p17"/>
          <p:cNvSpPr txBox="1">
            <a:spLocks noGrp="1"/>
          </p:cNvSpPr>
          <p:nvPr>
            <p:ph type="body" idx="1"/>
          </p:nvPr>
        </p:nvSpPr>
        <p:spPr>
          <a:xfrm>
            <a:off x="241832" y="141451"/>
            <a:ext cx="6735274"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dirty="0"/>
              <a:t>Ética y Humanidad</a:t>
            </a:r>
            <a:endParaRPr dirty="0"/>
          </a:p>
        </p:txBody>
      </p:sp>
      <p:grpSp>
        <p:nvGrpSpPr>
          <p:cNvPr id="308" name="Google Shape;308;p17"/>
          <p:cNvGrpSpPr/>
          <p:nvPr/>
        </p:nvGrpSpPr>
        <p:grpSpPr>
          <a:xfrm>
            <a:off x="-11856" y="935677"/>
            <a:ext cx="2633603" cy="597782"/>
            <a:chOff x="1018127" y="2772000"/>
            <a:chExt cx="6278317" cy="1543618"/>
          </a:xfrm>
        </p:grpSpPr>
        <p:sp>
          <p:nvSpPr>
            <p:cNvPr id="309" name="Google Shape;309;p17"/>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ontserrat"/>
                <a:ea typeface="Montserrat"/>
                <a:cs typeface="Montserrat"/>
                <a:sym typeface="Montserrat"/>
              </a:endParaRPr>
            </a:p>
          </p:txBody>
        </p:sp>
        <p:sp>
          <p:nvSpPr>
            <p:cNvPr id="310" name="Google Shape;310;p17"/>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ontserrat"/>
                <a:ea typeface="Montserrat"/>
                <a:cs typeface="Montserrat"/>
                <a:sym typeface="Montserrat"/>
              </a:endParaRPr>
            </a:p>
          </p:txBody>
        </p:sp>
      </p:grpSp>
      <p:sp>
        <p:nvSpPr>
          <p:cNvPr id="311" name="Google Shape;311;p17"/>
          <p:cNvSpPr txBox="1"/>
          <p:nvPr/>
        </p:nvSpPr>
        <p:spPr>
          <a:xfrm>
            <a:off x="736994" y="988413"/>
            <a:ext cx="1884754"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b="1" dirty="0">
                <a:solidFill>
                  <a:schemeClr val="lt2"/>
                </a:solidFill>
                <a:latin typeface="Montserrat"/>
                <a:ea typeface="Montserrat"/>
                <a:cs typeface="Montserrat"/>
                <a:sym typeface="Montserrat"/>
              </a:rPr>
              <a:t>Seres Humanos</a:t>
            </a:r>
            <a:endParaRPr b="1" dirty="0"/>
          </a:p>
        </p:txBody>
      </p:sp>
      <p:sp>
        <p:nvSpPr>
          <p:cNvPr id="312" name="Google Shape;312;p17"/>
          <p:cNvSpPr/>
          <p:nvPr/>
        </p:nvSpPr>
        <p:spPr>
          <a:xfrm>
            <a:off x="273280" y="1126781"/>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313" name="Google Shape;313;p17"/>
          <p:cNvSpPr txBox="1"/>
          <p:nvPr/>
        </p:nvSpPr>
        <p:spPr>
          <a:xfrm>
            <a:off x="2756237" y="932558"/>
            <a:ext cx="3249143"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400" b="1" dirty="0">
                <a:solidFill>
                  <a:schemeClr val="dk1"/>
                </a:solidFill>
                <a:latin typeface="Montserrat"/>
                <a:ea typeface="Montserrat"/>
                <a:cs typeface="Montserrat"/>
                <a:sym typeface="Montserrat"/>
              </a:rPr>
              <a:t>+9000 mil millones</a:t>
            </a:r>
            <a:endParaRPr sz="2400" b="1" dirty="0">
              <a:solidFill>
                <a:schemeClr val="dk1"/>
              </a:solidFill>
              <a:latin typeface="Montserrat"/>
              <a:ea typeface="Montserrat"/>
              <a:cs typeface="Montserrat"/>
              <a:sym typeface="Montserrat"/>
            </a:endParaRPr>
          </a:p>
        </p:txBody>
      </p:sp>
      <p:sp>
        <p:nvSpPr>
          <p:cNvPr id="314" name="Google Shape;314;p17"/>
          <p:cNvSpPr txBox="1"/>
          <p:nvPr/>
        </p:nvSpPr>
        <p:spPr>
          <a:xfrm>
            <a:off x="273280" y="2026598"/>
            <a:ext cx="5213330" cy="2031285"/>
          </a:xfrm>
          <a:prstGeom prst="rect">
            <a:avLst/>
          </a:prstGeom>
          <a:solidFill>
            <a:srgbClr val="FFCC6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800" b="1" dirty="0">
                <a:solidFill>
                  <a:schemeClr val="dk1"/>
                </a:solidFill>
                <a:latin typeface="Montserrat"/>
                <a:ea typeface="Montserrat"/>
                <a:cs typeface="Montserrat"/>
                <a:sym typeface="Montserrat"/>
              </a:rPr>
              <a:t>La encuesta </a:t>
            </a:r>
            <a:r>
              <a:rPr lang="es-VE" sz="1800" b="1" dirty="0" err="1">
                <a:solidFill>
                  <a:schemeClr val="dk1"/>
                </a:solidFill>
                <a:latin typeface="Montserrat"/>
                <a:ea typeface="Montserrat"/>
                <a:cs typeface="Montserrat"/>
                <a:sym typeface="Montserrat"/>
              </a:rPr>
              <a:t>What</a:t>
            </a:r>
            <a:r>
              <a:rPr lang="es-VE" sz="1800" b="1" dirty="0">
                <a:solidFill>
                  <a:schemeClr val="dk1"/>
                </a:solidFill>
                <a:latin typeface="Montserrat"/>
                <a:ea typeface="Montserrat"/>
                <a:cs typeface="Montserrat"/>
                <a:sym typeface="Montserrat"/>
              </a:rPr>
              <a:t> </a:t>
            </a:r>
            <a:r>
              <a:rPr lang="es-VE" sz="1800" b="1" dirty="0" err="1">
                <a:solidFill>
                  <a:schemeClr val="dk1"/>
                </a:solidFill>
                <a:latin typeface="Montserrat"/>
                <a:ea typeface="Montserrat"/>
                <a:cs typeface="Montserrat"/>
                <a:sym typeface="Montserrat"/>
              </a:rPr>
              <a:t>Worries</a:t>
            </a:r>
            <a:r>
              <a:rPr lang="es-VE" sz="1800" b="1" dirty="0">
                <a:solidFill>
                  <a:schemeClr val="dk1"/>
                </a:solidFill>
                <a:latin typeface="Montserrat"/>
                <a:ea typeface="Montserrat"/>
                <a:cs typeface="Montserrat"/>
                <a:sym typeface="Montserrat"/>
              </a:rPr>
              <a:t> </a:t>
            </a:r>
            <a:r>
              <a:rPr lang="es-VE" sz="1800" b="1" dirty="0" err="1">
                <a:solidFill>
                  <a:schemeClr val="dk1"/>
                </a:solidFill>
                <a:latin typeface="Montserrat"/>
                <a:ea typeface="Montserrat"/>
                <a:cs typeface="Montserrat"/>
                <a:sym typeface="Montserrat"/>
              </a:rPr>
              <a:t>the</a:t>
            </a:r>
            <a:r>
              <a:rPr lang="es-VE" sz="1800" b="1" dirty="0">
                <a:solidFill>
                  <a:schemeClr val="dk1"/>
                </a:solidFill>
                <a:latin typeface="Montserrat"/>
                <a:ea typeface="Montserrat"/>
                <a:cs typeface="Montserrat"/>
                <a:sym typeface="Montserrat"/>
              </a:rPr>
              <a:t> </a:t>
            </a:r>
            <a:r>
              <a:rPr lang="es-VE" sz="1800" b="1" dirty="0" err="1">
                <a:solidFill>
                  <a:schemeClr val="dk1"/>
                </a:solidFill>
                <a:latin typeface="Montserrat"/>
                <a:ea typeface="Montserrat"/>
                <a:cs typeface="Montserrat"/>
                <a:sym typeface="Montserrat"/>
              </a:rPr>
              <a:t>World</a:t>
            </a:r>
            <a:r>
              <a:rPr lang="es-VE" sz="1800" b="1" dirty="0">
                <a:solidFill>
                  <a:schemeClr val="dk1"/>
                </a:solidFill>
                <a:latin typeface="Montserrat"/>
                <a:ea typeface="Montserrat"/>
                <a:cs typeface="Montserrat"/>
                <a:sym typeface="Montserrat"/>
              </a:rPr>
              <a:t> de </a:t>
            </a:r>
            <a:r>
              <a:rPr lang="es-VE" sz="1800" b="1" dirty="0" err="1">
                <a:solidFill>
                  <a:schemeClr val="dk1"/>
                </a:solidFill>
                <a:latin typeface="Montserrat"/>
                <a:ea typeface="Montserrat"/>
                <a:cs typeface="Montserrat"/>
                <a:sym typeface="Montserrat"/>
              </a:rPr>
              <a:t>Ipsos</a:t>
            </a:r>
            <a:r>
              <a:rPr lang="es-VE" sz="1800" b="1" dirty="0">
                <a:solidFill>
                  <a:schemeClr val="dk1"/>
                </a:solidFill>
                <a:latin typeface="Montserrat"/>
                <a:ea typeface="Montserrat"/>
                <a:cs typeface="Montserrat"/>
                <a:sym typeface="Montserrat"/>
              </a:rPr>
              <a:t> realiza un seguimiento de la opinión pública sobre los temas más importantes en 29 países entre los cuales destacan la inflación, la pobreza, la desigualdad social, el crimen y la violencia, y el desempleo . </a:t>
            </a:r>
            <a:endParaRPr sz="1800" b="1" dirty="0"/>
          </a:p>
        </p:txBody>
      </p:sp>
      <p:pic>
        <p:nvPicPr>
          <p:cNvPr id="316" name="Google Shape;316;p17"/>
          <p:cNvPicPr preferRelativeResize="0"/>
          <p:nvPr/>
        </p:nvPicPr>
        <p:blipFill rotWithShape="1">
          <a:blip r:embed="rId4">
            <a:alphaModFix/>
          </a:blip>
          <a:srcRect/>
          <a:stretch/>
        </p:blipFill>
        <p:spPr>
          <a:xfrm>
            <a:off x="9587752" y="350245"/>
            <a:ext cx="2284245" cy="5958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a:solidFill>
                  <a:schemeClr val="dk1"/>
                </a:solidFill>
                <a:latin typeface="Montserrat"/>
                <a:ea typeface="Montserrat"/>
                <a:cs typeface="Montserrat"/>
                <a:sym typeface="Montserrat"/>
              </a:rPr>
              <a:t>13</a:t>
            </a:fld>
            <a:endParaRPr sz="1100">
              <a:solidFill>
                <a:schemeClr val="dk1"/>
              </a:solidFill>
              <a:latin typeface="Montserrat"/>
              <a:ea typeface="Montserrat"/>
              <a:cs typeface="Montserrat"/>
              <a:sym typeface="Montserrat"/>
            </a:endParaRPr>
          </a:p>
        </p:txBody>
      </p:sp>
      <p:pic>
        <p:nvPicPr>
          <p:cNvPr id="197" name="Google Shape;197;p10"/>
          <p:cNvPicPr preferRelativeResize="0"/>
          <p:nvPr/>
        </p:nvPicPr>
        <p:blipFill rotWithShape="1">
          <a:blip r:embed="rId3">
            <a:alphaModFix/>
          </a:blip>
          <a:srcRect/>
          <a:stretch/>
        </p:blipFill>
        <p:spPr>
          <a:xfrm>
            <a:off x="9587752" y="350245"/>
            <a:ext cx="2284245" cy="595826"/>
          </a:xfrm>
          <a:prstGeom prst="rect">
            <a:avLst/>
          </a:prstGeom>
          <a:noFill/>
          <a:ln>
            <a:noFill/>
          </a:ln>
        </p:spPr>
      </p:pic>
      <p:sp>
        <p:nvSpPr>
          <p:cNvPr id="198" name="Google Shape;198;p10"/>
          <p:cNvSpPr txBox="1"/>
          <p:nvPr/>
        </p:nvSpPr>
        <p:spPr>
          <a:xfrm>
            <a:off x="6631" y="978484"/>
            <a:ext cx="7888626" cy="830956"/>
          </a:xfrm>
          <a:prstGeom prst="rect">
            <a:avLst/>
          </a:prstGeom>
          <a:solidFill>
            <a:srgbClr val="D6E3BC"/>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600" b="1" dirty="0">
                <a:solidFill>
                  <a:schemeClr val="dk1"/>
                </a:solidFill>
                <a:latin typeface="Verdana"/>
                <a:ea typeface="Verdana"/>
                <a:cs typeface="Verdana"/>
                <a:sym typeface="Verdana"/>
              </a:rPr>
              <a:t>CIACLAB se vincula directamente con el ODS 3 de la Agenda 2030 para el Desarrollo Sostenible de la ONU —garantizar una vida sana y promover el bienestar de todos a todas las edades—</a:t>
            </a:r>
            <a:endParaRPr sz="1600" b="1" dirty="0">
              <a:solidFill>
                <a:schemeClr val="dk1"/>
              </a:solidFill>
              <a:latin typeface="Verdana"/>
              <a:ea typeface="Verdana"/>
              <a:cs typeface="Verdana"/>
              <a:sym typeface="Verdana"/>
            </a:endParaRPr>
          </a:p>
        </p:txBody>
      </p:sp>
      <p:sp>
        <p:nvSpPr>
          <p:cNvPr id="199" name="Google Shape;199;p10"/>
          <p:cNvSpPr txBox="1"/>
          <p:nvPr/>
        </p:nvSpPr>
        <p:spPr>
          <a:xfrm>
            <a:off x="10892" y="2418253"/>
            <a:ext cx="7877734" cy="1077178"/>
          </a:xfrm>
          <a:prstGeom prst="rect">
            <a:avLst/>
          </a:prstGeom>
          <a:solidFill>
            <a:srgbClr val="CCC0D9"/>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600" b="1"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En 2015, la ONU adoptó la Agenda 2030 sobre el Desarrollo Sostenible.</a:t>
            </a:r>
            <a:r>
              <a:rPr lang="es-VE" sz="1600" b="1" dirty="0">
                <a:solidFill>
                  <a:schemeClr val="dk1"/>
                </a:solidFill>
                <a:latin typeface="Verdana" panose="020B0604030504040204" pitchFamily="34" charset="0"/>
                <a:ea typeface="Verdana" panose="020B0604030504040204" pitchFamily="34" charset="0"/>
                <a:cs typeface="Verdana" panose="020B0604030504040204" pitchFamily="34" charset="0"/>
                <a:sym typeface="Open Sans"/>
              </a:rPr>
              <a:t> </a:t>
            </a:r>
            <a:r>
              <a:rPr lang="es-VE" sz="1600" b="1"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Son 17 objetivos y 169 metas para que todos los países y sus respectivas sociedades, mejoren la vida de todas las personas sin exclusión</a:t>
            </a:r>
            <a:r>
              <a:rPr lang="es-VE" sz="1600" b="1" dirty="0">
                <a:solidFill>
                  <a:srgbClr val="7F7F7F"/>
                </a:solidFill>
                <a:latin typeface="Verdana" panose="020B0604030504040204" pitchFamily="34" charset="0"/>
                <a:ea typeface="Verdana" panose="020B0604030504040204" pitchFamily="34" charset="0"/>
                <a:cs typeface="Verdana" panose="020B0604030504040204" pitchFamily="34" charset="0"/>
                <a:sym typeface="Verdana"/>
              </a:rPr>
              <a:t>.</a:t>
            </a:r>
            <a:endParaRPr sz="1600" b="1" dirty="0">
              <a:solidFill>
                <a:schemeClr val="dk1"/>
              </a:solidFill>
              <a:latin typeface="Verdana" panose="020B0604030504040204" pitchFamily="34" charset="0"/>
              <a:ea typeface="Verdana" panose="020B0604030504040204" pitchFamily="34" charset="0"/>
              <a:cs typeface="Verdana" panose="020B0604030504040204" pitchFamily="34" charset="0"/>
              <a:sym typeface="Open Sans"/>
            </a:endParaRPr>
          </a:p>
        </p:txBody>
      </p:sp>
      <p:sp>
        <p:nvSpPr>
          <p:cNvPr id="200" name="Google Shape;200;p10"/>
          <p:cNvSpPr txBox="1"/>
          <p:nvPr/>
        </p:nvSpPr>
        <p:spPr>
          <a:xfrm>
            <a:off x="6631" y="4010218"/>
            <a:ext cx="7847024" cy="830956"/>
          </a:xfrm>
          <a:prstGeom prst="rect">
            <a:avLst/>
          </a:prstGeom>
          <a:solidFill>
            <a:srgbClr val="F2DADA"/>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600" b="1" dirty="0">
                <a:solidFill>
                  <a:schemeClr val="dk1"/>
                </a:solidFill>
                <a:latin typeface="Verdana"/>
                <a:ea typeface="Verdana"/>
                <a:cs typeface="Verdana"/>
                <a:sym typeface="Verdana"/>
              </a:rPr>
              <a:t>Se requiere de la participación activa, colaboración y cooperación entre todos para “lograr hacer más con los limitados recursos que tenemos”.  </a:t>
            </a:r>
            <a:endParaRPr sz="1600" b="1" dirty="0">
              <a:solidFill>
                <a:schemeClr val="dk1"/>
              </a:solidFill>
              <a:latin typeface="Verdana"/>
              <a:ea typeface="Verdana"/>
              <a:cs typeface="Verdana"/>
              <a:sym typeface="Verdana"/>
            </a:endParaRPr>
          </a:p>
        </p:txBody>
      </p:sp>
      <p:sp>
        <p:nvSpPr>
          <p:cNvPr id="201" name="Google Shape;201;p10"/>
          <p:cNvSpPr txBox="1"/>
          <p:nvPr/>
        </p:nvSpPr>
        <p:spPr>
          <a:xfrm>
            <a:off x="6631" y="5451503"/>
            <a:ext cx="7847024" cy="1077178"/>
          </a:xfrm>
          <a:prstGeom prst="rect">
            <a:avLst/>
          </a:prstGeom>
          <a:solidFill>
            <a:srgbClr val="EAF1DD"/>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600" b="1" dirty="0">
                <a:solidFill>
                  <a:schemeClr val="dk1"/>
                </a:solidFill>
                <a:latin typeface="Verdana"/>
                <a:ea typeface="Verdana"/>
                <a:cs typeface="Verdana"/>
                <a:sym typeface="Verdana"/>
              </a:rPr>
              <a:t>Alcanzarlos implica el compromiso del gobierno, ciudadanos, sector productivo y empresarial (público y privado), emprendedores, institutos de investigación, desarrollo e innovación, la academia y todo tipo de organización.  </a:t>
            </a:r>
            <a:endParaRPr sz="1600" b="1" dirty="0">
              <a:solidFill>
                <a:schemeClr val="dk1"/>
              </a:solidFill>
              <a:latin typeface="Verdana"/>
              <a:ea typeface="Verdana"/>
              <a:cs typeface="Verdana"/>
              <a:sym typeface="Verdana"/>
            </a:endParaRPr>
          </a:p>
        </p:txBody>
      </p:sp>
      <p:pic>
        <p:nvPicPr>
          <p:cNvPr id="203" name="Google Shape;203;p10"/>
          <p:cNvPicPr preferRelativeResize="0"/>
          <p:nvPr/>
        </p:nvPicPr>
        <p:blipFill rotWithShape="1">
          <a:blip r:embed="rId4">
            <a:alphaModFix/>
          </a:blip>
          <a:srcRect l="26830" t="10873" r="25423" b="7397"/>
          <a:stretch/>
        </p:blipFill>
        <p:spPr>
          <a:xfrm>
            <a:off x="7961778" y="1758813"/>
            <a:ext cx="4127479" cy="3972241"/>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19"/>
          <p:cNvPicPr preferRelativeResize="0">
            <a:picLocks noGrp="1"/>
          </p:cNvPicPr>
          <p:nvPr>
            <p:ph type="pic" idx="2"/>
          </p:nvPr>
        </p:nvPicPr>
        <p:blipFill rotWithShape="1">
          <a:blip r:embed="rId3">
            <a:alphaModFix/>
          </a:blip>
          <a:srcRect t="12500" b="12500"/>
          <a:stretch/>
        </p:blipFill>
        <p:spPr>
          <a:xfrm>
            <a:off x="0" y="0"/>
            <a:ext cx="12192000" cy="6858000"/>
          </a:xfrm>
          <a:prstGeom prst="rect">
            <a:avLst/>
          </a:prstGeom>
          <a:noFill/>
          <a:ln>
            <a:noFill/>
          </a:ln>
        </p:spPr>
      </p:pic>
      <p:sp>
        <p:nvSpPr>
          <p:cNvPr id="332" name="Google Shape;332;p19"/>
          <p:cNvSpPr/>
          <p:nvPr/>
        </p:nvSpPr>
        <p:spPr>
          <a:xfrm>
            <a:off x="192505" y="329822"/>
            <a:ext cx="4126327"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333" name="Google Shape;333;p19"/>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b="1"/>
              <a:t>Ubicación</a:t>
            </a:r>
            <a:endParaRPr/>
          </a:p>
        </p:txBody>
      </p:sp>
      <p:sp>
        <p:nvSpPr>
          <p:cNvPr id="334" name="Google Shape;334;p19"/>
          <p:cNvSpPr/>
          <p:nvPr/>
        </p:nvSpPr>
        <p:spPr>
          <a:xfrm>
            <a:off x="7410895" y="9499"/>
            <a:ext cx="4818865"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Montserrat"/>
              <a:ea typeface="Montserrat"/>
              <a:cs typeface="Montserrat"/>
              <a:sym typeface="Montserrat"/>
            </a:endParaRPr>
          </a:p>
        </p:txBody>
      </p:sp>
      <p:sp>
        <p:nvSpPr>
          <p:cNvPr id="335" name="Google Shape;335;p19"/>
          <p:cNvSpPr txBox="1"/>
          <p:nvPr/>
        </p:nvSpPr>
        <p:spPr>
          <a:xfrm>
            <a:off x="7859956" y="398269"/>
            <a:ext cx="3815746"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3200" b="1" dirty="0">
                <a:solidFill>
                  <a:schemeClr val="lt2"/>
                </a:solidFill>
                <a:latin typeface="Montserrat ExtraBold"/>
                <a:ea typeface="Montserrat ExtraBold"/>
                <a:cs typeface="Montserrat ExtraBold"/>
                <a:sym typeface="Montserrat ExtraBold"/>
              </a:rPr>
              <a:t>Centro de Investigación y Atención Científica</a:t>
            </a:r>
            <a:endParaRPr dirty="0"/>
          </a:p>
        </p:txBody>
      </p:sp>
      <p:sp>
        <p:nvSpPr>
          <p:cNvPr id="336" name="Google Shape;336;p19"/>
          <p:cNvSpPr/>
          <p:nvPr/>
        </p:nvSpPr>
        <p:spPr>
          <a:xfrm>
            <a:off x="7543231" y="2635775"/>
            <a:ext cx="4283821"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VE" sz="1600" b="1" dirty="0">
                <a:solidFill>
                  <a:schemeClr val="lt2"/>
                </a:solidFill>
                <a:latin typeface="Montserrat"/>
                <a:ea typeface="Montserrat"/>
                <a:cs typeface="Montserrat"/>
                <a:sym typeface="Montserrat"/>
              </a:rPr>
              <a:t>Edificio La Carlota, situado en la Avenida Principal de la Urbanización La Carlota, entre la Avenida D, entre la Avenida 1 y la Avenida Principal de la Carlota. Municipio Sucre del Estado Miranda.</a:t>
            </a:r>
            <a:endParaRPr sz="1600" b="1" dirty="0">
              <a:solidFill>
                <a:schemeClr val="lt2"/>
              </a:solidFill>
              <a:latin typeface="Montserrat"/>
              <a:ea typeface="Montserrat"/>
              <a:cs typeface="Montserrat"/>
              <a:sym typeface="Montserrat"/>
            </a:endParaRPr>
          </a:p>
        </p:txBody>
      </p:sp>
      <p:sp>
        <p:nvSpPr>
          <p:cNvPr id="337" name="Google Shape;337;p19"/>
          <p:cNvSpPr txBox="1"/>
          <p:nvPr/>
        </p:nvSpPr>
        <p:spPr>
          <a:xfrm>
            <a:off x="8025614" y="5698231"/>
            <a:ext cx="3691608" cy="553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000" dirty="0">
                <a:solidFill>
                  <a:schemeClr val="lt2"/>
                </a:solidFill>
                <a:latin typeface="Montserrat"/>
                <a:ea typeface="Montserrat"/>
                <a:cs typeface="Montserrat"/>
                <a:sym typeface="Montserrat"/>
              </a:rPr>
              <a:t>gerencia@ciaclab.com</a:t>
            </a:r>
            <a:endParaRPr sz="3600" dirty="0"/>
          </a:p>
        </p:txBody>
      </p:sp>
      <p:sp>
        <p:nvSpPr>
          <p:cNvPr id="338" name="Google Shape;338;p19"/>
          <p:cNvSpPr txBox="1"/>
          <p:nvPr/>
        </p:nvSpPr>
        <p:spPr>
          <a:xfrm>
            <a:off x="7985747" y="6170141"/>
            <a:ext cx="25591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000" dirty="0">
                <a:solidFill>
                  <a:schemeClr val="lt2"/>
                </a:solidFill>
                <a:latin typeface="Montserrat"/>
                <a:ea typeface="Montserrat"/>
                <a:cs typeface="Montserrat"/>
                <a:sym typeface="Montserrat"/>
              </a:rPr>
              <a:t>+58 412 4110002</a:t>
            </a:r>
            <a:endParaRPr sz="3600" dirty="0"/>
          </a:p>
        </p:txBody>
      </p:sp>
      <p:sp>
        <p:nvSpPr>
          <p:cNvPr id="339" name="Google Shape;339;p19"/>
          <p:cNvSpPr txBox="1"/>
          <p:nvPr/>
        </p:nvSpPr>
        <p:spPr>
          <a:xfrm>
            <a:off x="8021184" y="5270620"/>
            <a:ext cx="1968555" cy="553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000" dirty="0">
                <a:solidFill>
                  <a:schemeClr val="lt2"/>
                </a:solidFill>
                <a:latin typeface="Montserrat"/>
                <a:ea typeface="Montserrat"/>
                <a:cs typeface="Montserrat"/>
                <a:sym typeface="Montserrat"/>
              </a:rPr>
              <a:t>@</a:t>
            </a:r>
            <a:r>
              <a:rPr lang="es-VE" sz="2000" dirty="0" err="1">
                <a:solidFill>
                  <a:schemeClr val="lt2"/>
                </a:solidFill>
                <a:latin typeface="Montserrat"/>
                <a:ea typeface="Montserrat"/>
                <a:cs typeface="Montserrat"/>
                <a:sym typeface="Montserrat"/>
              </a:rPr>
              <a:t>ciaclab</a:t>
            </a:r>
            <a:endParaRPr sz="3600" dirty="0"/>
          </a:p>
        </p:txBody>
      </p:sp>
      <p:grpSp>
        <p:nvGrpSpPr>
          <p:cNvPr id="341" name="Google Shape;341;p19"/>
          <p:cNvGrpSpPr/>
          <p:nvPr/>
        </p:nvGrpSpPr>
        <p:grpSpPr>
          <a:xfrm>
            <a:off x="7543231" y="6296141"/>
            <a:ext cx="481619" cy="405994"/>
            <a:chOff x="1177925" y="6181725"/>
            <a:chExt cx="279400" cy="301626"/>
          </a:xfrm>
        </p:grpSpPr>
        <p:sp>
          <p:nvSpPr>
            <p:cNvPr id="342" name="Google Shape;342;p19"/>
            <p:cNvSpPr/>
            <p:nvPr/>
          </p:nvSpPr>
          <p:spPr>
            <a:xfrm>
              <a:off x="1177925" y="6199188"/>
              <a:ext cx="225425" cy="284163"/>
            </a:xfrm>
            <a:custGeom>
              <a:avLst/>
              <a:gdLst/>
              <a:ahLst/>
              <a:cxnLst/>
              <a:rect l="l" t="t" r="r" b="b"/>
              <a:pathLst>
                <a:path w="82" h="102" extrusionOk="0">
                  <a:moveTo>
                    <a:pt x="17" y="0"/>
                  </a:moveTo>
                  <a:cubicBezTo>
                    <a:pt x="17" y="0"/>
                    <a:pt x="0" y="14"/>
                    <a:pt x="9" y="38"/>
                  </a:cubicBezTo>
                  <a:cubicBezTo>
                    <a:pt x="18" y="62"/>
                    <a:pt x="29" y="80"/>
                    <a:pt x="49" y="91"/>
                  </a:cubicBezTo>
                  <a:cubicBezTo>
                    <a:pt x="69" y="102"/>
                    <a:pt x="82" y="89"/>
                    <a:pt x="82" y="89"/>
                  </a:cubicBezTo>
                  <a:cubicBezTo>
                    <a:pt x="60" y="60"/>
                    <a:pt x="60" y="60"/>
                    <a:pt x="60" y="60"/>
                  </a:cubicBezTo>
                  <a:cubicBezTo>
                    <a:pt x="60" y="60"/>
                    <a:pt x="51" y="76"/>
                    <a:pt x="37" y="59"/>
                  </a:cubicBezTo>
                  <a:cubicBezTo>
                    <a:pt x="26" y="46"/>
                    <a:pt x="25" y="37"/>
                    <a:pt x="37" y="29"/>
                  </a:cubicBezTo>
                  <a:cubicBezTo>
                    <a:pt x="38" y="18"/>
                    <a:pt x="22" y="1"/>
                    <a:pt x="1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Montserrat"/>
                <a:ea typeface="Montserrat"/>
                <a:cs typeface="Montserrat"/>
                <a:sym typeface="Montserrat"/>
              </a:endParaRPr>
            </a:p>
          </p:txBody>
        </p:sp>
        <p:sp>
          <p:nvSpPr>
            <p:cNvPr id="343" name="Google Shape;343;p19"/>
            <p:cNvSpPr/>
            <p:nvPr/>
          </p:nvSpPr>
          <p:spPr>
            <a:xfrm>
              <a:off x="1317625" y="6235700"/>
              <a:ext cx="76200" cy="103188"/>
            </a:xfrm>
            <a:custGeom>
              <a:avLst/>
              <a:gdLst/>
              <a:ahLst/>
              <a:cxnLst/>
              <a:rect l="l" t="t" r="r" b="b"/>
              <a:pathLst>
                <a:path w="28" h="37" extrusionOk="0">
                  <a:moveTo>
                    <a:pt x="0" y="3"/>
                  </a:moveTo>
                  <a:cubicBezTo>
                    <a:pt x="0" y="12"/>
                    <a:pt x="0" y="12"/>
                    <a:pt x="0" y="12"/>
                  </a:cubicBezTo>
                  <a:cubicBezTo>
                    <a:pt x="0" y="12"/>
                    <a:pt x="9" y="11"/>
                    <a:pt x="13" y="18"/>
                  </a:cubicBezTo>
                  <a:cubicBezTo>
                    <a:pt x="15" y="21"/>
                    <a:pt x="16" y="24"/>
                    <a:pt x="14" y="33"/>
                  </a:cubicBezTo>
                  <a:cubicBezTo>
                    <a:pt x="16" y="33"/>
                    <a:pt x="24" y="37"/>
                    <a:pt x="24" y="37"/>
                  </a:cubicBezTo>
                  <a:cubicBezTo>
                    <a:pt x="24" y="37"/>
                    <a:pt x="28" y="20"/>
                    <a:pt x="20" y="11"/>
                  </a:cubicBezTo>
                  <a:cubicBezTo>
                    <a:pt x="11" y="0"/>
                    <a:pt x="0" y="3"/>
                    <a:pt x="0"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Montserrat"/>
                <a:ea typeface="Montserrat"/>
                <a:cs typeface="Montserrat"/>
                <a:sym typeface="Montserrat"/>
              </a:endParaRPr>
            </a:p>
          </p:txBody>
        </p:sp>
        <p:sp>
          <p:nvSpPr>
            <p:cNvPr id="344" name="Google Shape;344;p19"/>
            <p:cNvSpPr/>
            <p:nvPr/>
          </p:nvSpPr>
          <p:spPr>
            <a:xfrm>
              <a:off x="1320800" y="6181725"/>
              <a:ext cx="136525" cy="184150"/>
            </a:xfrm>
            <a:custGeom>
              <a:avLst/>
              <a:gdLst/>
              <a:ahLst/>
              <a:cxnLst/>
              <a:rect l="l" t="t" r="r" b="b"/>
              <a:pathLst>
                <a:path w="50" h="66" extrusionOk="0">
                  <a:moveTo>
                    <a:pt x="0" y="12"/>
                  </a:moveTo>
                  <a:cubicBezTo>
                    <a:pt x="0" y="0"/>
                    <a:pt x="0" y="0"/>
                    <a:pt x="0" y="0"/>
                  </a:cubicBezTo>
                  <a:cubicBezTo>
                    <a:pt x="0" y="0"/>
                    <a:pt x="29" y="1"/>
                    <a:pt x="39" y="23"/>
                  </a:cubicBezTo>
                  <a:cubicBezTo>
                    <a:pt x="50" y="44"/>
                    <a:pt x="41" y="66"/>
                    <a:pt x="41" y="66"/>
                  </a:cubicBezTo>
                  <a:cubicBezTo>
                    <a:pt x="31" y="60"/>
                    <a:pt x="31" y="60"/>
                    <a:pt x="31" y="60"/>
                  </a:cubicBezTo>
                  <a:cubicBezTo>
                    <a:pt x="31" y="60"/>
                    <a:pt x="37" y="38"/>
                    <a:pt x="26" y="25"/>
                  </a:cubicBezTo>
                  <a:cubicBezTo>
                    <a:pt x="16" y="11"/>
                    <a:pt x="0" y="12"/>
                    <a:pt x="0"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Montserrat"/>
                <a:ea typeface="Montserrat"/>
                <a:cs typeface="Montserrat"/>
                <a:sym typeface="Montserrat"/>
              </a:endParaRPr>
            </a:p>
          </p:txBody>
        </p:sp>
      </p:grpSp>
      <p:sp>
        <p:nvSpPr>
          <p:cNvPr id="345" name="Google Shape;345;p19"/>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a:solidFill>
                  <a:schemeClr val="lt2"/>
                </a:solidFill>
                <a:latin typeface="Montserrat"/>
                <a:ea typeface="Montserrat"/>
                <a:cs typeface="Montserrat"/>
                <a:sym typeface="Montserrat"/>
              </a:rPr>
              <a:t>14</a:t>
            </a:fld>
            <a:endParaRPr sz="1100">
              <a:solidFill>
                <a:schemeClr val="lt2"/>
              </a:solidFill>
              <a:latin typeface="Montserrat"/>
              <a:ea typeface="Montserrat"/>
              <a:cs typeface="Montserrat"/>
              <a:sym typeface="Montserrat"/>
            </a:endParaRPr>
          </a:p>
        </p:txBody>
      </p:sp>
      <p:grpSp>
        <p:nvGrpSpPr>
          <p:cNvPr id="346" name="Google Shape;346;p19"/>
          <p:cNvGrpSpPr/>
          <p:nvPr/>
        </p:nvGrpSpPr>
        <p:grpSpPr>
          <a:xfrm>
            <a:off x="10815878" y="329822"/>
            <a:ext cx="396413" cy="188225"/>
            <a:chOff x="3106738" y="1736725"/>
            <a:chExt cx="1323976" cy="628651"/>
          </a:xfrm>
        </p:grpSpPr>
        <p:sp>
          <p:nvSpPr>
            <p:cNvPr id="347" name="Google Shape;347;p19"/>
            <p:cNvSpPr/>
            <p:nvPr/>
          </p:nvSpPr>
          <p:spPr>
            <a:xfrm>
              <a:off x="3106738" y="1736725"/>
              <a:ext cx="528638" cy="628650"/>
            </a:xfrm>
            <a:custGeom>
              <a:avLst/>
              <a:gdLst/>
              <a:ahLst/>
              <a:cxnLst/>
              <a:rect l="l" t="t" r="r" b="b"/>
              <a:pathLst>
                <a:path w="193" h="228" extrusionOk="0">
                  <a:moveTo>
                    <a:pt x="96" y="114"/>
                  </a:moveTo>
                  <a:cubicBezTo>
                    <a:pt x="96" y="103"/>
                    <a:pt x="105" y="94"/>
                    <a:pt x="116" y="94"/>
                  </a:cubicBezTo>
                  <a:cubicBezTo>
                    <a:pt x="155" y="94"/>
                    <a:pt x="155" y="94"/>
                    <a:pt x="155" y="94"/>
                  </a:cubicBezTo>
                  <a:cubicBezTo>
                    <a:pt x="193" y="0"/>
                    <a:pt x="193" y="0"/>
                    <a:pt x="193" y="0"/>
                  </a:cubicBezTo>
                  <a:cubicBezTo>
                    <a:pt x="93" y="0"/>
                    <a:pt x="93" y="0"/>
                    <a:pt x="93" y="0"/>
                  </a:cubicBezTo>
                  <a:cubicBezTo>
                    <a:pt x="0" y="228"/>
                    <a:pt x="0" y="228"/>
                    <a:pt x="0" y="228"/>
                  </a:cubicBezTo>
                  <a:cubicBezTo>
                    <a:pt x="100" y="228"/>
                    <a:pt x="100" y="228"/>
                    <a:pt x="100" y="228"/>
                  </a:cubicBezTo>
                  <a:cubicBezTo>
                    <a:pt x="138" y="134"/>
                    <a:pt x="138" y="134"/>
                    <a:pt x="138" y="134"/>
                  </a:cubicBezTo>
                  <a:cubicBezTo>
                    <a:pt x="116" y="134"/>
                    <a:pt x="116" y="134"/>
                    <a:pt x="116" y="134"/>
                  </a:cubicBezTo>
                  <a:cubicBezTo>
                    <a:pt x="105" y="134"/>
                    <a:pt x="96" y="125"/>
                    <a:pt x="96" y="1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348" name="Google Shape;348;p19"/>
            <p:cNvSpPr/>
            <p:nvPr/>
          </p:nvSpPr>
          <p:spPr>
            <a:xfrm>
              <a:off x="3509963" y="2106613"/>
              <a:ext cx="377825" cy="258763"/>
            </a:xfrm>
            <a:custGeom>
              <a:avLst/>
              <a:gdLst/>
              <a:ahLst/>
              <a:cxnLst/>
              <a:rect l="l" t="t" r="r" b="b"/>
              <a:pathLst>
                <a:path w="238" h="163" extrusionOk="0">
                  <a:moveTo>
                    <a:pt x="0" y="163"/>
                  </a:moveTo>
                  <a:lnTo>
                    <a:pt x="172" y="163"/>
                  </a:lnTo>
                  <a:lnTo>
                    <a:pt x="238" y="0"/>
                  </a:lnTo>
                  <a:lnTo>
                    <a:pt x="65" y="0"/>
                  </a:lnTo>
                  <a:lnTo>
                    <a:pt x="0" y="16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349" name="Google Shape;349;p19"/>
            <p:cNvSpPr/>
            <p:nvPr/>
          </p:nvSpPr>
          <p:spPr>
            <a:xfrm>
              <a:off x="3657601" y="1736725"/>
              <a:ext cx="381000" cy="258763"/>
            </a:xfrm>
            <a:custGeom>
              <a:avLst/>
              <a:gdLst/>
              <a:ahLst/>
              <a:cxnLst/>
              <a:rect l="l" t="t" r="r" b="b"/>
              <a:pathLst>
                <a:path w="240" h="163" extrusionOk="0">
                  <a:moveTo>
                    <a:pt x="240" y="0"/>
                  </a:moveTo>
                  <a:lnTo>
                    <a:pt x="66" y="0"/>
                  </a:lnTo>
                  <a:lnTo>
                    <a:pt x="0" y="163"/>
                  </a:lnTo>
                  <a:lnTo>
                    <a:pt x="173" y="163"/>
                  </a:lnTo>
                  <a:lnTo>
                    <a:pt x="24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350" name="Google Shape;350;p19"/>
            <p:cNvSpPr/>
            <p:nvPr/>
          </p:nvSpPr>
          <p:spPr>
            <a:xfrm>
              <a:off x="3902076" y="1736725"/>
              <a:ext cx="528638" cy="628650"/>
            </a:xfrm>
            <a:custGeom>
              <a:avLst/>
              <a:gdLst/>
              <a:ahLst/>
              <a:cxnLst/>
              <a:rect l="l" t="t" r="r" b="b"/>
              <a:pathLst>
                <a:path w="193" h="228" extrusionOk="0">
                  <a:moveTo>
                    <a:pt x="93" y="0"/>
                  </a:moveTo>
                  <a:cubicBezTo>
                    <a:pt x="54" y="94"/>
                    <a:pt x="54" y="94"/>
                    <a:pt x="54" y="94"/>
                  </a:cubicBezTo>
                  <a:cubicBezTo>
                    <a:pt x="76" y="94"/>
                    <a:pt x="76" y="94"/>
                    <a:pt x="76" y="94"/>
                  </a:cubicBezTo>
                  <a:cubicBezTo>
                    <a:pt x="87" y="94"/>
                    <a:pt x="96" y="103"/>
                    <a:pt x="96" y="114"/>
                  </a:cubicBezTo>
                  <a:cubicBezTo>
                    <a:pt x="96" y="125"/>
                    <a:pt x="87" y="134"/>
                    <a:pt x="76" y="134"/>
                  </a:cubicBezTo>
                  <a:cubicBezTo>
                    <a:pt x="38" y="134"/>
                    <a:pt x="38" y="134"/>
                    <a:pt x="38" y="134"/>
                  </a:cubicBezTo>
                  <a:cubicBezTo>
                    <a:pt x="0" y="228"/>
                    <a:pt x="0" y="228"/>
                    <a:pt x="0" y="228"/>
                  </a:cubicBezTo>
                  <a:cubicBezTo>
                    <a:pt x="100" y="228"/>
                    <a:pt x="100" y="228"/>
                    <a:pt x="100" y="228"/>
                  </a:cubicBezTo>
                  <a:cubicBezTo>
                    <a:pt x="193" y="0"/>
                    <a:pt x="193" y="0"/>
                    <a:pt x="193" y="0"/>
                  </a:cubicBezTo>
                  <a:lnTo>
                    <a:pt x="9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grpSp>
      <p:pic>
        <p:nvPicPr>
          <p:cNvPr id="2050" name="Picture 2" descr="Instagram PNG, Vectores, PSD, e Clipart Para Descarg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711" y="5309537"/>
            <a:ext cx="461137" cy="4611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rreo, plantilla de icono de correo electrónico color negro editable.  correo, icono de correo electrónico símbolo ilustración vectorial plana  para diseño gráfico y web. 6697974 Vector en Vecteezy"/>
          <p:cNvPicPr>
            <a:picLocks noChangeAspect="1" noChangeArrowheads="1"/>
          </p:cNvPicPr>
          <p:nvPr/>
        </p:nvPicPr>
        <p:blipFill rotWithShape="1">
          <a:blip r:embed="rId5">
            <a:extLst>
              <a:ext uri="{28A0092B-C50C-407E-A947-70E740481C1C}">
                <a14:useLocalDpi xmlns:a14="http://schemas.microsoft.com/office/drawing/2010/main" val="0"/>
              </a:ext>
            </a:extLst>
          </a:blip>
          <a:srcRect l="17105" t="24333" r="15039" b="24030"/>
          <a:stretch/>
        </p:blipFill>
        <p:spPr bwMode="auto">
          <a:xfrm>
            <a:off x="7586243" y="5837476"/>
            <a:ext cx="437156" cy="332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p:nvPr/>
        </p:nvSpPr>
        <p:spPr>
          <a:xfrm>
            <a:off x="134832" y="361834"/>
            <a:ext cx="4170597"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97" name="Google Shape;97;p3"/>
          <p:cNvSpPr txBox="1">
            <a:spLocks noGrp="1"/>
          </p:cNvSpPr>
          <p:nvPr>
            <p:ph type="body" idx="1"/>
          </p:nvPr>
        </p:nvSpPr>
        <p:spPr>
          <a:xfrm>
            <a:off x="562341" y="471390"/>
            <a:ext cx="6735274"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b="1"/>
              <a:t>Agenda</a:t>
            </a:r>
            <a:endParaRPr/>
          </a:p>
        </p:txBody>
      </p:sp>
      <p:sp>
        <p:nvSpPr>
          <p:cNvPr id="98" name="Google Shape;98;p3"/>
          <p:cNvSpPr txBox="1"/>
          <p:nvPr/>
        </p:nvSpPr>
        <p:spPr>
          <a:xfrm>
            <a:off x="5634238" y="1000460"/>
            <a:ext cx="212575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2000" b="1" i="0" u="none" strike="noStrike" cap="none" dirty="0">
                <a:solidFill>
                  <a:schemeClr val="dk1"/>
                </a:solidFill>
                <a:latin typeface="Montserrat ExtraBold"/>
                <a:ea typeface="Montserrat ExtraBold"/>
                <a:cs typeface="Montserrat ExtraBold"/>
                <a:sym typeface="Montserrat ExtraBold"/>
              </a:rPr>
              <a:t>Fundamento</a:t>
            </a:r>
            <a:endParaRPr sz="2000" b="1" dirty="0">
              <a:solidFill>
                <a:schemeClr val="dk1"/>
              </a:solidFill>
              <a:latin typeface="Montserrat ExtraBold"/>
              <a:ea typeface="Montserrat ExtraBold"/>
              <a:cs typeface="Montserrat ExtraBold"/>
              <a:sym typeface="Montserrat ExtraBold"/>
            </a:endParaRPr>
          </a:p>
        </p:txBody>
      </p:sp>
      <p:sp>
        <p:nvSpPr>
          <p:cNvPr id="99" name="Google Shape;99;p3"/>
          <p:cNvSpPr txBox="1"/>
          <p:nvPr/>
        </p:nvSpPr>
        <p:spPr>
          <a:xfrm>
            <a:off x="5642707" y="2019703"/>
            <a:ext cx="411544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2000" b="1" dirty="0">
                <a:solidFill>
                  <a:schemeClr val="dk1"/>
                </a:solidFill>
                <a:latin typeface="Montserrat ExtraBold"/>
                <a:ea typeface="Montserrat ExtraBold"/>
                <a:cs typeface="Montserrat ExtraBold"/>
                <a:sym typeface="Montserrat ExtraBold"/>
              </a:rPr>
              <a:t>Descripción de la Realidad</a:t>
            </a:r>
            <a:endParaRPr sz="1600" dirty="0"/>
          </a:p>
        </p:txBody>
      </p:sp>
      <p:sp>
        <p:nvSpPr>
          <p:cNvPr id="100" name="Google Shape;100;p3"/>
          <p:cNvSpPr txBox="1"/>
          <p:nvPr/>
        </p:nvSpPr>
        <p:spPr>
          <a:xfrm>
            <a:off x="4052740" y="646387"/>
            <a:ext cx="145431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6000">
                <a:solidFill>
                  <a:schemeClr val="accent2"/>
                </a:solidFill>
                <a:latin typeface="Montserrat"/>
                <a:ea typeface="Montserrat"/>
                <a:cs typeface="Montserrat"/>
                <a:sym typeface="Montserrat"/>
              </a:rPr>
              <a:t>01</a:t>
            </a:r>
            <a:endParaRPr/>
          </a:p>
        </p:txBody>
      </p:sp>
      <p:sp>
        <p:nvSpPr>
          <p:cNvPr id="101" name="Google Shape;101;p3"/>
          <p:cNvSpPr txBox="1"/>
          <p:nvPr/>
        </p:nvSpPr>
        <p:spPr>
          <a:xfrm>
            <a:off x="4188395" y="1696537"/>
            <a:ext cx="125559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6000">
                <a:solidFill>
                  <a:schemeClr val="accent2"/>
                </a:solidFill>
                <a:latin typeface="Montserrat"/>
                <a:ea typeface="Montserrat"/>
                <a:cs typeface="Montserrat"/>
                <a:sym typeface="Montserrat"/>
              </a:rPr>
              <a:t>02</a:t>
            </a:r>
            <a:endParaRPr/>
          </a:p>
        </p:txBody>
      </p:sp>
      <p:sp>
        <p:nvSpPr>
          <p:cNvPr id="102" name="Google Shape;102;p3"/>
          <p:cNvSpPr txBox="1"/>
          <p:nvPr/>
        </p:nvSpPr>
        <p:spPr>
          <a:xfrm>
            <a:off x="4188395" y="2855309"/>
            <a:ext cx="125559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6000">
                <a:solidFill>
                  <a:schemeClr val="accent2"/>
                </a:solidFill>
                <a:latin typeface="Montserrat"/>
                <a:ea typeface="Montserrat"/>
                <a:cs typeface="Montserrat"/>
                <a:sym typeface="Montserrat"/>
              </a:rPr>
              <a:t>03</a:t>
            </a:r>
            <a:endParaRPr/>
          </a:p>
        </p:txBody>
      </p:sp>
      <p:sp>
        <p:nvSpPr>
          <p:cNvPr id="103" name="Google Shape;103;p3"/>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b="0" u="none">
                <a:solidFill>
                  <a:schemeClr val="dk1"/>
                </a:solidFill>
                <a:latin typeface="Montserrat"/>
                <a:ea typeface="Montserrat"/>
                <a:cs typeface="Montserrat"/>
                <a:sym typeface="Montserrat"/>
              </a:rPr>
              <a:t>2</a:t>
            </a:fld>
            <a:endParaRPr sz="1100" b="0" u="none">
              <a:solidFill>
                <a:schemeClr val="dk1"/>
              </a:solidFill>
              <a:latin typeface="Montserrat"/>
              <a:ea typeface="Montserrat"/>
              <a:cs typeface="Montserrat"/>
              <a:sym typeface="Montserrat"/>
            </a:endParaRPr>
          </a:p>
        </p:txBody>
      </p:sp>
      <p:pic>
        <p:nvPicPr>
          <p:cNvPr id="104" name="Google Shape;104;p3"/>
          <p:cNvPicPr preferRelativeResize="0"/>
          <p:nvPr/>
        </p:nvPicPr>
        <p:blipFill rotWithShape="1">
          <a:blip r:embed="rId3">
            <a:alphaModFix/>
          </a:blip>
          <a:srcRect/>
          <a:stretch/>
        </p:blipFill>
        <p:spPr>
          <a:xfrm>
            <a:off x="9587752" y="350245"/>
            <a:ext cx="2284245" cy="595826"/>
          </a:xfrm>
          <a:prstGeom prst="rect">
            <a:avLst/>
          </a:prstGeom>
          <a:noFill/>
          <a:ln>
            <a:noFill/>
          </a:ln>
        </p:spPr>
      </p:pic>
      <p:sp>
        <p:nvSpPr>
          <p:cNvPr id="105" name="Google Shape;105;p3"/>
          <p:cNvSpPr txBox="1"/>
          <p:nvPr/>
        </p:nvSpPr>
        <p:spPr>
          <a:xfrm>
            <a:off x="5642706" y="3024461"/>
            <a:ext cx="375386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2000" b="1" dirty="0">
                <a:solidFill>
                  <a:schemeClr val="dk1"/>
                </a:solidFill>
                <a:latin typeface="Montserrat ExtraBold"/>
                <a:ea typeface="Montserrat ExtraBold"/>
                <a:cs typeface="Montserrat ExtraBold"/>
                <a:sym typeface="Montserrat ExtraBold"/>
              </a:rPr>
              <a:t>El Centro de Investigación y Atención Científica</a:t>
            </a:r>
            <a:endParaRPr sz="1600" dirty="0"/>
          </a:p>
        </p:txBody>
      </p:sp>
      <p:sp>
        <p:nvSpPr>
          <p:cNvPr id="106" name="Google Shape;106;p3"/>
          <p:cNvSpPr txBox="1"/>
          <p:nvPr/>
        </p:nvSpPr>
        <p:spPr>
          <a:xfrm>
            <a:off x="5762387" y="3820662"/>
            <a:ext cx="4967487"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Investigación</a:t>
            </a:r>
            <a:endParaRPr sz="2000" b="1" dirty="0">
              <a:latin typeface="+mj-lt"/>
            </a:endParaRPr>
          </a:p>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Capacitación</a:t>
            </a:r>
            <a:endParaRPr sz="2000" b="1" dirty="0">
              <a:latin typeface="+mj-lt"/>
            </a:endParaRPr>
          </a:p>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Tecnología</a:t>
            </a:r>
            <a:endParaRPr sz="2000" b="1" dirty="0">
              <a:latin typeface="+mj-lt"/>
            </a:endParaRPr>
          </a:p>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Equipos Interdisciplinarios</a:t>
            </a:r>
            <a:endParaRPr sz="2000" b="1" dirty="0">
              <a:latin typeface="+mj-lt"/>
            </a:endParaRPr>
          </a:p>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Trainings</a:t>
            </a:r>
            <a:endParaRPr sz="2000" b="1" dirty="0">
              <a:latin typeface="+mj-lt"/>
            </a:endParaRPr>
          </a:p>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Alianzas Estratégicas</a:t>
            </a:r>
            <a:endParaRPr sz="2000" b="1" dirty="0">
              <a:latin typeface="+mj-lt"/>
            </a:endParaRPr>
          </a:p>
          <a:p>
            <a:pPr marL="0" marR="0" lvl="0" indent="0" algn="l" rtl="0">
              <a:spcBef>
                <a:spcPts val="0"/>
              </a:spcBef>
              <a:spcAft>
                <a:spcPts val="0"/>
              </a:spcAft>
              <a:buNone/>
            </a:pPr>
            <a:r>
              <a:rPr lang="es-VE" sz="2000" b="1" dirty="0">
                <a:solidFill>
                  <a:schemeClr val="dk1"/>
                </a:solidFill>
                <a:latin typeface="+mj-lt"/>
                <a:ea typeface="Open Sans"/>
                <a:cs typeface="Open Sans"/>
                <a:sym typeface="Open Sans"/>
              </a:rPr>
              <a:t>Ética y Humanidad</a:t>
            </a:r>
            <a:endParaRPr sz="2000" b="1" dirty="0">
              <a:latin typeface="+mj-lt"/>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6943" y="1736"/>
            <a:ext cx="5081954"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12" name="Google Shape;112;p4"/>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a:solidFill>
                  <a:schemeClr val="dk1"/>
                </a:solidFill>
                <a:latin typeface="Montserrat"/>
                <a:ea typeface="Montserrat"/>
                <a:cs typeface="Montserrat"/>
                <a:sym typeface="Montserrat"/>
              </a:rPr>
              <a:t>3</a:t>
            </a:fld>
            <a:endParaRPr sz="1100">
              <a:solidFill>
                <a:schemeClr val="dk1"/>
              </a:solidFill>
              <a:latin typeface="Montserrat"/>
              <a:ea typeface="Montserrat"/>
              <a:cs typeface="Montserrat"/>
              <a:sym typeface="Montserrat"/>
            </a:endParaRPr>
          </a:p>
        </p:txBody>
      </p:sp>
      <p:sp>
        <p:nvSpPr>
          <p:cNvPr id="113" name="Google Shape;113;p4"/>
          <p:cNvSpPr txBox="1">
            <a:spLocks noGrp="1"/>
          </p:cNvSpPr>
          <p:nvPr>
            <p:ph type="body" idx="1"/>
          </p:nvPr>
        </p:nvSpPr>
        <p:spPr>
          <a:xfrm>
            <a:off x="845805" y="78198"/>
            <a:ext cx="4009659"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b="1" dirty="0"/>
              <a:t>Fundamento</a:t>
            </a:r>
            <a:endParaRPr b="1" dirty="0"/>
          </a:p>
        </p:txBody>
      </p:sp>
      <p:sp>
        <p:nvSpPr>
          <p:cNvPr id="114" name="Google Shape;114;p4"/>
          <p:cNvSpPr/>
          <p:nvPr/>
        </p:nvSpPr>
        <p:spPr>
          <a:xfrm>
            <a:off x="0" y="1421686"/>
            <a:ext cx="4167781" cy="3062392"/>
          </a:xfrm>
          <a:custGeom>
            <a:avLst/>
            <a:gdLst/>
            <a:ahLst/>
            <a:cxnLst/>
            <a:rect l="l" t="t" r="r" b="b"/>
            <a:pathLst>
              <a:path w="1719" h="1828" extrusionOk="0">
                <a:moveTo>
                  <a:pt x="1583" y="777"/>
                </a:moveTo>
                <a:lnTo>
                  <a:pt x="1583" y="0"/>
                </a:lnTo>
                <a:lnTo>
                  <a:pt x="0" y="0"/>
                </a:lnTo>
                <a:lnTo>
                  <a:pt x="0" y="1828"/>
                </a:lnTo>
                <a:lnTo>
                  <a:pt x="1583" y="1828"/>
                </a:lnTo>
                <a:lnTo>
                  <a:pt x="1583" y="1050"/>
                </a:lnTo>
                <a:lnTo>
                  <a:pt x="1719" y="914"/>
                </a:lnTo>
                <a:lnTo>
                  <a:pt x="1583" y="77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15" name="Google Shape;115;p4"/>
          <p:cNvSpPr/>
          <p:nvPr/>
        </p:nvSpPr>
        <p:spPr>
          <a:xfrm>
            <a:off x="23216" y="6009191"/>
            <a:ext cx="3309069" cy="842563"/>
          </a:xfrm>
          <a:prstGeom prst="rect">
            <a:avLst/>
          </a:prstGeom>
          <a:solidFill>
            <a:srgbClr val="4B5B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116" name="Google Shape;116;p4"/>
          <p:cNvGrpSpPr/>
          <p:nvPr/>
        </p:nvGrpSpPr>
        <p:grpSpPr>
          <a:xfrm>
            <a:off x="282143" y="6238710"/>
            <a:ext cx="560396" cy="559399"/>
            <a:chOff x="58738" y="5464176"/>
            <a:chExt cx="892175" cy="890587"/>
          </a:xfrm>
        </p:grpSpPr>
        <p:sp>
          <p:nvSpPr>
            <p:cNvPr id="117" name="Google Shape;117;p4"/>
            <p:cNvSpPr/>
            <p:nvPr/>
          </p:nvSpPr>
          <p:spPr>
            <a:xfrm>
              <a:off x="177801" y="6319838"/>
              <a:ext cx="654050" cy="34925"/>
            </a:xfrm>
            <a:custGeom>
              <a:avLst/>
              <a:gdLst/>
              <a:ahLst/>
              <a:cxnLst/>
              <a:rect l="l" t="t" r="r" b="b"/>
              <a:pathLst>
                <a:path w="1415" h="78" extrusionOk="0">
                  <a:moveTo>
                    <a:pt x="1376" y="78"/>
                  </a:moveTo>
                  <a:cubicBezTo>
                    <a:pt x="1398" y="78"/>
                    <a:pt x="1415" y="61"/>
                    <a:pt x="1415" y="39"/>
                  </a:cubicBezTo>
                  <a:cubicBezTo>
                    <a:pt x="1415" y="17"/>
                    <a:pt x="1398" y="0"/>
                    <a:pt x="1376" y="0"/>
                  </a:cubicBezTo>
                  <a:cubicBezTo>
                    <a:pt x="39" y="0"/>
                    <a:pt x="39" y="0"/>
                    <a:pt x="39" y="0"/>
                  </a:cubicBezTo>
                  <a:cubicBezTo>
                    <a:pt x="17" y="0"/>
                    <a:pt x="0" y="17"/>
                    <a:pt x="0" y="39"/>
                  </a:cubicBezTo>
                  <a:cubicBezTo>
                    <a:pt x="0" y="61"/>
                    <a:pt x="17" y="78"/>
                    <a:pt x="39" y="78"/>
                  </a:cubicBezTo>
                  <a:lnTo>
                    <a:pt x="1376" y="7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18" name="Google Shape;118;p4"/>
            <p:cNvSpPr/>
            <p:nvPr/>
          </p:nvSpPr>
          <p:spPr>
            <a:xfrm>
              <a:off x="58738" y="5464176"/>
              <a:ext cx="892175" cy="815975"/>
            </a:xfrm>
            <a:custGeom>
              <a:avLst/>
              <a:gdLst/>
              <a:ahLst/>
              <a:cxnLst/>
              <a:rect l="l" t="t" r="r" b="b"/>
              <a:pathLst>
                <a:path w="1929" h="1766" extrusionOk="0">
                  <a:moveTo>
                    <a:pt x="1890" y="1687"/>
                  </a:moveTo>
                  <a:cubicBezTo>
                    <a:pt x="1641" y="1687"/>
                    <a:pt x="1641" y="1687"/>
                    <a:pt x="1641" y="1687"/>
                  </a:cubicBezTo>
                  <a:cubicBezTo>
                    <a:pt x="1641" y="1182"/>
                    <a:pt x="1641" y="1182"/>
                    <a:pt x="1641" y="1182"/>
                  </a:cubicBezTo>
                  <a:cubicBezTo>
                    <a:pt x="1641" y="1167"/>
                    <a:pt x="1632" y="1153"/>
                    <a:pt x="1619" y="1147"/>
                  </a:cubicBezTo>
                  <a:cubicBezTo>
                    <a:pt x="1216" y="942"/>
                    <a:pt x="1216" y="942"/>
                    <a:pt x="1216" y="942"/>
                  </a:cubicBezTo>
                  <a:cubicBezTo>
                    <a:pt x="1216" y="41"/>
                    <a:pt x="1216" y="41"/>
                    <a:pt x="1216" y="41"/>
                  </a:cubicBezTo>
                  <a:cubicBezTo>
                    <a:pt x="1216" y="27"/>
                    <a:pt x="1209" y="15"/>
                    <a:pt x="1197" y="7"/>
                  </a:cubicBezTo>
                  <a:cubicBezTo>
                    <a:pt x="1186" y="0"/>
                    <a:pt x="1171" y="0"/>
                    <a:pt x="1159" y="6"/>
                  </a:cubicBezTo>
                  <a:cubicBezTo>
                    <a:pt x="734" y="222"/>
                    <a:pt x="734" y="222"/>
                    <a:pt x="734" y="222"/>
                  </a:cubicBezTo>
                  <a:cubicBezTo>
                    <a:pt x="721" y="228"/>
                    <a:pt x="713" y="242"/>
                    <a:pt x="713" y="257"/>
                  </a:cubicBezTo>
                  <a:cubicBezTo>
                    <a:pt x="713" y="642"/>
                    <a:pt x="713" y="642"/>
                    <a:pt x="713" y="642"/>
                  </a:cubicBezTo>
                  <a:cubicBezTo>
                    <a:pt x="310" y="847"/>
                    <a:pt x="310" y="847"/>
                    <a:pt x="310" y="847"/>
                  </a:cubicBezTo>
                  <a:cubicBezTo>
                    <a:pt x="297" y="854"/>
                    <a:pt x="288" y="867"/>
                    <a:pt x="288" y="882"/>
                  </a:cubicBezTo>
                  <a:cubicBezTo>
                    <a:pt x="288" y="1687"/>
                    <a:pt x="288" y="1687"/>
                    <a:pt x="288" y="1687"/>
                  </a:cubicBezTo>
                  <a:cubicBezTo>
                    <a:pt x="40" y="1687"/>
                    <a:pt x="40" y="1687"/>
                    <a:pt x="40" y="1687"/>
                  </a:cubicBezTo>
                  <a:cubicBezTo>
                    <a:pt x="18" y="1687"/>
                    <a:pt x="0" y="1705"/>
                    <a:pt x="0" y="1726"/>
                  </a:cubicBezTo>
                  <a:cubicBezTo>
                    <a:pt x="0" y="1748"/>
                    <a:pt x="18" y="1766"/>
                    <a:pt x="40" y="1766"/>
                  </a:cubicBezTo>
                  <a:cubicBezTo>
                    <a:pt x="1890" y="1766"/>
                    <a:pt x="1890" y="1766"/>
                    <a:pt x="1890" y="1766"/>
                  </a:cubicBezTo>
                  <a:cubicBezTo>
                    <a:pt x="1911" y="1766"/>
                    <a:pt x="1929" y="1748"/>
                    <a:pt x="1929" y="1726"/>
                  </a:cubicBezTo>
                  <a:cubicBezTo>
                    <a:pt x="1929" y="1705"/>
                    <a:pt x="1911" y="1687"/>
                    <a:pt x="1890" y="1687"/>
                  </a:cubicBezTo>
                  <a:close/>
                  <a:moveTo>
                    <a:pt x="713" y="1687"/>
                  </a:moveTo>
                  <a:cubicBezTo>
                    <a:pt x="367" y="1687"/>
                    <a:pt x="367" y="1687"/>
                    <a:pt x="367" y="1687"/>
                  </a:cubicBezTo>
                  <a:cubicBezTo>
                    <a:pt x="367" y="906"/>
                    <a:pt x="367" y="906"/>
                    <a:pt x="367" y="906"/>
                  </a:cubicBezTo>
                  <a:cubicBezTo>
                    <a:pt x="713" y="730"/>
                    <a:pt x="713" y="730"/>
                    <a:pt x="713" y="730"/>
                  </a:cubicBezTo>
                  <a:lnTo>
                    <a:pt x="713" y="1687"/>
                  </a:lnTo>
                  <a:close/>
                  <a:moveTo>
                    <a:pt x="1138" y="966"/>
                  </a:moveTo>
                  <a:cubicBezTo>
                    <a:pt x="1138" y="966"/>
                    <a:pt x="1138" y="966"/>
                    <a:pt x="1138" y="966"/>
                  </a:cubicBezTo>
                  <a:cubicBezTo>
                    <a:pt x="1138" y="1687"/>
                    <a:pt x="1138" y="1687"/>
                    <a:pt x="1138" y="1687"/>
                  </a:cubicBezTo>
                  <a:cubicBezTo>
                    <a:pt x="792" y="1687"/>
                    <a:pt x="792" y="1687"/>
                    <a:pt x="792" y="1687"/>
                  </a:cubicBezTo>
                  <a:cubicBezTo>
                    <a:pt x="792" y="666"/>
                    <a:pt x="792" y="666"/>
                    <a:pt x="792" y="666"/>
                  </a:cubicBezTo>
                  <a:cubicBezTo>
                    <a:pt x="792" y="281"/>
                    <a:pt x="792" y="281"/>
                    <a:pt x="792" y="281"/>
                  </a:cubicBezTo>
                  <a:cubicBezTo>
                    <a:pt x="1138" y="105"/>
                    <a:pt x="1138" y="105"/>
                    <a:pt x="1138" y="105"/>
                  </a:cubicBezTo>
                  <a:lnTo>
                    <a:pt x="1138" y="966"/>
                  </a:lnTo>
                  <a:close/>
                  <a:moveTo>
                    <a:pt x="1562" y="1687"/>
                  </a:moveTo>
                  <a:cubicBezTo>
                    <a:pt x="1216" y="1687"/>
                    <a:pt x="1216" y="1687"/>
                    <a:pt x="1216" y="1687"/>
                  </a:cubicBezTo>
                  <a:cubicBezTo>
                    <a:pt x="1216" y="1030"/>
                    <a:pt x="1216" y="1030"/>
                    <a:pt x="1216" y="1030"/>
                  </a:cubicBezTo>
                  <a:cubicBezTo>
                    <a:pt x="1562" y="1206"/>
                    <a:pt x="1562" y="1206"/>
                    <a:pt x="1562" y="1206"/>
                  </a:cubicBezTo>
                  <a:lnTo>
                    <a:pt x="1562" y="168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19" name="Google Shape;119;p4"/>
            <p:cNvSpPr/>
            <p:nvPr/>
          </p:nvSpPr>
          <p:spPr>
            <a:xfrm>
              <a:off x="657226" y="5992813"/>
              <a:ext cx="26988" cy="225425"/>
            </a:xfrm>
            <a:custGeom>
              <a:avLst/>
              <a:gdLst/>
              <a:ahLst/>
              <a:cxnLst/>
              <a:rect l="l" t="t" r="r" b="b"/>
              <a:pathLst>
                <a:path w="59" h="487" extrusionOk="0">
                  <a:moveTo>
                    <a:pt x="29" y="487"/>
                  </a:moveTo>
                  <a:cubicBezTo>
                    <a:pt x="45" y="487"/>
                    <a:pt x="59" y="474"/>
                    <a:pt x="59" y="458"/>
                  </a:cubicBezTo>
                  <a:cubicBezTo>
                    <a:pt x="59" y="29"/>
                    <a:pt x="59" y="29"/>
                    <a:pt x="59" y="29"/>
                  </a:cubicBezTo>
                  <a:cubicBezTo>
                    <a:pt x="59" y="13"/>
                    <a:pt x="45" y="0"/>
                    <a:pt x="29" y="0"/>
                  </a:cubicBezTo>
                  <a:cubicBezTo>
                    <a:pt x="13" y="0"/>
                    <a:pt x="0" y="13"/>
                    <a:pt x="0" y="29"/>
                  </a:cubicBezTo>
                  <a:cubicBezTo>
                    <a:pt x="0" y="458"/>
                    <a:pt x="0" y="458"/>
                    <a:pt x="0" y="458"/>
                  </a:cubicBezTo>
                  <a:cubicBezTo>
                    <a:pt x="0" y="474"/>
                    <a:pt x="13" y="487"/>
                    <a:pt x="29" y="48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20" name="Google Shape;120;p4"/>
            <p:cNvSpPr/>
            <p:nvPr/>
          </p:nvSpPr>
          <p:spPr>
            <a:xfrm>
              <a:off x="719138" y="6049963"/>
              <a:ext cx="26988" cy="168275"/>
            </a:xfrm>
            <a:custGeom>
              <a:avLst/>
              <a:gdLst/>
              <a:ahLst/>
              <a:cxnLst/>
              <a:rect l="l" t="t" r="r" b="b"/>
              <a:pathLst>
                <a:path w="59" h="363" extrusionOk="0">
                  <a:moveTo>
                    <a:pt x="29" y="363"/>
                  </a:moveTo>
                  <a:cubicBezTo>
                    <a:pt x="45" y="363"/>
                    <a:pt x="59" y="350"/>
                    <a:pt x="59" y="334"/>
                  </a:cubicBezTo>
                  <a:cubicBezTo>
                    <a:pt x="59" y="30"/>
                    <a:pt x="59" y="30"/>
                    <a:pt x="59" y="30"/>
                  </a:cubicBezTo>
                  <a:cubicBezTo>
                    <a:pt x="59" y="13"/>
                    <a:pt x="45" y="0"/>
                    <a:pt x="29" y="0"/>
                  </a:cubicBezTo>
                  <a:cubicBezTo>
                    <a:pt x="13" y="0"/>
                    <a:pt x="0" y="13"/>
                    <a:pt x="0" y="30"/>
                  </a:cubicBezTo>
                  <a:cubicBezTo>
                    <a:pt x="0" y="334"/>
                    <a:pt x="0" y="334"/>
                    <a:pt x="0" y="334"/>
                  </a:cubicBezTo>
                  <a:cubicBezTo>
                    <a:pt x="0" y="350"/>
                    <a:pt x="13" y="363"/>
                    <a:pt x="29" y="3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21" name="Google Shape;121;p4"/>
            <p:cNvSpPr/>
            <p:nvPr/>
          </p:nvSpPr>
          <p:spPr>
            <a:xfrm>
              <a:off x="325438" y="5857876"/>
              <a:ext cx="26988" cy="360363"/>
            </a:xfrm>
            <a:custGeom>
              <a:avLst/>
              <a:gdLst/>
              <a:ahLst/>
              <a:cxnLst/>
              <a:rect l="l" t="t" r="r" b="b"/>
              <a:pathLst>
                <a:path w="59" h="778" extrusionOk="0">
                  <a:moveTo>
                    <a:pt x="30" y="778"/>
                  </a:moveTo>
                  <a:cubicBezTo>
                    <a:pt x="46" y="778"/>
                    <a:pt x="59" y="765"/>
                    <a:pt x="59" y="749"/>
                  </a:cubicBezTo>
                  <a:cubicBezTo>
                    <a:pt x="59" y="30"/>
                    <a:pt x="59" y="30"/>
                    <a:pt x="59" y="30"/>
                  </a:cubicBezTo>
                  <a:cubicBezTo>
                    <a:pt x="59" y="13"/>
                    <a:pt x="46" y="0"/>
                    <a:pt x="30" y="0"/>
                  </a:cubicBezTo>
                  <a:cubicBezTo>
                    <a:pt x="14" y="0"/>
                    <a:pt x="0" y="13"/>
                    <a:pt x="0" y="30"/>
                  </a:cubicBezTo>
                  <a:cubicBezTo>
                    <a:pt x="0" y="749"/>
                    <a:pt x="0" y="749"/>
                    <a:pt x="0" y="749"/>
                  </a:cubicBezTo>
                  <a:cubicBezTo>
                    <a:pt x="0" y="765"/>
                    <a:pt x="14" y="778"/>
                    <a:pt x="30" y="77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22" name="Google Shape;122;p4"/>
            <p:cNvSpPr/>
            <p:nvPr/>
          </p:nvSpPr>
          <p:spPr>
            <a:xfrm>
              <a:off x="265113" y="5916613"/>
              <a:ext cx="26988" cy="301625"/>
            </a:xfrm>
            <a:custGeom>
              <a:avLst/>
              <a:gdLst/>
              <a:ahLst/>
              <a:cxnLst/>
              <a:rect l="l" t="t" r="r" b="b"/>
              <a:pathLst>
                <a:path w="59" h="653" extrusionOk="0">
                  <a:moveTo>
                    <a:pt x="29" y="653"/>
                  </a:moveTo>
                  <a:cubicBezTo>
                    <a:pt x="45" y="653"/>
                    <a:pt x="59" y="640"/>
                    <a:pt x="59" y="624"/>
                  </a:cubicBezTo>
                  <a:cubicBezTo>
                    <a:pt x="59" y="29"/>
                    <a:pt x="59" y="29"/>
                    <a:pt x="59" y="29"/>
                  </a:cubicBezTo>
                  <a:cubicBezTo>
                    <a:pt x="59" y="13"/>
                    <a:pt x="45" y="0"/>
                    <a:pt x="29" y="0"/>
                  </a:cubicBezTo>
                  <a:cubicBezTo>
                    <a:pt x="13" y="0"/>
                    <a:pt x="0" y="13"/>
                    <a:pt x="0" y="29"/>
                  </a:cubicBezTo>
                  <a:cubicBezTo>
                    <a:pt x="0" y="624"/>
                    <a:pt x="0" y="624"/>
                    <a:pt x="0" y="624"/>
                  </a:cubicBezTo>
                  <a:cubicBezTo>
                    <a:pt x="0" y="640"/>
                    <a:pt x="13" y="653"/>
                    <a:pt x="29" y="65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23" name="Google Shape;123;p4"/>
            <p:cNvSpPr/>
            <p:nvPr/>
          </p:nvSpPr>
          <p:spPr>
            <a:xfrm>
              <a:off x="523876" y="5573713"/>
              <a:ext cx="28575" cy="644525"/>
            </a:xfrm>
            <a:custGeom>
              <a:avLst/>
              <a:gdLst/>
              <a:ahLst/>
              <a:cxnLst/>
              <a:rect l="l" t="t" r="r" b="b"/>
              <a:pathLst>
                <a:path w="59" h="1394" extrusionOk="0">
                  <a:moveTo>
                    <a:pt x="30" y="1394"/>
                  </a:moveTo>
                  <a:cubicBezTo>
                    <a:pt x="46" y="1394"/>
                    <a:pt x="59" y="1381"/>
                    <a:pt x="59" y="1365"/>
                  </a:cubicBezTo>
                  <a:cubicBezTo>
                    <a:pt x="59" y="30"/>
                    <a:pt x="59" y="30"/>
                    <a:pt x="59" y="30"/>
                  </a:cubicBezTo>
                  <a:cubicBezTo>
                    <a:pt x="59" y="14"/>
                    <a:pt x="46" y="0"/>
                    <a:pt x="30" y="0"/>
                  </a:cubicBezTo>
                  <a:cubicBezTo>
                    <a:pt x="14" y="0"/>
                    <a:pt x="0" y="14"/>
                    <a:pt x="0" y="30"/>
                  </a:cubicBezTo>
                  <a:cubicBezTo>
                    <a:pt x="0" y="1365"/>
                    <a:pt x="0" y="1365"/>
                    <a:pt x="0" y="1365"/>
                  </a:cubicBezTo>
                  <a:cubicBezTo>
                    <a:pt x="0" y="1381"/>
                    <a:pt x="14" y="1394"/>
                    <a:pt x="30" y="139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24" name="Google Shape;124;p4"/>
            <p:cNvSpPr/>
            <p:nvPr/>
          </p:nvSpPr>
          <p:spPr>
            <a:xfrm>
              <a:off x="458788" y="5634038"/>
              <a:ext cx="26988" cy="584200"/>
            </a:xfrm>
            <a:custGeom>
              <a:avLst/>
              <a:gdLst/>
              <a:ahLst/>
              <a:cxnLst/>
              <a:rect l="l" t="t" r="r" b="b"/>
              <a:pathLst>
                <a:path w="59" h="1263" extrusionOk="0">
                  <a:moveTo>
                    <a:pt x="29" y="1263"/>
                  </a:moveTo>
                  <a:cubicBezTo>
                    <a:pt x="46" y="1263"/>
                    <a:pt x="59" y="1250"/>
                    <a:pt x="59" y="1234"/>
                  </a:cubicBezTo>
                  <a:cubicBezTo>
                    <a:pt x="59" y="30"/>
                    <a:pt x="59" y="30"/>
                    <a:pt x="59" y="30"/>
                  </a:cubicBezTo>
                  <a:cubicBezTo>
                    <a:pt x="59" y="14"/>
                    <a:pt x="46" y="0"/>
                    <a:pt x="29" y="0"/>
                  </a:cubicBezTo>
                  <a:cubicBezTo>
                    <a:pt x="13" y="0"/>
                    <a:pt x="0" y="14"/>
                    <a:pt x="0" y="30"/>
                  </a:cubicBezTo>
                  <a:cubicBezTo>
                    <a:pt x="0" y="1234"/>
                    <a:pt x="0" y="1234"/>
                    <a:pt x="0" y="1234"/>
                  </a:cubicBezTo>
                  <a:cubicBezTo>
                    <a:pt x="0" y="1250"/>
                    <a:pt x="13" y="1263"/>
                    <a:pt x="29" y="12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grpSp>
      <p:sp>
        <p:nvSpPr>
          <p:cNvPr id="125" name="Google Shape;125;p4"/>
          <p:cNvSpPr txBox="1"/>
          <p:nvPr/>
        </p:nvSpPr>
        <p:spPr>
          <a:xfrm>
            <a:off x="879347" y="6083583"/>
            <a:ext cx="2150922" cy="9896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000">
                <a:solidFill>
                  <a:schemeClr val="lt2"/>
                </a:solidFill>
                <a:latin typeface="Montserrat"/>
                <a:ea typeface="Montserrat"/>
                <a:cs typeface="Montserrat"/>
                <a:sym typeface="Montserrat"/>
              </a:rPr>
              <a:t>Referencia Bibliográfica</a:t>
            </a:r>
            <a:endParaRPr/>
          </a:p>
          <a:p>
            <a:pPr marL="0" marR="0" lvl="0" indent="0" algn="l" rtl="0">
              <a:lnSpc>
                <a:spcPct val="150000"/>
              </a:lnSpc>
              <a:spcBef>
                <a:spcPts val="0"/>
              </a:spcBef>
              <a:spcAft>
                <a:spcPts val="0"/>
              </a:spcAft>
              <a:buNone/>
            </a:pPr>
            <a:r>
              <a:rPr lang="es-VE" sz="1000">
                <a:solidFill>
                  <a:schemeClr val="lt2"/>
                </a:solidFill>
                <a:latin typeface="Montserrat"/>
                <a:ea typeface="Montserrat"/>
                <a:cs typeface="Montserrat"/>
                <a:sym typeface="Montserrat"/>
              </a:rPr>
              <a:t>NU.CEPAL.OPS.OMS</a:t>
            </a:r>
            <a:endParaRPr/>
          </a:p>
          <a:p>
            <a:pPr marL="0" marR="0" lvl="0" indent="0" algn="l" rtl="0">
              <a:lnSpc>
                <a:spcPct val="150000"/>
              </a:lnSpc>
              <a:spcBef>
                <a:spcPts val="0"/>
              </a:spcBef>
              <a:spcAft>
                <a:spcPts val="0"/>
              </a:spcAft>
              <a:buNone/>
            </a:pPr>
            <a:r>
              <a:rPr lang="es-VE" sz="1000">
                <a:solidFill>
                  <a:schemeClr val="lt2"/>
                </a:solidFill>
                <a:latin typeface="Montserrat"/>
                <a:ea typeface="Montserrat"/>
                <a:cs typeface="Montserrat"/>
                <a:sym typeface="Montserrat"/>
              </a:rPr>
              <a:t>Octubre 24</a:t>
            </a:r>
            <a:endParaRPr/>
          </a:p>
          <a:p>
            <a:pPr marL="0" marR="0" lvl="0" indent="0" algn="l" rtl="0">
              <a:lnSpc>
                <a:spcPct val="150000"/>
              </a:lnSpc>
              <a:spcBef>
                <a:spcPts val="0"/>
              </a:spcBef>
              <a:spcAft>
                <a:spcPts val="0"/>
              </a:spcAft>
              <a:buNone/>
            </a:pPr>
            <a:endParaRPr sz="1000">
              <a:solidFill>
                <a:schemeClr val="lt2"/>
              </a:solidFill>
              <a:latin typeface="Montserrat"/>
              <a:ea typeface="Montserrat"/>
              <a:cs typeface="Montserrat"/>
              <a:sym typeface="Montserrat"/>
            </a:endParaRPr>
          </a:p>
        </p:txBody>
      </p:sp>
      <p:sp>
        <p:nvSpPr>
          <p:cNvPr id="126" name="Google Shape;126;p4"/>
          <p:cNvSpPr/>
          <p:nvPr/>
        </p:nvSpPr>
        <p:spPr>
          <a:xfrm>
            <a:off x="-22276" y="6009191"/>
            <a:ext cx="248341" cy="84880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27" name="Google Shape;127;p4"/>
          <p:cNvPicPr preferRelativeResize="0"/>
          <p:nvPr/>
        </p:nvPicPr>
        <p:blipFill rotWithShape="1">
          <a:blip r:embed="rId3">
            <a:alphaModFix/>
          </a:blip>
          <a:srcRect/>
          <a:stretch/>
        </p:blipFill>
        <p:spPr>
          <a:xfrm>
            <a:off x="9587752" y="350245"/>
            <a:ext cx="2284245" cy="595826"/>
          </a:xfrm>
          <a:prstGeom prst="rect">
            <a:avLst/>
          </a:prstGeom>
          <a:noFill/>
          <a:ln>
            <a:noFill/>
          </a:ln>
        </p:spPr>
      </p:pic>
      <p:pic>
        <p:nvPicPr>
          <p:cNvPr id="128" name="Google Shape;128;p4"/>
          <p:cNvPicPr preferRelativeResize="0"/>
          <p:nvPr/>
        </p:nvPicPr>
        <p:blipFill rotWithShape="1">
          <a:blip r:embed="rId4">
            <a:alphaModFix/>
          </a:blip>
          <a:srcRect/>
          <a:stretch/>
        </p:blipFill>
        <p:spPr>
          <a:xfrm>
            <a:off x="767753" y="1880239"/>
            <a:ext cx="10306609" cy="4028441"/>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6133" y="10487"/>
            <a:ext cx="8175284"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35" name="Google Shape;135;p5"/>
          <p:cNvSpPr txBox="1">
            <a:spLocks noGrp="1"/>
          </p:cNvSpPr>
          <p:nvPr>
            <p:ph type="body" idx="1"/>
          </p:nvPr>
        </p:nvSpPr>
        <p:spPr>
          <a:xfrm>
            <a:off x="452612" y="114774"/>
            <a:ext cx="7728805"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b="1"/>
              <a:t>Descripción de la Realidad</a:t>
            </a:r>
            <a:endParaRPr/>
          </a:p>
        </p:txBody>
      </p:sp>
      <p:sp>
        <p:nvSpPr>
          <p:cNvPr id="136" name="Google Shape;136;p5"/>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a:solidFill>
                  <a:schemeClr val="dk1"/>
                </a:solidFill>
                <a:latin typeface="Montserrat"/>
                <a:ea typeface="Montserrat"/>
                <a:cs typeface="Montserrat"/>
                <a:sym typeface="Montserrat"/>
              </a:rPr>
              <a:t>4</a:t>
            </a:fld>
            <a:endParaRPr sz="1100">
              <a:solidFill>
                <a:schemeClr val="dk1"/>
              </a:solidFill>
              <a:latin typeface="Montserrat"/>
              <a:ea typeface="Montserrat"/>
              <a:cs typeface="Montserrat"/>
              <a:sym typeface="Montserrat"/>
            </a:endParaRPr>
          </a:p>
        </p:txBody>
      </p:sp>
      <p:sp>
        <p:nvSpPr>
          <p:cNvPr id="137" name="Google Shape;137;p5"/>
          <p:cNvSpPr txBox="1"/>
          <p:nvPr/>
        </p:nvSpPr>
        <p:spPr>
          <a:xfrm>
            <a:off x="1594510" y="5259949"/>
            <a:ext cx="2109909" cy="4223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a:solidFill>
                  <a:schemeClr val="dk1"/>
                </a:solidFill>
                <a:latin typeface="Montserrat"/>
                <a:ea typeface="Montserrat"/>
                <a:cs typeface="Montserrat"/>
                <a:sym typeface="Montserrat"/>
              </a:rPr>
              <a:t>Good Teamwork</a:t>
            </a:r>
            <a:endParaRPr/>
          </a:p>
        </p:txBody>
      </p:sp>
      <p:sp>
        <p:nvSpPr>
          <p:cNvPr id="138" name="Google Shape;138;p5"/>
          <p:cNvSpPr txBox="1"/>
          <p:nvPr/>
        </p:nvSpPr>
        <p:spPr>
          <a:xfrm>
            <a:off x="761070" y="984198"/>
            <a:ext cx="10185799" cy="553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000" b="1" dirty="0">
                <a:solidFill>
                  <a:schemeClr val="dk1"/>
                </a:solidFill>
                <a:latin typeface="Montserrat"/>
                <a:ea typeface="Montserrat"/>
                <a:cs typeface="Montserrat"/>
                <a:sym typeface="Montserrat"/>
              </a:rPr>
              <a:t>Relación de la salud con las tres dimensiones del desarrollo sostenible</a:t>
            </a:r>
            <a:endParaRPr sz="1600" b="1" dirty="0"/>
          </a:p>
        </p:txBody>
      </p:sp>
      <p:sp>
        <p:nvSpPr>
          <p:cNvPr id="139" name="Google Shape;139;p5"/>
          <p:cNvSpPr txBox="1"/>
          <p:nvPr/>
        </p:nvSpPr>
        <p:spPr>
          <a:xfrm>
            <a:off x="5482669" y="5159875"/>
            <a:ext cx="2109909" cy="4223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a:solidFill>
                  <a:schemeClr val="dk1"/>
                </a:solidFill>
                <a:latin typeface="Montserrat"/>
                <a:ea typeface="Montserrat"/>
                <a:cs typeface="Montserrat"/>
                <a:sym typeface="Montserrat"/>
              </a:rPr>
              <a:t>Good Work</a:t>
            </a:r>
            <a:endParaRPr/>
          </a:p>
        </p:txBody>
      </p:sp>
      <p:sp>
        <p:nvSpPr>
          <p:cNvPr id="140" name="Google Shape;140;p5"/>
          <p:cNvSpPr txBox="1"/>
          <p:nvPr/>
        </p:nvSpPr>
        <p:spPr>
          <a:xfrm>
            <a:off x="9000149" y="5206731"/>
            <a:ext cx="2109909" cy="4223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a:solidFill>
                  <a:schemeClr val="dk1"/>
                </a:solidFill>
                <a:latin typeface="Montserrat"/>
                <a:ea typeface="Montserrat"/>
                <a:cs typeface="Montserrat"/>
                <a:sym typeface="Montserrat"/>
              </a:rPr>
              <a:t>Recommended</a:t>
            </a:r>
            <a:endParaRPr/>
          </a:p>
        </p:txBody>
      </p:sp>
      <p:sp>
        <p:nvSpPr>
          <p:cNvPr id="141" name="Google Shape;141;p5"/>
          <p:cNvSpPr/>
          <p:nvPr/>
        </p:nvSpPr>
        <p:spPr>
          <a:xfrm>
            <a:off x="535101" y="1152258"/>
            <a:ext cx="266700" cy="242887"/>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pic>
        <p:nvPicPr>
          <p:cNvPr id="142" name="Google Shape;142;p5"/>
          <p:cNvPicPr preferRelativeResize="0"/>
          <p:nvPr/>
        </p:nvPicPr>
        <p:blipFill rotWithShape="1">
          <a:blip r:embed="rId3">
            <a:alphaModFix/>
          </a:blip>
          <a:srcRect/>
          <a:stretch/>
        </p:blipFill>
        <p:spPr>
          <a:xfrm>
            <a:off x="9587752" y="350245"/>
            <a:ext cx="2284245" cy="595826"/>
          </a:xfrm>
          <a:prstGeom prst="rect">
            <a:avLst/>
          </a:prstGeom>
          <a:noFill/>
          <a:ln>
            <a:noFill/>
          </a:ln>
        </p:spPr>
      </p:pic>
      <p:pic>
        <p:nvPicPr>
          <p:cNvPr id="143" name="Google Shape;143;p5"/>
          <p:cNvPicPr preferRelativeResize="0"/>
          <p:nvPr/>
        </p:nvPicPr>
        <p:blipFill rotWithShape="1">
          <a:blip r:embed="rId4">
            <a:alphaModFix/>
          </a:blip>
          <a:srcRect l="11514" t="37552" r="20563" b="9275"/>
          <a:stretch/>
        </p:blipFill>
        <p:spPr>
          <a:xfrm>
            <a:off x="963070" y="1679154"/>
            <a:ext cx="10106670" cy="4448191"/>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p:nvPr/>
        </p:nvSpPr>
        <p:spPr>
          <a:xfrm>
            <a:off x="5205" y="-905"/>
            <a:ext cx="8660714"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49" name="Google Shape;149;p6"/>
          <p:cNvSpPr txBox="1">
            <a:spLocks noGrp="1"/>
          </p:cNvSpPr>
          <p:nvPr>
            <p:ph type="body" idx="1"/>
          </p:nvPr>
        </p:nvSpPr>
        <p:spPr>
          <a:xfrm>
            <a:off x="480044" y="133062"/>
            <a:ext cx="7728805"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b="1" dirty="0"/>
              <a:t>Descripción de la Realidad</a:t>
            </a:r>
            <a:endParaRPr dirty="0"/>
          </a:p>
        </p:txBody>
      </p:sp>
      <p:sp>
        <p:nvSpPr>
          <p:cNvPr id="150" name="Google Shape;150;p6"/>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a:solidFill>
                  <a:schemeClr val="dk1"/>
                </a:solidFill>
                <a:latin typeface="Montserrat"/>
                <a:ea typeface="Montserrat"/>
                <a:cs typeface="Montserrat"/>
                <a:sym typeface="Montserrat"/>
              </a:rPr>
              <a:t>5</a:t>
            </a:fld>
            <a:endParaRPr sz="1100">
              <a:solidFill>
                <a:schemeClr val="dk1"/>
              </a:solidFill>
              <a:latin typeface="Montserrat"/>
              <a:ea typeface="Montserrat"/>
              <a:cs typeface="Montserrat"/>
              <a:sym typeface="Montserrat"/>
            </a:endParaRPr>
          </a:p>
        </p:txBody>
      </p:sp>
      <p:sp>
        <p:nvSpPr>
          <p:cNvPr id="151" name="Google Shape;151;p6"/>
          <p:cNvSpPr txBox="1"/>
          <p:nvPr/>
        </p:nvSpPr>
        <p:spPr>
          <a:xfrm>
            <a:off x="311154" y="943537"/>
            <a:ext cx="11597419"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2000" b="1" dirty="0">
                <a:solidFill>
                  <a:schemeClr val="dk1"/>
                </a:solidFill>
                <a:latin typeface="Montserrat"/>
                <a:ea typeface="Montserrat"/>
                <a:cs typeface="Montserrat"/>
                <a:sym typeface="Montserrat"/>
              </a:rPr>
              <a:t>Crecimiento del número de personas ocupadas , promedio anual y por décadas para 17 países de América Latina y El Caribe en período 1952-2023. Venezuela esta excluida.</a:t>
            </a:r>
            <a:endParaRPr sz="1800" b="1" dirty="0"/>
          </a:p>
        </p:txBody>
      </p:sp>
      <p:sp>
        <p:nvSpPr>
          <p:cNvPr id="152" name="Google Shape;152;p6"/>
          <p:cNvSpPr/>
          <p:nvPr/>
        </p:nvSpPr>
        <p:spPr>
          <a:xfrm>
            <a:off x="5205" y="1260019"/>
            <a:ext cx="266700" cy="242887"/>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pic>
        <p:nvPicPr>
          <p:cNvPr id="153" name="Google Shape;153;p6"/>
          <p:cNvPicPr preferRelativeResize="0"/>
          <p:nvPr/>
        </p:nvPicPr>
        <p:blipFill rotWithShape="1">
          <a:blip r:embed="rId3">
            <a:alphaModFix/>
          </a:blip>
          <a:srcRect/>
          <a:stretch/>
        </p:blipFill>
        <p:spPr>
          <a:xfrm>
            <a:off x="9587752" y="350245"/>
            <a:ext cx="2284245" cy="595826"/>
          </a:xfrm>
          <a:prstGeom prst="rect">
            <a:avLst/>
          </a:prstGeom>
          <a:noFill/>
          <a:ln>
            <a:noFill/>
          </a:ln>
        </p:spPr>
      </p:pic>
      <p:pic>
        <p:nvPicPr>
          <p:cNvPr id="154" name="Google Shape;154;p6"/>
          <p:cNvPicPr preferRelativeResize="0"/>
          <p:nvPr/>
        </p:nvPicPr>
        <p:blipFill rotWithShape="1">
          <a:blip r:embed="rId4">
            <a:alphaModFix/>
          </a:blip>
          <a:srcRect l="20069" t="21205" r="13169" b="9463"/>
          <a:stretch/>
        </p:blipFill>
        <p:spPr>
          <a:xfrm>
            <a:off x="475884" y="2250459"/>
            <a:ext cx="7339349" cy="4285158"/>
          </a:xfrm>
          <a:prstGeom prst="rect">
            <a:avLst/>
          </a:prstGeom>
          <a:noFill/>
          <a:ln>
            <a:noFill/>
          </a:ln>
        </p:spPr>
      </p:pic>
      <p:sp>
        <p:nvSpPr>
          <p:cNvPr id="155" name="Google Shape;155;p6"/>
          <p:cNvSpPr txBox="1"/>
          <p:nvPr/>
        </p:nvSpPr>
        <p:spPr>
          <a:xfrm rot="-5400000">
            <a:off x="-451277" y="3791935"/>
            <a:ext cx="14468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a:solidFill>
                  <a:srgbClr val="7F92AE"/>
                </a:solidFill>
                <a:latin typeface="Open Sans"/>
                <a:ea typeface="Open Sans"/>
                <a:cs typeface="Open Sans"/>
                <a:sym typeface="Open Sans"/>
              </a:rPr>
              <a:t>Porcentaje</a:t>
            </a:r>
            <a:endParaRPr/>
          </a:p>
        </p:txBody>
      </p:sp>
      <p:sp>
        <p:nvSpPr>
          <p:cNvPr id="156" name="Google Shape;156;p6"/>
          <p:cNvSpPr/>
          <p:nvPr/>
        </p:nvSpPr>
        <p:spPr>
          <a:xfrm>
            <a:off x="7145532" y="2250459"/>
            <a:ext cx="669701" cy="1906073"/>
          </a:xfrm>
          <a:prstGeom prst="ellipse">
            <a:avLst/>
          </a:prstGeom>
          <a:noFill/>
          <a:ln w="38100" cap="flat" cmpd="sng">
            <a:solidFill>
              <a:srgbClr val="A765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cxnSp>
        <p:nvCxnSpPr>
          <p:cNvPr id="157" name="Google Shape;157;p6"/>
          <p:cNvCxnSpPr/>
          <p:nvPr/>
        </p:nvCxnSpPr>
        <p:spPr>
          <a:xfrm>
            <a:off x="7637916" y="2329587"/>
            <a:ext cx="950074" cy="4197"/>
          </a:xfrm>
          <a:prstGeom prst="straightConnector1">
            <a:avLst/>
          </a:prstGeom>
          <a:noFill/>
          <a:ln w="57150" cap="flat" cmpd="sng">
            <a:solidFill>
              <a:srgbClr val="0070C0"/>
            </a:solidFill>
            <a:prstDash val="solid"/>
            <a:miter lim="800000"/>
            <a:headEnd type="none" w="sm" len="sm"/>
            <a:tailEnd type="triangle" w="med" len="med"/>
          </a:ln>
        </p:spPr>
      </p:cxnSp>
      <p:sp>
        <p:nvSpPr>
          <p:cNvPr id="158" name="Google Shape;158;p6"/>
          <p:cNvSpPr txBox="1"/>
          <p:nvPr/>
        </p:nvSpPr>
        <p:spPr>
          <a:xfrm>
            <a:off x="8587990" y="2283497"/>
            <a:ext cx="3108141" cy="2308324"/>
          </a:xfrm>
          <a:prstGeom prst="rect">
            <a:avLst/>
          </a:prstGeom>
          <a:solidFill>
            <a:srgbClr val="F9E7DE"/>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800" b="1" dirty="0">
                <a:solidFill>
                  <a:schemeClr val="dk1"/>
                </a:solidFill>
                <a:latin typeface="Open Sans"/>
                <a:ea typeface="Open Sans"/>
                <a:cs typeface="Open Sans"/>
                <a:sym typeface="Open Sans"/>
              </a:rPr>
              <a:t>La tasa de crecimiento anual disminuyó por el bajo dinamismo de la economía de la región, provocando bajas tasas de empleo formal. Esto influye en el acceso a los servicios médicos</a:t>
            </a:r>
            <a:endParaRPr dirty="0"/>
          </a:p>
        </p:txBody>
      </p:sp>
      <p:pic>
        <p:nvPicPr>
          <p:cNvPr id="159" name="Google Shape;159;p6"/>
          <p:cNvPicPr preferRelativeResize="0"/>
          <p:nvPr/>
        </p:nvPicPr>
        <p:blipFill rotWithShape="1">
          <a:blip r:embed="rId5">
            <a:alphaModFix/>
          </a:blip>
          <a:srcRect l="33592" t="77000" r="46451" b="11531"/>
          <a:stretch/>
        </p:blipFill>
        <p:spPr>
          <a:xfrm>
            <a:off x="9477758" y="5870712"/>
            <a:ext cx="2714242" cy="987288"/>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p:nvPr/>
        </p:nvSpPr>
        <p:spPr>
          <a:xfrm>
            <a:off x="0" y="0"/>
            <a:ext cx="12192000" cy="6885432"/>
          </a:xfrm>
          <a:prstGeom prst="rect">
            <a:avLst/>
          </a:prstGeom>
          <a:solidFill>
            <a:srgbClr val="4B5B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79" name="Google Shape;179;p8"/>
          <p:cNvSpPr txBox="1"/>
          <p:nvPr/>
        </p:nvSpPr>
        <p:spPr>
          <a:xfrm>
            <a:off x="11415601" y="6238710"/>
            <a:ext cx="456397" cy="2690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VE" sz="1200">
                <a:solidFill>
                  <a:schemeClr val="lt2"/>
                </a:solidFill>
                <a:latin typeface="Montserrat"/>
                <a:ea typeface="Montserrat"/>
                <a:cs typeface="Montserrat"/>
                <a:sym typeface="Montserrat"/>
              </a:rPr>
              <a:t>6</a:t>
            </a:fld>
            <a:endParaRPr sz="1100">
              <a:solidFill>
                <a:schemeClr val="lt2"/>
              </a:solidFill>
              <a:latin typeface="Montserrat"/>
              <a:ea typeface="Montserrat"/>
              <a:cs typeface="Montserrat"/>
              <a:sym typeface="Montserrat"/>
            </a:endParaRPr>
          </a:p>
        </p:txBody>
      </p:sp>
      <p:sp>
        <p:nvSpPr>
          <p:cNvPr id="180" name="Google Shape;180;p8"/>
          <p:cNvSpPr/>
          <p:nvPr/>
        </p:nvSpPr>
        <p:spPr>
          <a:xfrm>
            <a:off x="1197567" y="2089522"/>
            <a:ext cx="333666" cy="448077"/>
          </a:xfrm>
          <a:custGeom>
            <a:avLst/>
            <a:gdLst/>
            <a:ahLst/>
            <a:cxnLst/>
            <a:rect l="l" t="t" r="r" b="b"/>
            <a:pathLst>
              <a:path w="557" h="689" extrusionOk="0">
                <a:moveTo>
                  <a:pt x="330" y="119"/>
                </a:moveTo>
                <a:lnTo>
                  <a:pt x="516" y="119"/>
                </a:lnTo>
                <a:lnTo>
                  <a:pt x="557" y="0"/>
                </a:lnTo>
                <a:lnTo>
                  <a:pt x="234" y="0"/>
                </a:lnTo>
                <a:lnTo>
                  <a:pt x="0" y="689"/>
                </a:lnTo>
                <a:lnTo>
                  <a:pt x="323" y="689"/>
                </a:lnTo>
                <a:lnTo>
                  <a:pt x="365" y="570"/>
                </a:lnTo>
                <a:lnTo>
                  <a:pt x="172" y="570"/>
                </a:lnTo>
                <a:lnTo>
                  <a:pt x="330" y="11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81" name="Google Shape;181;p8"/>
          <p:cNvSpPr/>
          <p:nvPr/>
        </p:nvSpPr>
        <p:spPr>
          <a:xfrm>
            <a:off x="6786540" y="5198280"/>
            <a:ext cx="428680" cy="344115"/>
          </a:xfrm>
          <a:custGeom>
            <a:avLst/>
            <a:gdLst/>
            <a:ahLst/>
            <a:cxnLst/>
            <a:rect l="l" t="t" r="r" b="b"/>
            <a:pathLst>
              <a:path w="557" h="689" extrusionOk="0">
                <a:moveTo>
                  <a:pt x="227" y="570"/>
                </a:moveTo>
                <a:lnTo>
                  <a:pt x="41" y="570"/>
                </a:lnTo>
                <a:lnTo>
                  <a:pt x="0" y="689"/>
                </a:lnTo>
                <a:lnTo>
                  <a:pt x="323" y="689"/>
                </a:lnTo>
                <a:lnTo>
                  <a:pt x="557" y="0"/>
                </a:lnTo>
                <a:lnTo>
                  <a:pt x="234" y="0"/>
                </a:lnTo>
                <a:lnTo>
                  <a:pt x="193" y="119"/>
                </a:lnTo>
                <a:lnTo>
                  <a:pt x="385" y="119"/>
                </a:lnTo>
                <a:lnTo>
                  <a:pt x="227" y="5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182" name="Google Shape;182;p8"/>
          <p:cNvSpPr/>
          <p:nvPr/>
        </p:nvSpPr>
        <p:spPr>
          <a:xfrm>
            <a:off x="1531233" y="2122328"/>
            <a:ext cx="6122295"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Enmarcar en un espacio único:</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Innovación</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Humanidad</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Disrupción</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Educación</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Ética</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Responsabilidad</a:t>
            </a:r>
            <a:endParaRPr sz="2800" dirty="0"/>
          </a:p>
          <a:p>
            <a:pPr marL="0" marR="0" lvl="0" indent="0" algn="l" rtl="0">
              <a:spcBef>
                <a:spcPts val="0"/>
              </a:spcBef>
              <a:spcAft>
                <a:spcPts val="0"/>
              </a:spcAft>
              <a:buNone/>
            </a:pPr>
            <a:r>
              <a:rPr lang="es-VE" sz="2800" b="1" dirty="0">
                <a:solidFill>
                  <a:schemeClr val="lt2"/>
                </a:solidFill>
                <a:latin typeface="Montserrat ExtraBold"/>
                <a:ea typeface="Montserrat ExtraBold"/>
                <a:cs typeface="Montserrat ExtraBold"/>
                <a:sym typeface="Montserrat ExtraBold"/>
              </a:rPr>
              <a:t>- Impacto Social (Inclusión)</a:t>
            </a:r>
            <a:endParaRPr sz="2800" dirty="0"/>
          </a:p>
        </p:txBody>
      </p:sp>
      <p:sp>
        <p:nvSpPr>
          <p:cNvPr id="3" name="Google Shape;190;p9">
            <a:extLst>
              <a:ext uri="{FF2B5EF4-FFF2-40B4-BE49-F238E27FC236}">
                <a16:creationId xmlns:a16="http://schemas.microsoft.com/office/drawing/2014/main" id="{297D1B50-9C87-8589-0C68-C278185BBF1F}"/>
              </a:ext>
            </a:extLst>
          </p:cNvPr>
          <p:cNvSpPr txBox="1">
            <a:spLocks/>
          </p:cNvSpPr>
          <p:nvPr/>
        </p:nvSpPr>
        <p:spPr>
          <a:xfrm>
            <a:off x="0" y="0"/>
            <a:ext cx="7356143" cy="82671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ct val="100000"/>
            </a:pPr>
            <a:r>
              <a:rPr lang="es-VE" sz="3600" b="1" dirty="0">
                <a:solidFill>
                  <a:schemeClr val="bg1"/>
                </a:solidFill>
                <a:latin typeface="Montserrat"/>
                <a:ea typeface="Montserrat"/>
                <a:cs typeface="Montserrat"/>
                <a:sym typeface="Montserrat"/>
              </a:rPr>
              <a:t>Nuestra Propuesta de Valor</a:t>
            </a:r>
            <a:endParaRPr lang="es-VE" sz="3600" b="1" dirty="0">
              <a:solidFill>
                <a:schemeClr val="bg1"/>
              </a:solidFill>
            </a:endParaRPr>
          </a:p>
        </p:txBody>
      </p:sp>
      <p:sp>
        <p:nvSpPr>
          <p:cNvPr id="4" name="Google Shape;191;p9">
            <a:extLst>
              <a:ext uri="{FF2B5EF4-FFF2-40B4-BE49-F238E27FC236}">
                <a16:creationId xmlns:a16="http://schemas.microsoft.com/office/drawing/2014/main" id="{49082CF1-FCB0-1410-4A4A-D95B8A2E38BC}"/>
              </a:ext>
            </a:extLst>
          </p:cNvPr>
          <p:cNvSpPr txBox="1"/>
          <p:nvPr/>
        </p:nvSpPr>
        <p:spPr>
          <a:xfrm>
            <a:off x="26977" y="866364"/>
            <a:ext cx="12010030" cy="108554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D7D56"/>
              </a:buClr>
              <a:buSzPts val="4400"/>
              <a:buFont typeface="Arial"/>
              <a:buNone/>
            </a:pPr>
            <a:r>
              <a:rPr lang="es-VE" sz="3600" b="1" i="0" dirty="0">
                <a:solidFill>
                  <a:srgbClr val="CD7D56"/>
                </a:solidFill>
                <a:latin typeface="Montserrat ExtraBold"/>
                <a:ea typeface="Montserrat ExtraBold"/>
                <a:cs typeface="Montserrat ExtraBold"/>
                <a:sym typeface="Montserrat ExtraBold"/>
              </a:rPr>
              <a:t>El Centro de Investigación y Atención Científica</a:t>
            </a:r>
            <a:endParaRPr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1" y="-1"/>
            <a:ext cx="12192003"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5" name="Imagen 4">
            <a:extLst>
              <a:ext uri="{FF2B5EF4-FFF2-40B4-BE49-F238E27FC236}">
                <a16:creationId xmlns:a16="http://schemas.microsoft.com/office/drawing/2014/main" id="{5FB738F0-E734-0374-A32E-2BEEFF7EA667}"/>
              </a:ext>
            </a:extLst>
          </p:cNvPr>
          <p:cNvPicPr>
            <a:picLocks noChangeAspect="1"/>
          </p:cNvPicPr>
          <p:nvPr/>
        </p:nvPicPr>
        <p:blipFill rotWithShape="1">
          <a:blip r:embed="rId3"/>
          <a:srcRect l="19213" r="9489"/>
          <a:stretch/>
        </p:blipFill>
        <p:spPr>
          <a:xfrm>
            <a:off x="5659966" y="1"/>
            <a:ext cx="6516543" cy="6857999"/>
          </a:xfrm>
          <a:prstGeom prst="rect">
            <a:avLst/>
          </a:prstGeom>
        </p:spPr>
      </p:pic>
      <p:sp>
        <p:nvSpPr>
          <p:cNvPr id="208" name="Google Shape;208;p11"/>
          <p:cNvSpPr/>
          <p:nvPr/>
        </p:nvSpPr>
        <p:spPr>
          <a:xfrm>
            <a:off x="-4810" y="-1648"/>
            <a:ext cx="5868298"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09" name="Google Shape;209;p11"/>
          <p:cNvSpPr txBox="1">
            <a:spLocks noGrp="1"/>
          </p:cNvSpPr>
          <p:nvPr>
            <p:ph type="body" idx="1"/>
          </p:nvPr>
        </p:nvSpPr>
        <p:spPr>
          <a:xfrm>
            <a:off x="562341" y="132020"/>
            <a:ext cx="6735274"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dirty="0"/>
              <a:t>Investigación</a:t>
            </a:r>
            <a:endParaRPr dirty="0"/>
          </a:p>
        </p:txBody>
      </p:sp>
      <p:grpSp>
        <p:nvGrpSpPr>
          <p:cNvPr id="211" name="Google Shape;211;p11"/>
          <p:cNvGrpSpPr/>
          <p:nvPr/>
        </p:nvGrpSpPr>
        <p:grpSpPr>
          <a:xfrm>
            <a:off x="-11600" y="920000"/>
            <a:ext cx="2934050" cy="597782"/>
            <a:chOff x="1018127" y="2772000"/>
            <a:chExt cx="6278317" cy="1543618"/>
          </a:xfrm>
        </p:grpSpPr>
        <p:sp>
          <p:nvSpPr>
            <p:cNvPr id="212" name="Google Shape;212;p11"/>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ontserrat"/>
                <a:ea typeface="Montserrat"/>
                <a:cs typeface="Montserrat"/>
                <a:sym typeface="Montserrat"/>
              </a:endParaRPr>
            </a:p>
          </p:txBody>
        </p:sp>
        <p:sp>
          <p:nvSpPr>
            <p:cNvPr id="213" name="Google Shape;213;p11"/>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ontserrat"/>
                <a:ea typeface="Montserrat"/>
                <a:cs typeface="Montserrat"/>
                <a:sym typeface="Montserrat"/>
              </a:endParaRPr>
            </a:p>
          </p:txBody>
        </p:sp>
      </p:grpSp>
      <p:sp>
        <p:nvSpPr>
          <p:cNvPr id="214" name="Google Shape;214;p11"/>
          <p:cNvSpPr txBox="1"/>
          <p:nvPr/>
        </p:nvSpPr>
        <p:spPr>
          <a:xfrm>
            <a:off x="654883" y="951270"/>
            <a:ext cx="2185201"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b="1" dirty="0">
                <a:solidFill>
                  <a:schemeClr val="lt2"/>
                </a:solidFill>
                <a:latin typeface="Montserrat"/>
                <a:ea typeface="Montserrat"/>
                <a:cs typeface="Montserrat"/>
                <a:sym typeface="Montserrat"/>
              </a:rPr>
              <a:t>Biopsias Positivas</a:t>
            </a:r>
            <a:endParaRPr b="1" dirty="0"/>
          </a:p>
        </p:txBody>
      </p:sp>
      <p:sp>
        <p:nvSpPr>
          <p:cNvPr id="215" name="Google Shape;215;p11"/>
          <p:cNvSpPr/>
          <p:nvPr/>
        </p:nvSpPr>
        <p:spPr>
          <a:xfrm>
            <a:off x="191170" y="1089638"/>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216" name="Google Shape;216;p11"/>
          <p:cNvSpPr txBox="1"/>
          <p:nvPr/>
        </p:nvSpPr>
        <p:spPr>
          <a:xfrm>
            <a:off x="3016149" y="904200"/>
            <a:ext cx="2412420" cy="5838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2400" dirty="0">
                <a:solidFill>
                  <a:schemeClr val="dk1"/>
                </a:solidFill>
                <a:latin typeface="Montserrat"/>
                <a:ea typeface="Montserrat"/>
                <a:cs typeface="Montserrat"/>
                <a:sym typeface="Montserrat"/>
              </a:rPr>
              <a:t>2024/ 319/25</a:t>
            </a:r>
            <a:endParaRPr dirty="0"/>
          </a:p>
        </p:txBody>
      </p:sp>
      <p:sp>
        <p:nvSpPr>
          <p:cNvPr id="217" name="Google Shape;217;p11"/>
          <p:cNvSpPr txBox="1"/>
          <p:nvPr/>
        </p:nvSpPr>
        <p:spPr>
          <a:xfrm>
            <a:off x="306988" y="3242437"/>
            <a:ext cx="4727447" cy="1200288"/>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VE" sz="1800" b="1" dirty="0">
                <a:solidFill>
                  <a:schemeClr val="dk1"/>
                </a:solidFill>
                <a:latin typeface="Montserrat"/>
                <a:ea typeface="Montserrat"/>
                <a:cs typeface="Montserrat"/>
                <a:sym typeface="Montserrat"/>
              </a:rPr>
              <a:t>La investigación, el desarrollo y la innovación son clave en la mejora de diagnósticos para así garantizar un adecuado tratamiento. </a:t>
            </a:r>
            <a:endParaRPr sz="1800" b="1" dirty="0"/>
          </a:p>
        </p:txBody>
      </p:sp>
      <p:pic>
        <p:nvPicPr>
          <p:cNvPr id="219" name="Google Shape;219;p11"/>
          <p:cNvPicPr preferRelativeResize="0"/>
          <p:nvPr/>
        </p:nvPicPr>
        <p:blipFill rotWithShape="1">
          <a:blip r:embed="rId4">
            <a:alphaModFix/>
          </a:blip>
          <a:srcRect/>
          <a:stretch/>
        </p:blipFill>
        <p:spPr>
          <a:xfrm>
            <a:off x="9587752" y="350245"/>
            <a:ext cx="2284245" cy="595826"/>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5" name="Imagen 4">
            <a:extLst>
              <a:ext uri="{FF2B5EF4-FFF2-40B4-BE49-F238E27FC236}">
                <a16:creationId xmlns:a16="http://schemas.microsoft.com/office/drawing/2014/main" id="{A2841059-F784-47FD-588F-F0D032A35A29}"/>
              </a:ext>
            </a:extLst>
          </p:cNvPr>
          <p:cNvPicPr>
            <a:picLocks noChangeAspect="1"/>
          </p:cNvPicPr>
          <p:nvPr/>
        </p:nvPicPr>
        <p:blipFill rotWithShape="1">
          <a:blip r:embed="rId3"/>
          <a:srcRect r="29049"/>
          <a:stretch/>
        </p:blipFill>
        <p:spPr>
          <a:xfrm>
            <a:off x="5603846" y="18288"/>
            <a:ext cx="6583821" cy="6847120"/>
          </a:xfrm>
          <a:prstGeom prst="rect">
            <a:avLst/>
          </a:prstGeom>
        </p:spPr>
      </p:pic>
      <p:sp>
        <p:nvSpPr>
          <p:cNvPr id="224" name="Google Shape;224;p12"/>
          <p:cNvSpPr/>
          <p:nvPr/>
        </p:nvSpPr>
        <p:spPr>
          <a:xfrm>
            <a:off x="4333" y="10880"/>
            <a:ext cx="5646088" cy="936270"/>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25" name="Google Shape;225;p12"/>
          <p:cNvSpPr txBox="1">
            <a:spLocks noGrp="1"/>
          </p:cNvSpPr>
          <p:nvPr>
            <p:ph type="body" idx="1"/>
          </p:nvPr>
        </p:nvSpPr>
        <p:spPr>
          <a:xfrm>
            <a:off x="552914" y="132025"/>
            <a:ext cx="6735274" cy="826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None/>
            </a:pPr>
            <a:r>
              <a:rPr lang="es-VE" dirty="0"/>
              <a:t>Capacitación</a:t>
            </a:r>
            <a:endParaRPr dirty="0"/>
          </a:p>
        </p:txBody>
      </p:sp>
      <p:grpSp>
        <p:nvGrpSpPr>
          <p:cNvPr id="227" name="Google Shape;227;p12"/>
          <p:cNvGrpSpPr/>
          <p:nvPr/>
        </p:nvGrpSpPr>
        <p:grpSpPr>
          <a:xfrm>
            <a:off x="-5072" y="940696"/>
            <a:ext cx="2934050" cy="597782"/>
            <a:chOff x="1018127" y="2772000"/>
            <a:chExt cx="6278317" cy="1543618"/>
          </a:xfrm>
        </p:grpSpPr>
        <p:sp>
          <p:nvSpPr>
            <p:cNvPr id="228" name="Google Shape;228;p12"/>
            <p:cNvSpPr/>
            <p:nvPr/>
          </p:nvSpPr>
          <p:spPr>
            <a:xfrm>
              <a:off x="1082431" y="2772000"/>
              <a:ext cx="6214013" cy="15436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29" name="Google Shape;229;p12"/>
            <p:cNvSpPr/>
            <p:nvPr/>
          </p:nvSpPr>
          <p:spPr>
            <a:xfrm>
              <a:off x="1018127" y="2772000"/>
              <a:ext cx="526565" cy="15436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230" name="Google Shape;230;p12"/>
          <p:cNvSpPr txBox="1"/>
          <p:nvPr/>
        </p:nvSpPr>
        <p:spPr>
          <a:xfrm>
            <a:off x="743776" y="960416"/>
            <a:ext cx="2281641" cy="419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a:solidFill>
                  <a:schemeClr val="lt2"/>
                </a:solidFill>
                <a:latin typeface="Montserrat"/>
                <a:ea typeface="Montserrat"/>
                <a:cs typeface="Montserrat"/>
                <a:sym typeface="Montserrat"/>
              </a:rPr>
              <a:t>1er Trimestre 2025</a:t>
            </a:r>
            <a:endParaRPr/>
          </a:p>
        </p:txBody>
      </p:sp>
      <p:sp>
        <p:nvSpPr>
          <p:cNvPr id="231" name="Google Shape;231;p12"/>
          <p:cNvSpPr/>
          <p:nvPr/>
        </p:nvSpPr>
        <p:spPr>
          <a:xfrm>
            <a:off x="280063" y="1098784"/>
            <a:ext cx="320675" cy="303212"/>
          </a:xfrm>
          <a:custGeom>
            <a:avLst/>
            <a:gdLst/>
            <a:ahLst/>
            <a:cxnLst/>
            <a:rect l="l" t="t" r="r" b="b"/>
            <a:pathLst>
              <a:path w="115" h="108" extrusionOk="0">
                <a:moveTo>
                  <a:pt x="115" y="15"/>
                </a:moveTo>
                <a:cubicBezTo>
                  <a:pt x="115" y="7"/>
                  <a:pt x="108" y="0"/>
                  <a:pt x="100" y="0"/>
                </a:cubicBezTo>
                <a:cubicBezTo>
                  <a:pt x="92" y="0"/>
                  <a:pt x="92" y="0"/>
                  <a:pt x="92" y="0"/>
                </a:cubicBezTo>
                <a:cubicBezTo>
                  <a:pt x="56" y="0"/>
                  <a:pt x="56" y="0"/>
                  <a:pt x="56" y="0"/>
                </a:cubicBezTo>
                <a:cubicBezTo>
                  <a:pt x="49" y="0"/>
                  <a:pt x="49" y="0"/>
                  <a:pt x="49" y="0"/>
                </a:cubicBezTo>
                <a:cubicBezTo>
                  <a:pt x="43" y="0"/>
                  <a:pt x="37" y="4"/>
                  <a:pt x="35" y="10"/>
                </a:cubicBezTo>
                <a:cubicBezTo>
                  <a:pt x="25" y="10"/>
                  <a:pt x="25" y="10"/>
                  <a:pt x="25" y="10"/>
                </a:cubicBezTo>
                <a:cubicBezTo>
                  <a:pt x="21" y="10"/>
                  <a:pt x="18" y="13"/>
                  <a:pt x="17" y="16"/>
                </a:cubicBezTo>
                <a:cubicBezTo>
                  <a:pt x="2" y="16"/>
                  <a:pt x="2" y="16"/>
                  <a:pt x="2" y="16"/>
                </a:cubicBezTo>
                <a:cubicBezTo>
                  <a:pt x="1" y="16"/>
                  <a:pt x="0" y="17"/>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0"/>
                  <a:pt x="1" y="20"/>
                </a:cubicBezTo>
                <a:cubicBezTo>
                  <a:pt x="1" y="20"/>
                  <a:pt x="1" y="21"/>
                  <a:pt x="2" y="21"/>
                </a:cubicBezTo>
                <a:cubicBezTo>
                  <a:pt x="17" y="21"/>
                  <a:pt x="17" y="21"/>
                  <a:pt x="17" y="21"/>
                </a:cubicBezTo>
                <a:cubicBezTo>
                  <a:pt x="18" y="24"/>
                  <a:pt x="21" y="27"/>
                  <a:pt x="25" y="27"/>
                </a:cubicBezTo>
                <a:cubicBezTo>
                  <a:pt x="32" y="27"/>
                  <a:pt x="32" y="27"/>
                  <a:pt x="32" y="27"/>
                </a:cubicBezTo>
                <a:cubicBezTo>
                  <a:pt x="35" y="27"/>
                  <a:pt x="35" y="27"/>
                  <a:pt x="35" y="27"/>
                </a:cubicBezTo>
                <a:cubicBezTo>
                  <a:pt x="35" y="27"/>
                  <a:pt x="35" y="27"/>
                  <a:pt x="35" y="27"/>
                </a:cubicBezTo>
                <a:cubicBezTo>
                  <a:pt x="35" y="27"/>
                  <a:pt x="35" y="27"/>
                  <a:pt x="35" y="27"/>
                </a:cubicBezTo>
                <a:cubicBezTo>
                  <a:pt x="35" y="27"/>
                  <a:pt x="35" y="27"/>
                  <a:pt x="35" y="27"/>
                </a:cubicBezTo>
                <a:cubicBezTo>
                  <a:pt x="37" y="33"/>
                  <a:pt x="42" y="37"/>
                  <a:pt x="49" y="37"/>
                </a:cubicBezTo>
                <a:cubicBezTo>
                  <a:pt x="72" y="37"/>
                  <a:pt x="72" y="37"/>
                  <a:pt x="72" y="37"/>
                </a:cubicBezTo>
                <a:cubicBezTo>
                  <a:pt x="71" y="39"/>
                  <a:pt x="70" y="41"/>
                  <a:pt x="70" y="43"/>
                </a:cubicBezTo>
                <a:cubicBezTo>
                  <a:pt x="70" y="49"/>
                  <a:pt x="75" y="54"/>
                  <a:pt x="81" y="54"/>
                </a:cubicBezTo>
                <a:cubicBezTo>
                  <a:pt x="89" y="54"/>
                  <a:pt x="89" y="54"/>
                  <a:pt x="89" y="54"/>
                </a:cubicBezTo>
                <a:cubicBezTo>
                  <a:pt x="90" y="54"/>
                  <a:pt x="91" y="53"/>
                  <a:pt x="92" y="53"/>
                </a:cubicBezTo>
                <a:cubicBezTo>
                  <a:pt x="92" y="69"/>
                  <a:pt x="92" y="69"/>
                  <a:pt x="92" y="69"/>
                </a:cubicBezTo>
                <a:cubicBezTo>
                  <a:pt x="92" y="71"/>
                  <a:pt x="92" y="73"/>
                  <a:pt x="93" y="75"/>
                </a:cubicBezTo>
                <a:cubicBezTo>
                  <a:pt x="93" y="75"/>
                  <a:pt x="93" y="75"/>
                  <a:pt x="93" y="75"/>
                </a:cubicBezTo>
                <a:cubicBezTo>
                  <a:pt x="94" y="76"/>
                  <a:pt x="94" y="76"/>
                  <a:pt x="95" y="77"/>
                </a:cubicBezTo>
                <a:cubicBezTo>
                  <a:pt x="95" y="77"/>
                  <a:pt x="95" y="77"/>
                  <a:pt x="95" y="77"/>
                </a:cubicBezTo>
                <a:cubicBezTo>
                  <a:pt x="95" y="77"/>
                  <a:pt x="95" y="78"/>
                  <a:pt x="96" y="78"/>
                </a:cubicBezTo>
                <a:cubicBezTo>
                  <a:pt x="96" y="78"/>
                  <a:pt x="96" y="78"/>
                  <a:pt x="96" y="78"/>
                </a:cubicBezTo>
                <a:cubicBezTo>
                  <a:pt x="96" y="78"/>
                  <a:pt x="97" y="79"/>
                  <a:pt x="97" y="79"/>
                </a:cubicBezTo>
                <a:cubicBezTo>
                  <a:pt x="97" y="79"/>
                  <a:pt x="98" y="79"/>
                  <a:pt x="98" y="79"/>
                </a:cubicBezTo>
                <a:cubicBezTo>
                  <a:pt x="98" y="79"/>
                  <a:pt x="99" y="80"/>
                  <a:pt x="99" y="80"/>
                </a:cubicBezTo>
                <a:cubicBezTo>
                  <a:pt x="99" y="80"/>
                  <a:pt x="99" y="80"/>
                  <a:pt x="99" y="80"/>
                </a:cubicBezTo>
                <a:cubicBezTo>
                  <a:pt x="100" y="80"/>
                  <a:pt x="100" y="80"/>
                  <a:pt x="101" y="80"/>
                </a:cubicBezTo>
                <a:cubicBezTo>
                  <a:pt x="101" y="80"/>
                  <a:pt x="101" y="80"/>
                  <a:pt x="101" y="80"/>
                </a:cubicBezTo>
                <a:cubicBezTo>
                  <a:pt x="102" y="81"/>
                  <a:pt x="103" y="81"/>
                  <a:pt x="103" y="81"/>
                </a:cubicBezTo>
                <a:cubicBezTo>
                  <a:pt x="103" y="81"/>
                  <a:pt x="103" y="81"/>
                  <a:pt x="104" y="81"/>
                </a:cubicBezTo>
                <a:cubicBezTo>
                  <a:pt x="104" y="81"/>
                  <a:pt x="104" y="81"/>
                  <a:pt x="104" y="81"/>
                </a:cubicBezTo>
                <a:cubicBezTo>
                  <a:pt x="104" y="81"/>
                  <a:pt x="104" y="81"/>
                  <a:pt x="104" y="81"/>
                </a:cubicBezTo>
                <a:cubicBezTo>
                  <a:pt x="104" y="81"/>
                  <a:pt x="104" y="81"/>
                  <a:pt x="104" y="81"/>
                </a:cubicBezTo>
                <a:cubicBezTo>
                  <a:pt x="104" y="81"/>
                  <a:pt x="104" y="81"/>
                  <a:pt x="103" y="81"/>
                </a:cubicBezTo>
                <a:cubicBezTo>
                  <a:pt x="102" y="84"/>
                  <a:pt x="102" y="89"/>
                  <a:pt x="98" y="91"/>
                </a:cubicBezTo>
                <a:cubicBezTo>
                  <a:pt x="95" y="92"/>
                  <a:pt x="90" y="90"/>
                  <a:pt x="87" y="89"/>
                </a:cubicBezTo>
                <a:cubicBezTo>
                  <a:pt x="84" y="89"/>
                  <a:pt x="80" y="88"/>
                  <a:pt x="77" y="88"/>
                </a:cubicBezTo>
                <a:cubicBezTo>
                  <a:pt x="77" y="88"/>
                  <a:pt x="77" y="88"/>
                  <a:pt x="77" y="88"/>
                </a:cubicBezTo>
                <a:cubicBezTo>
                  <a:pt x="77" y="88"/>
                  <a:pt x="76" y="88"/>
                  <a:pt x="76" y="88"/>
                </a:cubicBezTo>
                <a:cubicBezTo>
                  <a:pt x="75" y="88"/>
                  <a:pt x="74" y="89"/>
                  <a:pt x="72" y="89"/>
                </a:cubicBezTo>
                <a:cubicBezTo>
                  <a:pt x="72" y="89"/>
                  <a:pt x="71" y="89"/>
                  <a:pt x="70" y="89"/>
                </a:cubicBezTo>
                <a:cubicBezTo>
                  <a:pt x="70" y="89"/>
                  <a:pt x="70" y="89"/>
                  <a:pt x="70" y="89"/>
                </a:cubicBezTo>
                <a:cubicBezTo>
                  <a:pt x="69" y="89"/>
                  <a:pt x="69" y="89"/>
                  <a:pt x="69" y="89"/>
                </a:cubicBezTo>
                <a:cubicBezTo>
                  <a:pt x="68" y="89"/>
                  <a:pt x="68" y="89"/>
                  <a:pt x="68" y="89"/>
                </a:cubicBezTo>
                <a:cubicBezTo>
                  <a:pt x="68" y="89"/>
                  <a:pt x="67" y="90"/>
                  <a:pt x="67" y="90"/>
                </a:cubicBezTo>
                <a:cubicBezTo>
                  <a:pt x="67" y="90"/>
                  <a:pt x="66" y="90"/>
                  <a:pt x="66" y="90"/>
                </a:cubicBezTo>
                <a:cubicBezTo>
                  <a:pt x="66" y="90"/>
                  <a:pt x="66" y="90"/>
                  <a:pt x="65" y="90"/>
                </a:cubicBezTo>
                <a:cubicBezTo>
                  <a:pt x="65" y="90"/>
                  <a:pt x="65" y="90"/>
                  <a:pt x="65" y="90"/>
                </a:cubicBezTo>
                <a:cubicBezTo>
                  <a:pt x="64" y="91"/>
                  <a:pt x="64" y="91"/>
                  <a:pt x="64" y="91"/>
                </a:cubicBezTo>
                <a:cubicBezTo>
                  <a:pt x="64" y="91"/>
                  <a:pt x="63" y="91"/>
                  <a:pt x="63" y="91"/>
                </a:cubicBezTo>
                <a:cubicBezTo>
                  <a:pt x="63" y="91"/>
                  <a:pt x="63" y="91"/>
                  <a:pt x="62" y="91"/>
                </a:cubicBezTo>
                <a:cubicBezTo>
                  <a:pt x="62" y="92"/>
                  <a:pt x="62" y="92"/>
                  <a:pt x="62" y="92"/>
                </a:cubicBezTo>
                <a:cubicBezTo>
                  <a:pt x="61" y="92"/>
                  <a:pt x="61" y="92"/>
                  <a:pt x="61" y="92"/>
                </a:cubicBezTo>
                <a:cubicBezTo>
                  <a:pt x="61" y="92"/>
                  <a:pt x="61" y="93"/>
                  <a:pt x="60" y="93"/>
                </a:cubicBezTo>
                <a:cubicBezTo>
                  <a:pt x="60" y="93"/>
                  <a:pt x="60" y="93"/>
                  <a:pt x="60" y="93"/>
                </a:cubicBezTo>
                <a:cubicBezTo>
                  <a:pt x="60" y="93"/>
                  <a:pt x="59" y="94"/>
                  <a:pt x="59" y="94"/>
                </a:cubicBezTo>
                <a:cubicBezTo>
                  <a:pt x="59" y="94"/>
                  <a:pt x="59" y="94"/>
                  <a:pt x="59" y="94"/>
                </a:cubicBezTo>
                <a:cubicBezTo>
                  <a:pt x="59" y="95"/>
                  <a:pt x="58" y="95"/>
                  <a:pt x="58" y="95"/>
                </a:cubicBezTo>
                <a:cubicBezTo>
                  <a:pt x="58" y="95"/>
                  <a:pt x="58" y="95"/>
                  <a:pt x="58" y="95"/>
                </a:cubicBezTo>
                <a:cubicBezTo>
                  <a:pt x="58" y="96"/>
                  <a:pt x="57" y="96"/>
                  <a:pt x="57" y="96"/>
                </a:cubicBezTo>
                <a:cubicBezTo>
                  <a:pt x="57" y="96"/>
                  <a:pt x="57" y="97"/>
                  <a:pt x="57" y="97"/>
                </a:cubicBezTo>
                <a:cubicBezTo>
                  <a:pt x="57" y="97"/>
                  <a:pt x="57" y="97"/>
                  <a:pt x="57" y="98"/>
                </a:cubicBezTo>
                <a:cubicBezTo>
                  <a:pt x="57" y="98"/>
                  <a:pt x="56" y="98"/>
                  <a:pt x="56" y="98"/>
                </a:cubicBezTo>
                <a:cubicBezTo>
                  <a:pt x="56" y="98"/>
                  <a:pt x="56" y="99"/>
                  <a:pt x="56" y="99"/>
                </a:cubicBezTo>
                <a:cubicBezTo>
                  <a:pt x="56" y="99"/>
                  <a:pt x="56" y="99"/>
                  <a:pt x="56" y="100"/>
                </a:cubicBezTo>
                <a:cubicBezTo>
                  <a:pt x="56" y="100"/>
                  <a:pt x="56" y="100"/>
                  <a:pt x="56" y="101"/>
                </a:cubicBezTo>
                <a:cubicBezTo>
                  <a:pt x="56" y="101"/>
                  <a:pt x="56" y="101"/>
                  <a:pt x="56" y="101"/>
                </a:cubicBezTo>
                <a:cubicBezTo>
                  <a:pt x="56" y="102"/>
                  <a:pt x="56" y="102"/>
                  <a:pt x="56" y="102"/>
                </a:cubicBezTo>
                <a:cubicBezTo>
                  <a:pt x="56" y="103"/>
                  <a:pt x="56" y="103"/>
                  <a:pt x="56" y="103"/>
                </a:cubicBezTo>
                <a:cubicBezTo>
                  <a:pt x="56" y="103"/>
                  <a:pt x="56" y="104"/>
                  <a:pt x="56" y="104"/>
                </a:cubicBezTo>
                <a:cubicBezTo>
                  <a:pt x="56" y="104"/>
                  <a:pt x="56" y="104"/>
                  <a:pt x="56" y="104"/>
                </a:cubicBezTo>
                <a:cubicBezTo>
                  <a:pt x="56" y="104"/>
                  <a:pt x="56" y="104"/>
                  <a:pt x="56" y="104"/>
                </a:cubicBezTo>
                <a:cubicBezTo>
                  <a:pt x="56" y="105"/>
                  <a:pt x="56" y="105"/>
                  <a:pt x="56" y="106"/>
                </a:cubicBezTo>
                <a:cubicBezTo>
                  <a:pt x="57" y="108"/>
                  <a:pt x="61" y="107"/>
                  <a:pt x="60" y="105"/>
                </a:cubicBezTo>
                <a:cubicBezTo>
                  <a:pt x="58" y="92"/>
                  <a:pt x="74" y="92"/>
                  <a:pt x="82" y="93"/>
                </a:cubicBezTo>
                <a:cubicBezTo>
                  <a:pt x="87" y="93"/>
                  <a:pt x="93" y="96"/>
                  <a:pt x="99" y="95"/>
                </a:cubicBezTo>
                <a:cubicBezTo>
                  <a:pt x="104" y="93"/>
                  <a:pt x="105" y="89"/>
                  <a:pt x="107" y="84"/>
                </a:cubicBezTo>
                <a:cubicBezTo>
                  <a:pt x="107" y="83"/>
                  <a:pt x="107" y="83"/>
                  <a:pt x="107" y="83"/>
                </a:cubicBezTo>
                <a:cubicBezTo>
                  <a:pt x="107" y="82"/>
                  <a:pt x="107" y="82"/>
                  <a:pt x="108" y="82"/>
                </a:cubicBezTo>
                <a:cubicBezTo>
                  <a:pt x="108" y="82"/>
                  <a:pt x="108" y="81"/>
                  <a:pt x="108" y="81"/>
                </a:cubicBezTo>
                <a:cubicBezTo>
                  <a:pt x="108" y="81"/>
                  <a:pt x="108" y="80"/>
                  <a:pt x="108" y="80"/>
                </a:cubicBezTo>
                <a:cubicBezTo>
                  <a:pt x="108" y="80"/>
                  <a:pt x="108" y="80"/>
                  <a:pt x="108" y="80"/>
                </a:cubicBezTo>
                <a:cubicBezTo>
                  <a:pt x="108" y="80"/>
                  <a:pt x="108" y="80"/>
                  <a:pt x="108" y="80"/>
                </a:cubicBezTo>
                <a:cubicBezTo>
                  <a:pt x="108" y="79"/>
                  <a:pt x="108" y="79"/>
                  <a:pt x="108" y="79"/>
                </a:cubicBezTo>
                <a:cubicBezTo>
                  <a:pt x="112" y="78"/>
                  <a:pt x="115" y="74"/>
                  <a:pt x="115" y="69"/>
                </a:cubicBezTo>
                <a:cubicBezTo>
                  <a:pt x="115" y="53"/>
                  <a:pt x="115" y="53"/>
                  <a:pt x="115" y="53"/>
                </a:cubicBezTo>
                <a:cubicBezTo>
                  <a:pt x="115" y="25"/>
                  <a:pt x="115" y="25"/>
                  <a:pt x="115" y="25"/>
                </a:cubicBezTo>
                <a:cubicBezTo>
                  <a:pt x="115" y="24"/>
                  <a:pt x="115" y="24"/>
                  <a:pt x="115" y="24"/>
                </a:cubicBezTo>
                <a:cubicBezTo>
                  <a:pt x="115" y="23"/>
                  <a:pt x="115" y="23"/>
                  <a:pt x="115" y="23"/>
                </a:cubicBezTo>
                <a:cubicBezTo>
                  <a:pt x="115" y="23"/>
                  <a:pt x="115" y="22"/>
                  <a:pt x="115" y="22"/>
                </a:cubicBezTo>
                <a:lnTo>
                  <a:pt x="115"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232" name="Google Shape;232;p12"/>
          <p:cNvSpPr txBox="1"/>
          <p:nvPr/>
        </p:nvSpPr>
        <p:spPr>
          <a:xfrm>
            <a:off x="3112728" y="1010763"/>
            <a:ext cx="26439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VE" sz="1600" b="1" dirty="0">
                <a:solidFill>
                  <a:schemeClr val="dk1"/>
                </a:solidFill>
                <a:latin typeface="Montserrat"/>
                <a:ea typeface="Montserrat"/>
                <a:cs typeface="Montserrat"/>
                <a:sym typeface="Montserrat"/>
              </a:rPr>
              <a:t>7 capacitaciones</a:t>
            </a:r>
            <a:endParaRPr b="1" dirty="0"/>
          </a:p>
        </p:txBody>
      </p:sp>
      <p:sp>
        <p:nvSpPr>
          <p:cNvPr id="233" name="Google Shape;233;p12"/>
          <p:cNvSpPr txBox="1"/>
          <p:nvPr/>
        </p:nvSpPr>
        <p:spPr>
          <a:xfrm>
            <a:off x="241008" y="2618136"/>
            <a:ext cx="4878563" cy="2031285"/>
          </a:xfrm>
          <a:prstGeom prst="rect">
            <a:avLst/>
          </a:prstGeom>
          <a:solidFill>
            <a:srgbClr val="FFCC6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VE" sz="1800" b="1" dirty="0">
                <a:solidFill>
                  <a:schemeClr val="dk1"/>
                </a:solidFill>
                <a:latin typeface="Montserrat"/>
                <a:ea typeface="Montserrat"/>
                <a:cs typeface="Montserrat"/>
                <a:sym typeface="Montserrat"/>
              </a:rPr>
              <a:t>“Me interesa más despertar el entusiasmo en los niños que enseñarles los hechos. Los hechos pueden cambiar, pero el entusiasmo por explorar el mundo permanecerá con ellos el resto de sus vidas”  Seymour </a:t>
            </a:r>
            <a:r>
              <a:rPr lang="es-VE" sz="1800" b="1" dirty="0" err="1">
                <a:solidFill>
                  <a:schemeClr val="dk1"/>
                </a:solidFill>
                <a:latin typeface="Montserrat"/>
                <a:ea typeface="Montserrat"/>
                <a:cs typeface="Montserrat"/>
                <a:sym typeface="Montserrat"/>
              </a:rPr>
              <a:t>Simon</a:t>
            </a:r>
            <a:endParaRPr sz="1800" b="1" dirty="0">
              <a:solidFill>
                <a:schemeClr val="dk1"/>
              </a:solidFill>
              <a:latin typeface="Montserrat"/>
              <a:ea typeface="Montserrat"/>
              <a:cs typeface="Montserrat"/>
              <a:sym typeface="Montserrat"/>
            </a:endParaRPr>
          </a:p>
        </p:txBody>
      </p:sp>
      <p:pic>
        <p:nvPicPr>
          <p:cNvPr id="235" name="Google Shape;235;p12"/>
          <p:cNvPicPr preferRelativeResize="0"/>
          <p:nvPr/>
        </p:nvPicPr>
        <p:blipFill rotWithShape="1">
          <a:blip r:embed="rId4">
            <a:alphaModFix/>
          </a:blip>
          <a:srcRect/>
          <a:stretch/>
        </p:blipFill>
        <p:spPr>
          <a:xfrm>
            <a:off x="9587752" y="350245"/>
            <a:ext cx="2284245" cy="595826"/>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Office Theme">
  <a:themeElements>
    <a:clrScheme name="Personalizados 26">
      <a:dk1>
        <a:srgbClr val="4B5B75"/>
      </a:dk1>
      <a:lt1>
        <a:srgbClr val="FFFFFF"/>
      </a:lt1>
      <a:dk2>
        <a:srgbClr val="4B5B75"/>
      </a:dk2>
      <a:lt2>
        <a:srgbClr val="E58B60"/>
      </a:lt2>
      <a:accent1>
        <a:srgbClr val="E58B60"/>
      </a:accent1>
      <a:accent2>
        <a:srgbClr val="E58B60"/>
      </a:accent2>
      <a:accent3>
        <a:srgbClr val="E58B60"/>
      </a:accent3>
      <a:accent4>
        <a:srgbClr val="6C8DA6"/>
      </a:accent4>
      <a:accent5>
        <a:srgbClr val="E58B60"/>
      </a:accent5>
      <a:accent6>
        <a:srgbClr val="E58B60"/>
      </a:accent6>
      <a:hlink>
        <a:srgbClr val="48CEF1"/>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660</Words>
  <Application>Microsoft Office PowerPoint</Application>
  <PresentationFormat>Panorámica</PresentationFormat>
  <Paragraphs>90</Paragraphs>
  <Slides>14</Slides>
  <Notes>14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1" baseType="lpstr">
      <vt:lpstr>Open Sans</vt:lpstr>
      <vt:lpstr>Montserrat ExtraBold</vt:lpstr>
      <vt:lpstr>Montserrat</vt:lpstr>
      <vt:lpstr>Arial</vt:lpstr>
      <vt:lpstr>Verdana</vt:lpstr>
      <vt:lpstr>Office Theme</vt:lpstr>
      <vt:lpstr>Bitmap Image</vt:lpstr>
      <vt:lpstr>Innovación Integral en Salud: Un Centro de Investigación y Atención Científica para el Futuro venezolano que es ahora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Innovación Integral en Salud: Un Centro de Investigación y Atención Científica para el Futuro venezolano que es ahora</dc:title>
  <dc:creator>Dracarys</dc:creator>
  <cp:lastModifiedBy>Herimar Nazareth Parra Liendo</cp:lastModifiedBy>
  <cp:revision>13</cp:revision>
  <dcterms:created xsi:type="dcterms:W3CDTF">2018-08-29T08:45:47Z</dcterms:created>
  <dcterms:modified xsi:type="dcterms:W3CDTF">2025-01-27T11:39:22Z</dcterms:modified>
</cp:coreProperties>
</file>