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6" r:id="rId3"/>
    <p:sldId id="258" r:id="rId4"/>
    <p:sldId id="259" r:id="rId5"/>
    <p:sldId id="260" r:id="rId6"/>
    <p:sldId id="273" r:id="rId7"/>
    <p:sldId id="275" r:id="rId8"/>
    <p:sldId id="278" r:id="rId9"/>
    <p:sldId id="276" r:id="rId10"/>
    <p:sldId id="27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7A73"/>
    <a:srgbClr val="4D78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2A6C7-5384-4DC5-A5C8-597FE2D3CEE4}" type="datetimeFigureOut">
              <a:rPr lang="en-US" smtClean="0"/>
              <a:pPr/>
              <a:t>1/5/2025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66B7B-A34C-4FA9-A9AD-6F5AF7513A8A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220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2A6C7-5384-4DC5-A5C8-597FE2D3CEE4}" type="datetimeFigureOut">
              <a:rPr lang="en-US" smtClean="0"/>
              <a:pPr/>
              <a:t>1/5/2025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66B7B-A34C-4FA9-A9AD-6F5AF7513A8A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554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2A6C7-5384-4DC5-A5C8-597FE2D3CEE4}" type="datetimeFigureOut">
              <a:rPr lang="en-US" smtClean="0"/>
              <a:pPr/>
              <a:t>1/5/2025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66B7B-A34C-4FA9-A9AD-6F5AF7513A8A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199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2A6C7-5384-4DC5-A5C8-597FE2D3CEE4}" type="datetimeFigureOut">
              <a:rPr lang="en-US" smtClean="0"/>
              <a:pPr/>
              <a:t>1/5/2025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66B7B-A34C-4FA9-A9AD-6F5AF7513A8A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44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2A6C7-5384-4DC5-A5C8-597FE2D3CEE4}" type="datetimeFigureOut">
              <a:rPr lang="en-US" smtClean="0"/>
              <a:pPr/>
              <a:t>1/5/2025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66B7B-A34C-4FA9-A9AD-6F5AF7513A8A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518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2A6C7-5384-4DC5-A5C8-597FE2D3CEE4}" type="datetimeFigureOut">
              <a:rPr lang="en-US" smtClean="0"/>
              <a:pPr/>
              <a:t>1/5/2025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66B7B-A34C-4FA9-A9AD-6F5AF7513A8A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083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2A6C7-5384-4DC5-A5C8-597FE2D3CEE4}" type="datetimeFigureOut">
              <a:rPr lang="en-US" smtClean="0"/>
              <a:pPr/>
              <a:t>1/5/2025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66B7B-A34C-4FA9-A9AD-6F5AF7513A8A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198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2A6C7-5384-4DC5-A5C8-597FE2D3CEE4}" type="datetimeFigureOut">
              <a:rPr lang="en-US" smtClean="0"/>
              <a:pPr/>
              <a:t>1/5/2025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66B7B-A34C-4FA9-A9AD-6F5AF7513A8A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261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2A6C7-5384-4DC5-A5C8-597FE2D3CEE4}" type="datetimeFigureOut">
              <a:rPr lang="en-US" smtClean="0"/>
              <a:pPr/>
              <a:t>1/5/2025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66B7B-A34C-4FA9-A9AD-6F5AF7513A8A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408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2A6C7-5384-4DC5-A5C8-597FE2D3CEE4}" type="datetimeFigureOut">
              <a:rPr lang="en-US" smtClean="0"/>
              <a:pPr/>
              <a:t>1/5/2025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66B7B-A34C-4FA9-A9AD-6F5AF7513A8A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889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2A6C7-5384-4DC5-A5C8-597FE2D3CEE4}" type="datetimeFigureOut">
              <a:rPr lang="en-US" smtClean="0"/>
              <a:pPr/>
              <a:t>1/5/2025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66B7B-A34C-4FA9-A9AD-6F5AF7513A8A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125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02A6C7-5384-4DC5-A5C8-597FE2D3CEE4}" type="datetimeFigureOut">
              <a:rPr lang="en-US" smtClean="0"/>
              <a:pPr/>
              <a:t>1/5/2025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B66B7B-A34C-4FA9-A9AD-6F5AF7513A8A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103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4953000" y="1122363"/>
            <a:ext cx="6858000" cy="2387600"/>
          </a:xfrm>
        </p:spPr>
        <p:txBody>
          <a:bodyPr>
            <a:normAutofit/>
          </a:bodyPr>
          <a:lstStyle/>
          <a:p>
            <a:r>
              <a:rPr 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La Universidad del Siglo XXI</a:t>
            </a:r>
            <a:endParaRPr lang="es-E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-1" y="5105400"/>
            <a:ext cx="2705101" cy="6096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uadroTexto 6"/>
          <p:cNvSpPr txBox="1"/>
          <p:nvPr/>
        </p:nvSpPr>
        <p:spPr>
          <a:xfrm>
            <a:off x="7693891" y="5715000"/>
            <a:ext cx="4498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Autor(es): Alexis Aponte P.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6667500" y="6268998"/>
            <a:ext cx="3867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Caracas, 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20 de enero de 2025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9 Subtítulo"/>
          <p:cNvSpPr>
            <a:spLocks noGrp="1"/>
          </p:cNvSpPr>
          <p:nvPr>
            <p:ph type="subTitle" idx="1"/>
          </p:nvPr>
        </p:nvSpPr>
        <p:spPr>
          <a:xfrm>
            <a:off x="5366656" y="3602038"/>
            <a:ext cx="6463393" cy="1712912"/>
          </a:xfrm>
        </p:spPr>
        <p:txBody>
          <a:bodyPr>
            <a:normAutofit/>
          </a:bodyPr>
          <a:lstStyle/>
          <a:p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Repensar la Educación Superior 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uadroTexto 7"/>
          <p:cNvSpPr txBox="1"/>
          <p:nvPr/>
        </p:nvSpPr>
        <p:spPr>
          <a:xfrm>
            <a:off x="4832342" y="249198"/>
            <a:ext cx="72580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 smtClean="0"/>
              <a:t>REUNIÓN DE XXIV ANIVERSARIO</a:t>
            </a:r>
            <a:endParaRPr lang="es-ES" sz="1600" b="1" dirty="0"/>
          </a:p>
          <a:p>
            <a:pPr algn="ctr"/>
            <a:r>
              <a:rPr lang="es-ES" sz="1600" b="1" dirty="0"/>
              <a:t>ASOCIACIÓN VENEZOLANA DE GESTIÓN DE INVESTIGACIÓN Y DESARROLLO AVEGID </a:t>
            </a:r>
          </a:p>
          <a:p>
            <a:pPr algn="ctr"/>
            <a:r>
              <a:rPr lang="es-ES" sz="1600" b="1" dirty="0"/>
              <a:t>ASOCIACIÓN INTERNACIONAL DE GESTIÓN DE INVESTIGACIÓN Y DESARROLLO </a:t>
            </a:r>
          </a:p>
          <a:p>
            <a:pPr algn="ctr"/>
            <a:r>
              <a:rPr lang="es-ES" sz="1600" b="1" dirty="0"/>
              <a:t>AIGID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Imagen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260303" y="2934893"/>
            <a:ext cx="5020627" cy="2499341"/>
          </a:xfrm>
          <a:prstGeom prst="rect">
            <a:avLst/>
          </a:prstGeom>
          <a:solidFill>
            <a:srgbClr val="974706"/>
          </a:solidFill>
          <a:ln w="9525">
            <a:solidFill>
              <a:srgbClr val="974706"/>
            </a:solidFill>
            <a:prstDash val="dash"/>
            <a:miter lim="800000"/>
            <a:headEnd/>
            <a:tailEnd/>
          </a:ln>
        </p:spPr>
      </p:pic>
      <p:graphicFrame>
        <p:nvGraphicFramePr>
          <p:cNvPr id="10241" name="Object 1"/>
          <p:cNvGraphicFramePr>
            <a:graphicFrameLocks noChangeAspect="1"/>
          </p:cNvGraphicFramePr>
          <p:nvPr/>
        </p:nvGraphicFramePr>
        <p:xfrm>
          <a:off x="174172" y="1360714"/>
          <a:ext cx="5572125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2" name="Imagen de mapa de bits" r:id="rId4" imgW="6477904" imgH="771429" progId="Paint.Picture">
                  <p:embed/>
                </p:oleObj>
              </mc:Choice>
              <mc:Fallback>
                <p:oleObj name="Imagen de mapa de bits" r:id="rId4" imgW="6477904" imgH="771429" progId="Paint.Picture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172" y="1360714"/>
                        <a:ext cx="5572125" cy="666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39496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0"/>
            <a:ext cx="12192000" cy="116205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uadroTexto 2"/>
          <p:cNvSpPr txBox="1"/>
          <p:nvPr/>
        </p:nvSpPr>
        <p:spPr>
          <a:xfrm>
            <a:off x="3467100" y="3295650"/>
            <a:ext cx="52387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b="1" i="1" dirty="0">
                <a:solidFill>
                  <a:schemeClr val="accent2">
                    <a:lumMod val="50000"/>
                  </a:schemeClr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¡¡GRACIAS!!</a:t>
            </a:r>
            <a:r>
              <a:rPr lang="es-ES" b="1" dirty="0">
                <a:solidFill>
                  <a:schemeClr val="accent2">
                    <a:lumMod val="50000"/>
                  </a:schemeClr>
                </a:solidFill>
                <a:latin typeface="Blackadder ITC" panose="04020505051007020D02" pitchFamily="82" charset="0"/>
              </a:rPr>
              <a:t> </a:t>
            </a:r>
            <a:endParaRPr lang="en-US" b="1" dirty="0">
              <a:solidFill>
                <a:schemeClr val="accent2">
                  <a:lumMod val="50000"/>
                </a:schemeClr>
              </a:solidFill>
              <a:latin typeface="Blackadder ITC" panose="04020505051007020D02" pitchFamily="82" charset="0"/>
            </a:endParaRPr>
          </a:p>
        </p:txBody>
      </p:sp>
      <p:sp>
        <p:nvSpPr>
          <p:cNvPr id="7" name="CuadroTexto 1"/>
          <p:cNvSpPr txBox="1"/>
          <p:nvPr/>
        </p:nvSpPr>
        <p:spPr>
          <a:xfrm>
            <a:off x="0" y="360342"/>
            <a:ext cx="7715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REFLEXIONES FINALES  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12FE011D-580A-BEBD-0876-885A8A92D6F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45234" y="5520"/>
            <a:ext cx="3546764" cy="1147820"/>
          </a:xfrm>
          <a:prstGeom prst="rect">
            <a:avLst/>
          </a:prstGeom>
        </p:spPr>
      </p:pic>
      <p:pic>
        <p:nvPicPr>
          <p:cNvPr id="6" name="Imagen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33114" y="10886"/>
            <a:ext cx="2264208" cy="1127155"/>
          </a:xfrm>
          <a:prstGeom prst="rect">
            <a:avLst/>
          </a:prstGeom>
          <a:solidFill>
            <a:srgbClr val="974706"/>
          </a:solidFill>
          <a:ln w="9525">
            <a:solidFill>
              <a:srgbClr val="974706"/>
            </a:solidFill>
            <a:prstDash val="dash"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885516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0"/>
            <a:ext cx="12192000" cy="116205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latin typeface="Arial" panose="020B0604020202020204" pitchFamily="34" charset="0"/>
                <a:cs typeface="Arial" panose="020B0604020202020204" pitchFamily="34" charset="0"/>
              </a:rPr>
              <a:t>DESCRIPCIÓN DE LA REALIDAD 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6 Marcador de contenido"/>
          <p:cNvSpPr>
            <a:spLocks noGrp="1"/>
          </p:cNvSpPr>
          <p:nvPr>
            <p:ph idx="1"/>
          </p:nvPr>
        </p:nvSpPr>
        <p:spPr>
          <a:xfrm>
            <a:off x="838200" y="1597891"/>
            <a:ext cx="10515600" cy="5190836"/>
          </a:xfrm>
        </p:spPr>
        <p:txBody>
          <a:bodyPr>
            <a:normAutofit/>
          </a:bodyPr>
          <a:lstStyle/>
          <a:p>
            <a:pPr algn="just"/>
            <a:endParaRPr lang="es-E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Una disminución de la matrícula estudiantil. </a:t>
            </a:r>
          </a:p>
          <a:p>
            <a:pPr algn="just"/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La deserción estudiantil es una realidad</a:t>
            </a:r>
          </a:p>
          <a:p>
            <a:pPr algn="just"/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Un divorcio entre la academia y la realidad económica social</a:t>
            </a:r>
          </a:p>
          <a:p>
            <a:pPr algn="just"/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El sector privado está haciendo más investigación que las universidades. </a:t>
            </a:r>
          </a:p>
          <a:p>
            <a:pPr algn="just"/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La  malla curricular no refleja los grandes cambios en la sociedad</a:t>
            </a:r>
          </a:p>
          <a:p>
            <a:pPr algn="just"/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La tecnología ha impactado la estructura de la academia</a:t>
            </a:r>
          </a:p>
          <a:p>
            <a:pPr algn="just"/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La estructura organizacional de las universidades es rígida, burocrática y pausada. </a:t>
            </a:r>
          </a:p>
          <a:p>
            <a:pPr algn="just"/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El desarrollo tecnológico ha impactado de manera notable a la educación tradicional.</a:t>
            </a:r>
          </a:p>
          <a:p>
            <a:endParaRPr lang="es-ES" dirty="0" smtClean="0"/>
          </a:p>
          <a:p>
            <a:endParaRPr lang="es-ES" dirty="0"/>
          </a:p>
        </p:txBody>
      </p:sp>
      <p:pic>
        <p:nvPicPr>
          <p:cNvPr id="6" name="Imagen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33114" y="10886"/>
            <a:ext cx="2264208" cy="1127155"/>
          </a:xfrm>
          <a:prstGeom prst="rect">
            <a:avLst/>
          </a:prstGeom>
          <a:solidFill>
            <a:srgbClr val="974706"/>
          </a:solidFill>
          <a:ln w="9525">
            <a:solidFill>
              <a:srgbClr val="974706"/>
            </a:solidFill>
            <a:prstDash val="dash"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777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0"/>
            <a:ext cx="12192000" cy="116205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latin typeface="Arial" panose="020B0604020202020204" pitchFamily="34" charset="0"/>
                <a:cs typeface="Arial" panose="020B0604020202020204" pitchFamily="34" charset="0"/>
              </a:rPr>
              <a:t>PREGUNTAS DE INVESTIGACIÓN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7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s-ES" dirty="0" smtClean="0"/>
          </a:p>
          <a:p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Cómo podemos alinear las universidades con las necesidades de una sociedad del conocimiento</a:t>
            </a:r>
          </a:p>
          <a:p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Qué y cómo debemos desarrollar habilidades 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en los estudiantes para hacerlos realmente 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competitivos, 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en un mundo globalizado e internacionalizado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Cómo podemos hacer de las universidades organizaciones académicas sostenibles en lo financiero. </a:t>
            </a:r>
          </a:p>
          <a:p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Qué debemos hacer para reconstruir la estructura organizacional de las universidades </a:t>
            </a:r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n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33114" y="10886"/>
            <a:ext cx="2264208" cy="1127155"/>
          </a:xfrm>
          <a:prstGeom prst="rect">
            <a:avLst/>
          </a:prstGeom>
          <a:solidFill>
            <a:srgbClr val="974706"/>
          </a:solidFill>
          <a:ln w="9525">
            <a:solidFill>
              <a:srgbClr val="974706"/>
            </a:solidFill>
            <a:prstDash val="dash"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19659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0"/>
            <a:ext cx="12192000" cy="116205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175491" y="343454"/>
            <a:ext cx="87208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PROPÓSITOS DE LA INVESTIGACIÓN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7 Marcador de contenido"/>
          <p:cNvSpPr>
            <a:spLocks noGrp="1"/>
          </p:cNvSpPr>
          <p:nvPr>
            <p:ph idx="1"/>
          </p:nvPr>
        </p:nvSpPr>
        <p:spPr>
          <a:xfrm>
            <a:off x="838200" y="1505504"/>
            <a:ext cx="10515600" cy="4671459"/>
          </a:xfrm>
        </p:spPr>
        <p:txBody>
          <a:bodyPr>
            <a:normAutofit fontScale="25000" lnSpcReduction="20000"/>
          </a:bodyPr>
          <a:lstStyle/>
          <a:p>
            <a:pPr algn="just"/>
            <a:endParaRPr lang="es-419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419" sz="9600" dirty="0" smtClean="0">
                <a:latin typeface="Arial" panose="020B0604020202020204" pitchFamily="34" charset="0"/>
                <a:cs typeface="Arial" panose="020B0604020202020204" pitchFamily="34" charset="0"/>
              </a:rPr>
              <a:t>Conocer las causas de los cambios cuantitativos y cualitativos, que se evidencian en las cifras de la matrícula estudiantil a nivel de pregrado, la cantidad de graduados, los índices de deserción estudiantil, el incremento de preferencia de los jóvenes por carreras cortas, tales como, diplomados, cursos avanzados y especializaciones, reconocidas y certificadas por empresas reconocidas. </a:t>
            </a:r>
          </a:p>
          <a:p>
            <a:pPr marL="0" indent="0" algn="just">
              <a:buNone/>
            </a:pPr>
            <a:r>
              <a:rPr lang="es-419" sz="9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r>
              <a:rPr lang="es-419" sz="9600" dirty="0" smtClean="0">
                <a:latin typeface="Arial" panose="020B0604020202020204" pitchFamily="34" charset="0"/>
                <a:cs typeface="Arial" panose="020B0604020202020204" pitchFamily="34" charset="0"/>
              </a:rPr>
              <a:t>Cómo potenciar la capacidad de respuestas de las universidades, frente a los cambios  y demandas de la sociedad, la economía real y en especial, de la preferencia de la población estudiantil. </a:t>
            </a:r>
          </a:p>
          <a:p>
            <a:pPr algn="just"/>
            <a:endParaRPr lang="es-419" sz="9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419" sz="9600" dirty="0" smtClean="0">
                <a:latin typeface="Arial" panose="020B0604020202020204" pitchFamily="34" charset="0"/>
                <a:cs typeface="Arial" panose="020B0604020202020204" pitchFamily="34" charset="0"/>
              </a:rPr>
              <a:t>Cómo diseñar y desarrollar una transformación académica, administrativa y organizacional.</a:t>
            </a:r>
          </a:p>
          <a:p>
            <a:pPr algn="just"/>
            <a:endParaRPr lang="es-419" sz="9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419" sz="9600" dirty="0" smtClean="0">
                <a:latin typeface="Arial" panose="020B0604020202020204" pitchFamily="34" charset="0"/>
                <a:cs typeface="Arial" panose="020B0604020202020204" pitchFamily="34" charset="0"/>
              </a:rPr>
              <a:t>Cómo tener universidades con visibilidad internacional  y empoderarnos como centros de investigación (investigación colaborativas), alineados con las tendencias dominantes en un mundo globalizado. </a:t>
            </a:r>
          </a:p>
          <a:p>
            <a:endParaRPr lang="es-419" sz="3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n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33114" y="10886"/>
            <a:ext cx="2264208" cy="1127155"/>
          </a:xfrm>
          <a:prstGeom prst="rect">
            <a:avLst/>
          </a:prstGeom>
          <a:solidFill>
            <a:srgbClr val="974706"/>
          </a:solidFill>
          <a:ln w="9525">
            <a:solidFill>
              <a:srgbClr val="974706"/>
            </a:solidFill>
            <a:prstDash val="dash"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89455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0"/>
            <a:ext cx="12192000" cy="116205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CuadroTexto 1"/>
          <p:cNvSpPr txBox="1"/>
          <p:nvPr/>
        </p:nvSpPr>
        <p:spPr>
          <a:xfrm>
            <a:off x="0" y="346483"/>
            <a:ext cx="84789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BASES TEÓRICAS Y UNIDADES TEMÁTICAS  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7 Marcador de contenido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Teoría de la Educación: García J., García del Dujo (1992),  Colom (1997)  y </a:t>
            </a:r>
            <a:r>
              <a:rPr 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Nuñez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Cubero.</a:t>
            </a:r>
          </a:p>
          <a:p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Teoría del Conductismo (Watson, </a:t>
            </a:r>
            <a:r>
              <a:rPr 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Skinner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Teoría de Sistemas (Bertalanffy, Maturana, </a:t>
            </a:r>
            <a:r>
              <a:rPr 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Morowitz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Teoría sobre la Deserción estudiantil (Psicología, Sociología, Historias de Vida)</a:t>
            </a:r>
          </a:p>
          <a:p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Teoría de los incentivos económicos (David Ricardo-Relación costo/beneficio)</a:t>
            </a:r>
          </a:p>
          <a:p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Teoría de las motivaciones (</a:t>
            </a:r>
            <a:r>
              <a:rPr 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Maslow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McClelland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Herzberg y </a:t>
            </a:r>
            <a:r>
              <a:rPr 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McGregor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Teoría de la Complejidad (Edgar </a:t>
            </a:r>
            <a:r>
              <a:rPr 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Morin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Unidades temáticas</a:t>
            </a:r>
          </a:p>
          <a:p>
            <a:pPr marL="0" indent="0">
              <a:buNone/>
            </a:pP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Matrícula estudiantil-Deserción estudiantil-Malla curricular-Tecnología-Economía Real</a:t>
            </a:r>
          </a:p>
          <a:p>
            <a:endParaRPr lang="es-E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n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33114" y="10886"/>
            <a:ext cx="2264208" cy="1127155"/>
          </a:xfrm>
          <a:prstGeom prst="rect">
            <a:avLst/>
          </a:prstGeom>
          <a:solidFill>
            <a:srgbClr val="974706"/>
          </a:solidFill>
          <a:ln w="9525">
            <a:solidFill>
              <a:srgbClr val="974706"/>
            </a:solidFill>
            <a:prstDash val="dash"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71999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0"/>
            <a:ext cx="12192000" cy="116205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CuadroTexto 1"/>
          <p:cNvSpPr txBox="1"/>
          <p:nvPr/>
        </p:nvSpPr>
        <p:spPr>
          <a:xfrm>
            <a:off x="0" y="341293"/>
            <a:ext cx="8953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METODOLOGÍA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7 Marcador de contenido"/>
          <p:cNvSpPr>
            <a:spLocks noGrp="1"/>
          </p:cNvSpPr>
          <p:nvPr>
            <p:ph idx="1"/>
          </p:nvPr>
        </p:nvSpPr>
        <p:spPr>
          <a:xfrm>
            <a:off x="838200" y="1348509"/>
            <a:ext cx="10515600" cy="5320146"/>
          </a:xfrm>
        </p:spPr>
        <p:txBody>
          <a:bodyPr>
            <a:normAutofit fontScale="70000" lnSpcReduction="20000"/>
          </a:bodyPr>
          <a:lstStyle/>
          <a:p>
            <a:pPr>
              <a:spcBef>
                <a:spcPts val="600"/>
              </a:spcBef>
            </a:pPr>
            <a:r>
              <a:rPr lang="es-VE" b="1" dirty="0">
                <a:latin typeface="Arial" panose="020B0604020202020204" pitchFamily="34" charset="0"/>
                <a:cs typeface="Arial" panose="020B0604020202020204" pitchFamily="34" charset="0"/>
              </a:rPr>
              <a:t>Empírico</a:t>
            </a:r>
            <a:r>
              <a:rPr lang="es-VE" dirty="0">
                <a:latin typeface="Arial" panose="020B0604020202020204" pitchFamily="34" charset="0"/>
                <a:cs typeface="Arial" panose="020B0604020202020204" pitchFamily="34" charset="0"/>
              </a:rPr>
              <a:t>: Es una investigación basada en la observación holística de los hechos, experiencia personal  y análisis del comportamiento de diferentes variables endógenas y exógenas al sistema educativo. </a:t>
            </a:r>
          </a:p>
          <a:p>
            <a:pPr marL="0" indent="0">
              <a:spcBef>
                <a:spcPts val="600"/>
              </a:spcBef>
              <a:buNone/>
            </a:pPr>
            <a:endParaRPr lang="es-V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es-VE" b="1" dirty="0">
                <a:latin typeface="Arial" panose="020B0604020202020204" pitchFamily="34" charset="0"/>
                <a:cs typeface="Arial" panose="020B0604020202020204" pitchFamily="34" charset="0"/>
              </a:rPr>
              <a:t>Documental</a:t>
            </a:r>
            <a:r>
              <a:rPr lang="es-VE" dirty="0">
                <a:latin typeface="Arial" panose="020B0604020202020204" pitchFamily="34" charset="0"/>
                <a:cs typeface="Arial" panose="020B0604020202020204" pitchFamily="34" charset="0"/>
              </a:rPr>
              <a:t>: Hemos consultado libros de autores reconocidos en la temática, así como: información estadística, artículos arbitrados, documentos de organismos nacionales e internacionales, en su mayoría publicados en la web.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s-V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spcBef>
                <a:spcPts val="600"/>
              </a:spcBef>
            </a:pPr>
            <a:r>
              <a:rPr lang="es-VE" b="1" dirty="0">
                <a:latin typeface="Arial" panose="020B0604020202020204" pitchFamily="34" charset="0"/>
                <a:cs typeface="Arial" panose="020B0604020202020204" pitchFamily="34" charset="0"/>
              </a:rPr>
              <a:t>Fenomenología</a:t>
            </a:r>
            <a:r>
              <a:rPr lang="es-VE" dirty="0">
                <a:latin typeface="Arial" panose="020B0604020202020204" pitchFamily="34" charset="0"/>
                <a:cs typeface="Arial" panose="020B0604020202020204" pitchFamily="34" charset="0"/>
              </a:rPr>
              <a:t>: Hemos tratado de identificar la esencia de las experiencias humanas en relación con un hecho particular o con un todo como sistema, a su vez, comprender como se comportan los participantes en relación al hecho estudiado. </a:t>
            </a:r>
          </a:p>
          <a:p>
            <a:pPr>
              <a:spcBef>
                <a:spcPts val="600"/>
              </a:spcBef>
            </a:pPr>
            <a:endParaRPr lang="es-V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es-VE" b="1" dirty="0">
                <a:latin typeface="Arial" panose="020B0604020202020204" pitchFamily="34" charset="0"/>
                <a:cs typeface="Arial" panose="020B0604020202020204" pitchFamily="34" charset="0"/>
              </a:rPr>
              <a:t>Hermenéutica: </a:t>
            </a:r>
            <a:r>
              <a:rPr lang="es-VE" dirty="0">
                <a:latin typeface="Arial" panose="020B0604020202020204" pitchFamily="34" charset="0"/>
                <a:cs typeface="Arial" panose="020B0604020202020204" pitchFamily="34" charset="0"/>
              </a:rPr>
              <a:t>la desarrollamos como un proceso de interpretación de los textos, artículos y páginas web como fuente de información.</a:t>
            </a:r>
          </a:p>
          <a:p>
            <a:pPr marL="0" indent="0">
              <a:spcBef>
                <a:spcPts val="600"/>
              </a:spcBef>
              <a:buNone/>
            </a:pPr>
            <a:endParaRPr lang="es-V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es-VE" b="1" dirty="0">
                <a:latin typeface="Arial" panose="020B0604020202020204" pitchFamily="34" charset="0"/>
                <a:cs typeface="Arial" panose="020B0604020202020204" pitchFamily="34" charset="0"/>
              </a:rPr>
              <a:t>Epistemología: </a:t>
            </a:r>
            <a:r>
              <a:rPr lang="es-VE" dirty="0">
                <a:latin typeface="Arial" panose="020B0604020202020204" pitchFamily="34" charset="0"/>
                <a:cs typeface="Arial" panose="020B0604020202020204" pitchFamily="34" charset="0"/>
              </a:rPr>
              <a:t>Como proceso reflexivo de lo estudiado, partiendo de las premisas que envuelven creencias, el ejercicio docente, la búsqueda de la verdad, entre otras cosas; dentro de un proceso complejo como lo es la educación, para fundamentar propuestas y sugerencias.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n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33114" y="10886"/>
            <a:ext cx="2264208" cy="1127155"/>
          </a:xfrm>
          <a:prstGeom prst="rect">
            <a:avLst/>
          </a:prstGeom>
          <a:solidFill>
            <a:srgbClr val="974706"/>
          </a:solidFill>
          <a:ln w="9525">
            <a:solidFill>
              <a:srgbClr val="974706"/>
            </a:solidFill>
            <a:prstDash val="dash"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48126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0"/>
            <a:ext cx="12192000" cy="116205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CuadroTexto 1"/>
          <p:cNvSpPr txBox="1"/>
          <p:nvPr/>
        </p:nvSpPr>
        <p:spPr>
          <a:xfrm>
            <a:off x="0" y="319414"/>
            <a:ext cx="7639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DISCUSIÓN Y RESULTADOS 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7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 smtClean="0"/>
              <a:t>La pandemia del </a:t>
            </a:r>
            <a:r>
              <a:rPr lang="es-ES" dirty="0" err="1" smtClean="0"/>
              <a:t>Covid</a:t>
            </a:r>
            <a:r>
              <a:rPr lang="es-ES" dirty="0" smtClean="0"/>
              <a:t> 19 ha generado cambios de importancia en la sociedad y en la educación. Unos de carácter conductual, otros han acelerado procesos como la educación virtual y a distancia. </a:t>
            </a:r>
          </a:p>
          <a:p>
            <a:r>
              <a:rPr lang="es-ES" dirty="0" smtClean="0"/>
              <a:t> El concepto de “fragilidad vital” se posesionó en las personas y en especial los jóvenes, esto ha cambiado el concepto de “tiempo”. (tiempo invertido versus beneficio esperado)</a:t>
            </a:r>
          </a:p>
          <a:p>
            <a:r>
              <a:rPr lang="es-ES" dirty="0" smtClean="0"/>
              <a:t>La profesión del docente ha perdido relevancia frente a otras profesiones. </a:t>
            </a:r>
          </a:p>
          <a:p>
            <a:r>
              <a:rPr lang="es-ES" dirty="0" smtClean="0"/>
              <a:t>La “educación continua” se ha venido imponiendo frente a las carreras tradicionales. </a:t>
            </a:r>
          </a:p>
          <a:p>
            <a:r>
              <a:rPr lang="es-ES" dirty="0" smtClean="0"/>
              <a:t>La tecnología ha impactado de manera notable la forma y manera a la educación tradicional (</a:t>
            </a:r>
            <a:r>
              <a:rPr lang="es-ES" dirty="0" err="1" smtClean="0"/>
              <a:t>ChapGpt</a:t>
            </a:r>
            <a:r>
              <a:rPr lang="es-ES" dirty="0" smtClean="0"/>
              <a:t>)</a:t>
            </a:r>
            <a:endParaRPr lang="es-ES" dirty="0"/>
          </a:p>
        </p:txBody>
      </p:sp>
      <p:pic>
        <p:nvPicPr>
          <p:cNvPr id="6" name="Imagen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33114" y="10886"/>
            <a:ext cx="2264208" cy="1127155"/>
          </a:xfrm>
          <a:prstGeom prst="rect">
            <a:avLst/>
          </a:prstGeom>
          <a:solidFill>
            <a:srgbClr val="974706"/>
          </a:solidFill>
          <a:ln w="9525">
            <a:solidFill>
              <a:srgbClr val="974706"/>
            </a:solidFill>
            <a:prstDash val="dash"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96123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0"/>
            <a:ext cx="12192000" cy="116205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CuadroTexto 1"/>
          <p:cNvSpPr txBox="1"/>
          <p:nvPr/>
        </p:nvSpPr>
        <p:spPr>
          <a:xfrm>
            <a:off x="0" y="319414"/>
            <a:ext cx="7639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DISCUSIÓN Y RESULTADOS 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7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s-ES" dirty="0" smtClean="0"/>
              <a:t>Las universidades nos hemos dedicado a graduar personas.</a:t>
            </a:r>
          </a:p>
          <a:p>
            <a:pPr algn="just"/>
            <a:r>
              <a:rPr lang="es-ES" dirty="0" smtClean="0"/>
              <a:t>Diseñar una Política de Seguimiento a los Egresados con objetivos: que sean  competitivos </a:t>
            </a:r>
            <a:r>
              <a:rPr lang="es-ES" dirty="0"/>
              <a:t>a nivel global</a:t>
            </a:r>
            <a:r>
              <a:rPr lang="es-ES" dirty="0" smtClean="0"/>
              <a:t>, bilingües, con un conocimiento transversal de la sociedad, que la doble titulación sea una realidad</a:t>
            </a:r>
            <a:r>
              <a:rPr lang="es-ES" dirty="0"/>
              <a:t> </a:t>
            </a:r>
            <a:r>
              <a:rPr lang="es-ES" dirty="0" smtClean="0"/>
              <a:t>y convertirlos en verdaderos aliados.  </a:t>
            </a:r>
          </a:p>
          <a:p>
            <a:pPr algn="just"/>
            <a:r>
              <a:rPr lang="es-ES" dirty="0" smtClean="0"/>
              <a:t>Las universidades deben hacer alianzas colaborativas con otras universidades del mundo y con empresas del sector público y privado. </a:t>
            </a:r>
          </a:p>
          <a:p>
            <a:pPr lvl="0" algn="just"/>
            <a:r>
              <a:rPr lang="es-ES" dirty="0" smtClean="0"/>
              <a:t>Es pertinente una </a:t>
            </a:r>
            <a:r>
              <a:rPr lang="es-419" dirty="0" smtClean="0">
                <a:solidFill>
                  <a:prstClr val="black"/>
                </a:solidFill>
              </a:rPr>
              <a:t>reestructuración académica que involucre: revisión </a:t>
            </a:r>
            <a:r>
              <a:rPr lang="es-419" dirty="0">
                <a:solidFill>
                  <a:prstClr val="black"/>
                </a:solidFill>
              </a:rPr>
              <a:t>de las mallas curriculares, duración de los años de estudios en las diversas carreras, revisión de la pertinencia de algunas </a:t>
            </a:r>
            <a:r>
              <a:rPr lang="es-419" dirty="0" smtClean="0">
                <a:solidFill>
                  <a:prstClr val="black"/>
                </a:solidFill>
              </a:rPr>
              <a:t>materias,  </a:t>
            </a:r>
            <a:r>
              <a:rPr lang="es-419" dirty="0">
                <a:solidFill>
                  <a:prstClr val="black"/>
                </a:solidFill>
              </a:rPr>
              <a:t>alinear los contenidos de los diversos programas a los requerimientos </a:t>
            </a:r>
            <a:r>
              <a:rPr lang="es-419" dirty="0" smtClean="0">
                <a:solidFill>
                  <a:prstClr val="black"/>
                </a:solidFill>
              </a:rPr>
              <a:t>de la </a:t>
            </a:r>
            <a:r>
              <a:rPr lang="es-419" dirty="0">
                <a:solidFill>
                  <a:prstClr val="black"/>
                </a:solidFill>
              </a:rPr>
              <a:t>economía real, </a:t>
            </a:r>
            <a:r>
              <a:rPr lang="es-419" dirty="0" smtClean="0">
                <a:solidFill>
                  <a:prstClr val="black"/>
                </a:solidFill>
              </a:rPr>
              <a:t>los </a:t>
            </a:r>
            <a:r>
              <a:rPr lang="es-419" dirty="0">
                <a:solidFill>
                  <a:prstClr val="black"/>
                </a:solidFill>
              </a:rPr>
              <a:t>desarrollos tecnológicos y </a:t>
            </a:r>
            <a:r>
              <a:rPr lang="es-419" dirty="0" smtClean="0">
                <a:solidFill>
                  <a:prstClr val="black"/>
                </a:solidFill>
              </a:rPr>
              <a:t>la </a:t>
            </a:r>
            <a:r>
              <a:rPr lang="es-419" dirty="0">
                <a:solidFill>
                  <a:prstClr val="black"/>
                </a:solidFill>
              </a:rPr>
              <a:t>sociedad del conocimiento. </a:t>
            </a:r>
            <a:endParaRPr lang="es-ES" dirty="0"/>
          </a:p>
        </p:txBody>
      </p:sp>
      <p:pic>
        <p:nvPicPr>
          <p:cNvPr id="6" name="Imagen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33114" y="10886"/>
            <a:ext cx="2264208" cy="1127155"/>
          </a:xfrm>
          <a:prstGeom prst="rect">
            <a:avLst/>
          </a:prstGeom>
          <a:solidFill>
            <a:srgbClr val="974706"/>
          </a:solidFill>
          <a:ln w="9525">
            <a:solidFill>
              <a:srgbClr val="974706"/>
            </a:solidFill>
            <a:prstDash val="dash"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961233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0"/>
            <a:ext cx="12192000" cy="116205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CuadroTexto 1"/>
          <p:cNvSpPr txBox="1"/>
          <p:nvPr/>
        </p:nvSpPr>
        <p:spPr>
          <a:xfrm>
            <a:off x="0" y="360342"/>
            <a:ext cx="7715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REFLEXIONES FINALES  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8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VE" dirty="0" smtClean="0"/>
          </a:p>
          <a:p>
            <a:endParaRPr lang="es-VE" dirty="0"/>
          </a:p>
          <a:p>
            <a:r>
              <a:rPr lang="es-VE" dirty="0" smtClean="0"/>
              <a:t>Para </a:t>
            </a:r>
            <a:r>
              <a:rPr lang="es-VE" dirty="0"/>
              <a:t>finalizar estas reflexiones o apreciaciones, la educación como sistema, requiere de una verdadera transformación docente, investigativa, funcional, estructura organizacional, administrativa y axiológica. Necesitamos universidades e institutos de educación superior con propósitos</a:t>
            </a:r>
            <a:r>
              <a:rPr lang="es-VE" dirty="0" smtClean="0"/>
              <a:t>, convertirlas en organizaciones auto financiable, reivindicar </a:t>
            </a:r>
            <a:r>
              <a:rPr lang="es-VE" dirty="0"/>
              <a:t>a las universidades, convertirlas en verdaderos centros de conocimiento, de soluciones y a la vanguardia de los cambios de esta cuarta revolución industrial. </a:t>
            </a:r>
            <a:endParaRPr lang="en-US" dirty="0"/>
          </a:p>
        </p:txBody>
      </p:sp>
      <p:pic>
        <p:nvPicPr>
          <p:cNvPr id="6" name="Imagen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33114" y="10886"/>
            <a:ext cx="2264208" cy="1127155"/>
          </a:xfrm>
          <a:prstGeom prst="rect">
            <a:avLst/>
          </a:prstGeom>
          <a:solidFill>
            <a:srgbClr val="974706"/>
          </a:solidFill>
          <a:ln w="9525">
            <a:solidFill>
              <a:srgbClr val="974706"/>
            </a:solidFill>
            <a:prstDash val="dash"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9461549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</TotalTime>
  <Words>936</Words>
  <Application>Microsoft Office PowerPoint</Application>
  <PresentationFormat>Panorámica</PresentationFormat>
  <Paragraphs>72</Paragraphs>
  <Slides>10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7" baseType="lpstr">
      <vt:lpstr>Microsoft YaHei Light</vt:lpstr>
      <vt:lpstr>Arial</vt:lpstr>
      <vt:lpstr>Blackadder ITC</vt:lpstr>
      <vt:lpstr>Calibri</vt:lpstr>
      <vt:lpstr>Calibri Light</vt:lpstr>
      <vt:lpstr>Tema de Office</vt:lpstr>
      <vt:lpstr>Imagen de mapa de bits</vt:lpstr>
      <vt:lpstr>   La Universidad del Siglo XXI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Aracelys Piñate</dc:creator>
  <cp:lastModifiedBy>Jackeline</cp:lastModifiedBy>
  <cp:revision>49</cp:revision>
  <dcterms:created xsi:type="dcterms:W3CDTF">2023-11-13T19:08:07Z</dcterms:created>
  <dcterms:modified xsi:type="dcterms:W3CDTF">2025-01-06T00:34:11Z</dcterms:modified>
</cp:coreProperties>
</file>