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82" r:id="rId3"/>
    <p:sldId id="256" r:id="rId4"/>
    <p:sldId id="258" r:id="rId5"/>
    <p:sldId id="259" r:id="rId6"/>
    <p:sldId id="260" r:id="rId7"/>
    <p:sldId id="273" r:id="rId8"/>
    <p:sldId id="275" r:id="rId9"/>
    <p:sldId id="276" r:id="rId10"/>
    <p:sldId id="280" r:id="rId11"/>
    <p:sldId id="281" r:id="rId12"/>
    <p:sldId id="27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E1EA"/>
    <a:srgbClr val="2E7A73"/>
    <a:srgbClr val="4D78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-634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2A6C7-5384-4DC5-A5C8-597FE2D3CEE4}" type="datetimeFigureOut">
              <a:rPr lang="en-US" smtClean="0"/>
              <a:pPr/>
              <a:t>1/28/2025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66B7B-A34C-4FA9-A9AD-6F5AF7513A8A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220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2A6C7-5384-4DC5-A5C8-597FE2D3CEE4}" type="datetimeFigureOut">
              <a:rPr lang="en-US" smtClean="0"/>
              <a:pPr/>
              <a:t>1/28/2025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66B7B-A34C-4FA9-A9AD-6F5AF7513A8A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554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2A6C7-5384-4DC5-A5C8-597FE2D3CEE4}" type="datetimeFigureOut">
              <a:rPr lang="en-US" smtClean="0"/>
              <a:pPr/>
              <a:t>1/28/2025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66B7B-A34C-4FA9-A9AD-6F5AF7513A8A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199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2A6C7-5384-4DC5-A5C8-597FE2D3CEE4}" type="datetimeFigureOut">
              <a:rPr lang="en-US" smtClean="0"/>
              <a:pPr/>
              <a:t>1/28/2025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66B7B-A34C-4FA9-A9AD-6F5AF7513A8A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44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2A6C7-5384-4DC5-A5C8-597FE2D3CEE4}" type="datetimeFigureOut">
              <a:rPr lang="en-US" smtClean="0"/>
              <a:pPr/>
              <a:t>1/28/2025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66B7B-A34C-4FA9-A9AD-6F5AF7513A8A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518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2A6C7-5384-4DC5-A5C8-597FE2D3CEE4}" type="datetimeFigureOut">
              <a:rPr lang="en-US" smtClean="0"/>
              <a:pPr/>
              <a:t>1/28/2025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66B7B-A34C-4FA9-A9AD-6F5AF7513A8A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083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2A6C7-5384-4DC5-A5C8-597FE2D3CEE4}" type="datetimeFigureOut">
              <a:rPr lang="en-US" smtClean="0"/>
              <a:pPr/>
              <a:t>1/28/2025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66B7B-A34C-4FA9-A9AD-6F5AF7513A8A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198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2A6C7-5384-4DC5-A5C8-597FE2D3CEE4}" type="datetimeFigureOut">
              <a:rPr lang="en-US" smtClean="0"/>
              <a:pPr/>
              <a:t>1/28/2025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66B7B-A34C-4FA9-A9AD-6F5AF7513A8A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261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2A6C7-5384-4DC5-A5C8-597FE2D3CEE4}" type="datetimeFigureOut">
              <a:rPr lang="en-US" smtClean="0"/>
              <a:pPr/>
              <a:t>1/28/2025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66B7B-A34C-4FA9-A9AD-6F5AF7513A8A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408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2A6C7-5384-4DC5-A5C8-597FE2D3CEE4}" type="datetimeFigureOut">
              <a:rPr lang="en-US" smtClean="0"/>
              <a:pPr/>
              <a:t>1/28/2025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66B7B-A34C-4FA9-A9AD-6F5AF7513A8A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889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2A6C7-5384-4DC5-A5C8-597FE2D3CEE4}" type="datetimeFigureOut">
              <a:rPr lang="en-US" smtClean="0"/>
              <a:pPr/>
              <a:t>1/28/2025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66B7B-A34C-4FA9-A9AD-6F5AF7513A8A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125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02A6C7-5384-4DC5-A5C8-597FE2D3CEE4}" type="datetimeFigureOut">
              <a:rPr lang="en-US" smtClean="0"/>
              <a:pPr/>
              <a:t>1/28/2025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B66B7B-A34C-4FA9-A9AD-6F5AF7513A8A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103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5607304" y="2055445"/>
            <a:ext cx="6348046" cy="2387600"/>
          </a:xfrm>
        </p:spPr>
        <p:txBody>
          <a:bodyPr>
            <a:normAutofit/>
          </a:bodyPr>
          <a:lstStyle/>
          <a:p>
            <a:r>
              <a:rPr lang="es-VE" sz="4400" b="1" dirty="0"/>
              <a:t>Impacto del Cambio Climático en la Pesca Artesanal de Chirimena</a:t>
            </a:r>
            <a:r>
              <a:rPr lang="es-VE" sz="4400" dirty="0"/>
              <a:t>:</a:t>
            </a:r>
            <a:endParaRPr lang="es-ES" sz="4400" dirty="0"/>
          </a:p>
        </p:txBody>
      </p:sp>
      <p:sp>
        <p:nvSpPr>
          <p:cNvPr id="5" name="Rectángulo 4"/>
          <p:cNvSpPr/>
          <p:nvPr/>
        </p:nvSpPr>
        <p:spPr>
          <a:xfrm>
            <a:off x="-1" y="5105400"/>
            <a:ext cx="2705101" cy="6096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uadroTexto 6"/>
          <p:cNvSpPr txBox="1"/>
          <p:nvPr/>
        </p:nvSpPr>
        <p:spPr>
          <a:xfrm>
            <a:off x="6216793" y="5715000"/>
            <a:ext cx="44981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Autor: Antrop. Rona Villalba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6847752" y="6268998"/>
            <a:ext cx="3867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Caracas, 30 de enero de 2025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9 Subtítulo"/>
          <p:cNvSpPr>
            <a:spLocks noGrp="1"/>
          </p:cNvSpPr>
          <p:nvPr>
            <p:ph type="subTitle" idx="1"/>
          </p:nvPr>
        </p:nvSpPr>
        <p:spPr>
          <a:xfrm>
            <a:off x="5549630" y="4498844"/>
            <a:ext cx="6463393" cy="430709"/>
          </a:xfrm>
        </p:spPr>
        <p:txBody>
          <a:bodyPr/>
          <a:lstStyle/>
          <a:p>
            <a:r>
              <a:rPr lang="es-ES" dirty="0"/>
              <a:t>Desafíos y Adaptaciones Tecnológicas</a:t>
            </a:r>
          </a:p>
        </p:txBody>
      </p:sp>
      <p:sp>
        <p:nvSpPr>
          <p:cNvPr id="11" name="CuadroTexto 7"/>
          <p:cNvSpPr txBox="1"/>
          <p:nvPr/>
        </p:nvSpPr>
        <p:spPr>
          <a:xfrm>
            <a:off x="4832342" y="249198"/>
            <a:ext cx="72580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/>
              <a:t>REUNIÓN DE XXIV ANIVERSARIO</a:t>
            </a:r>
          </a:p>
          <a:p>
            <a:pPr algn="ctr"/>
            <a:r>
              <a:rPr lang="es-ES" sz="1600" b="1" dirty="0"/>
              <a:t>ASOCIACIÓN VENEZOLANA DE GESTIÓN DE INVESTIGACIÓN Y DESARROLLO AVEGID </a:t>
            </a:r>
          </a:p>
          <a:p>
            <a:pPr algn="ctr"/>
            <a:r>
              <a:rPr lang="es-ES" sz="1600" b="1" dirty="0"/>
              <a:t>ASOCIACIÓN INTERNACIONAL DE GESTIÓN DE INVESTIGACIÓN Y DESARROLLO </a:t>
            </a:r>
          </a:p>
          <a:p>
            <a:pPr algn="ctr"/>
            <a:r>
              <a:rPr lang="es-ES" sz="1600" b="1" dirty="0"/>
              <a:t>AIGID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Imagen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260303" y="2688709"/>
            <a:ext cx="5020627" cy="2499341"/>
          </a:xfrm>
          <a:prstGeom prst="rect">
            <a:avLst/>
          </a:prstGeom>
          <a:solidFill>
            <a:srgbClr val="974706"/>
          </a:solidFill>
          <a:ln w="9525">
            <a:solidFill>
              <a:srgbClr val="974706"/>
            </a:solidFill>
            <a:prstDash val="dash"/>
            <a:miter lim="800000"/>
            <a:headEnd/>
            <a:tailEnd/>
          </a:ln>
        </p:spPr>
      </p:pic>
      <p:graphicFrame>
        <p:nvGraphicFramePr>
          <p:cNvPr id="10241" name="Object 1"/>
          <p:cNvGraphicFramePr>
            <a:graphicFrameLocks noChangeAspect="1"/>
          </p:cNvGraphicFramePr>
          <p:nvPr/>
        </p:nvGraphicFramePr>
        <p:xfrm>
          <a:off x="174172" y="1360714"/>
          <a:ext cx="5572125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5" name="Imagen de mapa de bits" r:id="rId4" imgW="6477904" imgH="771429" progId="Paint.Picture">
                  <p:embed/>
                </p:oleObj>
              </mc:Choice>
              <mc:Fallback>
                <p:oleObj name="Imagen de mapa de bits" r:id="rId4" imgW="6477904" imgH="771429" progId="Paint.Picture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172" y="1360714"/>
                        <a:ext cx="5572125" cy="666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394961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0"/>
            <a:ext cx="12192000" cy="116205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CuadroTexto 1"/>
          <p:cNvSpPr txBox="1"/>
          <p:nvPr/>
        </p:nvSpPr>
        <p:spPr>
          <a:xfrm>
            <a:off x="0" y="360342"/>
            <a:ext cx="7715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REFLEXIONES FINALES  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n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33114" y="10886"/>
            <a:ext cx="2264208" cy="1127155"/>
          </a:xfrm>
          <a:prstGeom prst="rect">
            <a:avLst/>
          </a:prstGeom>
          <a:solidFill>
            <a:srgbClr val="974706"/>
          </a:solidFill>
          <a:ln w="9525">
            <a:solidFill>
              <a:srgbClr val="974706"/>
            </a:solidFill>
            <a:prstDash val="dash"/>
            <a:miter lim="800000"/>
            <a:headEnd/>
            <a:tailEnd/>
          </a:ln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05FEE889-D63A-401C-A315-79EEC04901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530" y="1243904"/>
            <a:ext cx="7248940" cy="5436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6380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0"/>
            <a:ext cx="12192000" cy="116205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CuadroTexto 1"/>
          <p:cNvSpPr txBox="1"/>
          <p:nvPr/>
        </p:nvSpPr>
        <p:spPr>
          <a:xfrm>
            <a:off x="0" y="360342"/>
            <a:ext cx="7715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REFLEXIONES FINALES  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n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33114" y="10886"/>
            <a:ext cx="2264208" cy="1127155"/>
          </a:xfrm>
          <a:prstGeom prst="rect">
            <a:avLst/>
          </a:prstGeom>
          <a:solidFill>
            <a:srgbClr val="974706"/>
          </a:solidFill>
          <a:ln w="9525">
            <a:solidFill>
              <a:srgbClr val="974706"/>
            </a:solidFill>
            <a:prstDash val="dash"/>
            <a:miter lim="800000"/>
            <a:headEnd/>
            <a:tailEnd/>
          </a:ln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xmlns="" id="{41CD7276-A48F-4BA4-9894-87CAAAF220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032" y="1498383"/>
            <a:ext cx="6743082" cy="505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6520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0"/>
            <a:ext cx="12192000" cy="116205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uadroTexto 2"/>
          <p:cNvSpPr txBox="1"/>
          <p:nvPr/>
        </p:nvSpPr>
        <p:spPr>
          <a:xfrm>
            <a:off x="3467100" y="3295650"/>
            <a:ext cx="52387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b="1" i="1" dirty="0">
                <a:solidFill>
                  <a:schemeClr val="accent2">
                    <a:lumMod val="50000"/>
                  </a:schemeClr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¡¡GRACIAS!!</a:t>
            </a:r>
            <a:r>
              <a:rPr lang="es-ES" b="1" dirty="0">
                <a:solidFill>
                  <a:schemeClr val="accent2">
                    <a:lumMod val="50000"/>
                  </a:schemeClr>
                </a:solidFill>
                <a:latin typeface="Blackadder ITC" panose="04020505051007020D02" pitchFamily="82" charset="0"/>
              </a:rPr>
              <a:t> </a:t>
            </a:r>
            <a:endParaRPr lang="en-US" b="1" dirty="0">
              <a:solidFill>
                <a:schemeClr val="accent2">
                  <a:lumMod val="50000"/>
                </a:schemeClr>
              </a:solidFill>
              <a:latin typeface="Blackadder ITC" panose="04020505051007020D02" pitchFamily="82" charset="0"/>
            </a:endParaRPr>
          </a:p>
        </p:txBody>
      </p:sp>
      <p:sp>
        <p:nvSpPr>
          <p:cNvPr id="7" name="CuadroTexto 1"/>
          <p:cNvSpPr txBox="1"/>
          <p:nvPr/>
        </p:nvSpPr>
        <p:spPr>
          <a:xfrm>
            <a:off x="0" y="360342"/>
            <a:ext cx="7715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REFLEXIONES FINALES  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12FE011D-580A-BEBD-0876-885A8A92D6F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45234" y="5520"/>
            <a:ext cx="3546764" cy="1147820"/>
          </a:xfrm>
          <a:prstGeom prst="rect">
            <a:avLst/>
          </a:prstGeom>
        </p:spPr>
      </p:pic>
      <p:pic>
        <p:nvPicPr>
          <p:cNvPr id="6" name="Imagen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33114" y="10886"/>
            <a:ext cx="2264208" cy="1127155"/>
          </a:xfrm>
          <a:prstGeom prst="rect">
            <a:avLst/>
          </a:prstGeom>
          <a:solidFill>
            <a:srgbClr val="974706"/>
          </a:solidFill>
          <a:ln w="9525">
            <a:solidFill>
              <a:srgbClr val="974706"/>
            </a:solidFill>
            <a:prstDash val="dash"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885516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0"/>
            <a:ext cx="12192000" cy="116205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DESCRIPCIÓN DE LA REALIDAD 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n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33114" y="10886"/>
            <a:ext cx="2264208" cy="1127155"/>
          </a:xfrm>
          <a:prstGeom prst="rect">
            <a:avLst/>
          </a:prstGeom>
          <a:solidFill>
            <a:srgbClr val="974706"/>
          </a:solidFill>
          <a:ln w="9525">
            <a:solidFill>
              <a:srgbClr val="974706"/>
            </a:solidFill>
            <a:prstDash val="dash"/>
            <a:miter lim="800000"/>
            <a:headEnd/>
            <a:tailEnd/>
          </a:ln>
        </p:spPr>
      </p:pic>
      <p:grpSp>
        <p:nvGrpSpPr>
          <p:cNvPr id="7" name="Grupo 6">
            <a:extLst>
              <a:ext uri="{FF2B5EF4-FFF2-40B4-BE49-F238E27FC236}">
                <a16:creationId xmlns:a16="http://schemas.microsoft.com/office/drawing/2014/main" xmlns="" id="{1264CFD3-B67F-4CD3-A5B9-2FF74E10382A}"/>
              </a:ext>
            </a:extLst>
          </p:cNvPr>
          <p:cNvGrpSpPr/>
          <p:nvPr/>
        </p:nvGrpSpPr>
        <p:grpSpPr>
          <a:xfrm>
            <a:off x="2560982" y="1272209"/>
            <a:ext cx="7506474" cy="5316442"/>
            <a:chOff x="2560982" y="1272209"/>
            <a:chExt cx="7506474" cy="5316442"/>
          </a:xfrm>
        </p:grpSpPr>
        <p:pic>
          <p:nvPicPr>
            <p:cNvPr id="3" name="Imagen 2">
              <a:extLst>
                <a:ext uri="{FF2B5EF4-FFF2-40B4-BE49-F238E27FC236}">
                  <a16:creationId xmlns:a16="http://schemas.microsoft.com/office/drawing/2014/main" xmlns="" id="{2FC2CE6A-C047-40C6-9582-E283CEB212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0982" y="1272209"/>
              <a:ext cx="7506474" cy="5316442"/>
            </a:xfrm>
            <a:prstGeom prst="rect">
              <a:avLst/>
            </a:prstGeom>
          </p:spPr>
        </p:pic>
        <p:sp>
          <p:nvSpPr>
            <p:cNvPr id="4" name="Rectángulo 3">
              <a:extLst>
                <a:ext uri="{FF2B5EF4-FFF2-40B4-BE49-F238E27FC236}">
                  <a16:creationId xmlns:a16="http://schemas.microsoft.com/office/drawing/2014/main" xmlns="" id="{DF47A20D-82E2-4BD5-8609-4777ECF41707}"/>
                </a:ext>
              </a:extLst>
            </p:cNvPr>
            <p:cNvSpPr/>
            <p:nvPr/>
          </p:nvSpPr>
          <p:spPr>
            <a:xfrm>
              <a:off x="2713383" y="2385391"/>
              <a:ext cx="1828800" cy="149087"/>
            </a:xfrm>
            <a:prstGeom prst="rect">
              <a:avLst/>
            </a:prstGeom>
            <a:solidFill>
              <a:srgbClr val="DEE1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/>
            </a:p>
          </p:txBody>
        </p:sp>
      </p:grpSp>
    </p:spTree>
    <p:extLst>
      <p:ext uri="{BB962C8B-B14F-4D97-AF65-F5344CB8AC3E}">
        <p14:creationId xmlns:p14="http://schemas.microsoft.com/office/powerpoint/2010/main" val="32865315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0"/>
            <a:ext cx="12192000" cy="116205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DESCRIPCIÓN DE LA REALIDAD 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n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33114" y="10886"/>
            <a:ext cx="2264208" cy="1127155"/>
          </a:xfrm>
          <a:prstGeom prst="rect">
            <a:avLst/>
          </a:prstGeom>
          <a:solidFill>
            <a:srgbClr val="974706"/>
          </a:solidFill>
          <a:ln w="9525">
            <a:solidFill>
              <a:srgbClr val="974706"/>
            </a:solidFill>
            <a:prstDash val="dash"/>
            <a:miter lim="800000"/>
            <a:headEnd/>
            <a:tailEnd/>
          </a:ln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6E3970E8-1BCA-418A-AC3D-CB1C0C6C43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460" y="1759367"/>
            <a:ext cx="9397999" cy="3993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75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0"/>
            <a:ext cx="12192000" cy="116205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PREGUNTAS DE INVESTIGACIÓN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7 Marcador de contenido"/>
          <p:cNvSpPr>
            <a:spLocks noGrp="1"/>
          </p:cNvSpPr>
          <p:nvPr>
            <p:ph idx="1"/>
          </p:nvPr>
        </p:nvSpPr>
        <p:spPr>
          <a:xfrm>
            <a:off x="838199" y="1825625"/>
            <a:ext cx="10685585" cy="4351338"/>
          </a:xfrm>
        </p:spPr>
        <p:txBody>
          <a:bodyPr>
            <a:normAutofit/>
          </a:bodyPr>
          <a:lstStyle/>
          <a:p>
            <a:r>
              <a:rPr lang="es-VE" dirty="0"/>
              <a:t> </a:t>
            </a:r>
            <a:r>
              <a:rPr lang="es-VE" dirty="0"/>
              <a:t>¿De qué manera los pescadores artesanales de Chirimena perciben y experimentan los impactos del cambio climático en sus actividades, y cómo estas experiencias varían según el tipo de tecnología utilizada en la pesca?</a:t>
            </a:r>
          </a:p>
          <a:p>
            <a:pPr marL="0" indent="0">
              <a:buNone/>
            </a:pPr>
            <a:endParaRPr lang="es-VE" dirty="0"/>
          </a:p>
          <a:p>
            <a:r>
              <a:rPr lang="es-VE" dirty="0"/>
              <a:t>¿Qué estrategias de adaptación al cambio climático han implementado los pescadores artesanales de Chirimena, y cómo estas estrategias se relacionan con la adopción y uso de tecnologías apropiadas?</a:t>
            </a:r>
          </a:p>
        </p:txBody>
      </p:sp>
      <p:pic>
        <p:nvPicPr>
          <p:cNvPr id="6" name="Imagen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33114" y="10886"/>
            <a:ext cx="2264208" cy="1127155"/>
          </a:xfrm>
          <a:prstGeom prst="rect">
            <a:avLst/>
          </a:prstGeom>
          <a:solidFill>
            <a:srgbClr val="974706"/>
          </a:solidFill>
          <a:ln w="9525">
            <a:solidFill>
              <a:srgbClr val="974706"/>
            </a:solidFill>
            <a:prstDash val="dash"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196597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-29817"/>
            <a:ext cx="12192000" cy="116205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46284" y="343454"/>
            <a:ext cx="87208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PROPÓSITOS DE LA INVESTIGACIÓN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7 Marcador de contenido"/>
          <p:cNvSpPr>
            <a:spLocks noGrp="1"/>
          </p:cNvSpPr>
          <p:nvPr>
            <p:ph idx="1"/>
          </p:nvPr>
        </p:nvSpPr>
        <p:spPr>
          <a:xfrm>
            <a:off x="881722" y="1907040"/>
            <a:ext cx="10515600" cy="1910861"/>
          </a:xfrm>
        </p:spPr>
        <p:txBody>
          <a:bodyPr/>
          <a:lstStyle/>
          <a:p>
            <a:pPr marL="0" indent="0" algn="just">
              <a:buNone/>
            </a:pPr>
            <a:r>
              <a:rPr lang="es-VE" dirty="0"/>
              <a:t>El objetivo principal de esta investigación es </a:t>
            </a:r>
            <a:r>
              <a:rPr lang="es-VE" dirty="0" smtClean="0"/>
              <a:t>evaluar </a:t>
            </a:r>
            <a:r>
              <a:rPr lang="es-VE" dirty="0"/>
              <a:t>los impactos </a:t>
            </a:r>
            <a:r>
              <a:rPr lang="es-VE" dirty="0" smtClean="0"/>
              <a:t>del </a:t>
            </a:r>
            <a:r>
              <a:rPr lang="es-VE" dirty="0"/>
              <a:t>cambio climático </a:t>
            </a:r>
            <a:r>
              <a:rPr lang="es-VE" dirty="0"/>
              <a:t>y </a:t>
            </a:r>
            <a:r>
              <a:rPr lang="es-VE" dirty="0" smtClean="0"/>
              <a:t>sus estrategias </a:t>
            </a:r>
            <a:r>
              <a:rPr lang="es-VE" dirty="0"/>
              <a:t>de adaptación </a:t>
            </a:r>
            <a:r>
              <a:rPr lang="es-VE" dirty="0" smtClean="0"/>
              <a:t>en </a:t>
            </a:r>
            <a:r>
              <a:rPr lang="es-VE" dirty="0" smtClean="0"/>
              <a:t>pescadores </a:t>
            </a:r>
            <a:r>
              <a:rPr lang="es-VE" dirty="0"/>
              <a:t>artesanales de </a:t>
            </a:r>
            <a:r>
              <a:rPr lang="es-VE" dirty="0" smtClean="0"/>
              <a:t>Chirimena basados </a:t>
            </a:r>
            <a:r>
              <a:rPr lang="es-VE" dirty="0"/>
              <a:t>en el uso de tecnologías apropiadas</a:t>
            </a:r>
            <a:endParaRPr lang="es-ES" dirty="0"/>
          </a:p>
        </p:txBody>
      </p:sp>
      <p:pic>
        <p:nvPicPr>
          <p:cNvPr id="6" name="Imagen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33114" y="10886"/>
            <a:ext cx="2264208" cy="1127155"/>
          </a:xfrm>
          <a:prstGeom prst="rect">
            <a:avLst/>
          </a:prstGeom>
          <a:solidFill>
            <a:srgbClr val="974706"/>
          </a:solidFill>
          <a:ln w="9525">
            <a:solidFill>
              <a:srgbClr val="974706"/>
            </a:solidFill>
            <a:prstDash val="dash"/>
            <a:miter lim="800000"/>
            <a:headEnd/>
            <a:tailEnd/>
          </a:ln>
        </p:spPr>
      </p:pic>
      <p:pic>
        <p:nvPicPr>
          <p:cNvPr id="7" name="Picture 2" descr="E:\PROYECTO CHIRIMENA\IMAGENES\WhatsApp Image 2024-09-10 at 1.48.18 PM.jpeg">
            <a:extLst>
              <a:ext uri="{FF2B5EF4-FFF2-40B4-BE49-F238E27FC236}">
                <a16:creationId xmlns:a16="http://schemas.microsoft.com/office/drawing/2014/main" xmlns="" id="{E6E982FD-95FB-4B17-BCD3-1DDB990DE6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85" b="19823"/>
          <a:stretch/>
        </p:blipFill>
        <p:spPr bwMode="auto">
          <a:xfrm>
            <a:off x="952499" y="4214193"/>
            <a:ext cx="10287001" cy="1910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94559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0"/>
            <a:ext cx="12192000" cy="116205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CuadroTexto 1"/>
          <p:cNvSpPr txBox="1"/>
          <p:nvPr/>
        </p:nvSpPr>
        <p:spPr>
          <a:xfrm>
            <a:off x="69573" y="346483"/>
            <a:ext cx="84789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BASES TEÓRICAS Y UNIDADES TEMÁTICAS  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n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33114" y="10886"/>
            <a:ext cx="2264208" cy="1127155"/>
          </a:xfrm>
          <a:prstGeom prst="rect">
            <a:avLst/>
          </a:prstGeom>
          <a:solidFill>
            <a:srgbClr val="974706"/>
          </a:solidFill>
          <a:ln w="9525">
            <a:solidFill>
              <a:srgbClr val="974706"/>
            </a:solidFill>
            <a:prstDash val="dash"/>
            <a:miter lim="800000"/>
            <a:headEnd/>
            <a:tailEnd/>
          </a:ln>
        </p:spPr>
      </p:pic>
      <p:pic>
        <p:nvPicPr>
          <p:cNvPr id="13315" name="Picture 3" descr="E:\PROYECTO CHIRIMENA\Fotos Campo 07-09-2024\IMG_20240907_175918_58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645" y="1725042"/>
            <a:ext cx="10436710" cy="4627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19995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0"/>
            <a:ext cx="12192000" cy="116205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CuadroTexto 1"/>
          <p:cNvSpPr txBox="1"/>
          <p:nvPr/>
        </p:nvSpPr>
        <p:spPr>
          <a:xfrm>
            <a:off x="0" y="341293"/>
            <a:ext cx="8953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METODOLOGÍA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n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33114" y="10886"/>
            <a:ext cx="2264208" cy="1127155"/>
          </a:xfrm>
          <a:prstGeom prst="rect">
            <a:avLst/>
          </a:prstGeom>
          <a:solidFill>
            <a:srgbClr val="974706"/>
          </a:solidFill>
          <a:ln w="9525">
            <a:solidFill>
              <a:srgbClr val="974706"/>
            </a:solidFill>
            <a:prstDash val="dash"/>
            <a:miter lim="800000"/>
            <a:headEnd/>
            <a:tailEnd/>
          </a:ln>
        </p:spPr>
      </p:pic>
      <p:pic>
        <p:nvPicPr>
          <p:cNvPr id="14338" name="Picture 2" descr="E:\PROYECTO CHIRIMENA\Fotos Campo 07-09-2024\IMG_20240907_144709_95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80" b="7004"/>
          <a:stretch/>
        </p:blipFill>
        <p:spPr bwMode="auto">
          <a:xfrm>
            <a:off x="828376" y="1542522"/>
            <a:ext cx="2754636" cy="4648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3" name="Picture 7" descr="E:\PROYECTO CHIRIMENA\Fotos Campo 08-09-2024\IMG-20240908-WA000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4" r="13243" b="14950"/>
          <a:stretch/>
        </p:blipFill>
        <p:spPr bwMode="auto">
          <a:xfrm>
            <a:off x="3926825" y="1542522"/>
            <a:ext cx="2851484" cy="2387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1" name="Picture 5" descr="E:\PROYECTO CHIRIMENA\Fotos Campo 07-09-2024\IMG_20240907_105857_615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20" t="15205" r="26498"/>
          <a:stretch/>
        </p:blipFill>
        <p:spPr bwMode="auto">
          <a:xfrm>
            <a:off x="4755042" y="3686643"/>
            <a:ext cx="2779294" cy="2653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8" descr="E:\PROYECTO CHIRIMENA\Fotos Campo 08-09-2024\IMG-20240908-WA001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5978" y="2736101"/>
            <a:ext cx="3943643" cy="2957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81262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0"/>
            <a:ext cx="12192000" cy="116205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CuadroTexto 1"/>
          <p:cNvSpPr txBox="1"/>
          <p:nvPr/>
        </p:nvSpPr>
        <p:spPr>
          <a:xfrm>
            <a:off x="0" y="319414"/>
            <a:ext cx="7639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DISCUSIÓN Y RESULTADOS 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n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33114" y="10886"/>
            <a:ext cx="2264208" cy="1127155"/>
          </a:xfrm>
          <a:prstGeom prst="rect">
            <a:avLst/>
          </a:prstGeom>
          <a:solidFill>
            <a:srgbClr val="974706"/>
          </a:solidFill>
          <a:ln w="9525">
            <a:solidFill>
              <a:srgbClr val="974706"/>
            </a:solidFill>
            <a:prstDash val="dash"/>
            <a:miter lim="800000"/>
            <a:headEnd/>
            <a:tailEnd/>
          </a:ln>
        </p:spPr>
      </p:pic>
      <p:pic>
        <p:nvPicPr>
          <p:cNvPr id="11268" name="Picture 4" descr="C:\Users\IVIC\Desktop\IMG_20241018_151928_9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685" y="1583974"/>
            <a:ext cx="10996827" cy="4875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61233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0"/>
            <a:ext cx="12192000" cy="116205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CuadroTexto 1"/>
          <p:cNvSpPr txBox="1"/>
          <p:nvPr/>
        </p:nvSpPr>
        <p:spPr>
          <a:xfrm>
            <a:off x="0" y="340464"/>
            <a:ext cx="7715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REFLEXIONES FINALES  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n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33114" y="10886"/>
            <a:ext cx="2264208" cy="1127155"/>
          </a:xfrm>
          <a:prstGeom prst="rect">
            <a:avLst/>
          </a:prstGeom>
          <a:solidFill>
            <a:srgbClr val="974706"/>
          </a:solidFill>
          <a:ln w="9525">
            <a:solidFill>
              <a:srgbClr val="974706"/>
            </a:solidFill>
            <a:prstDash val="dash"/>
            <a:miter lim="800000"/>
            <a:headEnd/>
            <a:tailEnd/>
          </a:ln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A16B3261-A4BF-4F5F-98A0-B5C47A625090}"/>
              </a:ext>
            </a:extLst>
          </p:cNvPr>
          <p:cNvSpPr txBox="1"/>
          <p:nvPr/>
        </p:nvSpPr>
        <p:spPr>
          <a:xfrm>
            <a:off x="858914" y="1762020"/>
            <a:ext cx="50272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000" dirty="0"/>
              <a:t>Tecnología como aliada</a:t>
            </a:r>
            <a:endParaRPr lang="es-VE" sz="4000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56303690-0923-473D-A3B2-BD8C4E20B4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5246" y="2909879"/>
            <a:ext cx="3166434" cy="3166434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ED144CDA-474B-4C08-A11A-F262EBE91B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2322" y="1590700"/>
            <a:ext cx="4118438" cy="4118438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0BB044AC-0CFB-4313-BA67-0911948FDC5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26411"/>
          <a:stretch/>
        </p:blipFill>
        <p:spPr>
          <a:xfrm>
            <a:off x="4518891" y="4493096"/>
            <a:ext cx="1577109" cy="2143125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xmlns="" id="{AF853B59-6BD4-4EE1-998B-C22CA60E04E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7178" y="2909879"/>
            <a:ext cx="4155298" cy="232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61549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633</TotalTime>
  <Words>186</Words>
  <Application>Microsoft Office PowerPoint</Application>
  <PresentationFormat>Personalizado</PresentationFormat>
  <Paragraphs>25</Paragraphs>
  <Slides>12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4" baseType="lpstr">
      <vt:lpstr>Tema de Office</vt:lpstr>
      <vt:lpstr>Imagen de mapa de bits</vt:lpstr>
      <vt:lpstr>Impacto del Cambio Climático en la Pesca Artesanal de Chirimena: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Aracelys Piñate</dc:creator>
  <cp:lastModifiedBy>IVIC</cp:lastModifiedBy>
  <cp:revision>54</cp:revision>
  <dcterms:created xsi:type="dcterms:W3CDTF">2023-11-13T19:08:07Z</dcterms:created>
  <dcterms:modified xsi:type="dcterms:W3CDTF">2025-01-28T15:29:57Z</dcterms:modified>
</cp:coreProperties>
</file>