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Meddon" panose="020F0502020204030204" pitchFamily="2" charset="0"/>
      <p:regular r:id="rId13"/>
    </p:embeddedFont>
    <p:embeddedFont>
      <p:font typeface="Roboto" panose="020F0502020204030204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5c965ad9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2d5c965ad9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5746300" y="2572500"/>
            <a:ext cx="5949300" cy="1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3103"/>
              <a:buFont typeface="Calibri"/>
              <a:buNone/>
            </a:pPr>
            <a:r>
              <a:rPr lang="es-ES" sz="6444" b="1"/>
              <a:t>Humanidad Simulada </a:t>
            </a:r>
            <a:endParaRPr sz="6444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-1" y="5105400"/>
            <a:ext cx="2705101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7693891" y="5715000"/>
            <a:ext cx="4498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Autor(es)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6667500" y="6268998"/>
            <a:ext cx="38671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Caracas, 30 de enero de 2024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5366656" y="3602038"/>
            <a:ext cx="6463500" cy="1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/>
              <a:t>Dra. Waleska Perdomo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4972042" y="440473"/>
            <a:ext cx="7258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REUNIÓN DE XXIV ANIVERSARIO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ASOCIACIÓN VENEZOLANA DE GESTIÓN DE INVESTIGACIÓN Y DESARROLLO AVEGID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ASOCIACIÓN INTERNACIONAL DE GESTIÓN DE INVESTIGACIÓN Y DESARROLLO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AIGID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260303" y="2934893"/>
            <a:ext cx="5020627" cy="2499341"/>
          </a:xfrm>
          <a:prstGeom prst="rect">
            <a:avLst/>
          </a:prstGeom>
          <a:solidFill>
            <a:srgbClr val="974706"/>
          </a:solidFill>
          <a:ln w="9525" cap="flat" cmpd="sng">
            <a:solidFill>
              <a:srgbClr val="974706"/>
            </a:solidFill>
            <a:prstDash val="dash"/>
            <a:miter lim="800000"/>
            <a:headEnd type="none" w="sm" len="sm"/>
            <a:tailEnd type="none" w="sm" len="sm"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172" y="1360714"/>
            <a:ext cx="5572125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3467100" y="3295650"/>
            <a:ext cx="52387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1" i="1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¡¡GRACIAS!!</a:t>
            </a:r>
            <a:r>
              <a:rPr lang="es-ES" sz="1800" b="1">
                <a:solidFill>
                  <a:srgbClr val="833C0B"/>
                </a:solidFill>
                <a:latin typeface="Meddon"/>
                <a:ea typeface="Meddon"/>
                <a:cs typeface="Meddon"/>
                <a:sym typeface="Meddon"/>
              </a:rPr>
              <a:t> </a:t>
            </a:r>
            <a:endParaRPr sz="1800" b="1">
              <a:solidFill>
                <a:srgbClr val="833C0B"/>
              </a:solidFill>
              <a:latin typeface="Meddon"/>
              <a:ea typeface="Meddon"/>
              <a:cs typeface="Meddon"/>
              <a:sym typeface="Meddon"/>
            </a:endParaRPr>
          </a:p>
        </p:txBody>
      </p:sp>
      <p:sp>
        <p:nvSpPr>
          <p:cNvPr id="228" name="Google Shape;228;p22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REFLEXIONES FINALES  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5234" y="5520"/>
            <a:ext cx="3546764" cy="114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 cap="flat" cmpd="sng">
            <a:solidFill>
              <a:srgbClr val="974706"/>
            </a:solidFill>
            <a:prstDash val="dash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 amt="14000"/>
          </a:blip>
          <a:srcRect r="60219"/>
          <a:stretch/>
        </p:blipFill>
        <p:spPr>
          <a:xfrm rot="6559313">
            <a:off x="4955269" y="-800721"/>
            <a:ext cx="5003912" cy="1041611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0" y="0"/>
            <a:ext cx="12192000" cy="1162200"/>
          </a:xfrm>
          <a:prstGeom prst="rect">
            <a:avLst/>
          </a:pr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DESCRIPCIÓN DE LA REALIDAD 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 cap="flat" cmpd="sng">
            <a:solidFill>
              <a:srgbClr val="974706"/>
            </a:solidFill>
            <a:prstDash val="dash"/>
            <a:miter lim="800000"/>
            <a:headEnd type="none" w="sm" len="sm"/>
            <a:tailEnd type="none" w="sm" len="sm"/>
          </a:ln>
        </p:spPr>
      </p:pic>
      <p:sp>
        <p:nvSpPr>
          <p:cNvPr id="99" name="Google Shape;99;p14"/>
          <p:cNvSpPr txBox="1"/>
          <p:nvPr/>
        </p:nvSpPr>
        <p:spPr>
          <a:xfrm>
            <a:off x="152400" y="152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4202704" y="1820797"/>
            <a:ext cx="3386700" cy="3386700"/>
          </a:xfrm>
          <a:prstGeom prst="donut">
            <a:avLst>
              <a:gd name="adj" fmla="val 16067"/>
            </a:avLst>
          </a:prstGeom>
          <a:solidFill>
            <a:srgbClr val="20124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4"/>
          <p:cNvGrpSpPr/>
          <p:nvPr/>
        </p:nvGrpSpPr>
        <p:grpSpPr>
          <a:xfrm>
            <a:off x="6757930" y="1402025"/>
            <a:ext cx="4639386" cy="907161"/>
            <a:chOff x="5214050" y="851684"/>
            <a:chExt cx="3479627" cy="680388"/>
          </a:xfrm>
        </p:grpSpPr>
        <p:cxnSp>
          <p:nvCxnSpPr>
            <p:cNvPr id="102" name="Google Shape;102;p14"/>
            <p:cNvCxnSpPr/>
            <p:nvPr/>
          </p:nvCxnSpPr>
          <p:spPr>
            <a:xfrm flipH="1">
              <a:off x="5214050" y="1153772"/>
              <a:ext cx="273000" cy="378300"/>
            </a:xfrm>
            <a:prstGeom prst="straightConnector1">
              <a:avLst/>
            </a:prstGeom>
            <a:noFill/>
            <a:ln w="19050" cap="flat" cmpd="sng">
              <a:solidFill>
                <a:srgbClr val="085630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03" name="Google Shape;103;p14"/>
            <p:cNvSpPr txBox="1"/>
            <p:nvPr/>
          </p:nvSpPr>
          <p:spPr>
            <a:xfrm>
              <a:off x="5837677" y="851684"/>
              <a:ext cx="2856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>
                  <a:latin typeface="Roboto"/>
                  <a:ea typeface="Roboto"/>
                  <a:cs typeface="Roboto"/>
                  <a:sym typeface="Roboto"/>
                </a:rPr>
                <a:t>Entronización paradigmática de la tecnología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>
                  <a:latin typeface="Roboto"/>
                  <a:ea typeface="Roboto"/>
                  <a:cs typeface="Roboto"/>
                  <a:sym typeface="Roboto"/>
                </a:rPr>
                <a:t>La tecnología se asume como medio y forma vital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" name="Google Shape;104;p14"/>
          <p:cNvGrpSpPr/>
          <p:nvPr/>
        </p:nvGrpSpPr>
        <p:grpSpPr>
          <a:xfrm>
            <a:off x="1576326" y="1402025"/>
            <a:ext cx="3440197" cy="907161"/>
            <a:chOff x="1327749" y="851684"/>
            <a:chExt cx="2580212" cy="680388"/>
          </a:xfrm>
        </p:grpSpPr>
        <p:cxnSp>
          <p:nvCxnSpPr>
            <p:cNvPr id="105" name="Google Shape;105;p14"/>
            <p:cNvCxnSpPr/>
            <p:nvPr/>
          </p:nvCxnSpPr>
          <p:spPr>
            <a:xfrm>
              <a:off x="3634961" y="1153772"/>
              <a:ext cx="273000" cy="378300"/>
            </a:xfrm>
            <a:prstGeom prst="straightConnector1">
              <a:avLst/>
            </a:prstGeom>
            <a:noFill/>
            <a:ln w="19050" cap="flat" cmpd="sng">
              <a:solidFill>
                <a:srgbClr val="65F0AC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06" name="Google Shape;106;p14"/>
            <p:cNvSpPr txBox="1"/>
            <p:nvPr/>
          </p:nvSpPr>
          <p:spPr>
            <a:xfrm>
              <a:off x="1327749" y="851684"/>
              <a:ext cx="1698300" cy="6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>
                  <a:latin typeface="Roboto"/>
                  <a:ea typeface="Roboto"/>
                  <a:cs typeface="Roboto"/>
                  <a:sym typeface="Roboto"/>
                </a:rPr>
                <a:t>Éter Tecnológico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>
                  <a:latin typeface="Roboto"/>
                  <a:ea typeface="Roboto"/>
                  <a:cs typeface="Roboto"/>
                  <a:sym typeface="Roboto"/>
                </a:rPr>
                <a:t>Vivimos retos de alguna mente maestra, que no podríamos llamar Dios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7306433" y="3714510"/>
            <a:ext cx="3602405" cy="1385670"/>
            <a:chOff x="5625475" y="2586177"/>
            <a:chExt cx="2701871" cy="669600"/>
          </a:xfrm>
        </p:grpSpPr>
        <p:cxnSp>
          <p:nvCxnSpPr>
            <p:cNvPr id="108" name="Google Shape;108;p14"/>
            <p:cNvCxnSpPr/>
            <p:nvPr/>
          </p:nvCxnSpPr>
          <p:spPr>
            <a:xfrm rot="10800000">
              <a:off x="5625475" y="2771675"/>
              <a:ext cx="442200" cy="153300"/>
            </a:xfrm>
            <a:prstGeom prst="straightConnector1">
              <a:avLst/>
            </a:prstGeom>
            <a:noFill/>
            <a:ln w="19050" cap="flat" cmpd="sng">
              <a:solidFill>
                <a:srgbClr val="0E945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09" name="Google Shape;109;p14"/>
            <p:cNvSpPr txBox="1"/>
            <p:nvPr/>
          </p:nvSpPr>
          <p:spPr>
            <a:xfrm>
              <a:off x="6077346" y="2586177"/>
              <a:ext cx="2250000" cy="669600"/>
            </a:xfrm>
            <a:prstGeom prst="rect">
              <a:avLst/>
            </a:prstGeom>
            <a:solidFill>
              <a:srgbClr val="FFFFFF">
                <a:alpha val="715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>
                  <a:latin typeface="Roboto"/>
                  <a:ea typeface="Roboto"/>
                  <a:cs typeface="Roboto"/>
                  <a:sym typeface="Roboto"/>
                </a:rPr>
                <a:t>Ontología Artificial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>
                  <a:latin typeface="Roboto"/>
                  <a:ea typeface="Roboto"/>
                  <a:cs typeface="Roboto"/>
                  <a:sym typeface="Roboto"/>
                </a:rPr>
                <a:t>La existencia está compartida con sistemas e interacciones artificiales 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" name="Google Shape;110;p14"/>
          <p:cNvGrpSpPr/>
          <p:nvPr/>
        </p:nvGrpSpPr>
        <p:grpSpPr>
          <a:xfrm>
            <a:off x="1878640" y="3695279"/>
            <a:ext cx="2606848" cy="892778"/>
            <a:chOff x="1554490" y="2571667"/>
            <a:chExt cx="1955185" cy="669600"/>
          </a:xfrm>
        </p:grpSpPr>
        <p:cxnSp>
          <p:nvCxnSpPr>
            <p:cNvPr id="111" name="Google Shape;111;p14"/>
            <p:cNvCxnSpPr/>
            <p:nvPr/>
          </p:nvCxnSpPr>
          <p:spPr>
            <a:xfrm rot="10800000" flipH="1">
              <a:off x="3059375" y="2771675"/>
              <a:ext cx="450300" cy="145200"/>
            </a:xfrm>
            <a:prstGeom prst="straightConnector1">
              <a:avLst/>
            </a:prstGeom>
            <a:noFill/>
            <a:ln w="19050" cap="flat" cmpd="sng">
              <a:solidFill>
                <a:srgbClr val="0E945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12" name="Google Shape;112;p14"/>
            <p:cNvSpPr txBox="1"/>
            <p:nvPr/>
          </p:nvSpPr>
          <p:spPr>
            <a:xfrm>
              <a:off x="1554490" y="2571667"/>
              <a:ext cx="1495200" cy="66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>
                  <a:latin typeface="Roboto"/>
                  <a:ea typeface="Roboto"/>
                  <a:cs typeface="Roboto"/>
                  <a:sym typeface="Roboto"/>
                </a:rPr>
                <a:t>Avatares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>
                  <a:latin typeface="Roboto"/>
                  <a:ea typeface="Roboto"/>
                  <a:cs typeface="Roboto"/>
                  <a:sym typeface="Roboto"/>
                </a:rPr>
                <a:t>Personas digitales que se muestran a través de la pantalla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" name="Google Shape;113;p14"/>
          <p:cNvGrpSpPr/>
          <p:nvPr/>
        </p:nvGrpSpPr>
        <p:grpSpPr>
          <a:xfrm>
            <a:off x="3450675" y="4987690"/>
            <a:ext cx="4771881" cy="1478662"/>
            <a:chOff x="2733546" y="3541000"/>
            <a:chExt cx="3579000" cy="1109025"/>
          </a:xfrm>
        </p:grpSpPr>
        <p:cxnSp>
          <p:nvCxnSpPr>
            <p:cNvPr id="114" name="Google Shape;114;p14"/>
            <p:cNvCxnSpPr/>
            <p:nvPr/>
          </p:nvCxnSpPr>
          <p:spPr>
            <a:xfrm rot="10800000">
              <a:off x="4563402" y="3541000"/>
              <a:ext cx="0" cy="489600"/>
            </a:xfrm>
            <a:prstGeom prst="straightConnector1">
              <a:avLst/>
            </a:prstGeom>
            <a:noFill/>
            <a:ln w="19050" cap="flat" cmpd="sng">
              <a:solidFill>
                <a:srgbClr val="085630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15" name="Google Shape;115;p14"/>
            <p:cNvSpPr txBox="1"/>
            <p:nvPr/>
          </p:nvSpPr>
          <p:spPr>
            <a:xfrm>
              <a:off x="2733546" y="3980425"/>
              <a:ext cx="3579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800" b="1">
                  <a:latin typeface="Roboto"/>
                  <a:ea typeface="Roboto"/>
                  <a:cs typeface="Roboto"/>
                  <a:sym typeface="Roboto"/>
                </a:rPr>
                <a:t>Interface vital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b="1">
                  <a:latin typeface="Roboto"/>
                  <a:ea typeface="Roboto"/>
                  <a:cs typeface="Roboto"/>
                  <a:sym typeface="Roboto"/>
                </a:rPr>
                <a:t>La vida está reseñada y posteada aparador </a:t>
              </a:r>
              <a:r>
                <a:rPr lang="es-ES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mediada por la pantalla y por la influencia de la hiperconexión</a:t>
              </a:r>
              <a:r>
                <a:rPr lang="es-ES" b="1">
                  <a:latin typeface="Roboto"/>
                  <a:ea typeface="Roboto"/>
                  <a:cs typeface="Roboto"/>
                  <a:sym typeface="Roboto"/>
                </a:rPr>
                <a:t> digital</a:t>
              </a:r>
              <a:endParaRPr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6" name="Google Shape;116;p14"/>
          <p:cNvSpPr/>
          <p:nvPr/>
        </p:nvSpPr>
        <p:spPr>
          <a:xfrm rot="1800095">
            <a:off x="4099155" y="1715047"/>
            <a:ext cx="3587828" cy="3587828"/>
          </a:xfrm>
          <a:prstGeom prst="blockArc">
            <a:avLst>
              <a:gd name="adj1" fmla="val 14414370"/>
              <a:gd name="adj2" fmla="val 18998613"/>
              <a:gd name="adj3" fmla="val 8907"/>
            </a:avLst>
          </a:prstGeom>
          <a:solidFill>
            <a:srgbClr val="B4A7D6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 rot="-9000757" flipH="1">
            <a:off x="4106992" y="1712886"/>
            <a:ext cx="3586968" cy="3586968"/>
          </a:xfrm>
          <a:prstGeom prst="blockArc">
            <a:avLst>
              <a:gd name="adj1" fmla="val 20178804"/>
              <a:gd name="adj2" fmla="val 2623923"/>
              <a:gd name="adj3" fmla="val 8858"/>
            </a:avLst>
          </a:prstGeom>
          <a:solidFill>
            <a:srgbClr val="8E7CC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060450" y="3052775"/>
            <a:ext cx="1667700" cy="90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20124D"/>
                </a:solidFill>
                <a:latin typeface="Roboto"/>
                <a:ea typeface="Roboto"/>
                <a:cs typeface="Roboto"/>
                <a:sym typeface="Roboto"/>
              </a:rPr>
              <a:t>Humanidad Simulada</a:t>
            </a:r>
            <a:endParaRPr sz="2000" b="1">
              <a:solidFill>
                <a:srgbClr val="20124D"/>
              </a:solidFill>
            </a:endParaRPr>
          </a:p>
        </p:txBody>
      </p:sp>
      <p:sp>
        <p:nvSpPr>
          <p:cNvPr id="119" name="Google Shape;119;p14"/>
          <p:cNvSpPr/>
          <p:nvPr/>
        </p:nvSpPr>
        <p:spPr>
          <a:xfrm rot="-3782290">
            <a:off x="7215062" y="2743693"/>
            <a:ext cx="484344" cy="484344"/>
          </a:xfrm>
          <a:prstGeom prst="rtTriangle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4"/>
          <p:cNvSpPr/>
          <p:nvPr/>
        </p:nvSpPr>
        <p:spPr>
          <a:xfrm rot="-1800026" flipH="1">
            <a:off x="4092719" y="1709748"/>
            <a:ext cx="3595753" cy="3595753"/>
          </a:xfrm>
          <a:prstGeom prst="blockArc">
            <a:avLst>
              <a:gd name="adj1" fmla="val 14334136"/>
              <a:gd name="adj2" fmla="val 18854681"/>
              <a:gd name="adj3" fmla="val 8846"/>
            </a:avLst>
          </a:prstGeom>
          <a:solidFill>
            <a:srgbClr val="D9D2E9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 rot="9000757">
            <a:off x="4082614" y="1716653"/>
            <a:ext cx="3586968" cy="3586968"/>
          </a:xfrm>
          <a:prstGeom prst="blockArc">
            <a:avLst>
              <a:gd name="adj1" fmla="val 20184517"/>
              <a:gd name="adj2" fmla="val 3007258"/>
              <a:gd name="adj3" fmla="val 9336"/>
            </a:avLst>
          </a:prstGeom>
          <a:solidFill>
            <a:srgbClr val="351C75"/>
          </a:solidFill>
          <a:ln w="9525" cap="flat" cmpd="sng">
            <a:solidFill>
              <a:srgbClr val="0E9453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/>
          <p:nvPr/>
        </p:nvSpPr>
        <p:spPr>
          <a:xfrm rot="-9000757" flipH="1">
            <a:off x="4082742" y="1718686"/>
            <a:ext cx="3586968" cy="3586968"/>
          </a:xfrm>
          <a:prstGeom prst="blockArc">
            <a:avLst>
              <a:gd name="adj1" fmla="val 15738599"/>
              <a:gd name="adj2" fmla="val 20008131"/>
              <a:gd name="adj3" fmla="val 9063"/>
            </a:avLst>
          </a:prstGeom>
          <a:solidFill>
            <a:srgbClr val="674EA7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/>
          <p:nvPr/>
        </p:nvSpPr>
        <p:spPr>
          <a:xfrm rot="9240359">
            <a:off x="4090719" y="2743395"/>
            <a:ext cx="484625" cy="484625"/>
          </a:xfrm>
          <a:prstGeom prst="rtTriangle">
            <a:avLst/>
          </a:prstGeom>
          <a:solidFill>
            <a:srgbClr val="351C7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4"/>
          <p:cNvSpPr/>
          <p:nvPr/>
        </p:nvSpPr>
        <p:spPr>
          <a:xfrm rot="476952">
            <a:off x="6632591" y="4585450"/>
            <a:ext cx="483748" cy="483748"/>
          </a:xfrm>
          <a:prstGeom prst="rtTriangle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/>
          <p:nvPr/>
        </p:nvSpPr>
        <p:spPr>
          <a:xfrm rot="4858540">
            <a:off x="4677725" y="4585300"/>
            <a:ext cx="483890" cy="483890"/>
          </a:xfrm>
          <a:prstGeom prst="rtTriangle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 rot="-8100000">
            <a:off x="5649728" y="1636503"/>
            <a:ext cx="484085" cy="484085"/>
          </a:xfrm>
          <a:prstGeom prst="rtTriangl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472200" y="5856775"/>
            <a:ext cx="3386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Círculo hermenéutico </a:t>
            </a: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Perdomo (2024)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PREGUNTAS DE INVESTIGACIÓN</a:t>
            </a: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600" b="1"/>
              <a:t>¿Podríamos estar despertando a la reanudación de algún programa informático?</a:t>
            </a:r>
            <a:endParaRPr sz="3600" b="1"/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 cap="flat" cmpd="sng">
            <a:solidFill>
              <a:srgbClr val="974706"/>
            </a:solidFill>
            <a:prstDash val="dash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175491" y="343454"/>
            <a:ext cx="872085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PROPÓSITOS DE LA INVESTIGACIÓN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1"/>
          </p:nvPr>
        </p:nvSpPr>
        <p:spPr>
          <a:xfrm>
            <a:off x="1494650" y="2637525"/>
            <a:ext cx="9371100" cy="21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600" b="1"/>
              <a:t>Reflexionar desde la filosofía acerca del devenir posthumano dónde la información, la tecnología y lo humano desarrollan un vínculo</a:t>
            </a:r>
            <a:endParaRPr sz="3600" b="1"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600" b="1"/>
              <a:t> divergente que fusiona la vida material con la artificial, en un futuro - presente</a:t>
            </a:r>
            <a:endParaRPr sz="3600" b="1"/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 cap="flat" cmpd="sng">
            <a:solidFill>
              <a:srgbClr val="974706"/>
            </a:solidFill>
            <a:prstDash val="dash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0" y="346483"/>
            <a:ext cx="84789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BASES TEÓRICAS Y UNIDADES TEMÁTICAS  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 cap="flat" cmpd="sng">
            <a:solidFill>
              <a:srgbClr val="974706"/>
            </a:solidFill>
            <a:prstDash val="dash"/>
            <a:miter lim="800000"/>
            <a:headEnd type="none" w="sm" len="sm"/>
            <a:tailEnd type="none" w="sm" len="sm"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5725" y="1222700"/>
            <a:ext cx="6593774" cy="561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 txBox="1"/>
          <p:nvPr/>
        </p:nvSpPr>
        <p:spPr>
          <a:xfrm>
            <a:off x="754200" y="5834500"/>
            <a:ext cx="32775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Mundo artificial de la vida</a:t>
            </a:r>
            <a:endParaRPr sz="21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611750" y="1621213"/>
            <a:ext cx="2435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FF00"/>
                </a:solidFill>
              </a:rPr>
              <a:t>Descartes (1619)</a:t>
            </a:r>
            <a:endParaRPr sz="1800" b="1">
              <a:solidFill>
                <a:srgbClr val="00FF00"/>
              </a:solidFill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8590150" y="3241200"/>
            <a:ext cx="200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FF00"/>
                </a:solidFill>
              </a:rPr>
              <a:t>Bostrom (2003) </a:t>
            </a:r>
            <a:endParaRPr sz="1800" b="1">
              <a:solidFill>
                <a:srgbClr val="00FF00"/>
              </a:solidFill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8590150" y="1625788"/>
            <a:ext cx="2435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FF00"/>
                </a:solidFill>
              </a:rPr>
              <a:t>Asimov (1983)</a:t>
            </a:r>
            <a:endParaRPr sz="1800" b="1">
              <a:solidFill>
                <a:srgbClr val="00FF00"/>
              </a:solidFill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4477223" y="6076750"/>
            <a:ext cx="200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Aprendizaje Artificial</a:t>
            </a: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611750" y="2358900"/>
            <a:ext cx="3000000" cy="923400"/>
          </a:xfrm>
          <a:prstGeom prst="rect">
            <a:avLst/>
          </a:prstGeom>
          <a:solidFill>
            <a:srgbClr val="000000">
              <a:alpha val="202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</a:rPr>
              <a:t>Durante el sueño se representan las cosas tanto reales como irreales, lo que dificulta la diferenciación entre la realidad y el sueño.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611750" y="32366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FF00"/>
                </a:solidFill>
              </a:rPr>
              <a:t>Husserl (1913)</a:t>
            </a:r>
            <a:endParaRPr sz="1800" b="1">
              <a:solidFill>
                <a:srgbClr val="00FF00"/>
              </a:solidFill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8590150" y="4715275"/>
            <a:ext cx="226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FF00"/>
                </a:solidFill>
              </a:rPr>
              <a:t>Vopson (2024)</a:t>
            </a:r>
            <a:endParaRPr sz="1800" b="1">
              <a:solidFill>
                <a:srgbClr val="00FF00"/>
              </a:solidFill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611750" y="3679150"/>
            <a:ext cx="2655900" cy="1108200"/>
          </a:xfrm>
          <a:prstGeom prst="rect">
            <a:avLst/>
          </a:prstGeom>
          <a:solidFill>
            <a:srgbClr val="000000">
              <a:alpha val="202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</a:rPr>
              <a:t>La conciencia es un conjunto de actos que se conocen como vivencias. No percibe objetos reales, sino que aprehende objetos que se denominan fenómenos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4915900" y="3533100"/>
            <a:ext cx="2003100" cy="738900"/>
          </a:xfrm>
          <a:prstGeom prst="rect">
            <a:avLst/>
          </a:prstGeom>
          <a:solidFill>
            <a:srgbClr val="000000">
              <a:alpha val="55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>
                <a:solidFill>
                  <a:srgbClr val="FFFF00"/>
                </a:solidFill>
              </a:rPr>
              <a:t>Realidad</a:t>
            </a:r>
            <a:endParaRPr sz="21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FFFF00"/>
                </a:solidFill>
              </a:rPr>
              <a:t>(Cuestionamiento)</a:t>
            </a:r>
            <a:endParaRPr sz="1600"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FFFF00"/>
                </a:solidFill>
              </a:rPr>
              <a:t> </a:t>
            </a:r>
            <a:endParaRPr sz="1600">
              <a:solidFill>
                <a:srgbClr val="FFFF00"/>
              </a:solidFill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3972300" y="2324975"/>
            <a:ext cx="758400" cy="3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0FF00"/>
                </a:solidFill>
              </a:rPr>
              <a:t>Sueño 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3397350" y="3861700"/>
            <a:ext cx="1268700" cy="3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0FF00"/>
                </a:solidFill>
              </a:rPr>
              <a:t>Conciencia 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7013925" y="3841450"/>
            <a:ext cx="1061700" cy="3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0FF00"/>
                </a:solidFill>
              </a:rPr>
              <a:t>Simulismo 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6523463" y="5727450"/>
            <a:ext cx="1475400" cy="651300"/>
          </a:xfrm>
          <a:prstGeom prst="rect">
            <a:avLst/>
          </a:prstGeom>
          <a:solidFill>
            <a:srgbClr val="000000">
              <a:alpha val="202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Metafísica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5382826" y="1316525"/>
            <a:ext cx="16311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Fenomenología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8590150" y="3555013"/>
            <a:ext cx="3000000" cy="1108200"/>
          </a:xfrm>
          <a:prstGeom prst="rect">
            <a:avLst/>
          </a:prstGeom>
          <a:solidFill>
            <a:srgbClr val="000000">
              <a:alpha val="202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</a:rPr>
              <a:t>Es posible que toda nuestra existencia sea una realidad simulada, dado el avance tecnológico y la capacidad futura de crear simulaciones indistinguibles de la realidad. 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611750" y="2064700"/>
            <a:ext cx="2003100" cy="3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rgbClr val="FFFF00"/>
                </a:solidFill>
              </a:rPr>
              <a:t>¿Qué es y qué no es? </a:t>
            </a:r>
            <a:endParaRPr sz="1100">
              <a:solidFill>
                <a:srgbClr val="FFFF00"/>
              </a:solidFill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611750" y="47107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rgbClr val="00FF00"/>
                </a:solidFill>
              </a:rPr>
              <a:t>Sartre (1946)</a:t>
            </a:r>
            <a:endParaRPr sz="1800" b="1">
              <a:solidFill>
                <a:srgbClr val="00FF00"/>
              </a:solidFill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611750" y="5066525"/>
            <a:ext cx="2655900" cy="738900"/>
          </a:xfrm>
          <a:prstGeom prst="rect">
            <a:avLst/>
          </a:prstGeom>
          <a:solidFill>
            <a:srgbClr val="000000">
              <a:alpha val="202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</a:rPr>
              <a:t>Cada persona debe crear su propio sentido y valores a través de la libertad de elección.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8590150" y="5071100"/>
            <a:ext cx="3277500" cy="1293000"/>
          </a:xfrm>
          <a:prstGeom prst="rect">
            <a:avLst/>
          </a:prstGeom>
          <a:solidFill>
            <a:srgbClr val="000000">
              <a:alpha val="202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</a:rPr>
              <a:t>El universo podría ser una simulación, siguiendo ciertos principios de la infodinámica y la Segunda Ley de la Dinámica, Nuestro universo,  podría ser una construcción simulada en lugar de una realidad objetiva.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3812400" y="5205125"/>
            <a:ext cx="1268700" cy="3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0FF00"/>
                </a:solidFill>
              </a:rPr>
              <a:t>Humanismo Existencial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8590150" y="1972388"/>
            <a:ext cx="3000000" cy="923400"/>
          </a:xfrm>
          <a:prstGeom prst="rect">
            <a:avLst/>
          </a:prstGeom>
          <a:solidFill>
            <a:srgbClr val="000000">
              <a:alpha val="202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lt1"/>
                </a:solidFill>
              </a:rPr>
              <a:t>Exploró el concepto de simulaciones y realidades virtuales en varias de sus obras, imaginando entornos avanzados y mundos virtuales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6730175" y="2314850"/>
            <a:ext cx="1475400" cy="3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0FF00"/>
                </a:solidFill>
              </a:rPr>
              <a:t>Realidad Virtual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6730175" y="5116450"/>
            <a:ext cx="1268700" cy="37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0FF00"/>
                </a:solidFill>
              </a:rPr>
              <a:t>Información </a:t>
            </a:r>
            <a:endParaRPr>
              <a:solidFill>
                <a:srgbClr val="00FF00"/>
              </a:solidFill>
            </a:endParaRPr>
          </a:p>
        </p:txBody>
      </p:sp>
      <p:cxnSp>
        <p:nvCxnSpPr>
          <p:cNvPr id="175" name="Google Shape;175;p17"/>
          <p:cNvCxnSpPr>
            <a:stCxn id="162" idx="1"/>
            <a:endCxn id="161" idx="1"/>
          </p:cNvCxnSpPr>
          <p:nvPr/>
        </p:nvCxnSpPr>
        <p:spPr>
          <a:xfrm rot="10800000" flipH="1">
            <a:off x="3397350" y="2512000"/>
            <a:ext cx="575100" cy="1536600"/>
          </a:xfrm>
          <a:prstGeom prst="curvedConnector3">
            <a:avLst>
              <a:gd name="adj1" fmla="val -41406"/>
            </a:avLst>
          </a:prstGeom>
          <a:noFill/>
          <a:ln w="38100" cap="flat" cmpd="sng">
            <a:solidFill>
              <a:srgbClr val="D9D2E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17"/>
          <p:cNvCxnSpPr>
            <a:endCxn id="161" idx="1"/>
          </p:cNvCxnSpPr>
          <p:nvPr/>
        </p:nvCxnSpPr>
        <p:spPr>
          <a:xfrm rot="-5400000">
            <a:off x="2928300" y="3555275"/>
            <a:ext cx="2087400" cy="6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17"/>
          <p:cNvCxnSpPr/>
          <p:nvPr/>
        </p:nvCxnSpPr>
        <p:spPr>
          <a:xfrm rot="-5400000">
            <a:off x="5404350" y="2151438"/>
            <a:ext cx="10200" cy="3194100"/>
          </a:xfrm>
          <a:prstGeom prst="curvedConnector3">
            <a:avLst>
              <a:gd name="adj1" fmla="val 4146078"/>
            </a:avLst>
          </a:prstGeom>
          <a:noFill/>
          <a:ln w="28575" cap="flat" cmpd="sng">
            <a:solidFill>
              <a:srgbClr val="9900F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17"/>
          <p:cNvCxnSpPr/>
          <p:nvPr/>
        </p:nvCxnSpPr>
        <p:spPr>
          <a:xfrm rot="-5400000">
            <a:off x="6095850" y="875225"/>
            <a:ext cx="10200" cy="3194100"/>
          </a:xfrm>
          <a:prstGeom prst="curvedConnector3">
            <a:avLst>
              <a:gd name="adj1" fmla="val 4146078"/>
            </a:avLst>
          </a:prstGeom>
          <a:noFill/>
          <a:ln w="38100" cap="flat" cmpd="sng">
            <a:solidFill>
              <a:srgbClr val="D9D2E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17"/>
          <p:cNvCxnSpPr>
            <a:stCxn id="171" idx="1"/>
            <a:endCxn id="162" idx="1"/>
          </p:cNvCxnSpPr>
          <p:nvPr/>
        </p:nvCxnSpPr>
        <p:spPr>
          <a:xfrm rot="10800000">
            <a:off x="3397500" y="4048625"/>
            <a:ext cx="414900" cy="1343400"/>
          </a:xfrm>
          <a:prstGeom prst="curvedConnector3">
            <a:avLst>
              <a:gd name="adj1" fmla="val 157430"/>
            </a:avLst>
          </a:prstGeom>
          <a:noFill/>
          <a:ln w="38100" cap="flat" cmpd="sng">
            <a:solidFill>
              <a:srgbClr val="D9D2E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17"/>
          <p:cNvCxnSpPr>
            <a:stCxn id="171" idx="2"/>
            <a:endCxn id="174" idx="2"/>
          </p:cNvCxnSpPr>
          <p:nvPr/>
        </p:nvCxnSpPr>
        <p:spPr>
          <a:xfrm rot="-5400000">
            <a:off x="5861250" y="4075625"/>
            <a:ext cx="88800" cy="2917800"/>
          </a:xfrm>
          <a:prstGeom prst="curvedConnector3">
            <a:avLst>
              <a:gd name="adj1" fmla="val -268159"/>
            </a:avLst>
          </a:prstGeom>
          <a:noFill/>
          <a:ln w="38100" cap="flat" cmpd="sng">
            <a:solidFill>
              <a:srgbClr val="D9D2E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17"/>
          <p:cNvCxnSpPr>
            <a:stCxn id="173" idx="3"/>
            <a:endCxn id="163" idx="3"/>
          </p:cNvCxnSpPr>
          <p:nvPr/>
        </p:nvCxnSpPr>
        <p:spPr>
          <a:xfrm flipH="1">
            <a:off x="8075675" y="2501750"/>
            <a:ext cx="129900" cy="1526700"/>
          </a:xfrm>
          <a:prstGeom prst="curvedConnector3">
            <a:avLst>
              <a:gd name="adj1" fmla="val -183314"/>
            </a:avLst>
          </a:prstGeom>
          <a:noFill/>
          <a:ln w="38100" cap="flat" cmpd="sng">
            <a:solidFill>
              <a:srgbClr val="D9D2E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17"/>
          <p:cNvCxnSpPr>
            <a:stCxn id="174" idx="3"/>
            <a:endCxn id="163" idx="3"/>
          </p:cNvCxnSpPr>
          <p:nvPr/>
        </p:nvCxnSpPr>
        <p:spPr>
          <a:xfrm rot="10800000" flipH="1">
            <a:off x="7998875" y="4028350"/>
            <a:ext cx="76800" cy="1275000"/>
          </a:xfrm>
          <a:prstGeom prst="curvedConnector3">
            <a:avLst>
              <a:gd name="adj1" fmla="val 409993"/>
            </a:avLst>
          </a:prstGeom>
          <a:noFill/>
          <a:ln w="38100" cap="flat" cmpd="sng">
            <a:solidFill>
              <a:srgbClr val="D9D2E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7"/>
          <p:cNvCxnSpPr>
            <a:stCxn id="160" idx="0"/>
            <a:endCxn id="161" idx="3"/>
          </p:cNvCxnSpPr>
          <p:nvPr/>
        </p:nvCxnSpPr>
        <p:spPr>
          <a:xfrm rot="5400000" flipH="1">
            <a:off x="4813450" y="2429100"/>
            <a:ext cx="1021200" cy="1186800"/>
          </a:xfrm>
          <a:prstGeom prst="curvedConnector2">
            <a:avLst/>
          </a:prstGeom>
          <a:noFill/>
          <a:ln w="38100" cap="flat" cmpd="sng">
            <a:solidFill>
              <a:srgbClr val="D9D2E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7"/>
          <p:cNvCxnSpPr>
            <a:stCxn id="160" idx="0"/>
            <a:endCxn id="173" idx="1"/>
          </p:cNvCxnSpPr>
          <p:nvPr/>
        </p:nvCxnSpPr>
        <p:spPr>
          <a:xfrm rot="-5400000">
            <a:off x="5808100" y="2611050"/>
            <a:ext cx="1031400" cy="812700"/>
          </a:xfrm>
          <a:prstGeom prst="curvedConnector2">
            <a:avLst/>
          </a:prstGeom>
          <a:noFill/>
          <a:ln w="38100" cap="flat" cmpd="sng">
            <a:solidFill>
              <a:srgbClr val="D9D2E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7"/>
          <p:cNvCxnSpPr>
            <a:stCxn id="160" idx="2"/>
            <a:endCxn id="174" idx="1"/>
          </p:cNvCxnSpPr>
          <p:nvPr/>
        </p:nvCxnSpPr>
        <p:spPr>
          <a:xfrm rot="-5400000" flipH="1">
            <a:off x="5808100" y="4381350"/>
            <a:ext cx="1031400" cy="812700"/>
          </a:xfrm>
          <a:prstGeom prst="curvedConnector2">
            <a:avLst/>
          </a:prstGeom>
          <a:noFill/>
          <a:ln w="38100" cap="flat" cmpd="sng">
            <a:solidFill>
              <a:srgbClr val="D9D2E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7"/>
          <p:cNvCxnSpPr>
            <a:stCxn id="171" idx="3"/>
            <a:endCxn id="160" idx="2"/>
          </p:cNvCxnSpPr>
          <p:nvPr/>
        </p:nvCxnSpPr>
        <p:spPr>
          <a:xfrm rot="10800000" flipH="1">
            <a:off x="5081100" y="4272125"/>
            <a:ext cx="836400" cy="1119900"/>
          </a:xfrm>
          <a:prstGeom prst="curvedConnector2">
            <a:avLst/>
          </a:prstGeom>
          <a:noFill/>
          <a:ln w="38100" cap="flat" cmpd="sng">
            <a:solidFill>
              <a:srgbClr val="D9D2E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7"/>
          <p:cNvCxnSpPr>
            <a:stCxn id="162" idx="0"/>
            <a:endCxn id="160" idx="0"/>
          </p:cNvCxnSpPr>
          <p:nvPr/>
        </p:nvCxnSpPr>
        <p:spPr>
          <a:xfrm rot="-5400000">
            <a:off x="4810350" y="2754550"/>
            <a:ext cx="328500" cy="1885800"/>
          </a:xfrm>
          <a:prstGeom prst="curvedConnector3">
            <a:avLst>
              <a:gd name="adj1" fmla="val 172519"/>
            </a:avLst>
          </a:prstGeom>
          <a:noFill/>
          <a:ln w="38100" cap="flat" cmpd="sng">
            <a:solidFill>
              <a:srgbClr val="D9D2E9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7"/>
          <p:cNvCxnSpPr>
            <a:stCxn id="163" idx="0"/>
            <a:endCxn id="160" idx="0"/>
          </p:cNvCxnSpPr>
          <p:nvPr/>
        </p:nvCxnSpPr>
        <p:spPr>
          <a:xfrm rot="5400000" flipH="1">
            <a:off x="6576975" y="2873650"/>
            <a:ext cx="308400" cy="1627200"/>
          </a:xfrm>
          <a:prstGeom prst="curvedConnector3">
            <a:avLst>
              <a:gd name="adj1" fmla="val 177197"/>
            </a:avLst>
          </a:prstGeom>
          <a:noFill/>
          <a:ln w="38100" cap="flat" cmpd="sng">
            <a:solidFill>
              <a:srgbClr val="D9D2E9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89" name="Google Shape;189;p17"/>
          <p:cNvSpPr txBox="1"/>
          <p:nvPr/>
        </p:nvSpPr>
        <p:spPr>
          <a:xfrm>
            <a:off x="817700" y="6158350"/>
            <a:ext cx="24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Perdomo (2024)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 txBox="1"/>
          <p:nvPr/>
        </p:nvSpPr>
        <p:spPr>
          <a:xfrm>
            <a:off x="0" y="341293"/>
            <a:ext cx="89535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METODOLOGÍA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 txBox="1">
            <a:spLocks noGrp="1"/>
          </p:cNvSpPr>
          <p:nvPr>
            <p:ph type="body" idx="1"/>
          </p:nvPr>
        </p:nvSpPr>
        <p:spPr>
          <a:xfrm>
            <a:off x="1593575" y="1944875"/>
            <a:ext cx="93594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100" b="1"/>
              <a:t>Hermenéutica</a:t>
            </a:r>
            <a:r>
              <a:rPr lang="es-ES" sz="3100"/>
              <a:t> como método en Hidegger - Gadamer (2020), usando el Círculo hermenéutico para La comprensión del todo y de las partes, como proceso de ida y vuelta constante. Desde ahí se crea un vínculo entre la hermenéutica y la lógica. Altamente útil como metáfora metafísica, con vínculos fenomenológicos desde el Enfoque Integrador Transcomplejo a la interpretación.</a:t>
            </a:r>
            <a:endParaRPr sz="3100"/>
          </a:p>
        </p:txBody>
      </p:sp>
      <p:pic>
        <p:nvPicPr>
          <p:cNvPr id="197" name="Google Shape;19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 cap="flat" cmpd="sng">
            <a:solidFill>
              <a:srgbClr val="974706"/>
            </a:solidFill>
            <a:prstDash val="dash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0" y="319414"/>
            <a:ext cx="76390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DISCUSIÓN Y RESULTADOS 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Hay cosas que abren sin saber cómo lo hacen, conexiones invisibles, que van por el aire, exoesqueletos que hacen caminar a los que no pueden hacerlo desde su biología, artefactos diseñados para sobrevivir en un mundo paralelo creado artificialmente.</a:t>
            </a:r>
            <a:endParaRPr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Existe la posibilidad de superar las limitaciones físicas o cognitivas, que llenan de incertidumbre, tristeza, sufrimiento o espejismos mentales al humano biológico, la tecnología ofrece una moderna promesa de una dual transformación para una metamorfosis artificial.</a:t>
            </a:r>
            <a:endParaRPr/>
          </a:p>
        </p:txBody>
      </p:sp>
      <p:pic>
        <p:nvPicPr>
          <p:cNvPr id="205" name="Google Shape;20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 cap="flat" cmpd="sng">
            <a:solidFill>
              <a:srgbClr val="974706"/>
            </a:solidFill>
            <a:prstDash val="dash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>
            <a:off x="0" y="0"/>
            <a:ext cx="12192000" cy="1162200"/>
          </a:xfrm>
          <a:prstGeom prst="rect">
            <a:avLst/>
          </a:pr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0" y="319414"/>
            <a:ext cx="763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DISCUSIÓN Y RESULTADOS 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El humano entonces entra en obsolescencia, por su degradación biológica. Ésto transcurre ante las altas demandas físicas y mentales  de un mundo rápido, volátil, borroso y sobre todo: transcomplejo</a:t>
            </a:r>
            <a:endParaRPr/>
          </a:p>
          <a:p>
            <a:pPr marL="4572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El espacio epocal admite la subrogación de vientres para crear niños a solicitud, o asistir a la edición humana por medio del cortar y pegar trozos de material genético en cualquier célula. Somos producto de una hibridación en convergencia de tecnologías.</a:t>
            </a:r>
            <a:endParaRPr/>
          </a:p>
        </p:txBody>
      </p:sp>
      <p:pic>
        <p:nvPicPr>
          <p:cNvPr id="213" name="Google Shape;21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 cap="flat" cmpd="sng">
            <a:solidFill>
              <a:srgbClr val="974706"/>
            </a:solidFill>
            <a:prstDash val="dash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/>
          <p:nvPr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0" y="360342"/>
            <a:ext cx="77152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REFLEXIONES FINALES  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59100" cy="47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En la época del desencanto surge esta nueva humanidad una subespecie llamada cyborg, un tipo de hombre - máquina que evoluciona gracias a los implantes tecnológicos, que se construye con quimeras de realidades, desde lo imaginado y dentro de una posible simulación de una inteligencia superior donde la mente es compatible y descargable.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La existencia duplicada se confunde con un sueño vívido, un espacio artificial fenoménico donde existe la phantasie, lo irreal y lo posible. Un plano que declara la muerte de la muerte. 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Es posible que estemos despertando despertando a la reanudación de algún programa informático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3114" y="10886"/>
            <a:ext cx="2264208" cy="1127155"/>
          </a:xfrm>
          <a:prstGeom prst="rect">
            <a:avLst/>
          </a:prstGeom>
          <a:solidFill>
            <a:srgbClr val="974706"/>
          </a:solidFill>
          <a:ln w="9525" cap="flat" cmpd="sng">
            <a:solidFill>
              <a:srgbClr val="974706"/>
            </a:solidFill>
            <a:prstDash val="dash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Panorámica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Meddon</vt:lpstr>
      <vt:lpstr>Arial</vt:lpstr>
      <vt:lpstr>Roboto</vt:lpstr>
      <vt:lpstr>Calibri</vt:lpstr>
      <vt:lpstr>Tema de Office</vt:lpstr>
      <vt:lpstr>Humanidad Simulada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indatech</dc:creator>
  <cp:lastModifiedBy>indatech</cp:lastModifiedBy>
  <cp:revision>1</cp:revision>
  <dcterms:modified xsi:type="dcterms:W3CDTF">2025-01-24T19:46:25Z</dcterms:modified>
</cp:coreProperties>
</file>