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9" r:id="rId2"/>
    <p:sldId id="260" r:id="rId3"/>
    <p:sldId id="264" r:id="rId4"/>
    <p:sldId id="266" r:id="rId5"/>
    <p:sldId id="275" r:id="rId6"/>
    <p:sldId id="276" r:id="rId7"/>
    <p:sldId id="277" r:id="rId8"/>
    <p:sldId id="267" r:id="rId9"/>
    <p:sldId id="268" r:id="rId10"/>
    <p:sldId id="279" r:id="rId11"/>
    <p:sldId id="269" r:id="rId12"/>
    <p:sldId id="303" r:id="rId13"/>
    <p:sldId id="270" r:id="rId14"/>
    <p:sldId id="272" r:id="rId15"/>
    <p:sldId id="280" r:id="rId16"/>
    <p:sldId id="283" r:id="rId17"/>
    <p:sldId id="282" r:id="rId18"/>
    <p:sldId id="281" r:id="rId19"/>
    <p:sldId id="284" r:id="rId20"/>
    <p:sldId id="285" r:id="rId21"/>
    <p:sldId id="286" r:id="rId22"/>
    <p:sldId id="287" r:id="rId23"/>
    <p:sldId id="304" r:id="rId24"/>
    <p:sldId id="305" r:id="rId25"/>
    <p:sldId id="290" r:id="rId26"/>
    <p:sldId id="292" r:id="rId27"/>
    <p:sldId id="293" r:id="rId28"/>
    <p:sldId id="294" r:id="rId29"/>
    <p:sldId id="301" r:id="rId30"/>
    <p:sldId id="295" r:id="rId31"/>
    <p:sldId id="296" r:id="rId32"/>
    <p:sldId id="297" r:id="rId33"/>
    <p:sldId id="278" r:id="rId34"/>
    <p:sldId id="302" r:id="rId35"/>
    <p:sldId id="274" r:id="rId36"/>
    <p:sldId id="298" r:id="rId37"/>
    <p:sldId id="299" r:id="rId38"/>
    <p:sldId id="300" r:id="rId39"/>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CB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28AEF-06C0-42E6-B420-13EE96CFFD0E}" type="datetimeFigureOut">
              <a:rPr lang="en-US" smtClean="0"/>
              <a:t>4/28/2018</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C70AE-9C02-4A3E-8CFD-B7C265962164}"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1" i="0" kern="1200" dirty="0" smtClean="0">
                <a:solidFill>
                  <a:schemeClr val="tx1"/>
                </a:solidFill>
                <a:latin typeface="+mn-lt"/>
                <a:ea typeface="+mn-ea"/>
                <a:cs typeface="+mn-cs"/>
              </a:rPr>
              <a:t> Peste bovina</a:t>
            </a:r>
            <a:endParaRPr lang="es-ES" sz="1200" b="0" i="0" kern="1200" dirty="0" smtClean="0">
              <a:solidFill>
                <a:schemeClr val="tx1"/>
              </a:solidFill>
              <a:latin typeface="+mn-lt"/>
              <a:ea typeface="+mn-ea"/>
              <a:cs typeface="+mn-cs"/>
            </a:endParaRPr>
          </a:p>
          <a:p>
            <a:r>
              <a:rPr lang="es-ES" sz="1200" b="0" i="0" kern="1200" dirty="0" smtClean="0">
                <a:solidFill>
                  <a:schemeClr val="tx1"/>
                </a:solidFill>
                <a:latin typeface="+mn-lt"/>
                <a:ea typeface="+mn-ea"/>
                <a:cs typeface="+mn-cs"/>
              </a:rPr>
              <a:t>La peste bovina se declaró oficialmente erradicada de todo el mundo en el año 2011. Es la primera enfermedad animal erradicada en la historia de la humanidad. El virus de la peste bovina no es patógeno para el ser humano, y por eso puede darnos la falsa impresión de que no es importante. Pero para el ganado vacuno la tasa de mortalidad puede llegar al 90 %, la enfermedad ha estado presente en Europa, África y Asia desde la época de los romanos y ha causado cientos de millones de muertes de cabezas de ganado a lo largo de cientos de años. Por eso, las epidemias de peste bovina no solo han estado asociadas a grandes pérdidas económicas sino que también han ocasionado grandes hambrunas y muertes en la población humana. Las primeras vacunas contra la peste bovina ya las desarrolló Robert Koch a finales del siglo </a:t>
            </a:r>
            <a:r>
              <a:rPr lang="es-ES" sz="1200" b="0" i="0" kern="1200" dirty="0" err="1" smtClean="0">
                <a:solidFill>
                  <a:schemeClr val="tx1"/>
                </a:solidFill>
                <a:latin typeface="+mn-lt"/>
                <a:ea typeface="+mn-ea"/>
                <a:cs typeface="+mn-cs"/>
              </a:rPr>
              <a:t>xix</a:t>
            </a:r>
            <a:r>
              <a:rPr lang="es-ES" sz="1200" b="0" i="0" kern="1200" dirty="0" smtClean="0">
                <a:solidFill>
                  <a:schemeClr val="tx1"/>
                </a:solidFill>
                <a:latin typeface="+mn-lt"/>
                <a:ea typeface="+mn-ea"/>
                <a:cs typeface="+mn-cs"/>
              </a:rPr>
              <a:t>, y luego se han ido mejorando con vacunas cada vez más eficaces. En los años ochenta comenzó un programa mundial para la erradicación de esta enfermedad. El último caso registrado de peste bovina data de 2001 y diez años después se declaró oficialmente que el mundo estaba libre de la enfermedad. Gracias a las vacunas hemos sido capaces de erradicar del planeta dos grandes plagas, la viruela en humanos y la peste bovina.</a:t>
            </a:r>
          </a:p>
          <a:p>
            <a:endParaRPr lang="en-US" dirty="0"/>
          </a:p>
        </p:txBody>
      </p:sp>
      <p:sp>
        <p:nvSpPr>
          <p:cNvPr id="4" name="3 Marcador de número de diapositiva"/>
          <p:cNvSpPr>
            <a:spLocks noGrp="1"/>
          </p:cNvSpPr>
          <p:nvPr>
            <p:ph type="sldNum" sz="quarter" idx="10"/>
          </p:nvPr>
        </p:nvSpPr>
        <p:spPr/>
        <p:txBody>
          <a:bodyPr/>
          <a:lstStyle/>
          <a:p>
            <a:fld id="{90CC70AE-9C02-4A3E-8CFD-B7C265962164}"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21216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143005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3595352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a:xfrm>
            <a:off x="457200" y="274676"/>
            <a:ext cx="6707526" cy="1329839"/>
          </a:xfrm>
        </p:spPr>
        <p:txBody>
          <a:bodyPr/>
          <a:lstStyle>
            <a:lvl1pPr>
              <a:defRPr sz="4000"/>
            </a:lvl1pPr>
          </a:lstStyle>
          <a:p>
            <a:pPr lvl="0"/>
            <a:r>
              <a:rPr lang="en-US"/>
              <a:t>Clic para editar título</a:t>
            </a:r>
          </a:p>
        </p:txBody>
      </p:sp>
      <p:sp>
        <p:nvSpPr>
          <p:cNvPr id="3" name="Marcador de contenido 2"/>
          <p:cNvSpPr txBox="1">
            <a:spLocks noGrp="1"/>
          </p:cNvSpPr>
          <p:nvPr>
            <p:ph type="title" idx="4294967295"/>
          </p:nvPr>
        </p:nvSpPr>
        <p:spPr>
          <a:xfrm>
            <a:off x="457200" y="1770927"/>
            <a:ext cx="7975442" cy="4855592"/>
          </a:xfrm>
        </p:spPr>
        <p:txBody>
          <a:bodyPr anchor="t" anchorCtr="0"/>
          <a:lstStyle>
            <a:lvl1pPr marL="343082" indent="-343082" algn="l">
              <a:spcBef>
                <a:spcPts val="800"/>
              </a:spcBef>
              <a:buSzPct val="100000"/>
              <a:buFont typeface="Arial" pitchFamily="34"/>
              <a:buChar char="•"/>
              <a:defRPr sz="3200">
                <a:latin typeface="Arial" pitchFamily="34"/>
                <a:cs typeface="Arial" pitchFamily="34"/>
              </a:defRPr>
            </a:lvl1pPr>
          </a:lstStyle>
          <a:p>
            <a:pPr lvl="0"/>
            <a:r>
              <a:rPr lang="en-US"/>
              <a:t>Haga clic para modificar el estilo de texto del patrón</a:t>
            </a:r>
            <a:br>
              <a:rPr lang="en-US"/>
            </a:br>
            <a:r>
              <a:rPr lang="en-US"/>
              <a:t>Segundo nivel</a:t>
            </a:r>
            <a:br>
              <a:rPr lang="en-US"/>
            </a:br>
            <a:r>
              <a:rPr lang="en-US"/>
              <a:t>Tercer nivel</a:t>
            </a:r>
            <a:br>
              <a:rPr lang="en-US"/>
            </a:br>
            <a:r>
              <a:rPr lang="en-US"/>
              <a:t>Cuarto nivel</a:t>
            </a:r>
            <a:br>
              <a:rPr lang="en-US"/>
            </a:br>
            <a:r>
              <a:rPr lang="en-US"/>
              <a:t>Quinto nivel</a:t>
            </a:r>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a:xfrm>
            <a:off x="457200" y="274676"/>
            <a:ext cx="6707526" cy="1329839"/>
          </a:xfrm>
        </p:spPr>
        <p:txBody>
          <a:bodyPr/>
          <a:lstStyle>
            <a:lvl1pPr>
              <a:defRPr sz="4000"/>
            </a:lvl1pPr>
          </a:lstStyle>
          <a:p>
            <a:pPr lvl="0"/>
            <a:r>
              <a:rPr lang="en-US"/>
              <a:t>Clic para editar título</a:t>
            </a:r>
          </a:p>
        </p:txBody>
      </p:sp>
      <p:sp>
        <p:nvSpPr>
          <p:cNvPr id="3" name="Marcador de contenido 2"/>
          <p:cNvSpPr txBox="1">
            <a:spLocks noGrp="1"/>
          </p:cNvSpPr>
          <p:nvPr>
            <p:ph type="title" idx="4294967295"/>
          </p:nvPr>
        </p:nvSpPr>
        <p:spPr>
          <a:xfrm>
            <a:off x="457200" y="1770927"/>
            <a:ext cx="7975442" cy="4855592"/>
          </a:xfrm>
        </p:spPr>
        <p:txBody>
          <a:bodyPr anchor="t" anchorCtr="0"/>
          <a:lstStyle>
            <a:lvl1pPr marL="343082" indent="-343082" algn="l">
              <a:spcBef>
                <a:spcPts val="800"/>
              </a:spcBef>
              <a:buSzPct val="100000"/>
              <a:buFont typeface="Arial" pitchFamily="34"/>
              <a:buChar char="•"/>
              <a:defRPr sz="3200">
                <a:latin typeface="Arial" pitchFamily="34"/>
                <a:cs typeface="Arial" pitchFamily="34"/>
              </a:defRPr>
            </a:lvl1pPr>
          </a:lstStyle>
          <a:p>
            <a:pPr lvl="0"/>
            <a:r>
              <a:rPr lang="en-US"/>
              <a:t>Haga clic para modificar el estilo de texto del patrón</a:t>
            </a:r>
            <a:br>
              <a:rPr lang="en-US"/>
            </a:br>
            <a:r>
              <a:rPr lang="en-US"/>
              <a:t>Segundo nivel</a:t>
            </a:r>
            <a:br>
              <a:rPr lang="en-US"/>
            </a:br>
            <a:r>
              <a:rPr lang="en-US"/>
              <a:t>Tercer nivel</a:t>
            </a:r>
            <a:br>
              <a:rPr lang="en-US"/>
            </a:br>
            <a:r>
              <a:rPr lang="en-US"/>
              <a:t>Cuarto nivel</a:t>
            </a:r>
            <a:br>
              <a:rPr lang="en-US"/>
            </a:br>
            <a:r>
              <a:rPr lang="en-US"/>
              <a:t>Quinto nivel</a:t>
            </a: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278102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159758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415253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326447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325612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238031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235420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0FFBDB-5BD9-4535-BA02-D3D5D378A3BD}" type="datetimeFigureOut">
              <a:rPr lang="es-VE" smtClean="0"/>
              <a:pPr/>
              <a:t>28/04/2018</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74715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FFBDB-5BD9-4535-BA02-D3D5D378A3BD}" type="datetimeFigureOut">
              <a:rPr lang="es-VE" smtClean="0"/>
              <a:pPr/>
              <a:t>28/04/2018</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3C5EC-64F6-4B4F-9AF5-8A6199957919}" type="slidenum">
              <a:rPr lang="es-VE" smtClean="0"/>
              <a:pPr/>
              <a:t>‹Nº›</a:t>
            </a:fld>
            <a:endParaRPr lang="es-VE"/>
          </a:p>
        </p:txBody>
      </p:sp>
    </p:spTree>
    <p:extLst>
      <p:ext uri="{BB962C8B-B14F-4D97-AF65-F5344CB8AC3E}">
        <p14:creationId xmlns:p14="http://schemas.microsoft.com/office/powerpoint/2010/main" xmlns="" val="230666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bit.ly/2pQPlvx"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paho.org/pahobranding/?p=643&amp;lang=es"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efectococuyo.com/salud/muere-nino-con-influenza-ah1n1-hospitalizado-en-el-j-m-de-los-rios/" TargetMode="Externa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hyperlink" Target="http://efectococuyo.com/author/julett-pined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risqueza@gmail.com"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risqueza@gmail.com"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7384"/>
            <a:ext cx="9144000" cy="400110"/>
          </a:xfrm>
          <a:prstGeom prst="rect">
            <a:avLst/>
          </a:prstGeom>
          <a:noFill/>
        </p:spPr>
        <p:txBody>
          <a:bodyPr wrap="square" rtlCol="0">
            <a:spAutoFit/>
          </a:bodyPr>
          <a:lstStyle/>
          <a:p>
            <a:pPr algn="ctr"/>
            <a:r>
              <a:rPr lang="es-VE" sz="2000" b="1" dirty="0" smtClean="0"/>
              <a:t>Programa del Curso Salud Ocupacional.   SABADO 28 DE ABRIL 2018</a:t>
            </a:r>
            <a:endParaRPr lang="es-VE" sz="2000" b="1" dirty="0"/>
          </a:p>
        </p:txBody>
      </p:sp>
      <p:sp>
        <p:nvSpPr>
          <p:cNvPr id="2" name="Rectángulo 1"/>
          <p:cNvSpPr/>
          <p:nvPr/>
        </p:nvSpPr>
        <p:spPr>
          <a:xfrm>
            <a:off x="0" y="6074712"/>
            <a:ext cx="9144000" cy="738664"/>
          </a:xfrm>
          <a:prstGeom prst="rect">
            <a:avLst/>
          </a:prstGeom>
        </p:spPr>
        <p:txBody>
          <a:bodyPr wrap="square">
            <a:spAutoFit/>
          </a:bodyPr>
          <a:lstStyle/>
          <a:p>
            <a:r>
              <a:rPr lang="es-VE" sz="1400" b="1" dirty="0" smtClean="0"/>
              <a:t>COSTO DEL CURSO:  Profesionales 168.000Bs y Estudiantes 134.400Bs (Incluye IVA). Depósitos en cuenta corriente    Banco </a:t>
            </a:r>
            <a:r>
              <a:rPr lang="es-VE" sz="1400" b="1" dirty="0"/>
              <a:t>P</a:t>
            </a:r>
            <a:r>
              <a:rPr lang="es-VE" sz="1400" b="1" dirty="0" smtClean="0"/>
              <a:t>rovincial Nro</a:t>
            </a:r>
            <a:r>
              <a:rPr lang="es-VE" sz="1400" b="1" dirty="0"/>
              <a:t>. </a:t>
            </a:r>
            <a:r>
              <a:rPr lang="es-VE" sz="1400" b="1" dirty="0" smtClean="0"/>
              <a:t>0108-0010250100235212 A </a:t>
            </a:r>
            <a:r>
              <a:rPr lang="es-VE" sz="1400" b="1" dirty="0"/>
              <a:t>NOMBRE DE FUNDACIÓN AMIGOS DE LA ESCUELA DE BIOANÁLISIS – UCV RIF: J-40801006-2 TELEFONO: </a:t>
            </a:r>
            <a:r>
              <a:rPr lang="es-VE" sz="1400" b="1" dirty="0" smtClean="0"/>
              <a:t>0212-6053324/3309 / Inscripciones en el siguiente link: </a:t>
            </a:r>
            <a:r>
              <a:rPr lang="es-ES" sz="1400" dirty="0" smtClean="0">
                <a:hlinkClick r:id="rId2"/>
              </a:rPr>
              <a:t>https://bit.ly/2pQPlvx</a:t>
            </a:r>
            <a:r>
              <a:rPr lang="es-ES" sz="1400" dirty="0" smtClean="0"/>
              <a:t>  </a:t>
            </a:r>
            <a:endParaRPr lang="es-VE" sz="1400" dirty="0"/>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9836" y="404664"/>
            <a:ext cx="7524328" cy="5643246"/>
          </a:xfrm>
          <a:prstGeom prst="rect">
            <a:avLst/>
          </a:prstGeom>
        </p:spPr>
      </p:pic>
    </p:spTree>
    <p:extLst>
      <p:ext uri="{BB962C8B-B14F-4D97-AF65-F5344CB8AC3E}">
        <p14:creationId xmlns:p14="http://schemas.microsoft.com/office/powerpoint/2010/main" xmlns="" val="241935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pload.wikimedia.org/wikipedia/commons/thumb/f/f5/Herd_immunity.svg/330px-Herd_immunity.svg.png"/>
          <p:cNvPicPr>
            <a:picLocks noChangeAspect="1" noChangeArrowheads="1"/>
          </p:cNvPicPr>
          <p:nvPr/>
        </p:nvPicPr>
        <p:blipFill>
          <a:blip r:embed="rId2" cstate="print"/>
          <a:srcRect/>
          <a:stretch>
            <a:fillRect/>
          </a:stretch>
        </p:blipFill>
        <p:spPr bwMode="auto">
          <a:xfrm>
            <a:off x="1907704" y="504056"/>
            <a:ext cx="5351116" cy="6237312"/>
          </a:xfrm>
          <a:prstGeom prst="rect">
            <a:avLst/>
          </a:prstGeom>
          <a:noFill/>
        </p:spPr>
      </p:pic>
      <p:sp>
        <p:nvSpPr>
          <p:cNvPr id="3" name="Text Box 3"/>
          <p:cNvSpPr txBox="1">
            <a:spLocks noChangeArrowheads="1"/>
          </p:cNvSpPr>
          <p:nvPr/>
        </p:nvSpPr>
        <p:spPr bwMode="auto">
          <a:xfrm>
            <a:off x="0" y="44624"/>
            <a:ext cx="91440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sz="3200" b="1" dirty="0" smtClean="0">
                <a:solidFill>
                  <a:schemeClr val="tx2"/>
                </a:solidFill>
                <a:latin typeface="Calibri" pitchFamily="34" charset="0"/>
              </a:rPr>
              <a:t>CONTROL de las enfermedades </a:t>
            </a:r>
            <a:r>
              <a:rPr lang="es-ES" sz="3200" b="1" dirty="0">
                <a:solidFill>
                  <a:schemeClr val="tx2"/>
                </a:solidFill>
                <a:latin typeface="Calibri" pitchFamily="34" charset="0"/>
              </a:rPr>
              <a:t>Inmuno-Prevenibles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s://comentatodo.files.wordpress.com/2014/04/viruela-vacunese-1940.jpg?w=300&amp;h=195"/>
          <p:cNvPicPr>
            <a:picLocks noChangeAspect="1" noChangeArrowheads="1"/>
          </p:cNvPicPr>
          <p:nvPr/>
        </p:nvPicPr>
        <p:blipFill>
          <a:blip r:embed="rId2" cstate="print"/>
          <a:srcRect/>
          <a:stretch>
            <a:fillRect/>
          </a:stretch>
        </p:blipFill>
        <p:spPr bwMode="auto">
          <a:xfrm>
            <a:off x="2339752" y="2636912"/>
            <a:ext cx="6048672" cy="3951801"/>
          </a:xfrm>
          <a:prstGeom prst="rect">
            <a:avLst/>
          </a:prstGeom>
          <a:noFill/>
        </p:spPr>
      </p:pic>
      <p:sp>
        <p:nvSpPr>
          <p:cNvPr id="3" name="2 Rectángulo"/>
          <p:cNvSpPr/>
          <p:nvPr/>
        </p:nvSpPr>
        <p:spPr>
          <a:xfrm>
            <a:off x="0" y="97468"/>
            <a:ext cx="9144000" cy="523220"/>
          </a:xfrm>
          <a:prstGeom prst="rect">
            <a:avLst/>
          </a:prstGeom>
          <a:solidFill>
            <a:schemeClr val="bg2"/>
          </a:solidFill>
        </p:spPr>
        <p:txBody>
          <a:bodyPr wrap="square">
            <a:spAutoFit/>
          </a:bodyPr>
          <a:lstStyle/>
          <a:p>
            <a:pPr fontAlgn="base"/>
            <a:r>
              <a:rPr lang="es-ES" sz="2800" b="1" dirty="0" smtClean="0">
                <a:solidFill>
                  <a:srgbClr val="0000CC"/>
                </a:solidFill>
              </a:rPr>
              <a:t>El Programa de Erradicación de la Viruela (1966-1980)</a:t>
            </a:r>
            <a:endParaRPr lang="es-ES" sz="2800" b="1" dirty="0">
              <a:solidFill>
                <a:srgbClr val="0000CC"/>
              </a:solidFill>
            </a:endParaRPr>
          </a:p>
        </p:txBody>
      </p:sp>
      <p:pic>
        <p:nvPicPr>
          <p:cNvPr id="99331" name="Picture 3"/>
          <p:cNvPicPr>
            <a:picLocks noChangeAspect="1" noChangeArrowheads="1"/>
          </p:cNvPicPr>
          <p:nvPr/>
        </p:nvPicPr>
        <p:blipFill>
          <a:blip r:embed="rId3" cstate="print"/>
          <a:srcRect/>
          <a:stretch>
            <a:fillRect/>
          </a:stretch>
        </p:blipFill>
        <p:spPr bwMode="auto">
          <a:xfrm>
            <a:off x="142918" y="692696"/>
            <a:ext cx="2737502" cy="18150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peste_bovina"/>
          <p:cNvPicPr>
            <a:picLocks noChangeAspect="1" noChangeArrowheads="1"/>
          </p:cNvPicPr>
          <p:nvPr/>
        </p:nvPicPr>
        <p:blipFill>
          <a:blip r:embed="rId3" cstate="print"/>
          <a:srcRect/>
          <a:stretch>
            <a:fillRect/>
          </a:stretch>
        </p:blipFill>
        <p:spPr bwMode="auto">
          <a:xfrm>
            <a:off x="639200" y="1556792"/>
            <a:ext cx="7821232" cy="4680520"/>
          </a:xfrm>
          <a:prstGeom prst="rect">
            <a:avLst/>
          </a:prstGeom>
          <a:noFill/>
        </p:spPr>
      </p:pic>
      <p:sp>
        <p:nvSpPr>
          <p:cNvPr id="4" name="3 Rectángulo"/>
          <p:cNvSpPr/>
          <p:nvPr/>
        </p:nvSpPr>
        <p:spPr>
          <a:xfrm>
            <a:off x="179512" y="116632"/>
            <a:ext cx="8820472" cy="1384995"/>
          </a:xfrm>
          <a:prstGeom prst="rect">
            <a:avLst/>
          </a:prstGeom>
        </p:spPr>
        <p:txBody>
          <a:bodyPr wrap="square">
            <a:spAutoFit/>
          </a:bodyPr>
          <a:lstStyle/>
          <a:p>
            <a:r>
              <a:rPr lang="es-ES" sz="2800" b="1" dirty="0" smtClean="0">
                <a:solidFill>
                  <a:srgbClr val="003CB4"/>
                </a:solidFill>
              </a:rPr>
              <a:t>La peste bovina </a:t>
            </a:r>
            <a:r>
              <a:rPr lang="es-ES" sz="2800" b="1" dirty="0" smtClean="0">
                <a:solidFill>
                  <a:srgbClr val="003CB4"/>
                </a:solidFill>
              </a:rPr>
              <a:t>oficialmente </a:t>
            </a:r>
            <a:r>
              <a:rPr lang="es-ES" sz="2800" b="1" dirty="0" smtClean="0">
                <a:solidFill>
                  <a:srgbClr val="003CB4"/>
                </a:solidFill>
              </a:rPr>
              <a:t>erradicada de todo el mundo en </a:t>
            </a:r>
            <a:r>
              <a:rPr lang="es-ES" sz="2800" b="1" dirty="0" smtClean="0">
                <a:solidFill>
                  <a:srgbClr val="003CB4"/>
                </a:solidFill>
              </a:rPr>
              <a:t>2011</a:t>
            </a:r>
            <a:r>
              <a:rPr lang="es-ES" sz="2800" b="1" dirty="0" smtClean="0">
                <a:solidFill>
                  <a:srgbClr val="003CB4"/>
                </a:solidFill>
              </a:rPr>
              <a:t>. </a:t>
            </a:r>
            <a:r>
              <a:rPr lang="en-US" sz="2800" dirty="0" smtClean="0">
                <a:solidFill>
                  <a:srgbClr val="003CB4"/>
                </a:solidFill>
              </a:rPr>
              <a:t>El </a:t>
            </a:r>
            <a:r>
              <a:rPr lang="en-US" sz="2800" dirty="0" err="1" smtClean="0">
                <a:solidFill>
                  <a:srgbClr val="003CB4"/>
                </a:solidFill>
              </a:rPr>
              <a:t>último</a:t>
            </a:r>
            <a:r>
              <a:rPr lang="en-US" sz="2800" dirty="0" smtClean="0">
                <a:solidFill>
                  <a:srgbClr val="003CB4"/>
                </a:solidFill>
              </a:rPr>
              <a:t> </a:t>
            </a:r>
            <a:r>
              <a:rPr lang="en-US" sz="2800" dirty="0" err="1" smtClean="0">
                <a:solidFill>
                  <a:srgbClr val="003CB4"/>
                </a:solidFill>
              </a:rPr>
              <a:t>caso</a:t>
            </a:r>
            <a:r>
              <a:rPr lang="en-US" sz="2800" dirty="0" smtClean="0">
                <a:solidFill>
                  <a:srgbClr val="003CB4"/>
                </a:solidFill>
              </a:rPr>
              <a:t> </a:t>
            </a:r>
            <a:r>
              <a:rPr lang="en-US" sz="2800" dirty="0" smtClean="0">
                <a:solidFill>
                  <a:srgbClr val="003CB4"/>
                </a:solidFill>
              </a:rPr>
              <a:t>2001. </a:t>
            </a:r>
            <a:r>
              <a:rPr lang="es-ES" sz="2800" b="1" dirty="0" smtClean="0">
                <a:solidFill>
                  <a:srgbClr val="003CB4"/>
                </a:solidFill>
              </a:rPr>
              <a:t>Primera </a:t>
            </a:r>
            <a:r>
              <a:rPr lang="es-ES" sz="2800" b="1" dirty="0" smtClean="0">
                <a:solidFill>
                  <a:srgbClr val="003CB4"/>
                </a:solidFill>
              </a:rPr>
              <a:t>enfermedad animal erradicada en la historia de la humanidad. </a:t>
            </a:r>
            <a:endParaRPr lang="en-US" sz="2800" b="1" dirty="0">
              <a:solidFill>
                <a:srgbClr val="003CB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0" y="1484313"/>
            <a:ext cx="4779450" cy="5478423"/>
          </a:xfrm>
          <a:prstGeom prst="rect">
            <a:avLst/>
          </a:prstGeom>
          <a:noFill/>
          <a:ln w="9525">
            <a:noFill/>
            <a:miter lim="800000"/>
            <a:headEnd/>
            <a:tailEnd/>
          </a:ln>
          <a:effectLst/>
        </p:spPr>
        <p:txBody>
          <a:bodyPr wrap="none">
            <a:spAutoFit/>
          </a:bodyPr>
          <a:lstStyle/>
          <a:p>
            <a:r>
              <a:rPr lang="es-ES" sz="2800" b="1" dirty="0" smtClean="0">
                <a:solidFill>
                  <a:srgbClr val="0000CC"/>
                </a:solidFill>
              </a:rPr>
              <a:t>ERRADICACIÓN </a:t>
            </a:r>
            <a:r>
              <a:rPr lang="es-ES" sz="2800" b="1" dirty="0">
                <a:solidFill>
                  <a:srgbClr val="0000CC"/>
                </a:solidFill>
              </a:rPr>
              <a:t>DE LA VIRUELA</a:t>
            </a:r>
          </a:p>
          <a:p>
            <a:endParaRPr lang="es-ES" sz="2800" b="1" dirty="0">
              <a:solidFill>
                <a:srgbClr val="0000CC"/>
              </a:solidFill>
            </a:endParaRPr>
          </a:p>
          <a:p>
            <a:r>
              <a:rPr lang="es-ES" sz="2400" b="1" dirty="0">
                <a:solidFill>
                  <a:srgbClr val="0000CC"/>
                </a:solidFill>
              </a:rPr>
              <a:t>CONTROL Y REDUCCIÓN </a:t>
            </a:r>
          </a:p>
          <a:p>
            <a:pPr lvl="3"/>
            <a:endParaRPr lang="es-ES" b="1" dirty="0">
              <a:solidFill>
                <a:srgbClr val="0000CC"/>
              </a:solidFill>
            </a:endParaRPr>
          </a:p>
          <a:p>
            <a:pPr marL="1714500" lvl="3" indent="-342900">
              <a:buFont typeface="Wingdings" pitchFamily="2" charset="2"/>
              <a:buChar char="ü"/>
            </a:pPr>
            <a:r>
              <a:rPr lang="es-ES" b="1" dirty="0">
                <a:solidFill>
                  <a:srgbClr val="0000CC"/>
                </a:solidFill>
              </a:rPr>
              <a:t>POLIOMIELITIS</a:t>
            </a:r>
          </a:p>
          <a:p>
            <a:pPr marL="1714500" lvl="3" indent="-342900">
              <a:buFont typeface="Wingdings" pitchFamily="2" charset="2"/>
              <a:buChar char="ü"/>
            </a:pPr>
            <a:endParaRPr lang="es-ES" b="1" dirty="0">
              <a:solidFill>
                <a:srgbClr val="0000CC"/>
              </a:solidFill>
            </a:endParaRPr>
          </a:p>
          <a:p>
            <a:pPr marL="1714500" lvl="3" indent="-342900">
              <a:buFont typeface="Wingdings" pitchFamily="2" charset="2"/>
              <a:buChar char="ü"/>
            </a:pPr>
            <a:r>
              <a:rPr lang="es-ES" b="1" dirty="0">
                <a:solidFill>
                  <a:srgbClr val="0000CC"/>
                </a:solidFill>
              </a:rPr>
              <a:t>TETANOS</a:t>
            </a:r>
          </a:p>
          <a:p>
            <a:pPr marL="1714500" lvl="3" indent="-342900">
              <a:buFont typeface="Wingdings" pitchFamily="2" charset="2"/>
              <a:buChar char="ü"/>
            </a:pPr>
            <a:endParaRPr lang="es-ES" b="1" dirty="0">
              <a:solidFill>
                <a:srgbClr val="0000CC"/>
              </a:solidFill>
            </a:endParaRPr>
          </a:p>
          <a:p>
            <a:pPr marL="1714500" lvl="3" indent="-342900">
              <a:buFont typeface="Wingdings" pitchFamily="2" charset="2"/>
              <a:buChar char="ü"/>
            </a:pPr>
            <a:r>
              <a:rPr lang="es-ES" b="1" dirty="0">
                <a:solidFill>
                  <a:srgbClr val="0000CC"/>
                </a:solidFill>
              </a:rPr>
              <a:t>DIFTERIA</a:t>
            </a:r>
          </a:p>
          <a:p>
            <a:pPr marL="342900" indent="-342900">
              <a:buFont typeface="Wingdings" pitchFamily="2" charset="2"/>
              <a:buChar char="ü"/>
            </a:pPr>
            <a:endParaRPr lang="es-ES" b="1" dirty="0">
              <a:solidFill>
                <a:srgbClr val="0000CC"/>
              </a:solidFill>
            </a:endParaRPr>
          </a:p>
          <a:p>
            <a:pPr marL="1714500" lvl="3" indent="-342900">
              <a:buFont typeface="Wingdings" pitchFamily="2" charset="2"/>
              <a:buChar char="ü"/>
            </a:pPr>
            <a:r>
              <a:rPr lang="es-ES" b="1" dirty="0">
                <a:solidFill>
                  <a:srgbClr val="0000CC"/>
                </a:solidFill>
              </a:rPr>
              <a:t>TOSFERINA</a:t>
            </a:r>
          </a:p>
          <a:p>
            <a:pPr marL="1714500" lvl="3" indent="-342900">
              <a:buFont typeface="Wingdings" pitchFamily="2" charset="2"/>
              <a:buChar char="ü"/>
            </a:pPr>
            <a:endParaRPr lang="es-ES" b="1" dirty="0">
              <a:solidFill>
                <a:srgbClr val="0000CC"/>
              </a:solidFill>
            </a:endParaRPr>
          </a:p>
          <a:p>
            <a:pPr marL="1714500" lvl="3" indent="-342900">
              <a:buFont typeface="Wingdings" pitchFamily="2" charset="2"/>
              <a:buChar char="ü"/>
            </a:pPr>
            <a:r>
              <a:rPr lang="es-ES" b="1" dirty="0">
                <a:solidFill>
                  <a:srgbClr val="0000CC"/>
                </a:solidFill>
              </a:rPr>
              <a:t>SARAMPION</a:t>
            </a:r>
          </a:p>
          <a:p>
            <a:pPr marL="1714500" lvl="3" indent="-342900">
              <a:buFont typeface="Wingdings" pitchFamily="2" charset="2"/>
              <a:buChar char="ü"/>
            </a:pPr>
            <a:endParaRPr lang="es-ES" b="1" dirty="0">
              <a:solidFill>
                <a:srgbClr val="0000CC"/>
              </a:solidFill>
            </a:endParaRPr>
          </a:p>
          <a:p>
            <a:pPr marL="1714500" lvl="3" indent="-342900">
              <a:buFont typeface="Wingdings" pitchFamily="2" charset="2"/>
              <a:buChar char="ü"/>
            </a:pPr>
            <a:r>
              <a:rPr lang="es-ES" b="1" dirty="0">
                <a:solidFill>
                  <a:srgbClr val="0000CC"/>
                </a:solidFill>
              </a:rPr>
              <a:t>FIEBRE AMARILLA </a:t>
            </a:r>
          </a:p>
          <a:p>
            <a:pPr marL="1714500" lvl="3" indent="-342900">
              <a:buFont typeface="Wingdings" pitchFamily="2" charset="2"/>
              <a:buChar char="ü"/>
            </a:pPr>
            <a:endParaRPr lang="es-ES" b="1" dirty="0">
              <a:solidFill>
                <a:srgbClr val="0000CC"/>
              </a:solidFill>
            </a:endParaRPr>
          </a:p>
          <a:p>
            <a:pPr marL="1714500" lvl="3" indent="-342900">
              <a:buFont typeface="Wingdings" pitchFamily="2" charset="2"/>
              <a:buChar char="ü"/>
            </a:pPr>
            <a:r>
              <a:rPr lang="es-ES" b="1" dirty="0">
                <a:solidFill>
                  <a:srgbClr val="0000CC"/>
                </a:solidFill>
              </a:rPr>
              <a:t>RABIA</a:t>
            </a:r>
          </a:p>
          <a:p>
            <a:endParaRPr lang="es-ES" b="1" dirty="0">
              <a:solidFill>
                <a:srgbClr val="0000CC"/>
              </a:solidFill>
            </a:endParaRPr>
          </a:p>
        </p:txBody>
      </p:sp>
      <p:sp>
        <p:nvSpPr>
          <p:cNvPr id="65541" name="Text Box 5"/>
          <p:cNvSpPr txBox="1">
            <a:spLocks noChangeArrowheads="1"/>
          </p:cNvSpPr>
          <p:nvPr/>
        </p:nvSpPr>
        <p:spPr bwMode="auto">
          <a:xfrm>
            <a:off x="0" y="260648"/>
            <a:ext cx="9144000" cy="707886"/>
          </a:xfrm>
          <a:prstGeom prst="rect">
            <a:avLst/>
          </a:prstGeom>
          <a:solidFill>
            <a:schemeClr val="bg2"/>
          </a:solidFill>
          <a:ln w="9525">
            <a:noFill/>
            <a:miter lim="800000"/>
            <a:headEnd/>
            <a:tailEnd/>
          </a:ln>
          <a:effectLst/>
        </p:spPr>
        <p:txBody>
          <a:bodyPr wrap="square">
            <a:spAutoFit/>
          </a:bodyPr>
          <a:lstStyle/>
          <a:p>
            <a:r>
              <a:rPr lang="es-ES" sz="4000" b="1" dirty="0">
                <a:solidFill>
                  <a:srgbClr val="0000CC"/>
                </a:solidFill>
                <a:latin typeface="Arial" pitchFamily="34" charset="0"/>
                <a:cs typeface="Arial" pitchFamily="34" charset="0"/>
              </a:rPr>
              <a:t>Éxitos de las vacunas</a:t>
            </a:r>
          </a:p>
        </p:txBody>
      </p:sp>
      <p:pic>
        <p:nvPicPr>
          <p:cNvPr id="65545" name="Picture 9" descr="fuegos%20artificiales"/>
          <p:cNvPicPr>
            <a:picLocks noChangeAspect="1" noChangeArrowheads="1"/>
          </p:cNvPicPr>
          <p:nvPr/>
        </p:nvPicPr>
        <p:blipFill>
          <a:blip r:embed="rId2" cstate="print"/>
          <a:srcRect/>
          <a:stretch>
            <a:fillRect/>
          </a:stretch>
        </p:blipFill>
        <p:spPr bwMode="auto">
          <a:xfrm>
            <a:off x="4284663" y="2124075"/>
            <a:ext cx="4787900" cy="35925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65927" y="0"/>
            <a:ext cx="4779376" cy="6525344"/>
          </a:xfrm>
          <a:prstGeom prst="rect">
            <a:avLst/>
          </a:prstGeom>
          <a:noFill/>
          <a:ln w="9525">
            <a:noFill/>
            <a:miter lim="800000"/>
            <a:headEnd/>
            <a:tailEnd/>
          </a:ln>
        </p:spPr>
      </p:pic>
      <p:sp>
        <p:nvSpPr>
          <p:cNvPr id="3" name="2 Rectángulo"/>
          <p:cNvSpPr/>
          <p:nvPr/>
        </p:nvSpPr>
        <p:spPr>
          <a:xfrm>
            <a:off x="1548680" y="6525344"/>
            <a:ext cx="9144000" cy="369332"/>
          </a:xfrm>
          <a:prstGeom prst="rect">
            <a:avLst/>
          </a:prstGeom>
        </p:spPr>
        <p:txBody>
          <a:bodyPr wrap="square">
            <a:spAutoFit/>
          </a:bodyPr>
          <a:lstStyle/>
          <a:p>
            <a:r>
              <a:rPr lang="en-US" dirty="0" smtClean="0">
                <a:solidFill>
                  <a:srgbClr val="0000CC"/>
                </a:solidFill>
                <a:hlinkClick r:id="rId3"/>
              </a:rPr>
              <a:t>http://www.paho.org/pahobranding/?p=643&amp;lang=es</a:t>
            </a:r>
            <a:r>
              <a:rPr lang="en-US" dirty="0" smtClean="0">
                <a:solidFill>
                  <a:srgbClr val="0000CC"/>
                </a:solidFill>
              </a:rPr>
              <a:t>  </a:t>
            </a:r>
            <a:r>
              <a:rPr lang="en-US" dirty="0" err="1" smtClean="0">
                <a:solidFill>
                  <a:srgbClr val="0000CC"/>
                </a:solidFill>
              </a:rPr>
              <a:t>enero</a:t>
            </a:r>
            <a:r>
              <a:rPr lang="en-US" dirty="0" smtClean="0">
                <a:solidFill>
                  <a:srgbClr val="0000CC"/>
                </a:solidFill>
              </a:rPr>
              <a:t> 22 2014</a:t>
            </a:r>
            <a:endParaRPr lang="en-US" dirty="0">
              <a:solidFill>
                <a:srgbClr val="0000CC"/>
              </a:solidFill>
            </a:endParaRPr>
          </a:p>
        </p:txBody>
      </p:sp>
      <p:sp>
        <p:nvSpPr>
          <p:cNvPr id="4" name="3 CuadroTexto"/>
          <p:cNvSpPr txBox="1"/>
          <p:nvPr/>
        </p:nvSpPr>
        <p:spPr>
          <a:xfrm>
            <a:off x="7236296" y="2492896"/>
            <a:ext cx="404278" cy="523220"/>
          </a:xfrm>
          <a:prstGeom prst="rect">
            <a:avLst/>
          </a:prstGeom>
          <a:noFill/>
        </p:spPr>
        <p:txBody>
          <a:bodyPr wrap="none" rtlCol="0">
            <a:spAutoFit/>
          </a:bodyPr>
          <a:lstStyle/>
          <a:p>
            <a:r>
              <a:rPr lang="es-VE" sz="2800" b="1" dirty="0" smtClean="0">
                <a:solidFill>
                  <a:srgbClr val="FF0000"/>
                </a:solidFill>
                <a:latin typeface="Arial Black" pitchFamily="34" charset="0"/>
              </a:rPr>
              <a:t>?</a:t>
            </a:r>
            <a:endParaRPr lang="en-US" sz="2800" b="1" dirty="0">
              <a:solidFill>
                <a:srgbClr val="FF0000"/>
              </a:solidFill>
              <a:latin typeface="Arial Black" pitchFamily="34" charset="0"/>
            </a:endParaRPr>
          </a:p>
        </p:txBody>
      </p:sp>
      <p:sp>
        <p:nvSpPr>
          <p:cNvPr id="5" name="4 CuadroTexto"/>
          <p:cNvSpPr txBox="1"/>
          <p:nvPr/>
        </p:nvSpPr>
        <p:spPr>
          <a:xfrm>
            <a:off x="7236296" y="4725144"/>
            <a:ext cx="404278" cy="523220"/>
          </a:xfrm>
          <a:prstGeom prst="rect">
            <a:avLst/>
          </a:prstGeom>
          <a:noFill/>
        </p:spPr>
        <p:txBody>
          <a:bodyPr wrap="none" rtlCol="0">
            <a:spAutoFit/>
          </a:bodyPr>
          <a:lstStyle/>
          <a:p>
            <a:r>
              <a:rPr lang="es-VE" sz="2800" b="1" dirty="0" smtClean="0">
                <a:solidFill>
                  <a:srgbClr val="FF0000"/>
                </a:solidFill>
                <a:latin typeface="Arial Black" pitchFamily="34" charset="0"/>
              </a:rPr>
              <a:t>?</a:t>
            </a:r>
            <a:endParaRPr lang="en-US" sz="2800" b="1" dirty="0">
              <a:solidFill>
                <a:srgbClr val="FF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4896618" y="836712"/>
          <a:ext cx="3779838" cy="4221162"/>
        </p:xfrm>
        <a:graphic>
          <a:graphicData uri="http://schemas.openxmlformats.org/presentationml/2006/ole">
            <p:oleObj spid="_x0000_s33794" name="Fotografía de Photo Editor" r:id="rId3" imgW="4142857" imgH="6047619" progId="">
              <p:embed/>
            </p:oleObj>
          </a:graphicData>
        </a:graphic>
      </p:graphicFrame>
      <p:pic>
        <p:nvPicPr>
          <p:cNvPr id="5" name="Picture 2" descr="http://2016.quepasa.com.ve/site/wp-content/uploads/2016/10/5c-1-750x400.jpg"/>
          <p:cNvPicPr>
            <a:picLocks noChangeAspect="1" noChangeArrowheads="1"/>
          </p:cNvPicPr>
          <p:nvPr/>
        </p:nvPicPr>
        <p:blipFill>
          <a:blip r:embed="rId4" cstate="print"/>
          <a:srcRect/>
          <a:stretch>
            <a:fillRect/>
          </a:stretch>
        </p:blipFill>
        <p:spPr bwMode="auto">
          <a:xfrm>
            <a:off x="179512" y="1772816"/>
            <a:ext cx="4457775" cy="2377480"/>
          </a:xfrm>
          <a:prstGeom prst="rect">
            <a:avLst/>
          </a:prstGeom>
          <a:noFill/>
        </p:spPr>
      </p:pic>
      <p:sp>
        <p:nvSpPr>
          <p:cNvPr id="6" name="5 CuadroTexto"/>
          <p:cNvSpPr txBox="1"/>
          <p:nvPr/>
        </p:nvSpPr>
        <p:spPr>
          <a:xfrm>
            <a:off x="395536" y="5517232"/>
            <a:ext cx="8352928" cy="954107"/>
          </a:xfrm>
          <a:prstGeom prst="rect">
            <a:avLst/>
          </a:prstGeom>
          <a:noFill/>
        </p:spPr>
        <p:txBody>
          <a:bodyPr wrap="square" rtlCol="0">
            <a:spAutoFit/>
          </a:bodyPr>
          <a:lstStyle/>
          <a:p>
            <a:pPr algn="ctr"/>
            <a:r>
              <a:rPr lang="es-VE" sz="2800" b="1" dirty="0" smtClean="0">
                <a:solidFill>
                  <a:srgbClr val="0000FF"/>
                </a:solidFill>
              </a:rPr>
              <a:t>En tiempos de reemergencia de enfermedades vacuno-prevenibles hay que revisar los esquemas </a:t>
            </a:r>
            <a:r>
              <a:rPr lang="es-VE" sz="2800" b="1" dirty="0" err="1" smtClean="0">
                <a:solidFill>
                  <a:srgbClr val="0000FF"/>
                </a:solidFill>
              </a:rPr>
              <a:t>vacunales</a:t>
            </a:r>
            <a:endParaRPr lang="en-US" sz="2800" b="1" dirty="0">
              <a:solidFill>
                <a:srgbClr val="0000FF"/>
              </a:solidFill>
            </a:endParaRPr>
          </a:p>
        </p:txBody>
      </p:sp>
      <p:sp>
        <p:nvSpPr>
          <p:cNvPr id="7" name="6 CuadroTexto"/>
          <p:cNvSpPr txBox="1"/>
          <p:nvPr/>
        </p:nvSpPr>
        <p:spPr>
          <a:xfrm>
            <a:off x="1331640" y="836712"/>
            <a:ext cx="1466876" cy="584775"/>
          </a:xfrm>
          <a:prstGeom prst="rect">
            <a:avLst/>
          </a:prstGeom>
          <a:noFill/>
        </p:spPr>
        <p:txBody>
          <a:bodyPr wrap="none" rtlCol="0">
            <a:spAutoFit/>
          </a:bodyPr>
          <a:lstStyle/>
          <a:p>
            <a:r>
              <a:rPr lang="es-VE" sz="3200" b="1" dirty="0" smtClean="0">
                <a:solidFill>
                  <a:srgbClr val="C00000"/>
                </a:solidFill>
              </a:rPr>
              <a:t>Difteria</a:t>
            </a:r>
            <a:endParaRPr lang="en-US" sz="3200" b="1" dirty="0">
              <a:solidFill>
                <a:srgbClr val="C00000"/>
              </a:solidFill>
            </a:endParaRPr>
          </a:p>
        </p:txBody>
      </p:sp>
      <p:sp>
        <p:nvSpPr>
          <p:cNvPr id="8" name="7 CuadroTexto"/>
          <p:cNvSpPr txBox="1"/>
          <p:nvPr/>
        </p:nvSpPr>
        <p:spPr>
          <a:xfrm>
            <a:off x="5796136" y="188640"/>
            <a:ext cx="2014269" cy="584775"/>
          </a:xfrm>
          <a:prstGeom prst="rect">
            <a:avLst/>
          </a:prstGeom>
          <a:noFill/>
        </p:spPr>
        <p:txBody>
          <a:bodyPr wrap="none" rtlCol="0">
            <a:spAutoFit/>
          </a:bodyPr>
          <a:lstStyle/>
          <a:p>
            <a:r>
              <a:rPr lang="es-VE" sz="3200" b="1" dirty="0" smtClean="0">
                <a:solidFill>
                  <a:srgbClr val="C00000"/>
                </a:solidFill>
              </a:rPr>
              <a:t>Sarampión</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19672" y="116632"/>
            <a:ext cx="5914376" cy="1077218"/>
          </a:xfrm>
          <a:prstGeom prst="rect">
            <a:avLst/>
          </a:prstGeom>
          <a:noFill/>
        </p:spPr>
        <p:txBody>
          <a:bodyPr wrap="none" rtlCol="0">
            <a:spAutoFit/>
          </a:bodyPr>
          <a:lstStyle/>
          <a:p>
            <a:pPr algn="ctr"/>
            <a:r>
              <a:rPr lang="es-VE" sz="3200" b="1" dirty="0" smtClean="0">
                <a:solidFill>
                  <a:srgbClr val="0000FF"/>
                </a:solidFill>
              </a:rPr>
              <a:t>CRISIS NACIONAL Y LAS VACUNAS</a:t>
            </a:r>
          </a:p>
          <a:p>
            <a:pPr algn="ctr"/>
            <a:r>
              <a:rPr lang="es-VE" sz="3200" b="1" dirty="0" smtClean="0">
                <a:solidFill>
                  <a:srgbClr val="0000FF"/>
                </a:solidFill>
              </a:rPr>
              <a:t>VENEZUELA </a:t>
            </a:r>
            <a:r>
              <a:rPr lang="es-VE" sz="3200" b="1" dirty="0" smtClean="0">
                <a:solidFill>
                  <a:srgbClr val="0000FF"/>
                </a:solidFill>
              </a:rPr>
              <a:t>2014-2018</a:t>
            </a:r>
            <a:endParaRPr lang="en-US" sz="3200" b="1" dirty="0">
              <a:solidFill>
                <a:srgbClr val="0000FF"/>
              </a:solidFill>
            </a:endParaRPr>
          </a:p>
        </p:txBody>
      </p:sp>
      <p:sp>
        <p:nvSpPr>
          <p:cNvPr id="3" name="2 CuadroTexto"/>
          <p:cNvSpPr txBox="1"/>
          <p:nvPr/>
        </p:nvSpPr>
        <p:spPr>
          <a:xfrm>
            <a:off x="323528" y="1412776"/>
            <a:ext cx="8604448" cy="4893647"/>
          </a:xfrm>
          <a:prstGeom prst="rect">
            <a:avLst/>
          </a:prstGeom>
          <a:noFill/>
        </p:spPr>
        <p:txBody>
          <a:bodyPr wrap="square" rtlCol="0">
            <a:spAutoFit/>
          </a:bodyPr>
          <a:lstStyle/>
          <a:p>
            <a:pPr marL="457200" indent="-457200">
              <a:buFont typeface="Arial" pitchFamily="34" charset="0"/>
              <a:buChar char="•"/>
            </a:pPr>
            <a:r>
              <a:rPr lang="es-VE" sz="2400" b="1" dirty="0" smtClean="0">
                <a:solidFill>
                  <a:srgbClr val="C00000"/>
                </a:solidFill>
              </a:rPr>
              <a:t>La producción de vacunas nacional eliminada.</a:t>
            </a:r>
          </a:p>
          <a:p>
            <a:pPr marL="457200" indent="-457200">
              <a:buFont typeface="Arial" pitchFamily="34" charset="0"/>
              <a:buChar char="•"/>
            </a:pPr>
            <a:endParaRPr lang="es-VE" sz="2400" b="1" dirty="0" smtClean="0">
              <a:solidFill>
                <a:srgbClr val="C00000"/>
              </a:solidFill>
            </a:endParaRPr>
          </a:p>
          <a:p>
            <a:pPr marL="457200" indent="-457200">
              <a:buFont typeface="Arial" pitchFamily="34" charset="0"/>
              <a:buChar char="•"/>
            </a:pPr>
            <a:r>
              <a:rPr lang="es-VE" sz="2400" b="1" dirty="0" smtClean="0">
                <a:solidFill>
                  <a:srgbClr val="C00000"/>
                </a:solidFill>
              </a:rPr>
              <a:t>Falla </a:t>
            </a:r>
            <a:r>
              <a:rPr lang="es-VE" sz="2400" b="1" dirty="0" smtClean="0">
                <a:solidFill>
                  <a:srgbClr val="C00000"/>
                </a:solidFill>
              </a:rPr>
              <a:t>e insuficiencia de vacunas </a:t>
            </a:r>
            <a:r>
              <a:rPr lang="es-VE" sz="2400" b="1" dirty="0" smtClean="0">
                <a:solidFill>
                  <a:srgbClr val="C00000"/>
                </a:solidFill>
              </a:rPr>
              <a:t>del PAI</a:t>
            </a:r>
            <a:r>
              <a:rPr lang="es-VE" sz="2400" b="1" dirty="0" smtClean="0">
                <a:solidFill>
                  <a:srgbClr val="C00000"/>
                </a:solidFill>
              </a:rPr>
              <a:t>. </a:t>
            </a:r>
            <a:r>
              <a:rPr lang="es-VE" sz="2400" b="1" dirty="0" smtClean="0">
                <a:solidFill>
                  <a:srgbClr val="C00000"/>
                </a:solidFill>
              </a:rPr>
              <a:t>Laboratorios privados no </a:t>
            </a:r>
            <a:r>
              <a:rPr lang="es-VE" sz="2400" b="1" dirty="0" smtClean="0">
                <a:solidFill>
                  <a:srgbClr val="C00000"/>
                </a:solidFill>
              </a:rPr>
              <a:t>importan.</a:t>
            </a:r>
            <a:endParaRPr lang="en-US" sz="2400" b="1" dirty="0" smtClean="0">
              <a:solidFill>
                <a:srgbClr val="C00000"/>
              </a:solidFill>
            </a:endParaRPr>
          </a:p>
          <a:p>
            <a:pPr marL="457200" indent="-457200">
              <a:buFont typeface="Arial" pitchFamily="34" charset="0"/>
              <a:buChar char="•"/>
            </a:pPr>
            <a:endParaRPr lang="es-VE" sz="2400" b="1" dirty="0" smtClean="0">
              <a:solidFill>
                <a:srgbClr val="C00000"/>
              </a:solidFill>
            </a:endParaRPr>
          </a:p>
          <a:p>
            <a:pPr marL="457200" indent="-457200">
              <a:buFont typeface="Arial" pitchFamily="34" charset="0"/>
              <a:buChar char="•"/>
            </a:pPr>
            <a:r>
              <a:rPr lang="es-VE" sz="2400" b="1" dirty="0" smtClean="0">
                <a:solidFill>
                  <a:srgbClr val="C00000"/>
                </a:solidFill>
              </a:rPr>
              <a:t>Fallas operativas programáticas y desviación de estrategias</a:t>
            </a:r>
            <a:endParaRPr lang="es-VE" sz="2400" b="1" dirty="0" smtClean="0">
              <a:solidFill>
                <a:srgbClr val="C00000"/>
              </a:solidFill>
            </a:endParaRPr>
          </a:p>
          <a:p>
            <a:pPr marL="457200" indent="-457200">
              <a:buFont typeface="Arial" pitchFamily="34" charset="0"/>
              <a:buChar char="•"/>
            </a:pPr>
            <a:endParaRPr lang="es-VE" sz="2400" b="1" dirty="0" smtClean="0">
              <a:solidFill>
                <a:srgbClr val="C00000"/>
              </a:solidFill>
            </a:endParaRPr>
          </a:p>
          <a:p>
            <a:pPr marL="457200" indent="-457200">
              <a:buFont typeface="Arial" pitchFamily="34" charset="0"/>
              <a:buChar char="•"/>
            </a:pPr>
            <a:r>
              <a:rPr lang="es-VE" sz="2400" b="1" dirty="0" smtClean="0">
                <a:solidFill>
                  <a:srgbClr val="C00000"/>
                </a:solidFill>
              </a:rPr>
              <a:t>Eliminación </a:t>
            </a:r>
            <a:r>
              <a:rPr lang="es-VE" sz="2400" b="1" dirty="0" smtClean="0">
                <a:solidFill>
                  <a:srgbClr val="C00000"/>
                </a:solidFill>
              </a:rPr>
              <a:t>de </a:t>
            </a:r>
            <a:r>
              <a:rPr lang="es-VE" sz="2400" b="1" dirty="0" err="1" smtClean="0">
                <a:solidFill>
                  <a:srgbClr val="C00000"/>
                </a:solidFill>
              </a:rPr>
              <a:t>inmunógenos</a:t>
            </a:r>
            <a:r>
              <a:rPr lang="es-VE" sz="2400" b="1" dirty="0" smtClean="0">
                <a:solidFill>
                  <a:srgbClr val="C00000"/>
                </a:solidFill>
              </a:rPr>
              <a:t>: </a:t>
            </a:r>
            <a:r>
              <a:rPr lang="es-VE" sz="2400" b="1" dirty="0" smtClean="0">
                <a:solidFill>
                  <a:srgbClr val="C00000"/>
                </a:solidFill>
              </a:rPr>
              <a:t>Rotavirus, </a:t>
            </a:r>
            <a:r>
              <a:rPr lang="es-VE" sz="2400" b="1" dirty="0" smtClean="0">
                <a:solidFill>
                  <a:srgbClr val="C00000"/>
                </a:solidFill>
              </a:rPr>
              <a:t>Neumococo </a:t>
            </a:r>
            <a:r>
              <a:rPr lang="es-VE" sz="2400" b="1" dirty="0" smtClean="0">
                <a:solidFill>
                  <a:srgbClr val="C00000"/>
                </a:solidFill>
              </a:rPr>
              <a:t>13, neumococo 23, influenza</a:t>
            </a:r>
            <a:endParaRPr lang="es-VE" sz="2400" b="1" dirty="0" smtClean="0">
              <a:solidFill>
                <a:srgbClr val="C00000"/>
              </a:solidFill>
            </a:endParaRPr>
          </a:p>
          <a:p>
            <a:pPr marL="457200" indent="-457200">
              <a:buFont typeface="Arial" pitchFamily="34" charset="0"/>
              <a:buChar char="•"/>
            </a:pPr>
            <a:endParaRPr lang="es-VE" sz="2400" b="1" dirty="0" smtClean="0">
              <a:solidFill>
                <a:srgbClr val="C00000"/>
              </a:solidFill>
            </a:endParaRPr>
          </a:p>
          <a:p>
            <a:pPr marL="457200" indent="-457200">
              <a:buFont typeface="Arial" pitchFamily="34" charset="0"/>
              <a:buChar char="•"/>
            </a:pPr>
            <a:r>
              <a:rPr lang="es-VE" sz="2400" b="1" dirty="0" smtClean="0">
                <a:solidFill>
                  <a:srgbClr val="C00000"/>
                </a:solidFill>
              </a:rPr>
              <a:t>Bajas coberturas </a:t>
            </a:r>
            <a:r>
              <a:rPr lang="es-VE" sz="2400" b="1" dirty="0" err="1" smtClean="0">
                <a:solidFill>
                  <a:srgbClr val="C00000"/>
                </a:solidFill>
              </a:rPr>
              <a:t>vacunales</a:t>
            </a:r>
            <a:r>
              <a:rPr lang="es-VE" sz="2400" b="1" dirty="0" smtClean="0">
                <a:solidFill>
                  <a:srgbClr val="C00000"/>
                </a:solidFill>
              </a:rPr>
              <a:t> </a:t>
            </a:r>
          </a:p>
          <a:p>
            <a:pPr marL="457200" indent="-457200">
              <a:buFont typeface="Arial" pitchFamily="34" charset="0"/>
              <a:buChar char="•"/>
            </a:pPr>
            <a:endParaRPr lang="es-VE" sz="2400" b="1" dirty="0" smtClean="0">
              <a:solidFill>
                <a:srgbClr val="C00000"/>
              </a:solidFill>
            </a:endParaRPr>
          </a:p>
          <a:p>
            <a:pPr marL="457200" indent="-457200">
              <a:buFont typeface="Arial" pitchFamily="34" charset="0"/>
              <a:buChar char="•"/>
            </a:pPr>
            <a:r>
              <a:rPr lang="es-VE" sz="2400" b="1" dirty="0" smtClean="0">
                <a:solidFill>
                  <a:srgbClr val="C00000"/>
                </a:solidFill>
              </a:rPr>
              <a:t>Fallas del control de brotes y </a:t>
            </a:r>
            <a:r>
              <a:rPr lang="es-VE" sz="2400" b="1" dirty="0" smtClean="0">
                <a:solidFill>
                  <a:srgbClr val="C00000"/>
                </a:solidFill>
              </a:rPr>
              <a:t>epidemias</a:t>
            </a:r>
            <a:endParaRPr lang="es-VE" sz="2400" b="1" dirty="0" smtClean="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40439"/>
            <a:ext cx="9144000" cy="1200329"/>
          </a:xfrm>
          <a:prstGeom prst="rect">
            <a:avLst/>
          </a:prstGeom>
          <a:solidFill>
            <a:srgbClr val="0000FF"/>
          </a:solidFill>
        </p:spPr>
        <p:txBody>
          <a:bodyPr wrap="square" rtlCol="0">
            <a:spAutoFit/>
          </a:bodyPr>
          <a:lstStyle/>
          <a:p>
            <a:pPr algn="r"/>
            <a:r>
              <a:rPr lang="es-VE" sz="3600" b="1" dirty="0" smtClean="0">
                <a:solidFill>
                  <a:schemeClr val="bg1"/>
                </a:solidFill>
              </a:rPr>
              <a:t>Cobertura inmunizaciones</a:t>
            </a:r>
          </a:p>
          <a:p>
            <a:pPr algn="r"/>
            <a:r>
              <a:rPr lang="es-VE" sz="3600" b="1" dirty="0" smtClean="0">
                <a:solidFill>
                  <a:schemeClr val="bg1"/>
                </a:solidFill>
              </a:rPr>
              <a:t>Venezuela 2010-2017</a:t>
            </a:r>
            <a:endParaRPr lang="en-US" sz="3600" b="1" dirty="0">
              <a:solidFill>
                <a:schemeClr val="bg1"/>
              </a:solidFill>
            </a:endParaRPr>
          </a:p>
        </p:txBody>
      </p:sp>
      <p:pic>
        <p:nvPicPr>
          <p:cNvPr id="4" name="Picture 3"/>
          <p:cNvPicPr>
            <a:picLocks noChangeAspect="1" noChangeArrowheads="1"/>
          </p:cNvPicPr>
          <p:nvPr/>
        </p:nvPicPr>
        <p:blipFill>
          <a:blip r:embed="rId2" cstate="print"/>
          <a:srcRect/>
          <a:stretch>
            <a:fillRect/>
          </a:stretch>
        </p:blipFill>
        <p:spPr bwMode="auto">
          <a:xfrm>
            <a:off x="163860" y="260648"/>
            <a:ext cx="2247900" cy="885825"/>
          </a:xfrm>
          <a:prstGeom prst="rect">
            <a:avLst/>
          </a:prstGeom>
          <a:noFill/>
          <a:ln w="9525">
            <a:noFill/>
            <a:miter lim="800000"/>
            <a:headEnd/>
            <a:tailEnd/>
          </a:ln>
        </p:spPr>
      </p:pic>
      <p:pic>
        <p:nvPicPr>
          <p:cNvPr id="130050" name="Picture 2"/>
          <p:cNvPicPr>
            <a:picLocks noChangeAspect="1" noChangeArrowheads="1"/>
          </p:cNvPicPr>
          <p:nvPr/>
        </p:nvPicPr>
        <p:blipFill>
          <a:blip r:embed="rId3" cstate="print"/>
          <a:srcRect/>
          <a:stretch>
            <a:fillRect/>
          </a:stretch>
        </p:blipFill>
        <p:spPr bwMode="auto">
          <a:xfrm>
            <a:off x="827584" y="1340768"/>
            <a:ext cx="7632848" cy="5367816"/>
          </a:xfrm>
          <a:prstGeom prst="rect">
            <a:avLst/>
          </a:prstGeom>
          <a:noFill/>
          <a:ln w="9525">
            <a:noFill/>
            <a:miter lim="800000"/>
            <a:headEnd/>
            <a:tailEnd/>
          </a:ln>
        </p:spPr>
      </p:pic>
      <p:sp>
        <p:nvSpPr>
          <p:cNvPr id="6" name="5 Elipse"/>
          <p:cNvSpPr/>
          <p:nvPr/>
        </p:nvSpPr>
        <p:spPr>
          <a:xfrm>
            <a:off x="6372200" y="3356992"/>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Elipse"/>
          <p:cNvSpPr/>
          <p:nvPr/>
        </p:nvSpPr>
        <p:spPr>
          <a:xfrm>
            <a:off x="6372200" y="573325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Elipse"/>
          <p:cNvSpPr/>
          <p:nvPr/>
        </p:nvSpPr>
        <p:spPr>
          <a:xfrm>
            <a:off x="7092280" y="213285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Elipse"/>
          <p:cNvSpPr/>
          <p:nvPr/>
        </p:nvSpPr>
        <p:spPr>
          <a:xfrm>
            <a:off x="4139952" y="249289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Elipse"/>
          <p:cNvSpPr/>
          <p:nvPr/>
        </p:nvSpPr>
        <p:spPr>
          <a:xfrm>
            <a:off x="7092280" y="3645024"/>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Elipse"/>
          <p:cNvSpPr/>
          <p:nvPr/>
        </p:nvSpPr>
        <p:spPr>
          <a:xfrm>
            <a:off x="7092280" y="249289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Elipse"/>
          <p:cNvSpPr/>
          <p:nvPr/>
        </p:nvSpPr>
        <p:spPr>
          <a:xfrm>
            <a:off x="5652120" y="393305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Elipse"/>
          <p:cNvSpPr/>
          <p:nvPr/>
        </p:nvSpPr>
        <p:spPr>
          <a:xfrm>
            <a:off x="4860032" y="393305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Elipse"/>
          <p:cNvSpPr/>
          <p:nvPr/>
        </p:nvSpPr>
        <p:spPr>
          <a:xfrm>
            <a:off x="4139952" y="3861048"/>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Elipse"/>
          <p:cNvSpPr/>
          <p:nvPr/>
        </p:nvSpPr>
        <p:spPr>
          <a:xfrm>
            <a:off x="5652120" y="573325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Elipse"/>
          <p:cNvSpPr/>
          <p:nvPr/>
        </p:nvSpPr>
        <p:spPr>
          <a:xfrm>
            <a:off x="4932040" y="573325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Elipse"/>
          <p:cNvSpPr/>
          <p:nvPr/>
        </p:nvSpPr>
        <p:spPr>
          <a:xfrm>
            <a:off x="4139952" y="573325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9 Elipse"/>
          <p:cNvSpPr/>
          <p:nvPr/>
        </p:nvSpPr>
        <p:spPr>
          <a:xfrm>
            <a:off x="7884368" y="2996952"/>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Elipse"/>
          <p:cNvSpPr/>
          <p:nvPr/>
        </p:nvSpPr>
        <p:spPr>
          <a:xfrm>
            <a:off x="7884368" y="3645024"/>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Elipse"/>
          <p:cNvSpPr/>
          <p:nvPr/>
        </p:nvSpPr>
        <p:spPr>
          <a:xfrm>
            <a:off x="7884368" y="4293096"/>
            <a:ext cx="351656" cy="368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cstate="print"/>
          <a:srcRect/>
          <a:stretch>
            <a:fillRect/>
          </a:stretch>
        </p:blipFill>
        <p:spPr bwMode="auto">
          <a:xfrm>
            <a:off x="371475" y="995363"/>
            <a:ext cx="8401050" cy="4867275"/>
          </a:xfrm>
          <a:prstGeom prst="rect">
            <a:avLst/>
          </a:prstGeom>
          <a:noFill/>
          <a:ln w="9525">
            <a:noFill/>
            <a:miter lim="800000"/>
            <a:headEnd/>
            <a:tailEnd/>
          </a:ln>
        </p:spPr>
      </p:pic>
      <p:cxnSp>
        <p:nvCxnSpPr>
          <p:cNvPr id="4" name="3 Conector recto"/>
          <p:cNvCxnSpPr/>
          <p:nvPr/>
        </p:nvCxnSpPr>
        <p:spPr>
          <a:xfrm>
            <a:off x="0" y="1772816"/>
            <a:ext cx="9144000"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0" y="140439"/>
            <a:ext cx="9144000" cy="1200329"/>
          </a:xfrm>
          <a:prstGeom prst="rect">
            <a:avLst/>
          </a:prstGeom>
          <a:solidFill>
            <a:srgbClr val="0000FF"/>
          </a:solidFill>
        </p:spPr>
        <p:txBody>
          <a:bodyPr wrap="square" rtlCol="0">
            <a:spAutoFit/>
          </a:bodyPr>
          <a:lstStyle/>
          <a:p>
            <a:pPr algn="r"/>
            <a:r>
              <a:rPr lang="es-VE" sz="3600" b="1" dirty="0" smtClean="0">
                <a:solidFill>
                  <a:schemeClr val="bg1"/>
                </a:solidFill>
              </a:rPr>
              <a:t>Cobertura inmunizaciones</a:t>
            </a:r>
          </a:p>
          <a:p>
            <a:pPr algn="r"/>
            <a:r>
              <a:rPr lang="es-VE" sz="3600" b="1" dirty="0" smtClean="0">
                <a:solidFill>
                  <a:schemeClr val="bg1"/>
                </a:solidFill>
              </a:rPr>
              <a:t>Venezuela 2010-2017</a:t>
            </a:r>
            <a:endParaRPr lang="en-US" sz="3600" b="1" dirty="0">
              <a:solidFill>
                <a:schemeClr val="bg1"/>
              </a:solidFill>
            </a:endParaRPr>
          </a:p>
        </p:txBody>
      </p:sp>
      <p:pic>
        <p:nvPicPr>
          <p:cNvPr id="126979" name="Picture 3"/>
          <p:cNvPicPr>
            <a:picLocks noChangeAspect="1" noChangeArrowheads="1"/>
          </p:cNvPicPr>
          <p:nvPr/>
        </p:nvPicPr>
        <p:blipFill>
          <a:blip r:embed="rId3" cstate="print"/>
          <a:srcRect/>
          <a:stretch>
            <a:fillRect/>
          </a:stretch>
        </p:blipFill>
        <p:spPr bwMode="auto">
          <a:xfrm>
            <a:off x="163860" y="260648"/>
            <a:ext cx="2247900" cy="885825"/>
          </a:xfrm>
          <a:prstGeom prst="rect">
            <a:avLst/>
          </a:prstGeom>
          <a:noFill/>
          <a:ln w="9525">
            <a:noFill/>
            <a:miter lim="800000"/>
            <a:headEnd/>
            <a:tailEnd/>
          </a:ln>
        </p:spPr>
      </p:pic>
      <p:cxnSp>
        <p:nvCxnSpPr>
          <p:cNvPr id="11" name="10 Conector recto"/>
          <p:cNvCxnSpPr/>
          <p:nvPr/>
        </p:nvCxnSpPr>
        <p:spPr>
          <a:xfrm>
            <a:off x="-36512" y="2060848"/>
            <a:ext cx="9144000"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0" y="2060848"/>
            <a:ext cx="901209" cy="584775"/>
          </a:xfrm>
          <a:prstGeom prst="rect">
            <a:avLst/>
          </a:prstGeom>
          <a:noFill/>
          <a:ln>
            <a:solidFill>
              <a:srgbClr val="FF0000"/>
            </a:solidFill>
          </a:ln>
        </p:spPr>
        <p:txBody>
          <a:bodyPr wrap="none" rtlCol="0">
            <a:spAutoFit/>
          </a:bodyPr>
          <a:lstStyle/>
          <a:p>
            <a:r>
              <a:rPr lang="es-VE" sz="3200" b="1" dirty="0" smtClean="0">
                <a:solidFill>
                  <a:srgbClr val="FF0000"/>
                </a:solidFill>
              </a:rPr>
              <a:t>80%</a:t>
            </a:r>
            <a:endParaRPr lang="en-US" sz="3200" b="1" dirty="0">
              <a:solidFill>
                <a:srgbClr val="FF0000"/>
              </a:solidFill>
            </a:endParaRPr>
          </a:p>
        </p:txBody>
      </p:sp>
      <p:sp>
        <p:nvSpPr>
          <p:cNvPr id="8" name="7 CuadroTexto"/>
          <p:cNvSpPr txBox="1"/>
          <p:nvPr/>
        </p:nvSpPr>
        <p:spPr>
          <a:xfrm>
            <a:off x="0" y="1260049"/>
            <a:ext cx="901209" cy="584775"/>
          </a:xfrm>
          <a:prstGeom prst="rect">
            <a:avLst/>
          </a:prstGeom>
          <a:noFill/>
          <a:ln>
            <a:solidFill>
              <a:srgbClr val="FF0000"/>
            </a:solidFill>
          </a:ln>
        </p:spPr>
        <p:txBody>
          <a:bodyPr wrap="none" rtlCol="0">
            <a:spAutoFit/>
          </a:bodyPr>
          <a:lstStyle/>
          <a:p>
            <a:r>
              <a:rPr lang="es-VE" sz="3200" b="1" dirty="0" smtClean="0">
                <a:solidFill>
                  <a:srgbClr val="FF0000"/>
                </a:solidFill>
              </a:rPr>
              <a:t>90%</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908720"/>
            <a:ext cx="6901889" cy="3416320"/>
          </a:xfrm>
          <a:prstGeom prst="rect">
            <a:avLst/>
          </a:prstGeom>
          <a:noFill/>
        </p:spPr>
        <p:txBody>
          <a:bodyPr wrap="none" rtlCol="0">
            <a:spAutoFit/>
          </a:bodyPr>
          <a:lstStyle/>
          <a:p>
            <a:r>
              <a:rPr lang="es-VE" sz="3600" b="1" dirty="0" smtClean="0">
                <a:solidFill>
                  <a:srgbClr val="0000FF"/>
                </a:solidFill>
              </a:rPr>
              <a:t>Esquemas de vacunación</a:t>
            </a:r>
          </a:p>
          <a:p>
            <a:endParaRPr lang="es-VE" sz="3600" b="1" dirty="0">
              <a:solidFill>
                <a:srgbClr val="0000FF"/>
              </a:solidFill>
            </a:endParaRPr>
          </a:p>
          <a:p>
            <a:r>
              <a:rPr lang="es-VE" sz="3600" b="1" dirty="0" smtClean="0">
                <a:solidFill>
                  <a:srgbClr val="0000FF"/>
                </a:solidFill>
              </a:rPr>
              <a:t>Niños</a:t>
            </a:r>
          </a:p>
          <a:p>
            <a:r>
              <a:rPr lang="es-VE" sz="3600" b="1" dirty="0" smtClean="0">
                <a:solidFill>
                  <a:srgbClr val="0000FF"/>
                </a:solidFill>
              </a:rPr>
              <a:t>Adolescentes</a:t>
            </a:r>
          </a:p>
          <a:p>
            <a:r>
              <a:rPr lang="es-VE" sz="3600" b="1" dirty="0" smtClean="0">
                <a:solidFill>
                  <a:srgbClr val="0000FF"/>
                </a:solidFill>
              </a:rPr>
              <a:t>Adultos</a:t>
            </a:r>
          </a:p>
          <a:p>
            <a:r>
              <a:rPr lang="es-VE" sz="3600" b="1" dirty="0" smtClean="0">
                <a:solidFill>
                  <a:srgbClr val="0000FF"/>
                </a:solidFill>
              </a:rPr>
              <a:t>Adultos con condiciones especiales</a:t>
            </a:r>
            <a:endParaRPr lang="en-US" sz="3600" b="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59"/>
          <p:cNvGraphicFramePr>
            <a:graphicFrameLocks noGrp="1"/>
          </p:cNvGraphicFramePr>
          <p:nvPr>
            <p:extLst>
              <p:ext uri="{D42A27DB-BD31-4B8C-83A1-F6EECF244321}">
                <p14:modId xmlns:p14="http://schemas.microsoft.com/office/powerpoint/2010/main" xmlns="" val="108248235"/>
              </p:ext>
            </p:extLst>
          </p:nvPr>
        </p:nvGraphicFramePr>
        <p:xfrm>
          <a:off x="196850" y="386337"/>
          <a:ext cx="8750300" cy="6052232"/>
        </p:xfrm>
        <a:graphic>
          <a:graphicData uri="http://schemas.openxmlformats.org/drawingml/2006/table">
            <a:tbl>
              <a:tblPr/>
              <a:tblGrid>
                <a:gridCol w="473075">
                  <a:extLst>
                    <a:ext uri="{9D8B030D-6E8A-4147-A177-3AD203B41FA5}">
                      <a16:colId xmlns:a16="http://schemas.microsoft.com/office/drawing/2014/main" xmlns="" val="20000"/>
                    </a:ext>
                  </a:extLst>
                </a:gridCol>
                <a:gridCol w="366713">
                  <a:extLst>
                    <a:ext uri="{9D8B030D-6E8A-4147-A177-3AD203B41FA5}">
                      <a16:colId xmlns:a16="http://schemas.microsoft.com/office/drawing/2014/main" xmlns="" val="20001"/>
                    </a:ext>
                  </a:extLst>
                </a:gridCol>
                <a:gridCol w="407987">
                  <a:extLst>
                    <a:ext uri="{9D8B030D-6E8A-4147-A177-3AD203B41FA5}">
                      <a16:colId xmlns:a16="http://schemas.microsoft.com/office/drawing/2014/main" xmlns="" val="20002"/>
                    </a:ext>
                  </a:extLst>
                </a:gridCol>
                <a:gridCol w="323850">
                  <a:extLst>
                    <a:ext uri="{9D8B030D-6E8A-4147-A177-3AD203B41FA5}">
                      <a16:colId xmlns:a16="http://schemas.microsoft.com/office/drawing/2014/main" xmlns="" val="20003"/>
                    </a:ext>
                  </a:extLst>
                </a:gridCol>
                <a:gridCol w="112713">
                  <a:extLst>
                    <a:ext uri="{9D8B030D-6E8A-4147-A177-3AD203B41FA5}">
                      <a16:colId xmlns:a16="http://schemas.microsoft.com/office/drawing/2014/main" xmlns="" val="20004"/>
                    </a:ext>
                  </a:extLst>
                </a:gridCol>
                <a:gridCol w="5418137">
                  <a:extLst>
                    <a:ext uri="{9D8B030D-6E8A-4147-A177-3AD203B41FA5}">
                      <a16:colId xmlns:a16="http://schemas.microsoft.com/office/drawing/2014/main" xmlns="" val="20005"/>
                    </a:ext>
                  </a:extLst>
                </a:gridCol>
                <a:gridCol w="114300">
                  <a:extLst>
                    <a:ext uri="{9D8B030D-6E8A-4147-A177-3AD203B41FA5}">
                      <a16:colId xmlns:a16="http://schemas.microsoft.com/office/drawing/2014/main" xmlns="" val="20006"/>
                    </a:ext>
                  </a:extLst>
                </a:gridCol>
                <a:gridCol w="1533525">
                  <a:extLst>
                    <a:ext uri="{9D8B030D-6E8A-4147-A177-3AD203B41FA5}">
                      <a16:colId xmlns:a16="http://schemas.microsoft.com/office/drawing/2014/main" xmlns="" val="20007"/>
                    </a:ext>
                  </a:extLst>
                </a:gridCol>
              </a:tblGrid>
              <a:tr h="42674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rgbClr val="632523"/>
                          </a:solidFill>
                          <a:effectLst/>
                          <a:latin typeface="Arial" pitchFamily="34" charset="0"/>
                          <a:ea typeface="Calibri" pitchFamily="34" charset="0"/>
                          <a:cs typeface="Times New Roman" pitchFamily="18" charset="0"/>
                        </a:rPr>
                        <a:t>8:00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rgbClr val="632523"/>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rgbClr val="632523"/>
                          </a:solidFill>
                          <a:effectLst/>
                          <a:latin typeface="Arial" pitchFamily="34" charset="0"/>
                          <a:ea typeface="Calibri" pitchFamily="34" charset="0"/>
                          <a:cs typeface="Times New Roman" pitchFamily="18" charset="0"/>
                        </a:rPr>
                        <a:t>8.30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rgbClr val="632523"/>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dirty="0" smtClean="0">
                        <a:ln>
                          <a:noFill/>
                        </a:ln>
                        <a:solidFill>
                          <a:srgbClr val="663300"/>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sz="1400" b="1" i="0" u="none" strike="noStrike" cap="none" normalizeH="0" baseline="0" dirty="0" smtClean="0">
                          <a:ln>
                            <a:noFill/>
                          </a:ln>
                          <a:solidFill>
                            <a:schemeClr val="tx1"/>
                          </a:solidFill>
                          <a:effectLst/>
                          <a:latin typeface="Arial" pitchFamily="34" charset="0"/>
                          <a:cs typeface="Arial" pitchFamily="34" charset="0"/>
                        </a:rPr>
                        <a:t>Bienvenida  a  los  Asistentes  al   Curso.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VE" sz="1400" b="1" i="0" u="none" strike="noStrike" cap="none" normalizeH="0" baseline="0" dirty="0" smtClean="0">
                          <a:ln>
                            <a:noFill/>
                          </a:ln>
                          <a:solidFill>
                            <a:schemeClr val="tx1"/>
                          </a:solidFill>
                          <a:effectLst/>
                          <a:latin typeface="Arial" pitchFamily="34" charset="0"/>
                          <a:cs typeface="Arial" pitchFamily="34" charset="0"/>
                        </a:rPr>
                        <a:t>Presentación  de  los  Objetivos  del  Curso</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sz="1100" b="1" i="0" u="none" strike="noStrike" cap="none" normalizeH="0" baseline="0" smtClean="0">
                          <a:ln>
                            <a:noFill/>
                          </a:ln>
                          <a:solidFill>
                            <a:srgbClr val="632523"/>
                          </a:solidFill>
                          <a:effectLst/>
                          <a:latin typeface="+mn-lt"/>
                        </a:rPr>
                        <a:t>Prof. </a:t>
                      </a:r>
                      <a:r>
                        <a:rPr kumimoji="0" lang="es-VE" sz="1100" b="1" i="0" u="none" strike="noStrike" cap="none" normalizeH="0" baseline="0" dirty="0" smtClean="0">
                          <a:ln>
                            <a:noFill/>
                          </a:ln>
                          <a:solidFill>
                            <a:srgbClr val="632523"/>
                          </a:solidFill>
                          <a:effectLst/>
                          <a:latin typeface="+mn-lt"/>
                        </a:rPr>
                        <a:t>Carlos Santacruz</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935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rgbClr val="632523"/>
                          </a:solidFill>
                          <a:effectLst/>
                          <a:latin typeface="Arial" pitchFamily="34" charset="0"/>
                          <a:ea typeface="Calibri" pitchFamily="34" charset="0"/>
                          <a:cs typeface="Times New Roman" pitchFamily="18" charset="0"/>
                        </a:rPr>
                        <a:t>8:30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rgbClr val="632523"/>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rgbClr val="632523"/>
                          </a:solidFill>
                          <a:effectLst/>
                          <a:latin typeface="Arial" pitchFamily="34" charset="0"/>
                          <a:ea typeface="Calibri" pitchFamily="34" charset="0"/>
                          <a:cs typeface="Times New Roman" pitchFamily="18" charset="0"/>
                        </a:rPr>
                        <a:t>9.00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rgbClr val="632523"/>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r>
                        <a:rPr lang="it-IT" sz="1600" b="1" dirty="0" smtClean="0"/>
                        <a:t>DIMMI COSA FUNZIONA E TI DICO CHE PASSI.</a:t>
                      </a:r>
                      <a:r>
                        <a:rPr lang="es-VE" sz="1600" b="1" dirty="0" smtClean="0"/>
                        <a:t> Dime En Que Trabaja Y Te Diré Que Padeces</a:t>
                      </a:r>
                      <a:endParaRPr lang="es-VE" sz="16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smtClean="0">
                        <a:ln>
                          <a:noFill/>
                        </a:ln>
                        <a:solidFill>
                          <a:schemeClr val="tx1"/>
                        </a:solidFill>
                        <a:effectLst/>
                        <a:latin typeface="Arial" pitchFamily="34"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100" b="1" dirty="0" smtClean="0"/>
                        <a:t>Prof. Marcel</a:t>
                      </a:r>
                      <a:r>
                        <a:rPr lang="es-VE" sz="1100" b="1" baseline="0" dirty="0" smtClean="0"/>
                        <a:t> Mejías</a:t>
                      </a:r>
                      <a:endParaRPr lang="es-VE" sz="1100" b="1" dirty="0" smtClean="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0935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9.00</a:t>
                      </a:r>
                      <a:endPar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a.m.</a:t>
                      </a:r>
                      <a:endPar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9.45</a:t>
                      </a:r>
                      <a:endPar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a.m.</a:t>
                      </a:r>
                      <a:endPar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r>
                        <a:rPr lang="es-VE" sz="1600" b="1" dirty="0" smtClean="0"/>
                        <a:t>ESTACION</a:t>
                      </a:r>
                      <a:r>
                        <a:rPr lang="es-VE" sz="1600" b="1" baseline="0" dirty="0" smtClean="0"/>
                        <a:t>  DE TRABAJO: Del Feng Shui al diseño útil, Cómodo y  Seguro de mi lugar de trabajo</a:t>
                      </a:r>
                      <a:endParaRPr lang="es-VE" sz="16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smtClean="0">
                        <a:ln>
                          <a:noFill/>
                        </a:ln>
                        <a:solidFill>
                          <a:schemeClr val="tx1"/>
                        </a:solidFill>
                        <a:effectLst/>
                        <a:latin typeface="Arial" pitchFamily="34"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s-VE" sz="1100" b="1" dirty="0" err="1" smtClean="0"/>
                        <a:t>Arq</a:t>
                      </a:r>
                      <a:r>
                        <a:rPr lang="es-VE" sz="1100" b="1" dirty="0" smtClean="0"/>
                        <a:t> .Rolando Reza</a:t>
                      </a:r>
                      <a:endParaRPr lang="es-VE" sz="11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0483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9.45</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10.30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s-VE" sz="1600" b="1" dirty="0" smtClean="0"/>
                        <a:t>ME</a:t>
                      </a:r>
                      <a:r>
                        <a:rPr lang="es-VE" sz="1600" b="1" baseline="0" dirty="0" smtClean="0"/>
                        <a:t> PINCHE. </a:t>
                      </a:r>
                      <a:r>
                        <a:rPr lang="es-VE" sz="1600" b="1" baseline="0" dirty="0" smtClean="0">
                          <a:latin typeface="Arial"/>
                          <a:cs typeface="Arial"/>
                        </a:rPr>
                        <a:t>¿</a:t>
                      </a:r>
                      <a:r>
                        <a:rPr lang="es-VE" sz="1600" b="1" baseline="0" dirty="0" smtClean="0"/>
                        <a:t>Qué hacer y qué no hacer </a:t>
                      </a:r>
                      <a:r>
                        <a:rPr lang="es-VE" sz="1600" b="1" baseline="0" dirty="0" smtClean="0">
                          <a:latin typeface="Arial"/>
                          <a:cs typeface="Arial"/>
                        </a:rPr>
                        <a:t>?</a:t>
                      </a:r>
                      <a:endParaRPr lang="es-VE" sz="16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s-VE" sz="1100" b="1" dirty="0" smtClean="0"/>
                        <a:t>Dra. Carmen Torrealba</a:t>
                      </a:r>
                      <a:endParaRPr lang="es-VE" sz="11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968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rPr>
                        <a:t>10.30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rPr>
                        <a:t>11.00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sz="1200" b="1" i="0" u="none" strike="noStrike" cap="none" normalizeH="0" baseline="0" dirty="0" smtClean="0">
                          <a:ln>
                            <a:noFill/>
                          </a:ln>
                          <a:solidFill>
                            <a:schemeClr val="tx2">
                              <a:lumMod val="75000"/>
                            </a:schemeClr>
                          </a:solidFill>
                          <a:effectLst/>
                          <a:latin typeface="Arial" pitchFamily="34" charset="0"/>
                          <a:cs typeface="Arial" pitchFamily="34" charset="0"/>
                        </a:rPr>
                        <a:t>Refrigerio.</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s-VE" sz="11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23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11-00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11.45</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dirty="0" smtClean="0">
                        <a:ln>
                          <a:noFill/>
                        </a:ln>
                        <a:solidFill>
                          <a:srgbClr val="663300"/>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VE" sz="1600" b="1" i="0" u="none" strike="noStrike" cap="none" normalizeH="0" baseline="0" dirty="0" smtClean="0">
                          <a:ln>
                            <a:noFill/>
                          </a:ln>
                          <a:solidFill>
                            <a:schemeClr val="tx1"/>
                          </a:solidFill>
                          <a:effectLst/>
                          <a:latin typeface="+mn-lt"/>
                        </a:rPr>
                        <a:t>INMUNIZACIÓN EN PERSONAL SANITARIO. Trabajar en tiempos  de enfermedades emergentes y  reemergentes.</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outerShdw blurRad="38100" dist="38100" dir="2700000" algn="tl">
                            <a:srgbClr val="C0C0C0"/>
                          </a:outerShdw>
                        </a:effectLst>
                        <a:latin typeface="Arial" pitchFamily="34" charset="0"/>
                        <a:ea typeface="Calibri" pitchFamily="34" charset="0"/>
                        <a:cs typeface="Times New Roman" pitchFamily="18"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s-VE" sz="1100" b="1" dirty="0" smtClean="0"/>
                        <a:t>Prof. Alejandro </a:t>
                      </a:r>
                      <a:r>
                        <a:rPr lang="es-VE" sz="1100" b="1" dirty="0" err="1" smtClean="0"/>
                        <a:t>Risquez</a:t>
                      </a:r>
                      <a:endParaRPr lang="es-VE" sz="1100" b="1" dirty="0" smtClean="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0002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rPr>
                        <a:t>11.45</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rPr>
                        <a:t>a.m.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rPr>
                        <a:t>12.00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2">
                              <a:lumMod val="75000"/>
                            </a:schemeClr>
                          </a:solidFill>
                          <a:effectLst/>
                          <a:latin typeface="Arial" pitchFamily="34" charset="0"/>
                          <a:ea typeface="Calibri" pitchFamily="34" charset="0"/>
                          <a:cs typeface="Times New Roman" pitchFamily="18" charset="0"/>
                        </a:rPr>
                        <a:t>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dirty="0" smtClean="0">
                        <a:ln>
                          <a:noFill/>
                        </a:ln>
                        <a:solidFill>
                          <a:schemeClr val="tx2">
                            <a:lumMod val="75000"/>
                          </a:schemeClr>
                        </a:solidFill>
                        <a:effectLst>
                          <a:outerShdw blurRad="38100" dist="38100" dir="2700000" algn="tl">
                            <a:srgbClr val="C0C0C0"/>
                          </a:outerShdw>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2">
                              <a:lumMod val="75000"/>
                            </a:schemeClr>
                          </a:solidFill>
                          <a:effectLst/>
                          <a:latin typeface="Arial" pitchFamily="34" charset="0"/>
                        </a:rPr>
                        <a:t>PREGUNTAS - INQUIETUDES</a:t>
                      </a:r>
                      <a:endParaRPr kumimoji="0" lang="es-ES" sz="1200" b="1" i="0" u="none" strike="noStrike" cap="none" normalizeH="0" baseline="0" dirty="0" smtClean="0">
                        <a:ln>
                          <a:noFill/>
                        </a:ln>
                        <a:solidFill>
                          <a:schemeClr val="tx2">
                            <a:lumMod val="75000"/>
                          </a:schemeClr>
                        </a:solidFill>
                        <a:effectLst/>
                        <a:latin typeface="Arial" pitchFamily="34"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smtClean="0">
                        <a:ln>
                          <a:noFill/>
                        </a:ln>
                        <a:solidFill>
                          <a:schemeClr val="tx1"/>
                        </a:solidFill>
                        <a:effectLst/>
                        <a:latin typeface="Arial" pitchFamily="34"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s-VE" sz="11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314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accent1">
                              <a:lumMod val="50000"/>
                            </a:schemeClr>
                          </a:solidFill>
                          <a:effectLst/>
                          <a:latin typeface="Arial" pitchFamily="34" charset="0"/>
                          <a:ea typeface="Calibri" pitchFamily="34" charset="0"/>
                          <a:cs typeface="Times New Roman" pitchFamily="18" charset="0"/>
                        </a:rPr>
                        <a:t>12.00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accent1">
                              <a:lumMod val="50000"/>
                            </a:schemeClr>
                          </a:solidFill>
                          <a:effectLst/>
                          <a:latin typeface="Arial" pitchFamily="34" charset="0"/>
                          <a:ea typeface="Calibri" pitchFamily="34" charset="0"/>
                          <a:cs typeface="Times New Roman" pitchFamily="18" charset="0"/>
                        </a:rPr>
                        <a:t>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accent1">
                              <a:lumMod val="50000"/>
                            </a:schemeClr>
                          </a:solidFill>
                          <a:effectLst/>
                          <a:latin typeface="Arial" pitchFamily="34" charset="0"/>
                          <a:ea typeface="Calibri" pitchFamily="34" charset="0"/>
                          <a:cs typeface="Times New Roman" pitchFamily="18" charset="0"/>
                        </a:rPr>
                        <a:t>1.30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err="1" smtClean="0">
                          <a:ln>
                            <a:noFill/>
                          </a:ln>
                          <a:solidFill>
                            <a:schemeClr val="accent1">
                              <a:lumMod val="50000"/>
                            </a:schemeClr>
                          </a:solidFill>
                          <a:effectLst/>
                          <a:latin typeface="Arial" pitchFamily="34" charset="0"/>
                          <a:ea typeface="Calibri" pitchFamily="34" charset="0"/>
                          <a:cs typeface="Times New Roman" pitchFamily="18" charset="0"/>
                        </a:rPr>
                        <a:t>p.m</a:t>
                      </a:r>
                      <a:endParaRPr kumimoji="0" lang="es-ES" sz="900" b="1" i="0" u="none" strike="noStrike" cap="none" normalizeH="0" baseline="0" dirty="0" smtClean="0">
                        <a:ln>
                          <a:noFill/>
                        </a:ln>
                        <a:solidFill>
                          <a:schemeClr val="accent1">
                            <a:lumMod val="50000"/>
                          </a:schemeClr>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dirty="0" smtClean="0">
                        <a:ln>
                          <a:noFill/>
                        </a:ln>
                        <a:solidFill>
                          <a:schemeClr val="accent1">
                            <a:lumMod val="50000"/>
                          </a:schemeClr>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accent1">
                              <a:lumMod val="50000"/>
                            </a:schemeClr>
                          </a:solidFill>
                          <a:effectLst/>
                          <a:latin typeface="Arial" pitchFamily="34" charset="0"/>
                          <a:ea typeface="Calibri" pitchFamily="34" charset="0"/>
                          <a:cs typeface="Arial" pitchFamily="34" charset="0"/>
                        </a:rPr>
                        <a:t>ALMUERZO  LIBRE.</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s-VE" sz="11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56664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1.30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2.15</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cap="none" normalizeH="0" baseline="0" dirty="0" smtClean="0">
                          <a:ln>
                            <a:noFill/>
                          </a:ln>
                          <a:solidFill>
                            <a:schemeClr val="tx1"/>
                          </a:solidFill>
                          <a:effectLst/>
                          <a:latin typeface="+mn-lt"/>
                        </a:rPr>
                        <a:t>TENGO UN TRABAJO INDECENTE . </a:t>
                      </a:r>
                      <a:r>
                        <a:rPr kumimoji="0" lang="es-ES" sz="1600" b="1" i="0" u="none" strike="noStrike" cap="none" normalizeH="0" baseline="0" dirty="0" smtClean="0">
                          <a:ln>
                            <a:noFill/>
                          </a:ln>
                          <a:solidFill>
                            <a:schemeClr val="tx1"/>
                          </a:solidFill>
                          <a:effectLst/>
                          <a:latin typeface="+mn-lt"/>
                          <a:cs typeface="Arial"/>
                        </a:rPr>
                        <a:t>¡Soy </a:t>
                      </a:r>
                      <a:r>
                        <a:rPr kumimoji="0" lang="es-ES" sz="1600" b="1" i="0" u="none" strike="noStrike" cap="none" normalizeH="0" baseline="0" dirty="0" err="1" smtClean="0">
                          <a:ln>
                            <a:noFill/>
                          </a:ln>
                          <a:solidFill>
                            <a:schemeClr val="tx1"/>
                          </a:solidFill>
                          <a:effectLst/>
                          <a:latin typeface="+mn-lt"/>
                          <a:cs typeface="Arial"/>
                        </a:rPr>
                        <a:t>Bioanalista</a:t>
                      </a:r>
                      <a:r>
                        <a:rPr kumimoji="0" lang="es-ES" sz="1600" b="1" i="0" u="none" strike="noStrike" cap="none" normalizeH="0" baseline="0" dirty="0" smtClean="0">
                          <a:ln>
                            <a:noFill/>
                          </a:ln>
                          <a:solidFill>
                            <a:schemeClr val="tx1"/>
                          </a:solidFill>
                          <a:effectLst/>
                          <a:latin typeface="+mn-lt"/>
                          <a:cs typeface="Arial"/>
                        </a:rPr>
                        <a:t> !</a:t>
                      </a:r>
                      <a:endParaRPr kumimoji="0" lang="es-ES" sz="1600" b="1" i="0" u="none" strike="noStrike" cap="none" normalizeH="0" baseline="0" dirty="0" smtClean="0">
                        <a:ln>
                          <a:noFill/>
                        </a:ln>
                        <a:solidFill>
                          <a:schemeClr val="tx1"/>
                        </a:solidFill>
                        <a:effectLst/>
                        <a:latin typeface="+mn-lt"/>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smtClean="0">
                        <a:ln>
                          <a:noFill/>
                        </a:ln>
                        <a:solidFill>
                          <a:schemeClr val="tx1"/>
                        </a:solidFill>
                        <a:effectLst/>
                        <a:latin typeface="Arial" pitchFamily="34"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s-VE" sz="1100" b="1" dirty="0" smtClean="0"/>
                        <a:t>Prof.</a:t>
                      </a:r>
                      <a:r>
                        <a:rPr lang="es-VE" sz="1100" b="1" baseline="0" dirty="0" smtClean="0"/>
                        <a:t> Marcel </a:t>
                      </a:r>
                      <a:r>
                        <a:rPr lang="es-VE" sz="1100" b="1" baseline="0" smtClean="0"/>
                        <a:t>Mejias</a:t>
                      </a:r>
                      <a:endParaRPr lang="es-VE" sz="1100" b="1" dirty="0"/>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57638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2.15</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3.00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outerShdw blurRad="38100" dist="38100" dir="2700000" algn="tl">
                            <a:srgbClr val="C0C0C0"/>
                          </a:outerShdw>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600" b="1" i="0" u="none" strike="noStrike" cap="none" normalizeH="0" baseline="0" dirty="0" smtClean="0">
                          <a:ln>
                            <a:noFill/>
                          </a:ln>
                          <a:solidFill>
                            <a:schemeClr val="tx1"/>
                          </a:solidFill>
                          <a:effectLst/>
                          <a:latin typeface="+mn-lt"/>
                        </a:rPr>
                        <a:t>MUJER Y TRIPLE CARGA.  Ser exitosa y no morir por el intento.</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dirty="0" smtClean="0">
                        <a:ln>
                          <a:noFill/>
                        </a:ln>
                        <a:solidFill>
                          <a:schemeClr val="tx1"/>
                        </a:solidFill>
                        <a:effectLst/>
                        <a:latin typeface="Arial" pitchFamily="34"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100" b="1" i="0" kern="1200" dirty="0" err="1" smtClean="0">
                          <a:solidFill>
                            <a:schemeClr val="tx1"/>
                          </a:solidFill>
                          <a:effectLst/>
                          <a:latin typeface="+mn-lt"/>
                          <a:ea typeface="+mn-ea"/>
                          <a:cs typeface="+mn-cs"/>
                        </a:rPr>
                        <a:t>Prof</a:t>
                      </a:r>
                      <a:r>
                        <a:rPr lang="es-VE" sz="1100" b="1" i="0" kern="1200" baseline="0" dirty="0" smtClean="0">
                          <a:solidFill>
                            <a:schemeClr val="tx1"/>
                          </a:solidFill>
                          <a:effectLst/>
                          <a:latin typeface="+mn-lt"/>
                          <a:ea typeface="+mn-ea"/>
                          <a:cs typeface="+mn-cs"/>
                        </a:rPr>
                        <a:t> </a:t>
                      </a:r>
                      <a:r>
                        <a:rPr lang="es-VE" sz="1100" b="1" i="0" kern="1200" dirty="0" err="1" smtClean="0">
                          <a:solidFill>
                            <a:schemeClr val="tx1"/>
                          </a:solidFill>
                          <a:effectLst/>
                          <a:latin typeface="+mn-lt"/>
                          <a:ea typeface="+mn-ea"/>
                          <a:cs typeface="+mn-cs"/>
                        </a:rPr>
                        <a:t>Lennys</a:t>
                      </a:r>
                      <a:r>
                        <a:rPr lang="es-VE" sz="1100" b="1" i="0" kern="1200" dirty="0" smtClean="0">
                          <a:solidFill>
                            <a:schemeClr val="tx1"/>
                          </a:solidFill>
                          <a:effectLst/>
                          <a:latin typeface="+mn-lt"/>
                          <a:ea typeface="+mn-ea"/>
                          <a:cs typeface="+mn-cs"/>
                        </a:rPr>
                        <a:t> </a:t>
                      </a:r>
                      <a:r>
                        <a:rPr lang="es-VE" sz="1100" b="1" i="0" kern="1200" dirty="0" err="1" smtClean="0">
                          <a:solidFill>
                            <a:schemeClr val="tx1"/>
                          </a:solidFill>
                          <a:effectLst/>
                          <a:latin typeface="+mn-lt"/>
                          <a:ea typeface="+mn-ea"/>
                          <a:cs typeface="+mn-cs"/>
                        </a:rPr>
                        <a:t>Lurua</a:t>
                      </a:r>
                      <a:endParaRPr lang="es-VE" sz="1100" b="1" i="0" kern="1200" dirty="0" smtClean="0">
                        <a:solidFill>
                          <a:schemeClr val="tx1"/>
                        </a:solidFill>
                        <a:effectLst/>
                        <a:latin typeface="+mn-lt"/>
                        <a:ea typeface="+mn-ea"/>
                        <a:cs typeface="+mn-cs"/>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4421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accent1">
                              <a:lumMod val="50000"/>
                            </a:schemeClr>
                          </a:solidFill>
                          <a:effectLst/>
                          <a:latin typeface="Arial" pitchFamily="34" charset="0"/>
                          <a:ea typeface="Calibri" pitchFamily="34" charset="0"/>
                          <a:cs typeface="Times New Roman" pitchFamily="18" charset="0"/>
                        </a:rPr>
                        <a:t>3.00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accent1">
                              <a:lumMod val="50000"/>
                            </a:schemeClr>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accent1">
                              <a:lumMod val="50000"/>
                            </a:schemeClr>
                          </a:solidFill>
                          <a:effectLst/>
                          <a:latin typeface="Arial" pitchFamily="34" charset="0"/>
                          <a:ea typeface="Calibri" pitchFamily="34" charset="0"/>
                          <a:cs typeface="Times New Roman" pitchFamily="18" charset="0"/>
                        </a:rPr>
                        <a:t>3.30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err="1" smtClean="0">
                          <a:ln>
                            <a:noFill/>
                          </a:ln>
                          <a:solidFill>
                            <a:schemeClr val="accent1">
                              <a:lumMod val="50000"/>
                            </a:schemeClr>
                          </a:solidFill>
                          <a:effectLst/>
                          <a:latin typeface="Arial" pitchFamily="34" charset="0"/>
                          <a:ea typeface="Calibri" pitchFamily="34" charset="0"/>
                          <a:cs typeface="Times New Roman" pitchFamily="18" charset="0"/>
                        </a:rPr>
                        <a:t>p.m</a:t>
                      </a:r>
                      <a:endParaRPr kumimoji="0" lang="es-ES" sz="900" b="1" i="0" u="none" strike="noStrike" cap="none" normalizeH="0" baseline="0" dirty="0" smtClean="0">
                        <a:ln>
                          <a:noFill/>
                        </a:ln>
                        <a:solidFill>
                          <a:schemeClr val="accent1">
                            <a:lumMod val="50000"/>
                          </a:schemeClr>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chemeClr val="accent1">
                            <a:lumMod val="50000"/>
                          </a:schemeClr>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sz="1200" b="1" i="0" u="none" strike="noStrike" cap="none" normalizeH="0" baseline="0" dirty="0" smtClean="0">
                          <a:ln>
                            <a:noFill/>
                          </a:ln>
                          <a:solidFill>
                            <a:schemeClr val="accent1">
                              <a:lumMod val="50000"/>
                            </a:schemeClr>
                          </a:solidFill>
                          <a:effectLst/>
                          <a:latin typeface="Arial" pitchFamily="34" charset="0"/>
                          <a:cs typeface="Arial" pitchFamily="34" charset="0"/>
                        </a:rPr>
                        <a:t>Refrigerio.</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smtClean="0">
                        <a:ln>
                          <a:noFill/>
                        </a:ln>
                        <a:solidFill>
                          <a:schemeClr val="tx1"/>
                        </a:solidFill>
                        <a:effectLst/>
                        <a:latin typeface="Arial" pitchFamily="34"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100" b="0" i="0" u="none" strike="noStrike" cap="none" normalizeH="0" baseline="0" dirty="0" smtClean="0">
                        <a:ln>
                          <a:noFill/>
                        </a:ln>
                        <a:solidFill>
                          <a:schemeClr val="tx1"/>
                        </a:solidFill>
                        <a:effectLst/>
                        <a:latin typeface="+mn-lt"/>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5052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3.30</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4.15</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smtClean="0">
                        <a:ln>
                          <a:noFill/>
                        </a:ln>
                        <a:solidFill>
                          <a:srgbClr val="663300"/>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rPr>
                        <a:t>VIOLENCIA EN EL LUGAR DE TRABAJO. El Accidente Laboral pocas veces reportado.</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smtClean="0">
                        <a:ln>
                          <a:noFill/>
                        </a:ln>
                        <a:solidFill>
                          <a:schemeClr val="tx1"/>
                        </a:solidFill>
                        <a:effectLst/>
                        <a:latin typeface="Arial" pitchFamily="34"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VE" sz="1100" b="1" i="0" kern="1200" dirty="0" err="1" smtClean="0">
                          <a:solidFill>
                            <a:schemeClr val="tx1"/>
                          </a:solidFill>
                          <a:effectLst/>
                          <a:latin typeface="+mn-lt"/>
                          <a:ea typeface="+mn-ea"/>
                          <a:cs typeface="+mn-cs"/>
                        </a:rPr>
                        <a:t>Prof</a:t>
                      </a:r>
                      <a:r>
                        <a:rPr lang="es-VE" sz="1100" b="1" i="0" kern="1200" baseline="0" dirty="0" smtClean="0">
                          <a:solidFill>
                            <a:schemeClr val="tx1"/>
                          </a:solidFill>
                          <a:effectLst/>
                          <a:latin typeface="+mn-lt"/>
                          <a:ea typeface="+mn-ea"/>
                          <a:cs typeface="+mn-cs"/>
                        </a:rPr>
                        <a:t> </a:t>
                      </a:r>
                      <a:r>
                        <a:rPr lang="es-VE" sz="1100" b="1" i="0" kern="1200" dirty="0" err="1" smtClean="0">
                          <a:solidFill>
                            <a:schemeClr val="tx1"/>
                          </a:solidFill>
                          <a:effectLst/>
                          <a:latin typeface="+mn-lt"/>
                          <a:ea typeface="+mn-ea"/>
                          <a:cs typeface="+mn-cs"/>
                        </a:rPr>
                        <a:t>Lennys</a:t>
                      </a:r>
                      <a:r>
                        <a:rPr lang="es-VE" sz="1100" b="1" i="0" kern="1200" dirty="0" smtClean="0">
                          <a:solidFill>
                            <a:schemeClr val="tx1"/>
                          </a:solidFill>
                          <a:effectLst/>
                          <a:latin typeface="+mn-lt"/>
                          <a:ea typeface="+mn-ea"/>
                          <a:cs typeface="+mn-cs"/>
                        </a:rPr>
                        <a:t> </a:t>
                      </a:r>
                      <a:r>
                        <a:rPr lang="es-VE" sz="1100" b="1" i="0" kern="1200" dirty="0" err="1" smtClean="0">
                          <a:solidFill>
                            <a:schemeClr val="tx1"/>
                          </a:solidFill>
                          <a:effectLst/>
                          <a:latin typeface="+mn-lt"/>
                          <a:ea typeface="+mn-ea"/>
                          <a:cs typeface="+mn-cs"/>
                        </a:rPr>
                        <a:t>Lurua</a:t>
                      </a:r>
                      <a:endParaRPr lang="es-VE" sz="1100" b="1" i="0" kern="1200" dirty="0" smtClean="0">
                        <a:solidFill>
                          <a:schemeClr val="tx1"/>
                        </a:solidFill>
                        <a:effectLst/>
                        <a:latin typeface="+mn-lt"/>
                        <a:ea typeface="+mn-ea"/>
                        <a:cs typeface="+mn-cs"/>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4223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4.15</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CO"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4.30</a:t>
                      </a:r>
                      <a:endParaRPr kumimoji="0" lang="es-ES" sz="9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p.m</a:t>
                      </a: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700" b="1" i="0" u="none" strike="noStrike" cap="none" normalizeH="0" baseline="0" dirty="0" smtClean="0">
                        <a:ln>
                          <a:noFill/>
                        </a:ln>
                        <a:solidFill>
                          <a:srgbClr val="2A62A8"/>
                        </a:solidFill>
                        <a:effectLst/>
                        <a:latin typeface="Arial" pitchFamily="34" charset="0"/>
                        <a:ea typeface="Calibri" pitchFamily="34" charset="0"/>
                        <a:cs typeface="Times New Roman" pitchFamily="18"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sz="1200" b="1" i="0" u="none" strike="noStrike" cap="none" normalizeH="0" baseline="0" dirty="0" smtClean="0">
                          <a:ln>
                            <a:noFill/>
                          </a:ln>
                          <a:solidFill>
                            <a:srgbClr val="2A62A8"/>
                          </a:solidFill>
                          <a:effectLst/>
                          <a:latin typeface="Arial" pitchFamily="34" charset="0"/>
                          <a:cs typeface="Arial" pitchFamily="34" charset="0"/>
                        </a:rPr>
                        <a:t>Preguntas y Cierre</a:t>
                      </a:r>
                      <a:endParaRPr kumimoji="0" lang="es-ES" sz="1100" b="1" i="0" u="none" strike="noStrike" cap="none" normalizeH="0" baseline="0" dirty="0" smtClean="0">
                        <a:ln>
                          <a:noFill/>
                        </a:ln>
                        <a:solidFill>
                          <a:schemeClr val="tx1"/>
                        </a:solidFill>
                        <a:effectLst/>
                        <a:latin typeface="Arial" pitchFamily="34" charset="0"/>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800" b="0" i="0" u="none" strike="noStrike" cap="none" normalizeH="0" baseline="0" smtClean="0">
                        <a:ln>
                          <a:noFill/>
                        </a:ln>
                        <a:solidFill>
                          <a:schemeClr val="tx1"/>
                        </a:solidFill>
                        <a:effectLst/>
                        <a:latin typeface="Arial" pitchFamily="34" charset="0"/>
                      </a:endParaRPr>
                    </a:p>
                  </a:txBody>
                  <a:tcPr marL="43413" marR="4341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VE" sz="1000" b="0" i="0" u="none" strike="noStrike" cap="none" normalizeH="0" baseline="0" dirty="0" smtClean="0">
                        <a:ln>
                          <a:noFill/>
                        </a:ln>
                        <a:solidFill>
                          <a:schemeClr val="tx1"/>
                        </a:solidFill>
                        <a:effectLst/>
                        <a:latin typeface="+mn-lt"/>
                      </a:endParaRPr>
                    </a:p>
                  </a:txBody>
                  <a:tcPr marL="43413" marR="4341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2"/>
                  </a:ext>
                </a:extLst>
              </a:tr>
            </a:tbl>
          </a:graphicData>
        </a:graphic>
      </p:graphicFrame>
      <p:sp>
        <p:nvSpPr>
          <p:cNvPr id="4" name="3 CuadroTexto"/>
          <p:cNvSpPr txBox="1"/>
          <p:nvPr/>
        </p:nvSpPr>
        <p:spPr>
          <a:xfrm>
            <a:off x="0" y="-27384"/>
            <a:ext cx="9144000" cy="400110"/>
          </a:xfrm>
          <a:prstGeom prst="rect">
            <a:avLst/>
          </a:prstGeom>
          <a:noFill/>
        </p:spPr>
        <p:txBody>
          <a:bodyPr wrap="square" rtlCol="0">
            <a:spAutoFit/>
          </a:bodyPr>
          <a:lstStyle/>
          <a:p>
            <a:pPr algn="ctr"/>
            <a:r>
              <a:rPr lang="es-VE" sz="2000" b="1" dirty="0" smtClean="0"/>
              <a:t>Programa del Curso Salud Ocupacional.   SABADO 28 DE ABRIL 2018</a:t>
            </a:r>
            <a:endParaRPr lang="es-VE" sz="2000" b="1" dirty="0"/>
          </a:p>
        </p:txBody>
      </p:sp>
    </p:spTree>
    <p:extLst>
      <p:ext uri="{BB962C8B-B14F-4D97-AF65-F5344CB8AC3E}">
        <p14:creationId xmlns:p14="http://schemas.microsoft.com/office/powerpoint/2010/main" xmlns="" val="20843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88"/>
            <a:ext cx="9049456"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457200" y="152400"/>
            <a:ext cx="8229600" cy="838200"/>
          </a:xfrm>
        </p:spPr>
        <p:txBody>
          <a:bodyPr>
            <a:noAutofit/>
          </a:bodyPr>
          <a:lstStyle/>
          <a:p>
            <a:pPr>
              <a:lnSpc>
                <a:spcPct val="100000"/>
              </a:lnSpc>
            </a:pPr>
            <a:r>
              <a:rPr lang="es-ES" sz="3200" dirty="0" smtClean="0">
                <a:solidFill>
                  <a:schemeClr val="tx2">
                    <a:lumMod val="60000"/>
                    <a:lumOff val="40000"/>
                  </a:schemeClr>
                </a:solidFill>
              </a:rPr>
              <a:t>Esquema Nacional de Vacunación &lt;6 años</a:t>
            </a:r>
            <a:endParaRPr lang="es-ES" sz="3200" dirty="0">
              <a:solidFill>
                <a:schemeClr val="tx2">
                  <a:lumMod val="60000"/>
                  <a:lumOff val="40000"/>
                </a:schemeClr>
              </a:solidFill>
            </a:endParaRPr>
          </a:p>
        </p:txBody>
      </p:sp>
      <p:graphicFrame>
        <p:nvGraphicFramePr>
          <p:cNvPr id="4" name="Marcador de contenido 3"/>
          <p:cNvGraphicFramePr>
            <a:graphicFrameLocks noGrp="1"/>
          </p:cNvGraphicFramePr>
          <p:nvPr>
            <p:ph idx="1"/>
            <p:extLst>
              <p:ext uri="{D42A27DB-BD31-4B8C-83A1-F6EECF244321}">
                <p14:modId xmlns="" xmlns:p14="http://schemas.microsoft.com/office/powerpoint/2010/main" val="1537281485"/>
              </p:ext>
            </p:extLst>
          </p:nvPr>
        </p:nvGraphicFramePr>
        <p:xfrm>
          <a:off x="475545" y="908720"/>
          <a:ext cx="8192910" cy="5059883"/>
        </p:xfrm>
        <a:graphic>
          <a:graphicData uri="http://schemas.openxmlformats.org/drawingml/2006/table">
            <a:tbl>
              <a:tblPr firstRow="1" bandRow="1">
                <a:tableStyleId>{5C22544A-7EE6-4342-B048-85BDC9FD1C3A}</a:tableStyleId>
              </a:tblPr>
              <a:tblGrid>
                <a:gridCol w="1158590"/>
                <a:gridCol w="879290"/>
                <a:gridCol w="879290"/>
                <a:gridCol w="879290"/>
                <a:gridCol w="879290"/>
                <a:gridCol w="879290"/>
                <a:gridCol w="879290"/>
                <a:gridCol w="879290"/>
                <a:gridCol w="879290"/>
              </a:tblGrid>
              <a:tr h="396443">
                <a:tc>
                  <a:txBody>
                    <a:bodyPr/>
                    <a:lstStyle/>
                    <a:p>
                      <a:pPr algn="ctr"/>
                      <a:r>
                        <a:rPr lang="es-ES" sz="1600" dirty="0" smtClean="0"/>
                        <a:t>Vacuna</a:t>
                      </a:r>
                      <a:endParaRPr sz="1600" dirty="0"/>
                    </a:p>
                  </a:txBody>
                  <a:tcPr marL="81280" marR="81280" anchor="ctr"/>
                </a:tc>
                <a:tc>
                  <a:txBody>
                    <a:bodyPr/>
                    <a:lstStyle/>
                    <a:p>
                      <a:pPr algn="ctr"/>
                      <a:r>
                        <a:rPr lang="es-ES" sz="1600" smtClean="0"/>
                        <a:t>RN</a:t>
                      </a:r>
                      <a:endParaRPr sz="1600"/>
                    </a:p>
                  </a:txBody>
                  <a:tcPr marL="81280" marR="81280" anchor="ctr">
                    <a:solidFill>
                      <a:srgbClr val="6076B4"/>
                    </a:solidFill>
                  </a:tcPr>
                </a:tc>
                <a:tc>
                  <a:txBody>
                    <a:bodyPr/>
                    <a:lstStyle/>
                    <a:p>
                      <a:pPr algn="ctr"/>
                      <a:r>
                        <a:rPr lang="es-ES" sz="1600" smtClean="0"/>
                        <a:t>2M</a:t>
                      </a:r>
                      <a:endParaRPr sz="1600"/>
                    </a:p>
                  </a:txBody>
                  <a:tcPr marL="81280" marR="81280" anchor="ctr"/>
                </a:tc>
                <a:tc>
                  <a:txBody>
                    <a:bodyPr/>
                    <a:lstStyle/>
                    <a:p>
                      <a:pPr algn="ctr"/>
                      <a:r>
                        <a:rPr lang="es-ES" sz="1600" smtClean="0"/>
                        <a:t>4M</a:t>
                      </a:r>
                      <a:endParaRPr sz="1600"/>
                    </a:p>
                  </a:txBody>
                  <a:tcPr marL="81280" marR="81280" anchor="ctr"/>
                </a:tc>
                <a:tc>
                  <a:txBody>
                    <a:bodyPr/>
                    <a:lstStyle/>
                    <a:p>
                      <a:pPr algn="ctr"/>
                      <a:r>
                        <a:rPr lang="es-ES" sz="1600" smtClean="0"/>
                        <a:t>6M</a:t>
                      </a:r>
                      <a:endParaRPr sz="1600"/>
                    </a:p>
                  </a:txBody>
                  <a:tcPr marL="81280" marR="81280" anchor="ctr"/>
                </a:tc>
                <a:tc>
                  <a:txBody>
                    <a:bodyPr/>
                    <a:lstStyle/>
                    <a:p>
                      <a:pPr algn="ctr"/>
                      <a:r>
                        <a:rPr lang="es-ES" sz="1600" smtClean="0"/>
                        <a:t>7M</a:t>
                      </a:r>
                      <a:endParaRPr sz="1600"/>
                    </a:p>
                  </a:txBody>
                  <a:tcPr marL="81280" marR="81280" anchor="ctr"/>
                </a:tc>
                <a:tc>
                  <a:txBody>
                    <a:bodyPr/>
                    <a:lstStyle/>
                    <a:p>
                      <a:pPr algn="ctr"/>
                      <a:r>
                        <a:rPr lang="es-ES" sz="1600" smtClean="0"/>
                        <a:t>12M</a:t>
                      </a:r>
                      <a:endParaRPr sz="1600"/>
                    </a:p>
                  </a:txBody>
                  <a:tcPr marL="81280" marR="81280" anchor="ctr"/>
                </a:tc>
                <a:tc>
                  <a:txBody>
                    <a:bodyPr/>
                    <a:lstStyle/>
                    <a:p>
                      <a:pPr algn="ctr"/>
                      <a:r>
                        <a:rPr lang="en-US" sz="1600" smtClean="0"/>
                        <a:t>18M</a:t>
                      </a:r>
                      <a:endParaRPr sz="1600"/>
                    </a:p>
                  </a:txBody>
                  <a:tcPr marL="81280" marR="81280" anchor="ctr"/>
                </a:tc>
                <a:tc>
                  <a:txBody>
                    <a:bodyPr/>
                    <a:lstStyle/>
                    <a:p>
                      <a:pPr algn="ctr"/>
                      <a:r>
                        <a:rPr lang="es-ES" sz="1600" smtClean="0"/>
                        <a:t>5A</a:t>
                      </a:r>
                      <a:endParaRPr sz="1600"/>
                    </a:p>
                  </a:txBody>
                  <a:tcPr marL="81280" marR="81280" anchor="ctr"/>
                </a:tc>
              </a:tr>
              <a:tr h="397741">
                <a:tc>
                  <a:txBody>
                    <a:bodyPr/>
                    <a:lstStyle/>
                    <a:p>
                      <a:r>
                        <a:rPr lang="es-ES" sz="1400" b="1" smtClean="0">
                          <a:solidFill>
                            <a:schemeClr val="bg1"/>
                          </a:solidFill>
                        </a:rPr>
                        <a:t>BCG</a:t>
                      </a:r>
                      <a:endParaRPr sz="1400" b="1">
                        <a:solidFill>
                          <a:schemeClr val="bg1"/>
                        </a:solidFill>
                      </a:endParaRPr>
                    </a:p>
                  </a:txBody>
                  <a:tcPr marL="81280" marR="81280" anchor="ctr">
                    <a:solidFill>
                      <a:srgbClr val="6076B4"/>
                    </a:solidFill>
                  </a:tcPr>
                </a:tc>
                <a:tc>
                  <a:txBody>
                    <a:bodyPr/>
                    <a:lstStyle/>
                    <a:p>
                      <a:pPr algn="ctr"/>
                      <a:r>
                        <a:rPr lang="es-ES" sz="1400" smtClean="0"/>
                        <a:t>Dosis Única</a:t>
                      </a:r>
                      <a:endParaRPr sz="1400"/>
                    </a:p>
                  </a:txBody>
                  <a:tcPr marL="81280" marR="81280" anchor="ctr">
                    <a:solidFill>
                      <a:srgbClr val="EAECF2"/>
                    </a:solidFill>
                  </a:tcP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r>
              <a:tr h="397741">
                <a:tc>
                  <a:txBody>
                    <a:bodyPr/>
                    <a:lstStyle/>
                    <a:p>
                      <a:r>
                        <a:rPr lang="es-ES" sz="1400" b="1" smtClean="0">
                          <a:solidFill>
                            <a:schemeClr val="bg1"/>
                          </a:solidFill>
                        </a:rPr>
                        <a:t>Hepatitis B</a:t>
                      </a:r>
                      <a:endParaRPr sz="1400" b="1">
                        <a:solidFill>
                          <a:schemeClr val="bg1"/>
                        </a:solidFill>
                      </a:endParaRPr>
                    </a:p>
                  </a:txBody>
                  <a:tcPr marL="81280" marR="81280" anchor="ctr">
                    <a:solidFill>
                      <a:srgbClr val="6076B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smtClean="0"/>
                        <a:t>Dosis Única</a:t>
                      </a:r>
                    </a:p>
                  </a:txBody>
                  <a:tcPr marL="81280" marR="81280" anchor="ct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r>
              <a:tr h="397741">
                <a:tc>
                  <a:txBody>
                    <a:bodyPr/>
                    <a:lstStyle/>
                    <a:p>
                      <a:r>
                        <a:rPr lang="es-ES" sz="1400" b="1" smtClean="0">
                          <a:solidFill>
                            <a:schemeClr val="bg1"/>
                          </a:solidFill>
                        </a:rPr>
                        <a:t>Rotavirus</a:t>
                      </a:r>
                      <a:endParaRPr sz="1400" b="1">
                        <a:solidFill>
                          <a:schemeClr val="bg1"/>
                        </a:solidFill>
                      </a:endParaRPr>
                    </a:p>
                  </a:txBody>
                  <a:tcPr marL="81280" marR="81280" anchor="ctr">
                    <a:solidFill>
                      <a:srgbClr val="6076B4"/>
                    </a:solidFill>
                  </a:tcPr>
                </a:tc>
                <a:tc>
                  <a:txBody>
                    <a:bodyPr/>
                    <a:lstStyle/>
                    <a:p>
                      <a:pPr algn="ctr"/>
                      <a:endParaRPr sz="1400"/>
                    </a:p>
                  </a:txBody>
                  <a:tcPr marL="81280" marR="81280" anchor="ctr"/>
                </a:tc>
                <a:tc>
                  <a:txBody>
                    <a:bodyPr/>
                    <a:lstStyle/>
                    <a:p>
                      <a:pPr algn="ctr"/>
                      <a:r>
                        <a:rPr lang="es-ES" sz="1400" dirty="0" smtClean="0"/>
                        <a:t>1ra. Dosis</a:t>
                      </a:r>
                      <a:endParaRPr sz="1400" dirty="0"/>
                    </a:p>
                  </a:txBody>
                  <a:tcPr marL="81280" marR="81280" anchor="ctr">
                    <a:solidFill>
                      <a:srgbClr val="EAECF2"/>
                    </a:solidFill>
                  </a:tcPr>
                </a:tc>
                <a:tc>
                  <a:txBody>
                    <a:bodyPr/>
                    <a:lstStyle/>
                    <a:p>
                      <a:pPr algn="ctr"/>
                      <a:r>
                        <a:rPr lang="es-ES" sz="1400" dirty="0" smtClean="0"/>
                        <a:t>2da. Dosis</a:t>
                      </a:r>
                      <a:endParaRPr sz="1400" dirty="0"/>
                    </a:p>
                  </a:txBody>
                  <a:tcPr marL="81280" marR="81280" anchor="ctr">
                    <a:solidFill>
                      <a:srgbClr val="EAECF2"/>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r>
              <a:tr h="446742">
                <a:tc>
                  <a:txBody>
                    <a:bodyPr/>
                    <a:lstStyle/>
                    <a:p>
                      <a:r>
                        <a:rPr lang="es-ES" sz="1400" b="1" smtClean="0">
                          <a:solidFill>
                            <a:schemeClr val="bg1"/>
                          </a:solidFill>
                        </a:rPr>
                        <a:t>Neumococo</a:t>
                      </a:r>
                      <a:r>
                        <a:rPr lang="es-ES" sz="1400" b="1" baseline="0" smtClean="0">
                          <a:solidFill>
                            <a:schemeClr val="bg1"/>
                          </a:solidFill>
                        </a:rPr>
                        <a:t> </a:t>
                      </a:r>
                      <a:r>
                        <a:rPr lang="es-ES" sz="1400" b="1" smtClean="0">
                          <a:solidFill>
                            <a:schemeClr val="bg1"/>
                          </a:solidFill>
                        </a:rPr>
                        <a:t>13valente</a:t>
                      </a:r>
                      <a:endParaRPr sz="1400" b="1">
                        <a:solidFill>
                          <a:schemeClr val="bg1"/>
                        </a:solidFill>
                      </a:endParaRPr>
                    </a:p>
                  </a:txBody>
                  <a:tcPr marL="81280" marR="81280" anchor="ctr">
                    <a:solidFill>
                      <a:srgbClr val="6076B4"/>
                    </a:solidFill>
                  </a:tcPr>
                </a:tc>
                <a:tc>
                  <a:txBody>
                    <a:bodyPr/>
                    <a:lstStyle/>
                    <a:p>
                      <a:pPr algn="ctr"/>
                      <a:endParaRPr sz="1400"/>
                    </a:p>
                  </a:txBody>
                  <a:tcPr marL="81280" marR="81280" anchor="ctr">
                    <a:solidFill>
                      <a:srgbClr val="D2D6E5"/>
                    </a:solidFill>
                  </a:tcPr>
                </a:tc>
                <a:tc>
                  <a:txBody>
                    <a:bodyPr/>
                    <a:lstStyle/>
                    <a:p>
                      <a:pPr algn="ctr"/>
                      <a:r>
                        <a:rPr lang="es-ES" sz="1400" smtClean="0"/>
                        <a:t>1ra. Dosis</a:t>
                      </a:r>
                      <a:endParaRPr sz="1400"/>
                    </a:p>
                  </a:txBody>
                  <a:tcPr marL="81280" marR="81280" anchor="ctr"/>
                </a:tc>
                <a:tc>
                  <a:txBody>
                    <a:bodyPr/>
                    <a:lstStyle/>
                    <a:p>
                      <a:pPr algn="ctr"/>
                      <a:r>
                        <a:rPr lang="es-ES" sz="1400" smtClean="0"/>
                        <a:t>2da. Dosis</a:t>
                      </a:r>
                      <a:endParaRPr sz="1400"/>
                    </a:p>
                  </a:txBody>
                  <a:tcPr marL="81280" marR="81280" anchor="ct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algn="ctr"/>
                      <a:r>
                        <a:rPr lang="es-ES" sz="1400" smtClean="0"/>
                        <a:t>3ra. Dosis</a:t>
                      </a:r>
                      <a:endParaRPr lang="es-ES" sz="1400"/>
                    </a:p>
                  </a:txBody>
                  <a:tcPr marL="81280" marR="81280" anchor="ctr"/>
                </a:tc>
                <a:tc>
                  <a:txBody>
                    <a:bodyPr/>
                    <a:lstStyle/>
                    <a:p>
                      <a:pPr algn="ctr"/>
                      <a:endParaRPr sz="1400"/>
                    </a:p>
                  </a:txBody>
                  <a:tcPr marL="81280" marR="81280" anchor="ctr">
                    <a:solidFill>
                      <a:srgbClr val="D2D6E5"/>
                    </a:solidFill>
                  </a:tcPr>
                </a:tc>
                <a:tc>
                  <a:txBody>
                    <a:bodyPr/>
                    <a:lstStyle/>
                    <a:p>
                      <a:pPr algn="ctr"/>
                      <a:endParaRPr sz="1400" dirty="0"/>
                    </a:p>
                  </a:txBody>
                  <a:tcPr marL="81280" marR="81280" anchor="ctr">
                    <a:solidFill>
                      <a:srgbClr val="D2D6E5"/>
                    </a:solidFill>
                  </a:tcPr>
                </a:tc>
              </a:tr>
              <a:tr h="397741">
                <a:tc>
                  <a:txBody>
                    <a:bodyPr/>
                    <a:lstStyle/>
                    <a:p>
                      <a:r>
                        <a:rPr lang="es-ES" sz="1400" b="1" smtClean="0">
                          <a:solidFill>
                            <a:schemeClr val="bg1"/>
                          </a:solidFill>
                        </a:rPr>
                        <a:t>Pentavalente</a:t>
                      </a:r>
                      <a:endParaRPr sz="1400" b="1">
                        <a:solidFill>
                          <a:schemeClr val="bg1"/>
                        </a:solidFill>
                      </a:endParaRPr>
                    </a:p>
                  </a:txBody>
                  <a:tcPr marL="81280" marR="81280" anchor="ctr">
                    <a:solidFill>
                      <a:srgbClr val="6076B4"/>
                    </a:solidFill>
                  </a:tcPr>
                </a:tc>
                <a:tc>
                  <a:txBody>
                    <a:bodyPr/>
                    <a:lstStyle/>
                    <a:p>
                      <a:pPr algn="ctr"/>
                      <a:endParaRPr sz="1400" dirty="0"/>
                    </a:p>
                  </a:txBody>
                  <a:tcPr marL="81280" marR="81280" anchor="ctr"/>
                </a:tc>
                <a:tc>
                  <a:txBody>
                    <a:bodyPr/>
                    <a:lstStyle/>
                    <a:p>
                      <a:pPr algn="ctr"/>
                      <a:r>
                        <a:rPr lang="es-ES" sz="1400" smtClean="0"/>
                        <a:t>1ra. Dosis</a:t>
                      </a:r>
                      <a:endParaRPr sz="1400"/>
                    </a:p>
                  </a:txBody>
                  <a:tcPr marL="81280" marR="81280" anchor="ctr">
                    <a:solidFill>
                      <a:srgbClr val="EAECF2"/>
                    </a:solidFill>
                  </a:tcPr>
                </a:tc>
                <a:tc>
                  <a:txBody>
                    <a:bodyPr/>
                    <a:lstStyle/>
                    <a:p>
                      <a:pPr algn="ctr"/>
                      <a:r>
                        <a:rPr lang="es-ES" sz="1400" smtClean="0"/>
                        <a:t>2da. Dosis</a:t>
                      </a:r>
                      <a:endParaRPr sz="1400"/>
                    </a:p>
                  </a:txBody>
                  <a:tcPr marL="81280" marR="81280" anchor="ctr">
                    <a:solidFill>
                      <a:srgbClr val="EAECF2"/>
                    </a:solidFill>
                  </a:tcPr>
                </a:tc>
                <a:tc>
                  <a:txBody>
                    <a:bodyPr/>
                    <a:lstStyle/>
                    <a:p>
                      <a:pPr algn="ctr"/>
                      <a:r>
                        <a:rPr lang="es-ES" sz="1400" smtClean="0"/>
                        <a:t>3ra. Dosis</a:t>
                      </a:r>
                      <a:endParaRPr sz="1400"/>
                    </a:p>
                  </a:txBody>
                  <a:tcPr marL="81280" marR="81280" anchor="ctr">
                    <a:solidFill>
                      <a:srgbClr val="EAECF2"/>
                    </a:solidFill>
                  </a:tcPr>
                </a:tc>
                <a:tc>
                  <a:txBody>
                    <a:bodyPr/>
                    <a:lstStyle/>
                    <a:p>
                      <a:pPr algn="ctr"/>
                      <a:endParaRPr sz="1400"/>
                    </a:p>
                  </a:txBody>
                  <a:tcPr marL="81280" marR="81280" anchor="ctr"/>
                </a:tc>
                <a:tc>
                  <a:txBody>
                    <a:bodyPr/>
                    <a:lstStyle/>
                    <a:p>
                      <a:endParaRPr lang="es-ES"/>
                    </a:p>
                  </a:txBody>
                  <a:tcPr marL="81280" marR="81280" anchor="ctr"/>
                </a:tc>
                <a:tc>
                  <a:txBody>
                    <a:bodyPr/>
                    <a:lstStyle/>
                    <a:p>
                      <a:pPr algn="ctr"/>
                      <a:r>
                        <a:rPr lang="es-ES" sz="1400" smtClean="0"/>
                        <a:t>1er. Ref.</a:t>
                      </a:r>
                      <a:endParaRPr sz="1400"/>
                    </a:p>
                  </a:txBody>
                  <a:tcPr marL="81280" marR="81280" anchor="ctr">
                    <a:solidFill>
                      <a:srgbClr val="EAECF2"/>
                    </a:solidFill>
                  </a:tcPr>
                </a:tc>
                <a:tc>
                  <a:txBody>
                    <a:bodyPr/>
                    <a:lstStyle/>
                    <a:p>
                      <a:pPr algn="ctr"/>
                      <a:r>
                        <a:rPr lang="es-ES" sz="1400" smtClean="0"/>
                        <a:t>2do. Ref.</a:t>
                      </a:r>
                      <a:endParaRPr sz="1400"/>
                    </a:p>
                  </a:txBody>
                  <a:tcPr marL="81280" marR="81280" anchor="ctr">
                    <a:solidFill>
                      <a:srgbClr val="EAECF2"/>
                    </a:solidFill>
                  </a:tcPr>
                </a:tc>
              </a:tr>
              <a:tr h="397741">
                <a:tc>
                  <a:txBody>
                    <a:bodyPr/>
                    <a:lstStyle/>
                    <a:p>
                      <a:r>
                        <a:rPr lang="es-ES" sz="1400" b="1" smtClean="0">
                          <a:solidFill>
                            <a:schemeClr val="bg1"/>
                          </a:solidFill>
                        </a:rPr>
                        <a:t>Polio</a:t>
                      </a:r>
                      <a:endParaRPr sz="1400" b="1">
                        <a:solidFill>
                          <a:schemeClr val="bg1"/>
                        </a:solidFill>
                      </a:endParaRPr>
                    </a:p>
                  </a:txBody>
                  <a:tcPr marL="81280" marR="81280" anchor="ctr">
                    <a:solidFill>
                      <a:srgbClr val="6076B4"/>
                    </a:solidFill>
                  </a:tcPr>
                </a:tc>
                <a:tc>
                  <a:txBody>
                    <a:bodyPr/>
                    <a:lstStyle/>
                    <a:p>
                      <a:pPr algn="ctr"/>
                      <a:endParaRPr sz="1400"/>
                    </a:p>
                  </a:txBody>
                  <a:tcPr marL="81280" marR="81280" anchor="ctr">
                    <a:solidFill>
                      <a:srgbClr val="D2D6E5"/>
                    </a:solidFill>
                  </a:tcPr>
                </a:tc>
                <a:tc>
                  <a:txBody>
                    <a:bodyPr/>
                    <a:lstStyle/>
                    <a:p>
                      <a:pPr algn="ctr"/>
                      <a:r>
                        <a:rPr lang="es-ES" sz="1400" smtClean="0"/>
                        <a:t>1ra. Dosis</a:t>
                      </a:r>
                      <a:endParaRPr sz="1400"/>
                    </a:p>
                  </a:txBody>
                  <a:tcPr marL="81280" marR="81280" anchor="ctr"/>
                </a:tc>
                <a:tc>
                  <a:txBody>
                    <a:bodyPr/>
                    <a:lstStyle/>
                    <a:p>
                      <a:pPr algn="ctr"/>
                      <a:r>
                        <a:rPr lang="es-ES" sz="1400" smtClean="0"/>
                        <a:t>2da. Dosis</a:t>
                      </a:r>
                      <a:endParaRPr sz="1400"/>
                    </a:p>
                  </a:txBody>
                  <a:tcPr marL="81280" marR="81280" anchor="ctr"/>
                </a:tc>
                <a:tc>
                  <a:txBody>
                    <a:bodyPr/>
                    <a:lstStyle/>
                    <a:p>
                      <a:pPr algn="ctr"/>
                      <a:r>
                        <a:rPr lang="es-ES" sz="1400" smtClean="0"/>
                        <a:t>3ra. Dosis</a:t>
                      </a:r>
                      <a:endParaRPr sz="1400"/>
                    </a:p>
                  </a:txBody>
                  <a:tcPr marL="81280" marR="81280" anchor="ctr">
                    <a:solidFill>
                      <a:srgbClr val="EAECF2"/>
                    </a:solidFill>
                  </a:tcPr>
                </a:tc>
                <a:tc>
                  <a:txBody>
                    <a:bodyPr/>
                    <a:lstStyle/>
                    <a:p>
                      <a:pPr algn="ctr"/>
                      <a:endParaRPr sz="1400"/>
                    </a:p>
                  </a:txBody>
                  <a:tcPr marL="81280" marR="81280" anchor="ctr">
                    <a:solidFill>
                      <a:srgbClr val="D2D6E5"/>
                    </a:solidFill>
                  </a:tcPr>
                </a:tc>
                <a:tc>
                  <a:txBody>
                    <a:bodyPr/>
                    <a:lstStyle/>
                    <a:p>
                      <a:endParaRPr lang="es-ES"/>
                    </a:p>
                  </a:txBody>
                  <a:tcPr marL="81280" marR="81280" anchor="ctr">
                    <a:solidFill>
                      <a:srgbClr val="D2D6E5"/>
                    </a:solidFill>
                  </a:tcPr>
                </a:tc>
                <a:tc>
                  <a:txBody>
                    <a:bodyPr/>
                    <a:lstStyle/>
                    <a:p>
                      <a:pPr algn="ctr"/>
                      <a:r>
                        <a:rPr lang="es-ES" sz="1400" smtClean="0"/>
                        <a:t>1er. Ref.</a:t>
                      </a:r>
                      <a:endParaRPr sz="1400"/>
                    </a:p>
                  </a:txBody>
                  <a:tcPr marL="81280" marR="81280" anchor="ctr">
                    <a:solidFill>
                      <a:srgbClr val="EAECF2"/>
                    </a:solidFill>
                  </a:tcPr>
                </a:tc>
                <a:tc>
                  <a:txBody>
                    <a:bodyPr/>
                    <a:lstStyle/>
                    <a:p>
                      <a:pPr algn="ctr"/>
                      <a:r>
                        <a:rPr lang="es-ES" sz="1400" smtClean="0"/>
                        <a:t>2do. Ref.</a:t>
                      </a:r>
                      <a:endParaRPr sz="1400"/>
                    </a:p>
                  </a:txBody>
                  <a:tcPr marL="81280" marR="81280" anchor="ctr">
                    <a:solidFill>
                      <a:srgbClr val="EAECF2"/>
                    </a:solidFill>
                  </a:tcPr>
                </a:tc>
              </a:tr>
              <a:tr h="397741">
                <a:tc>
                  <a:txBody>
                    <a:bodyPr/>
                    <a:lstStyle/>
                    <a:p>
                      <a:r>
                        <a:rPr lang="es-ES" sz="1400" b="1" smtClean="0">
                          <a:solidFill>
                            <a:schemeClr val="bg1"/>
                          </a:solidFill>
                        </a:rPr>
                        <a:t>SRP</a:t>
                      </a:r>
                      <a:endParaRPr sz="1400" b="1">
                        <a:solidFill>
                          <a:schemeClr val="bg1"/>
                        </a:solidFill>
                      </a:endParaRPr>
                    </a:p>
                  </a:txBody>
                  <a:tcPr marL="81280" marR="81280" anchor="ctr">
                    <a:solidFill>
                      <a:srgbClr val="6076B4"/>
                    </a:solidFill>
                  </a:tcP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r>
                        <a:rPr lang="es-ES" sz="1400" smtClean="0"/>
                        <a:t>1ra.</a:t>
                      </a:r>
                      <a:r>
                        <a:rPr lang="es-ES" sz="1400" baseline="0" smtClean="0"/>
                        <a:t> Dosis</a:t>
                      </a:r>
                      <a:endParaRPr sz="1400"/>
                    </a:p>
                  </a:txBody>
                  <a:tcPr marL="81280" marR="81280" anchor="ctr">
                    <a:solidFill>
                      <a:srgbClr val="EAECF2"/>
                    </a:solidFill>
                  </a:tcPr>
                </a:tc>
                <a:tc>
                  <a:txBody>
                    <a:bodyPr/>
                    <a:lstStyle/>
                    <a:p>
                      <a:pPr algn="ctr"/>
                      <a:endParaRPr sz="1400"/>
                    </a:p>
                  </a:txBody>
                  <a:tcPr marL="81280" marR="81280" anchor="ctr"/>
                </a:tc>
                <a:tc>
                  <a:txBody>
                    <a:bodyPr/>
                    <a:lstStyle/>
                    <a:p>
                      <a:pPr algn="ctr"/>
                      <a:r>
                        <a:rPr lang="es-ES" sz="1400" dirty="0" smtClean="0"/>
                        <a:t>2da. Dosis</a:t>
                      </a:r>
                      <a:endParaRPr sz="1400" dirty="0"/>
                    </a:p>
                  </a:txBody>
                  <a:tcPr marL="81280" marR="81280" anchor="ctr">
                    <a:solidFill>
                      <a:srgbClr val="EAECF2"/>
                    </a:solidFill>
                  </a:tcPr>
                </a:tc>
              </a:tr>
              <a:tr h="446742">
                <a:tc>
                  <a:txBody>
                    <a:bodyPr/>
                    <a:lstStyle/>
                    <a:p>
                      <a:r>
                        <a:rPr lang="es-ES" sz="1400" b="1" smtClean="0">
                          <a:solidFill>
                            <a:schemeClr val="bg1"/>
                          </a:solidFill>
                        </a:rPr>
                        <a:t>Influenza Estacional</a:t>
                      </a:r>
                      <a:endParaRPr sz="1400" b="1">
                        <a:solidFill>
                          <a:schemeClr val="bg1"/>
                        </a:solidFill>
                      </a:endParaRPr>
                    </a:p>
                  </a:txBody>
                  <a:tcPr marL="81280" marR="81280" anchor="ctr">
                    <a:solidFill>
                      <a:srgbClr val="6076B4"/>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smtClean="0"/>
                        <a:t>1ra. Dosis</a:t>
                      </a:r>
                      <a:endParaRPr lang="es-ES" sz="1400" kern="1200" smtClean="0">
                        <a:solidFill>
                          <a:schemeClr val="dk1"/>
                        </a:solidFill>
                        <a:latin typeface="+mn-lt"/>
                        <a:ea typeface="+mn-ea"/>
                        <a:cs typeface="+mn-cs"/>
                      </a:endParaRPr>
                    </a:p>
                  </a:txBody>
                  <a:tcPr marL="81280" marR="812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kern="1200" smtClean="0"/>
                        <a:t>2da. Dosis</a:t>
                      </a:r>
                      <a:endParaRPr lang="es-ES" sz="1400" kern="1200" smtClean="0">
                        <a:solidFill>
                          <a:schemeClr val="dk1"/>
                        </a:solidFill>
                        <a:latin typeface="+mn-lt"/>
                        <a:ea typeface="+mn-ea"/>
                        <a:cs typeface="+mn-cs"/>
                      </a:endParaRPr>
                    </a:p>
                  </a:txBody>
                  <a:tcPr marL="81280" marR="81280" anchor="ctr"/>
                </a:tc>
                <a:tc>
                  <a:txBody>
                    <a:bodyPr/>
                    <a:lstStyle/>
                    <a:p>
                      <a:pPr marL="0" algn="ctr" defTabSz="914400" rtl="0" eaLnBrk="1" latinLnBrk="0" hangingPunct="1"/>
                      <a:endParaRPr sz="1400" kern="1200">
                        <a:solidFill>
                          <a:schemeClr val="dk1"/>
                        </a:solidFill>
                        <a:latin typeface="+mn-lt"/>
                        <a:ea typeface="+mn-ea"/>
                        <a:cs typeface="+mn-cs"/>
                      </a:endParaRPr>
                    </a:p>
                  </a:txBody>
                  <a:tcPr marL="81280" marR="81280" anchor="ctr">
                    <a:solidFill>
                      <a:srgbClr val="D2D6E5"/>
                    </a:solidFill>
                  </a:tcPr>
                </a:tc>
                <a:tc>
                  <a:txBody>
                    <a:bodyPr/>
                    <a:lstStyle/>
                    <a:p>
                      <a:pPr algn="ctr"/>
                      <a:endParaRPr sz="1400"/>
                    </a:p>
                  </a:txBody>
                  <a:tcPr marL="81280" marR="81280" anchor="ctr">
                    <a:solidFill>
                      <a:srgbClr val="D2D6E5"/>
                    </a:solidFill>
                  </a:tcPr>
                </a:tc>
                <a:tc>
                  <a:txBody>
                    <a:bodyPr/>
                    <a:lstStyle/>
                    <a:p>
                      <a:pPr algn="ctr"/>
                      <a:endParaRPr sz="1400"/>
                    </a:p>
                  </a:txBody>
                  <a:tcPr marL="81280" marR="81280" anchor="ctr">
                    <a:solidFill>
                      <a:srgbClr val="D2D6E5"/>
                    </a:solidFill>
                  </a:tcPr>
                </a:tc>
              </a:tr>
              <a:tr h="397741">
                <a:tc>
                  <a:txBody>
                    <a:bodyPr/>
                    <a:lstStyle/>
                    <a:p>
                      <a:r>
                        <a:rPr lang="es-ES" sz="1400" b="1" smtClean="0">
                          <a:solidFill>
                            <a:schemeClr val="bg1"/>
                          </a:solidFill>
                        </a:rPr>
                        <a:t>Fiebre amarilla</a:t>
                      </a:r>
                      <a:endParaRPr sz="1400" b="1">
                        <a:solidFill>
                          <a:schemeClr val="bg1"/>
                        </a:solidFill>
                      </a:endParaRPr>
                    </a:p>
                  </a:txBody>
                  <a:tcPr marL="81280" marR="81280" anchor="ctr">
                    <a:solidFill>
                      <a:srgbClr val="6076B4"/>
                    </a:solidFill>
                  </a:tcP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endParaRPr sz="1400"/>
                    </a:p>
                  </a:txBody>
                  <a:tcPr marL="81280" marR="81280" anchor="ctr"/>
                </a:tc>
                <a:tc>
                  <a:txBody>
                    <a:bodyPr/>
                    <a:lstStyle/>
                    <a:p>
                      <a:pPr algn="ctr"/>
                      <a:r>
                        <a:rPr lang="es-ES" sz="1400" smtClean="0"/>
                        <a:t>Dosis</a:t>
                      </a:r>
                      <a:r>
                        <a:rPr lang="es-ES" sz="1400" baseline="0" smtClean="0"/>
                        <a:t> Única</a:t>
                      </a:r>
                      <a:endParaRPr sz="1400"/>
                    </a:p>
                  </a:txBody>
                  <a:tcPr marL="81280" marR="81280" anchor="ctr">
                    <a:solidFill>
                      <a:srgbClr val="EAECF2"/>
                    </a:solidFill>
                  </a:tcPr>
                </a:tc>
                <a:tc>
                  <a:txBody>
                    <a:bodyPr/>
                    <a:lstStyle/>
                    <a:p>
                      <a:pPr algn="ctr"/>
                      <a:endParaRPr sz="1400"/>
                    </a:p>
                  </a:txBody>
                  <a:tcPr marL="81280" marR="81280" anchor="ctr"/>
                </a:tc>
                <a:tc>
                  <a:txBody>
                    <a:bodyPr/>
                    <a:lstStyle/>
                    <a:p>
                      <a:pPr algn="ctr"/>
                      <a:endParaRPr sz="1400" dirty="0"/>
                    </a:p>
                  </a:txBody>
                  <a:tcPr marL="81280" marR="81280" anchor="ctr"/>
                </a:tc>
              </a:tr>
            </a:tbl>
          </a:graphicData>
        </a:graphic>
      </p:graphicFrame>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5580" y="6165304"/>
            <a:ext cx="8074378"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78746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293159"/>
            <a:ext cx="9144000" cy="6736241"/>
          </a:xfrm>
          <a:prstGeom prst="rect">
            <a:avLst/>
          </a:prstGeom>
          <a:noFill/>
          <a:ln w="9525">
            <a:noFill/>
            <a:miter lim="800000"/>
            <a:headEnd/>
            <a:tailEnd/>
          </a:ln>
        </p:spPr>
      </p:pic>
      <p:sp>
        <p:nvSpPr>
          <p:cNvPr id="3" name="2 Elipse"/>
          <p:cNvSpPr/>
          <p:nvPr/>
        </p:nvSpPr>
        <p:spPr>
          <a:xfrm>
            <a:off x="6767736" y="2420888"/>
            <a:ext cx="2376264" cy="37444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39552" y="404664"/>
            <a:ext cx="1827632" cy="1872208"/>
          </a:xfrm>
          <a:prstGeom prst="rect">
            <a:avLst/>
          </a:prstGeom>
          <a:noFill/>
          <a:ln w="9525">
            <a:noFill/>
            <a:miter lim="800000"/>
            <a:headEnd/>
            <a:tailEnd/>
          </a:ln>
          <a:effectLst/>
        </p:spPr>
      </p:pic>
      <p:pic>
        <p:nvPicPr>
          <p:cNvPr id="4" name="Picture 14"/>
          <p:cNvPicPr>
            <a:picLocks noChangeAspect="1" noChangeArrowheads="1"/>
          </p:cNvPicPr>
          <p:nvPr/>
        </p:nvPicPr>
        <p:blipFill>
          <a:blip r:embed="rId3" cstate="print"/>
          <a:srcRect/>
          <a:stretch>
            <a:fillRect/>
          </a:stretch>
        </p:blipFill>
        <p:spPr bwMode="auto">
          <a:xfrm>
            <a:off x="5652120" y="548680"/>
            <a:ext cx="2711826" cy="1296144"/>
          </a:xfrm>
          <a:prstGeom prst="rect">
            <a:avLst/>
          </a:prstGeom>
          <a:noFill/>
          <a:ln w="9525">
            <a:noFill/>
            <a:miter lim="800000"/>
            <a:headEnd/>
            <a:tailEnd/>
          </a:ln>
        </p:spPr>
      </p:pic>
      <p:sp>
        <p:nvSpPr>
          <p:cNvPr id="5" name="4 CuadroTexto"/>
          <p:cNvSpPr txBox="1"/>
          <p:nvPr/>
        </p:nvSpPr>
        <p:spPr>
          <a:xfrm>
            <a:off x="827584" y="2564904"/>
            <a:ext cx="6408712" cy="1384995"/>
          </a:xfrm>
          <a:prstGeom prst="rect">
            <a:avLst/>
          </a:prstGeom>
          <a:noFill/>
        </p:spPr>
        <p:txBody>
          <a:bodyPr wrap="square" rtlCol="0">
            <a:spAutoFit/>
          </a:bodyPr>
          <a:lstStyle/>
          <a:p>
            <a:r>
              <a:rPr lang="es-VE" sz="2800" b="1" dirty="0" smtClean="0">
                <a:solidFill>
                  <a:srgbClr val="0000FF"/>
                </a:solidFill>
              </a:rPr>
              <a:t>ESQUEMAS NACIONALES DE VACUNACIÓN PARA NIÑOS, ADOLESCENTES Y ADULTOS</a:t>
            </a:r>
            <a:endParaRPr lang="en-US" sz="2800" b="1" dirty="0">
              <a:solidFill>
                <a:srgbClr val="0000FF"/>
              </a:solidFill>
            </a:endParaRPr>
          </a:p>
        </p:txBody>
      </p:sp>
      <p:pic>
        <p:nvPicPr>
          <p:cNvPr id="20484" name="Picture 4" descr="http://www.svmi.web.ve/libreria/libreria_files/stacks-image-725bad4-146x222.png"/>
          <p:cNvPicPr>
            <a:picLocks noChangeAspect="1" noChangeArrowheads="1"/>
          </p:cNvPicPr>
          <p:nvPr/>
        </p:nvPicPr>
        <p:blipFill>
          <a:blip r:embed="rId4" cstate="print"/>
          <a:srcRect/>
          <a:stretch>
            <a:fillRect/>
          </a:stretch>
        </p:blipFill>
        <p:spPr bwMode="auto">
          <a:xfrm>
            <a:off x="755576" y="4365104"/>
            <a:ext cx="1390650" cy="2114550"/>
          </a:xfrm>
          <a:prstGeom prst="rect">
            <a:avLst/>
          </a:prstGeom>
          <a:noFill/>
        </p:spPr>
      </p:pic>
      <p:sp>
        <p:nvSpPr>
          <p:cNvPr id="20486" name="AutoShape 6" descr="Resultado de imagen para bandera venezue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Resultado de imagen"/>
          <p:cNvPicPr>
            <a:picLocks noChangeAspect="1" noChangeArrowheads="1"/>
          </p:cNvPicPr>
          <p:nvPr/>
        </p:nvPicPr>
        <p:blipFill>
          <a:blip r:embed="rId5" cstate="print"/>
          <a:srcRect/>
          <a:stretch>
            <a:fillRect/>
          </a:stretch>
        </p:blipFill>
        <p:spPr bwMode="auto">
          <a:xfrm>
            <a:off x="6156176" y="2564904"/>
            <a:ext cx="1905000" cy="1266826"/>
          </a:xfrm>
          <a:prstGeom prst="rect">
            <a:avLst/>
          </a:prstGeom>
          <a:noFill/>
        </p:spPr>
      </p:pic>
      <p:pic>
        <p:nvPicPr>
          <p:cNvPr id="20489" name="Picture 9"/>
          <p:cNvPicPr>
            <a:picLocks noChangeAspect="1" noChangeArrowheads="1"/>
          </p:cNvPicPr>
          <p:nvPr/>
        </p:nvPicPr>
        <p:blipFill>
          <a:blip r:embed="rId6" cstate="print"/>
          <a:srcRect/>
          <a:stretch>
            <a:fillRect/>
          </a:stretch>
        </p:blipFill>
        <p:spPr bwMode="auto">
          <a:xfrm>
            <a:off x="2627784" y="4365104"/>
            <a:ext cx="2175992" cy="1936896"/>
          </a:xfrm>
          <a:prstGeom prst="rect">
            <a:avLst/>
          </a:prstGeom>
          <a:noFill/>
          <a:ln w="9525">
            <a:noFill/>
            <a:miter lim="800000"/>
            <a:headEnd/>
            <a:tailEnd/>
          </a:ln>
        </p:spPr>
      </p:pic>
      <p:pic>
        <p:nvPicPr>
          <p:cNvPr id="20490" name="Picture 10"/>
          <p:cNvPicPr>
            <a:picLocks noChangeAspect="1" noChangeArrowheads="1"/>
          </p:cNvPicPr>
          <p:nvPr/>
        </p:nvPicPr>
        <p:blipFill>
          <a:blip r:embed="rId7" cstate="print"/>
          <a:srcRect/>
          <a:stretch>
            <a:fillRect/>
          </a:stretch>
        </p:blipFill>
        <p:spPr bwMode="auto">
          <a:xfrm>
            <a:off x="5148064" y="4581128"/>
            <a:ext cx="2278921" cy="1465164"/>
          </a:xfrm>
          <a:prstGeom prst="rect">
            <a:avLst/>
          </a:prstGeom>
          <a:noFill/>
          <a:ln w="9525">
            <a:noFill/>
            <a:miter lim="800000"/>
            <a:headEnd/>
            <a:tailEnd/>
          </a:ln>
        </p:spPr>
      </p:pic>
      <p:pic>
        <p:nvPicPr>
          <p:cNvPr id="11" name="10 Imagen"/>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915816" y="332656"/>
            <a:ext cx="2232248" cy="1872208"/>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2" cstate="print"/>
          <a:srcRect/>
          <a:stretch>
            <a:fillRect/>
          </a:stretch>
        </p:blipFill>
        <p:spPr bwMode="auto">
          <a:xfrm>
            <a:off x="251520" y="404664"/>
            <a:ext cx="8640960" cy="6224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179513" y="671954"/>
            <a:ext cx="8751928" cy="549334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79912" y="5733256"/>
            <a:ext cx="4904612" cy="523220"/>
          </a:xfrm>
          <a:prstGeom prst="rect">
            <a:avLst/>
          </a:prstGeom>
        </p:spPr>
        <p:txBody>
          <a:bodyPr wrap="none">
            <a:spAutoFit/>
          </a:bodyPr>
          <a:lstStyle/>
          <a:p>
            <a:r>
              <a:rPr lang="es-ES" sz="2800" b="1" dirty="0" smtClean="0">
                <a:solidFill>
                  <a:srgbClr val="0000FF"/>
                </a:solidFill>
              </a:rPr>
              <a:t>http://www.svinfectologia.org/</a:t>
            </a:r>
            <a:endParaRPr lang="es-ES" sz="2800" b="1" dirty="0">
              <a:solidFill>
                <a:srgbClr val="0000FF"/>
              </a:solidFill>
            </a:endParaRPr>
          </a:p>
        </p:txBody>
      </p:sp>
      <p:sp>
        <p:nvSpPr>
          <p:cNvPr id="1028" name="Rectangle 4"/>
          <p:cNvSpPr>
            <a:spLocks noChangeArrowheads="1"/>
          </p:cNvSpPr>
          <p:nvPr/>
        </p:nvSpPr>
        <p:spPr bwMode="auto">
          <a:xfrm>
            <a:off x="0" y="908720"/>
            <a:ext cx="9144000" cy="1569660"/>
          </a:xfrm>
          <a:prstGeom prst="rect">
            <a:avLst/>
          </a:prstGeom>
          <a:solidFill>
            <a:srgbClr val="92CDD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VE"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Consenso  Venezolano de Vacunas del Adulto, Niños y Adolescentes  2017. Sociedad Venezolana de </a:t>
            </a:r>
            <a:r>
              <a:rPr kumimoji="0" lang="es-VE"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Infectología</a:t>
            </a:r>
            <a:r>
              <a:rPr lang="es-VE" sz="1600" b="1" dirty="0" smtClean="0">
                <a:latin typeface="Times New Roman" pitchFamily="18" charset="0"/>
                <a:ea typeface="Calibri" pitchFamily="34" charset="0"/>
                <a:cs typeface="Times New Roman" pitchFamily="18" charset="0"/>
              </a:rPr>
              <a:t>, Sociedad Venezolana de Puericultura y Pediatría y Sociedad Venezolana de Salud Pública.</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VE"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VE"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Autores: Consenso  Adultos, Niños y Adolescentes</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VE"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Doctores: </a:t>
            </a:r>
            <a:r>
              <a:rPr kumimoji="0" lang="es-VE"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Coordinadoras: María </a:t>
            </a:r>
            <a:r>
              <a:rPr kumimoji="0" lang="es-VE" sz="1600" b="1"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Carolyn</a:t>
            </a:r>
            <a:r>
              <a:rPr kumimoji="0" lang="es-VE"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Redondo,</a:t>
            </a:r>
            <a:r>
              <a:rPr kumimoji="0" lang="es-VE" sz="1600" b="1" i="0" u="sng"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VE" sz="1600" i="0" strike="noStrike" cap="none" normalizeH="0" dirty="0" smtClean="0">
                <a:ln>
                  <a:noFill/>
                </a:ln>
                <a:solidFill>
                  <a:schemeClr val="tx1"/>
                </a:solidFill>
                <a:latin typeface="Times New Roman" pitchFamily="18" charset="0"/>
                <a:ea typeface="Calibri" pitchFamily="34" charset="0"/>
                <a:cs typeface="Times New Roman" pitchFamily="18" charset="0"/>
              </a:rPr>
              <a:t>Alejandro Rísquez, </a:t>
            </a:r>
            <a:r>
              <a:rPr kumimoji="0" lang="es-VE"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Antonio González Mata,</a:t>
            </a:r>
            <a:r>
              <a:rPr kumimoji="0" lang="es-VE"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VE"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Luis </a:t>
            </a:r>
            <a:r>
              <a:rPr kumimoji="0" lang="es-VE"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Echezuría</a:t>
            </a:r>
            <a:r>
              <a:rPr kumimoji="0" lang="es-VE"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Manuel Figuera, Enrique Blanco, </a:t>
            </a:r>
            <a:r>
              <a:rPr lang="es-VE" sz="1600" dirty="0" smtClean="0">
                <a:latin typeface="Times New Roman" pitchFamily="18" charset="0"/>
                <a:ea typeface="Calibri" pitchFamily="34" charset="0"/>
                <a:cs typeface="Times New Roman" pitchFamily="18" charset="0"/>
              </a:rPr>
              <a:t>M</a:t>
            </a:r>
            <a:r>
              <a:rPr kumimoji="0" lang="es-VE"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aría Graciela</a:t>
            </a:r>
            <a:r>
              <a:rPr kumimoji="0" lang="es-VE"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López</a:t>
            </a:r>
            <a:r>
              <a:rPr kumimoji="0" lang="es-VE"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s-VE" sz="2400" b="0" i="0" u="none" strike="noStrike" cap="none" normalizeH="0" baseline="0" dirty="0" smtClean="0">
              <a:ln>
                <a:noFill/>
              </a:ln>
              <a:solidFill>
                <a:schemeClr val="tx1"/>
              </a:solidFill>
              <a:effectLst/>
              <a:latin typeface="Arial" pitchFamily="34" charset="0"/>
            </a:endParaRPr>
          </a:p>
        </p:txBody>
      </p:sp>
      <p:pic>
        <p:nvPicPr>
          <p:cNvPr id="6" name="Picture 5" descr="414D25F7"/>
          <p:cNvPicPr>
            <a:picLocks noChangeAspect="1" noChangeArrowheads="1"/>
          </p:cNvPicPr>
          <p:nvPr/>
        </p:nvPicPr>
        <p:blipFill>
          <a:blip r:embed="rId2" cstate="print"/>
          <a:srcRect/>
          <a:stretch>
            <a:fillRect/>
          </a:stretch>
        </p:blipFill>
        <p:spPr bwMode="auto">
          <a:xfrm>
            <a:off x="323528" y="2708919"/>
            <a:ext cx="2880320" cy="3972279"/>
          </a:xfrm>
          <a:prstGeom prst="rect">
            <a:avLst/>
          </a:prstGeom>
          <a:noFill/>
          <a:ln w="9525" algn="in">
            <a:noFill/>
            <a:miter lim="800000"/>
            <a:headEnd/>
            <a:tailEnd/>
          </a:ln>
          <a:effectLst/>
        </p:spPr>
      </p:pic>
      <p:sp>
        <p:nvSpPr>
          <p:cNvPr id="4" name="3 CuadroTexto"/>
          <p:cNvSpPr txBox="1"/>
          <p:nvPr/>
        </p:nvSpPr>
        <p:spPr>
          <a:xfrm>
            <a:off x="1763688" y="159604"/>
            <a:ext cx="5720220" cy="677108"/>
          </a:xfrm>
          <a:prstGeom prst="rect">
            <a:avLst/>
          </a:prstGeom>
          <a:noFill/>
        </p:spPr>
        <p:txBody>
          <a:bodyPr wrap="none" rtlCol="0">
            <a:spAutoFit/>
          </a:bodyPr>
          <a:lstStyle/>
          <a:p>
            <a:r>
              <a:rPr lang="es-ES" sz="3800" b="1" dirty="0" smtClean="0">
                <a:solidFill>
                  <a:srgbClr val="0070C0"/>
                </a:solidFill>
              </a:rPr>
              <a:t>Consenso de Vacunas 2017</a:t>
            </a:r>
            <a:endParaRPr lang="es-VE" sz="3800" b="1"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2182212"/>
            <a:ext cx="6858048" cy="3046988"/>
          </a:xfrm>
          <a:prstGeom prst="rect">
            <a:avLst/>
          </a:prstGeom>
        </p:spPr>
        <p:txBody>
          <a:bodyPr wrap="square">
            <a:spAutoFit/>
          </a:bodyPr>
          <a:lstStyle/>
          <a:p>
            <a:pPr lvl="0" algn="ctr" fontAlgn="base">
              <a:spcBef>
                <a:spcPct val="0"/>
              </a:spcBef>
              <a:spcAft>
                <a:spcPct val="0"/>
              </a:spcAft>
            </a:pPr>
            <a:r>
              <a:rPr lang="es-VE" sz="3200" b="1" dirty="0" smtClean="0">
                <a:solidFill>
                  <a:srgbClr val="0000FF"/>
                </a:solidFill>
                <a:latin typeface="Arial" pitchFamily="34" charset="0"/>
                <a:ea typeface="Calibri" pitchFamily="34" charset="0"/>
                <a:cs typeface="Arial" pitchFamily="34" charset="0"/>
              </a:rPr>
              <a:t>Se considera esquema completo, cuando se han administrado todas las dosis  con sus respectivos refuerzos, de acuerdo a su edad correspondiente y a riesgos y edad. </a:t>
            </a:r>
            <a:endParaRPr lang="es-VE" sz="3200" b="1" dirty="0" smtClean="0">
              <a:solidFill>
                <a:srgbClr val="0000FF"/>
              </a:solidFill>
              <a:latin typeface="Arial" pitchFamily="34" charset="0"/>
              <a:cs typeface="Arial" pitchFamily="34" charset="0"/>
            </a:endParaRPr>
          </a:p>
        </p:txBody>
      </p:sp>
      <p:sp>
        <p:nvSpPr>
          <p:cNvPr id="3" name="2 CuadroTexto"/>
          <p:cNvSpPr txBox="1"/>
          <p:nvPr/>
        </p:nvSpPr>
        <p:spPr>
          <a:xfrm>
            <a:off x="1763688" y="447636"/>
            <a:ext cx="5720220" cy="677108"/>
          </a:xfrm>
          <a:prstGeom prst="rect">
            <a:avLst/>
          </a:prstGeom>
          <a:noFill/>
        </p:spPr>
        <p:txBody>
          <a:bodyPr wrap="none" rtlCol="0">
            <a:spAutoFit/>
          </a:bodyPr>
          <a:lstStyle/>
          <a:p>
            <a:r>
              <a:rPr lang="es-ES" sz="3800" b="1" dirty="0" smtClean="0">
                <a:solidFill>
                  <a:srgbClr val="0070C0"/>
                </a:solidFill>
              </a:rPr>
              <a:t>Consenso de Vacunas 2017</a:t>
            </a:r>
            <a:endParaRPr lang="es-VE" sz="3800" b="1" dirty="0">
              <a:solidFill>
                <a:srgbClr val="0070C0"/>
              </a:solidFill>
            </a:endParaRPr>
          </a:p>
        </p:txBody>
      </p:sp>
      <p:sp>
        <p:nvSpPr>
          <p:cNvPr id="4" name="3 Rectángulo"/>
          <p:cNvSpPr/>
          <p:nvPr/>
        </p:nvSpPr>
        <p:spPr>
          <a:xfrm>
            <a:off x="3779912" y="5733256"/>
            <a:ext cx="4904612" cy="523220"/>
          </a:xfrm>
          <a:prstGeom prst="rect">
            <a:avLst/>
          </a:prstGeom>
        </p:spPr>
        <p:txBody>
          <a:bodyPr wrap="none">
            <a:spAutoFit/>
          </a:bodyPr>
          <a:lstStyle/>
          <a:p>
            <a:r>
              <a:rPr lang="es-ES" sz="2800" b="1" dirty="0" smtClean="0">
                <a:solidFill>
                  <a:srgbClr val="0000FF"/>
                </a:solidFill>
              </a:rPr>
              <a:t>http://www.svinfectologia.org/</a:t>
            </a:r>
            <a:endParaRPr lang="es-ES" sz="2800" b="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67545" y="1385122"/>
          <a:ext cx="6514652" cy="5183139"/>
        </p:xfrm>
        <a:graphic>
          <a:graphicData uri="http://schemas.openxmlformats.org/drawingml/2006/table">
            <a:tbl>
              <a:tblPr/>
              <a:tblGrid>
                <a:gridCol w="1756267"/>
                <a:gridCol w="1004365"/>
                <a:gridCol w="958628"/>
                <a:gridCol w="1397696"/>
                <a:gridCol w="1397696"/>
              </a:tblGrid>
              <a:tr h="190279">
                <a:tc>
                  <a:txBody>
                    <a:bodyPr/>
                    <a:lstStyle/>
                    <a:p>
                      <a:pPr algn="l" fontAlgn="t"/>
                      <a:r>
                        <a:rPr lang="en-US" sz="1400" b="1" i="0" u="none" strike="noStrike" dirty="0" err="1">
                          <a:solidFill>
                            <a:srgbClr val="0000FF"/>
                          </a:solidFill>
                          <a:latin typeface="Calibri"/>
                        </a:rPr>
                        <a:t>Edad</a:t>
                      </a:r>
                      <a:endParaRPr lang="en-US" sz="1400" b="1" i="0" u="none" strike="noStrike" dirty="0">
                        <a:solidFill>
                          <a:srgbClr val="0000FF"/>
                        </a:solidFill>
                        <a:latin typeface="Calibri"/>
                      </a:endParaRP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rowSpan="2">
                  <a:txBody>
                    <a:bodyPr/>
                    <a:lstStyle/>
                    <a:p>
                      <a:pPr algn="ctr" fontAlgn="t"/>
                      <a:r>
                        <a:rPr lang="en-US" sz="1400" b="1" i="0" u="none" strike="noStrike">
                          <a:solidFill>
                            <a:srgbClr val="0000FF"/>
                          </a:solidFill>
                          <a:latin typeface="Calibri"/>
                        </a:rPr>
                        <a:t>19-64a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rowSpan="2">
                  <a:txBody>
                    <a:bodyPr/>
                    <a:lstStyle/>
                    <a:p>
                      <a:pPr algn="ctr" fontAlgn="t"/>
                      <a:r>
                        <a:rPr lang="en-US" sz="1400" b="1" i="0" u="none" strike="noStrike">
                          <a:solidFill>
                            <a:srgbClr val="0000FF"/>
                          </a:solidFill>
                          <a:latin typeface="Calibri"/>
                        </a:rPr>
                        <a:t>65a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rowSpan="2">
                  <a:txBody>
                    <a:bodyPr/>
                    <a:lstStyle/>
                    <a:p>
                      <a:pPr algn="l" fontAlgn="t"/>
                      <a:r>
                        <a:rPr lang="en-US" sz="1400" b="1" i="0" u="none" strike="noStrike">
                          <a:solidFill>
                            <a:srgbClr val="0000FF"/>
                          </a:solidFill>
                          <a:latin typeface="Calibri"/>
                        </a:rPr>
                        <a:t>Embarazo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rowSpan="2">
                  <a:txBody>
                    <a:bodyPr/>
                    <a:lstStyle/>
                    <a:p>
                      <a:pPr algn="l" fontAlgn="t"/>
                      <a:r>
                        <a:rPr lang="en-US" sz="1400" b="1" i="0" u="none" strike="noStrike">
                          <a:solidFill>
                            <a:srgbClr val="0000FF"/>
                          </a:solidFill>
                          <a:latin typeface="Calibri"/>
                        </a:rPr>
                        <a:t>Trabajador de Salud</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90279">
                <a:tc>
                  <a:txBody>
                    <a:bodyPr/>
                    <a:lstStyle/>
                    <a:p>
                      <a:pPr algn="l" fontAlgn="t"/>
                      <a:r>
                        <a:rPr lang="en-US" sz="1400" b="1" i="0" u="none" strike="noStrike">
                          <a:solidFill>
                            <a:srgbClr val="0000FF"/>
                          </a:solidFill>
                          <a:latin typeface="Calibri"/>
                        </a:rPr>
                        <a:t>Vacunas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46028">
                <a:tc>
                  <a:txBody>
                    <a:bodyPr/>
                    <a:lstStyle/>
                    <a:p>
                      <a:pPr algn="l" fontAlgn="t"/>
                      <a:r>
                        <a:rPr lang="en-US" sz="900" b="1" i="0" u="none" strike="noStrike">
                          <a:solidFill>
                            <a:srgbClr val="0000FF"/>
                          </a:solidFill>
                          <a:latin typeface="Calibri"/>
                        </a:rPr>
                        <a:t>Influenza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1 Dosis anual</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1 dosis anual</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1 dosis en cualquier trimestre</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1 dosis anual</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669">
                <a:tc>
                  <a:txBody>
                    <a:bodyPr/>
                    <a:lstStyle/>
                    <a:p>
                      <a:pPr algn="ctr" fontAlgn="t"/>
                      <a:r>
                        <a:rPr lang="en-US" sz="900" b="1" i="0" u="none" strike="noStrike">
                          <a:solidFill>
                            <a:srgbClr val="0000FF"/>
                          </a:solidFill>
                          <a:latin typeface="Calibri"/>
                        </a:rPr>
                        <a:t>DifteriaTetanos(dT)/ Difteria tetanos y Pertussis (dTpa)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Dosis única dTpa sustituye  1 refuerzo de dT cuya dosis es cada 10 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Igual</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Dosis dTpa preferible o dTen el último trimestre de cada embarazo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Igual</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603">
                <a:tc rowSpan="3">
                  <a:txBody>
                    <a:bodyPr/>
                    <a:lstStyle/>
                    <a:p>
                      <a:pPr algn="ctr" fontAlgn="t"/>
                      <a:r>
                        <a:rPr lang="en-US" sz="900" b="1" i="0" u="none" strike="noStrike">
                          <a:solidFill>
                            <a:srgbClr val="0000FF"/>
                          </a:solidFill>
                          <a:latin typeface="Calibri"/>
                        </a:rPr>
                        <a:t>Antineumocócica:                                                                23vPolisacárida y 13vNeumococo Conjugada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s-ES" sz="600" b="0" i="0" u="none" strike="noStrike">
                          <a:solidFill>
                            <a:srgbClr val="000000"/>
                          </a:solidFill>
                          <a:latin typeface="Calibri"/>
                        </a:rPr>
                        <a:t>Para grupos de</a:t>
                      </a:r>
                      <a:r>
                        <a:rPr lang="es-ES" sz="600" b="0" i="0" u="none" strike="noStrike">
                          <a:solidFill>
                            <a:srgbClr val="FF0000"/>
                          </a:solidFill>
                          <a:latin typeface="Calibri"/>
                        </a:rPr>
                        <a:t> alto</a:t>
                      </a:r>
                      <a:r>
                        <a:rPr lang="es-ES" sz="600" b="0" i="0" u="none" strike="noStrike">
                          <a:solidFill>
                            <a:srgbClr val="000000"/>
                          </a:solidFill>
                          <a:latin typeface="Calibri"/>
                        </a:rPr>
                        <a:t> riesgo*.: iniciar con la vacuna neumococo conjugada 13 valente y luego a los 2 meses la neumococo 23 v. En caso de haber recibido 23 v previo, aplicar la neumococo 13 v con un año de intervalo y continuar con la neumococo 23 v una dosis adicional a los 5 años.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s-ES" sz="600" b="0" i="0" u="none" strike="noStrike">
                          <a:solidFill>
                            <a:srgbClr val="000000"/>
                          </a:solidFill>
                          <a:latin typeface="Calibri"/>
                        </a:rPr>
                        <a:t>Neumococo 13 v, 1 dosis y al año (12 meses) neumococo 23 v.</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 Para grupos de </a:t>
                      </a:r>
                      <a:r>
                        <a:rPr lang="es-ES" sz="600" b="0" i="0" u="none" strike="noStrike">
                          <a:solidFill>
                            <a:srgbClr val="FF0000"/>
                          </a:solidFill>
                          <a:latin typeface="Calibri"/>
                        </a:rPr>
                        <a:t>alto </a:t>
                      </a:r>
                      <a:r>
                        <a:rPr lang="es-ES" sz="600" b="0" i="0" u="none" strike="noStrike">
                          <a:solidFill>
                            <a:srgbClr val="000000"/>
                          </a:solidFill>
                          <a:latin typeface="Calibri"/>
                        </a:rPr>
                        <a:t>riesgo.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600" b="0" i="0" u="none" strike="noStrike">
                          <a:solidFill>
                            <a:srgbClr val="000000"/>
                          </a:solidFill>
                          <a:latin typeface="Calibri"/>
                        </a:rPr>
                        <a:t>1 o 2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24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s-ES" sz="600" b="0" i="0" u="none" strike="noStrike">
                          <a:solidFill>
                            <a:srgbClr val="000000"/>
                          </a:solidFill>
                          <a:latin typeface="Calibri"/>
                        </a:rPr>
                        <a:t>1 dosis  de neumococo 13v y luego al año neumococo 23 v.</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s-ES" sz="600" b="0" i="0" u="none" strike="noStrike">
                          <a:solidFill>
                            <a:srgbClr val="000000"/>
                          </a:solidFill>
                          <a:latin typeface="Calibri"/>
                        </a:rPr>
                        <a:t>si esta en grupos de</a:t>
                      </a:r>
                      <a:r>
                        <a:rPr lang="es-ES" sz="600" b="0" i="0" u="none" strike="noStrike">
                          <a:solidFill>
                            <a:srgbClr val="FF0000"/>
                          </a:solidFill>
                          <a:latin typeface="Calibri"/>
                        </a:rPr>
                        <a:t> alto </a:t>
                      </a:r>
                      <a:r>
                        <a:rPr lang="es-ES" sz="600" b="0" i="0" u="none" strike="noStrike">
                          <a:solidFill>
                            <a:srgbClr val="000000"/>
                          </a:solidFill>
                          <a:latin typeface="Calibri"/>
                        </a:rPr>
                        <a:t>riesgo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59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7707">
                <a:tc>
                  <a:txBody>
                    <a:bodyPr/>
                    <a:lstStyle/>
                    <a:p>
                      <a:pPr algn="l" fontAlgn="t"/>
                      <a:r>
                        <a:rPr lang="en-US" sz="900" b="1" i="0" u="none" strike="noStrike">
                          <a:solidFill>
                            <a:srgbClr val="0000FF"/>
                          </a:solidFill>
                          <a:latin typeface="Calibri"/>
                        </a:rPr>
                        <a:t>Hepatitis B</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600" b="0" i="0" u="none" strike="noStrike">
                          <a:solidFill>
                            <a:srgbClr val="000000"/>
                          </a:solidFill>
                          <a:latin typeface="Calibri"/>
                        </a:rPr>
                        <a:t>3 dosis sino ha padecido la enfermedad o esta inmunizado </a:t>
                      </a:r>
                    </a:p>
                  </a:txBody>
                  <a:tcPr marL="4425" marR="4425" marT="44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3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3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3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04">
                <a:tc rowSpan="3">
                  <a:txBody>
                    <a:bodyPr/>
                    <a:lstStyle/>
                    <a:p>
                      <a:pPr algn="l" fontAlgn="t"/>
                      <a:r>
                        <a:rPr lang="en-US" sz="900" b="1" i="0" u="none" strike="noStrike">
                          <a:solidFill>
                            <a:srgbClr val="0000FF"/>
                          </a:solidFill>
                          <a:latin typeface="Calibri"/>
                        </a:rPr>
                        <a:t>Hepatitis 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C0504D"/>
                          </a:solidFill>
                          <a:latin typeface="Calibri"/>
                        </a:rPr>
                        <a:t>2 dosis sino ha padecido la enfermedad o no tiene inmunización previa.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l" fontAlgn="t"/>
                      <a:r>
                        <a:rPr lang="en-US" sz="600" b="0" i="0" u="none" strike="noStrike">
                          <a:solidFill>
                            <a:srgbClr val="000000"/>
                          </a:solidFill>
                          <a:latin typeface="Calibri"/>
                        </a:rPr>
                        <a:t>2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US" sz="600" b="0" i="0" u="none" strike="noStrike">
                          <a:solidFill>
                            <a:srgbClr val="000000"/>
                          </a:solidFill>
                          <a:latin typeface="Calibri"/>
                        </a:rPr>
                        <a:t>2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US" sz="600" b="0" i="0" u="none" strike="noStrike">
                          <a:solidFill>
                            <a:srgbClr val="000000"/>
                          </a:solidFill>
                          <a:latin typeface="Calibri"/>
                        </a:rPr>
                        <a:t>2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02">
                <a:tc vMerge="1">
                  <a:txBody>
                    <a:bodyPr/>
                    <a:lstStyle/>
                    <a:p>
                      <a:endParaRPr lang="en-US"/>
                    </a:p>
                  </a:txBody>
                  <a:tcPr/>
                </a:tc>
                <a:tc>
                  <a:txBody>
                    <a:bodyPr/>
                    <a:lstStyle/>
                    <a:p>
                      <a:pPr algn="l" fontAlgn="t"/>
                      <a:r>
                        <a:rPr lang="es-ES" sz="600" b="0" i="0" u="none" strike="noStrike">
                          <a:solidFill>
                            <a:srgbClr val="000000"/>
                          </a:solidFill>
                          <a:latin typeface="Calibri"/>
                        </a:rPr>
                        <a:t>si esta en grupos de riesgo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r>
              <a:tr h="92927">
                <a:tc vMerge="1">
                  <a:txBody>
                    <a:bodyPr/>
                    <a:lstStyle/>
                    <a:p>
                      <a:endParaRPr lang="en-US"/>
                    </a:p>
                  </a:txBody>
                  <a:tcPr/>
                </a:tc>
                <a:tc>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88502">
                <a:tc rowSpan="2">
                  <a:txBody>
                    <a:bodyPr/>
                    <a:lstStyle/>
                    <a:p>
                      <a:pPr algn="l" fontAlgn="t"/>
                      <a:r>
                        <a:rPr lang="en-US" sz="900" b="1" i="0" u="none" strike="noStrike">
                          <a:solidFill>
                            <a:srgbClr val="0000FF"/>
                          </a:solidFill>
                          <a:latin typeface="Calibri"/>
                        </a:rPr>
                        <a:t>Trivalente Viral (SRP)</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2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t"/>
                      <a:r>
                        <a:rPr lang="en-US" sz="600" b="0" i="0" u="none" strike="noStrike">
                          <a:solidFill>
                            <a:srgbClr val="000000"/>
                          </a:solidFill>
                          <a:latin typeface="Calibri"/>
                        </a:rPr>
                        <a:t>2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US" sz="600" b="0" i="0" u="none" strike="noStrike">
                          <a:solidFill>
                            <a:srgbClr val="000000"/>
                          </a:solidFill>
                          <a:latin typeface="Calibri"/>
                        </a:rPr>
                        <a:t>Contraindicada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s-ES" sz="600" b="0" i="0" u="none" strike="noStrike">
                          <a:solidFill>
                            <a:srgbClr val="000000"/>
                          </a:solidFill>
                          <a:latin typeface="Calibri"/>
                        </a:rPr>
                        <a:t>Recomendar si no se demuestra inmunidad o en brotes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631">
                <a:tc vMerge="1">
                  <a:txBody>
                    <a:bodyPr/>
                    <a:lstStyle/>
                    <a:p>
                      <a:endParaRPr lang="en-US"/>
                    </a:p>
                  </a:txBody>
                  <a:tcPr/>
                </a:tc>
                <a:tc>
                  <a:txBody>
                    <a:bodyPr/>
                    <a:lstStyle/>
                    <a:p>
                      <a:pPr algn="l" fontAlgn="t"/>
                      <a:r>
                        <a:rPr lang="es-ES" sz="600" b="0" i="0" u="none" strike="noStrike">
                          <a:solidFill>
                            <a:srgbClr val="000000"/>
                          </a:solidFill>
                          <a:latin typeface="Calibri"/>
                        </a:rPr>
                        <a:t> con intervalo de al menos 28 días entre las dosis sino esta inmunizado o ha sufrido las enfermedades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450474">
                <a:tc>
                  <a:txBody>
                    <a:bodyPr/>
                    <a:lstStyle/>
                    <a:p>
                      <a:pPr algn="l" fontAlgn="t"/>
                      <a:r>
                        <a:rPr lang="en-US" sz="900" b="1" i="0" u="none" strike="noStrike">
                          <a:solidFill>
                            <a:srgbClr val="0000FF"/>
                          </a:solidFill>
                          <a:latin typeface="Calibri"/>
                        </a:rPr>
                        <a:t>Varicela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dirty="0">
                          <a:solidFill>
                            <a:srgbClr val="000000"/>
                          </a:solidFill>
                          <a:latin typeface="Calibri"/>
                        </a:rPr>
                        <a:t>2 dosis con intervalo de 1 mes, también en caso de no haber padecido la enfermedad o no tener curso completo de la </a:t>
                      </a:r>
                      <a:r>
                        <a:rPr lang="es-ES" sz="600" b="0" i="0" u="none" strike="noStrike" dirty="0" err="1">
                          <a:solidFill>
                            <a:srgbClr val="000000"/>
                          </a:solidFill>
                          <a:latin typeface="Calibri"/>
                        </a:rPr>
                        <a:t>antivaricela</a:t>
                      </a:r>
                      <a:r>
                        <a:rPr lang="es-ES" sz="600" b="0" i="0" u="none" strike="noStrike" dirty="0">
                          <a:solidFill>
                            <a:srgbClr val="000000"/>
                          </a:solidFill>
                          <a:latin typeface="Calibri"/>
                        </a:rPr>
                        <a:t>, se recomienda para los contactos con enfermos de varicela hasta los 5 días.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2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Contraindicada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2 dosis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310">
                <a:tc>
                  <a:txBody>
                    <a:bodyPr/>
                    <a:lstStyle/>
                    <a:p>
                      <a:pPr algn="l" fontAlgn="t"/>
                      <a:r>
                        <a:rPr lang="en-US" sz="900" b="1" i="0" u="none" strike="noStrike">
                          <a:solidFill>
                            <a:srgbClr val="0000FF"/>
                          </a:solidFill>
                          <a:latin typeface="Calibri"/>
                        </a:rPr>
                        <a:t>Fiebre Amarilla (antiamarílica)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1 dosis  de por vida,para viajes internacionales se requiere el Certificado Internacional de Vacunación cada 10 años.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igual</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En caso de brote o viajeros a zonas de alto riesgo (sopesar la indicación o postergar el viaje)</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1 dosis  de por vida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868">
                <a:tc>
                  <a:txBody>
                    <a:bodyPr/>
                    <a:lstStyle/>
                    <a:p>
                      <a:pPr algn="l" fontAlgn="t"/>
                      <a:r>
                        <a:rPr lang="en-US" sz="900" b="1" i="0" u="none" strike="noStrike">
                          <a:solidFill>
                            <a:srgbClr val="0000FF"/>
                          </a:solidFill>
                          <a:latin typeface="Calibri"/>
                        </a:rPr>
                        <a:t>Meningococo (A+C+Y+W)</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Población de alto riesgo y viajeros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Población de alto riesgo y viajeros o durante brotes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868">
                <a:tc>
                  <a:txBody>
                    <a:bodyPr/>
                    <a:lstStyle/>
                    <a:p>
                      <a:pPr algn="l" fontAlgn="t"/>
                      <a:r>
                        <a:rPr lang="en-US" sz="900" b="1" i="0" u="none" strike="noStrike">
                          <a:solidFill>
                            <a:srgbClr val="0000FF"/>
                          </a:solidFill>
                          <a:latin typeface="Calibri"/>
                        </a:rPr>
                        <a:t>Herpes Zoster</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de 50 a 59 años en casos de alto riesgo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1 dosis en &gt;60 años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Contraindicada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06">
                <a:tc rowSpan="3">
                  <a:txBody>
                    <a:bodyPr/>
                    <a:lstStyle/>
                    <a:p>
                      <a:pPr algn="l" fontAlgn="t"/>
                      <a:r>
                        <a:rPr lang="en-US" sz="900" b="1" i="0" u="none" strike="noStrike">
                          <a:solidFill>
                            <a:srgbClr val="0000FF"/>
                          </a:solidFill>
                          <a:latin typeface="Calibri"/>
                        </a:rPr>
                        <a:t>Rabia</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Obligatoria en Post- exposición</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600" b="0" i="0" u="none" strike="noStrike">
                          <a:solidFill>
                            <a:srgbClr val="000000"/>
                          </a:solidFill>
                          <a:latin typeface="Calibri"/>
                        </a:rPr>
                        <a:t> Obligatoria en Post- exposición /vacuna de células diploides humanas)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l" fontAlgn="t"/>
                      <a:r>
                        <a:rPr lang="es-ES" sz="600" b="0" i="0" u="none" strike="noStrike">
                          <a:solidFill>
                            <a:srgbClr val="000000"/>
                          </a:solidFill>
                          <a:latin typeface="Calibri"/>
                        </a:rPr>
                        <a:t>Personal de laboratorio expuestos al virus de la rabia, personal de sanidad animal y  de alto riesgo.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04">
                <a:tc vMerge="1">
                  <a:txBody>
                    <a:bodyPr/>
                    <a:lstStyle/>
                    <a:p>
                      <a:endParaRPr lang="en-US"/>
                    </a:p>
                  </a:txBody>
                  <a:tcPr/>
                </a:tc>
                <a:tc>
                  <a:txBody>
                    <a:bodyPr/>
                    <a:lstStyle/>
                    <a:p>
                      <a:pPr algn="l" fontAlgn="t"/>
                      <a:r>
                        <a:rPr lang="es-ES" sz="600" b="0" i="0" u="none" strike="noStrike">
                          <a:solidFill>
                            <a:srgbClr val="000000"/>
                          </a:solidFill>
                          <a:latin typeface="Calibri"/>
                        </a:rPr>
                        <a:t>Pre- Exposición en personas de alto riesgo, viajeros u ocupacional</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t"/>
                      <a:r>
                        <a:rPr lang="es-ES" sz="600" b="0" i="0" u="none" strike="noStrike">
                          <a:solidFill>
                            <a:srgbClr val="000000"/>
                          </a:solidFill>
                          <a:latin typeface="Calibri"/>
                        </a:rPr>
                        <a:t>Pre- Exposición en personas de alto riesgo, viajeros u ocupacional</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92927">
                <a:tc vMerge="1">
                  <a:txBody>
                    <a:bodyPr/>
                    <a:lstStyle/>
                    <a:p>
                      <a:endParaRPr lang="en-US"/>
                    </a:p>
                  </a:txBody>
                  <a:tcPr/>
                </a:tc>
                <a:tc>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t"/>
                      <a:r>
                        <a:rPr lang="en-US" sz="600" b="0" i="0" u="none" strike="noStrike">
                          <a:solidFill>
                            <a:srgbClr val="000000"/>
                          </a:solidFill>
                          <a:latin typeface="Calibri"/>
                        </a:rPr>
                        <a:t> </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r>
              <a:tr h="115052">
                <a:tc>
                  <a:txBody>
                    <a:bodyPr/>
                    <a:lstStyle/>
                    <a:p>
                      <a:pPr algn="l" fontAlgn="t"/>
                      <a:r>
                        <a:rPr lang="en-US" sz="900" b="1" i="0" u="none" strike="noStrike">
                          <a:solidFill>
                            <a:srgbClr val="0000FF"/>
                          </a:solidFill>
                          <a:latin typeface="Calibri"/>
                        </a:rPr>
                        <a:t>Virus Papiloma Humano (VPH)</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Adolescentes y adultos jóvenes</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no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a:solidFill>
                            <a:srgbClr val="000000"/>
                          </a:solidFill>
                          <a:latin typeface="Calibri"/>
                        </a:rPr>
                        <a:t>no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600" b="0" i="0" u="none" strike="noStrike" dirty="0">
                          <a:solidFill>
                            <a:srgbClr val="000000"/>
                          </a:solidFill>
                          <a:latin typeface="Calibri"/>
                        </a:rPr>
                        <a:t>no</a:t>
                      </a:r>
                    </a:p>
                  </a:txBody>
                  <a:tcPr marL="4425" marR="4425" marT="4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5298" name="Picture 2"/>
          <p:cNvPicPr>
            <a:picLocks noChangeAspect="1" noChangeArrowheads="1"/>
          </p:cNvPicPr>
          <p:nvPr/>
        </p:nvPicPr>
        <p:blipFill>
          <a:blip r:embed="rId2" cstate="print"/>
          <a:srcRect/>
          <a:stretch>
            <a:fillRect/>
          </a:stretch>
        </p:blipFill>
        <p:spPr bwMode="auto">
          <a:xfrm>
            <a:off x="251520" y="188640"/>
            <a:ext cx="8496944" cy="6594996"/>
          </a:xfrm>
          <a:prstGeom prst="rect">
            <a:avLst/>
          </a:prstGeom>
          <a:solidFill>
            <a:schemeClr val="bg2"/>
          </a:solid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92651334"/>
              </p:ext>
            </p:extLst>
          </p:nvPr>
        </p:nvGraphicFramePr>
        <p:xfrm>
          <a:off x="1907704" y="476672"/>
          <a:ext cx="6192687" cy="5982657"/>
        </p:xfrm>
        <a:graphic>
          <a:graphicData uri="http://schemas.openxmlformats.org/drawingml/2006/table">
            <a:tbl>
              <a:tblPr/>
              <a:tblGrid>
                <a:gridCol w="1258245"/>
                <a:gridCol w="2111002"/>
                <a:gridCol w="425737"/>
                <a:gridCol w="1170778"/>
                <a:gridCol w="1226925"/>
              </a:tblGrid>
              <a:tr h="258264">
                <a:tc>
                  <a:txBody>
                    <a:bodyPr/>
                    <a:lstStyle/>
                    <a:p>
                      <a:pPr algn="ctr" rtl="0" fontAlgn="b"/>
                      <a:r>
                        <a:rPr lang="en-US" sz="1600" b="1" i="0" u="none" strike="noStrike" dirty="0">
                          <a:solidFill>
                            <a:srgbClr val="FFFFFF"/>
                          </a:solidFill>
                          <a:latin typeface="Verdana"/>
                        </a:rPr>
                        <a:t>VACUNAS</a:t>
                      </a:r>
                      <a:r>
                        <a:rPr lang="en-US" sz="1600" b="0" i="0" u="none" strike="noStrike" dirty="0">
                          <a:solidFill>
                            <a:srgbClr val="000000"/>
                          </a:solidFill>
                          <a:latin typeface="Verdana"/>
                        </a:rPr>
                        <a:t> </a:t>
                      </a:r>
                      <a:r>
                        <a:rPr lang="en-US" sz="1600" b="1" i="0" u="none" strike="noStrike" dirty="0">
                          <a:solidFill>
                            <a:srgbClr val="FFFFFF"/>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r" rtl="0" fontAlgn="b"/>
                      <a:r>
                        <a:rPr lang="en-US" sz="1600" b="1" i="0" u="none" strike="noStrike" dirty="0">
                          <a:solidFill>
                            <a:srgbClr val="FFFFFF"/>
                          </a:solidFill>
                          <a:latin typeface="Verdana"/>
                        </a:rPr>
                        <a:t>19 a </a:t>
                      </a:r>
                      <a:r>
                        <a:rPr lang="en-US" sz="1600" b="1" i="0" u="none" strike="noStrike" dirty="0" smtClean="0">
                          <a:solidFill>
                            <a:srgbClr val="FFFFFF"/>
                          </a:solidFill>
                          <a:latin typeface="Verdana"/>
                        </a:rPr>
                        <a:t>64 </a:t>
                      </a:r>
                      <a:r>
                        <a:rPr lang="en-US" sz="1600" b="1" i="0" u="none" strike="noStrike" dirty="0" err="1" smtClean="0">
                          <a:solidFill>
                            <a:srgbClr val="FFFFFF"/>
                          </a:solidFill>
                          <a:latin typeface="Verdana"/>
                        </a:rPr>
                        <a:t>años</a:t>
                      </a:r>
                      <a:r>
                        <a:rPr lang="en-US" sz="1600" b="0" i="0" u="none" strike="noStrike" dirty="0" smtClean="0">
                          <a:solidFill>
                            <a:srgbClr val="000000"/>
                          </a:solidFill>
                          <a:latin typeface="Verdana"/>
                        </a:rPr>
                        <a:t> </a:t>
                      </a:r>
                      <a:r>
                        <a:rPr lang="en-US" sz="1600" b="1" i="0" u="none" strike="noStrike" dirty="0" smtClean="0">
                          <a:solidFill>
                            <a:srgbClr val="FFFFFF"/>
                          </a:solidFill>
                          <a:latin typeface="Verdana"/>
                        </a:rPr>
                        <a:t> </a:t>
                      </a:r>
                      <a:endParaRPr lang="en-US" sz="1600" b="1" i="0" u="none" strike="noStrike" dirty="0">
                        <a:solidFill>
                          <a:srgbClr val="FFFFFF"/>
                        </a:solidFill>
                        <a:latin typeface="Verdana"/>
                      </a:endParaRPr>
                    </a:p>
                  </a:txBody>
                  <a:tcPr marL="4873" marR="4873" marT="487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a:txBody>
                    <a:bodyPr/>
                    <a:lstStyle/>
                    <a:p>
                      <a:pPr algn="l" rtl="0" fontAlgn="b"/>
                      <a:r>
                        <a:rPr lang="en-US" sz="1600" b="1" i="0" u="none" strike="noStrike" dirty="0">
                          <a:solidFill>
                            <a:srgbClr val="FFFFFF"/>
                          </a:solidFill>
                          <a:latin typeface="Verdana"/>
                        </a:rPr>
                        <a:t> </a:t>
                      </a:r>
                    </a:p>
                  </a:txBody>
                  <a:tcPr marL="4873" marR="4873" marT="487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rtl="0" fontAlgn="b"/>
                      <a:r>
                        <a:rPr lang="en-US" sz="1600" b="1" i="0" u="none" strike="noStrike" dirty="0">
                          <a:solidFill>
                            <a:srgbClr val="FFFFFF"/>
                          </a:solidFill>
                          <a:latin typeface="Verdana"/>
                        </a:rPr>
                        <a:t>65 o </a:t>
                      </a:r>
                      <a:r>
                        <a:rPr lang="en-US" sz="1600" b="1" i="0" u="none" strike="noStrike" dirty="0" err="1">
                          <a:solidFill>
                            <a:srgbClr val="FFFFFF"/>
                          </a:solidFill>
                          <a:latin typeface="Verdana"/>
                        </a:rPr>
                        <a:t>más</a:t>
                      </a:r>
                      <a:r>
                        <a:rPr lang="en-US" sz="1600" b="1" i="0" u="none" strike="noStrike" dirty="0">
                          <a:solidFill>
                            <a:srgbClr val="FFFFFF"/>
                          </a:solidFill>
                          <a:latin typeface="Verdana"/>
                        </a:rPr>
                        <a:t> </a:t>
                      </a:r>
                      <a:r>
                        <a:rPr lang="en-US" sz="1600" b="1" i="0" u="none" strike="noStrike" dirty="0" err="1">
                          <a:solidFill>
                            <a:srgbClr val="FFFFFF"/>
                          </a:solidFill>
                          <a:latin typeface="Verdana"/>
                        </a:rPr>
                        <a:t>años</a:t>
                      </a:r>
                      <a:r>
                        <a:rPr lang="en-US" sz="1600" b="1" i="0" u="none" strike="noStrike" dirty="0">
                          <a:solidFill>
                            <a:srgbClr val="FFFFFF"/>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258264">
                <a:tc>
                  <a:txBody>
                    <a:bodyPr/>
                    <a:lstStyle/>
                    <a:p>
                      <a:pPr algn="ctr" rtl="0" fontAlgn="b"/>
                      <a:r>
                        <a:rPr lang="en-US" sz="1200" b="1" i="0" u="none" strike="noStrike" dirty="0" err="1">
                          <a:solidFill>
                            <a:srgbClr val="666633"/>
                          </a:solidFill>
                          <a:latin typeface="Verdana"/>
                        </a:rPr>
                        <a:t>dT</a:t>
                      </a:r>
                      <a:r>
                        <a:rPr lang="en-US" sz="1200" b="1" i="0" u="none" strike="noStrike" dirty="0">
                          <a:solidFill>
                            <a:srgbClr val="666633"/>
                          </a:solidFill>
                          <a:latin typeface="Verdana"/>
                        </a:rPr>
                        <a:t> (DIFTERIA-TETANOS) </a:t>
                      </a:r>
                      <a:r>
                        <a:rPr lang="en-US" sz="1200" b="1" i="0" u="none" strike="noStrike" dirty="0" err="1">
                          <a:solidFill>
                            <a:srgbClr val="666633"/>
                          </a:solidFill>
                          <a:latin typeface="Verdana"/>
                        </a:rPr>
                        <a:t>dTpa</a:t>
                      </a:r>
                      <a:r>
                        <a:rPr lang="en-US" sz="1200" b="0" i="0" u="none" strike="noStrike" dirty="0">
                          <a:solidFill>
                            <a:srgbClr val="666633"/>
                          </a:solidFill>
                          <a:latin typeface="Verdana"/>
                        </a:rPr>
                        <a:t> </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rtl="0" fontAlgn="ctr"/>
                      <a:r>
                        <a:rPr lang="es-ES" sz="1000" b="1" i="0" u="none" strike="noStrike" dirty="0">
                          <a:solidFill>
                            <a:srgbClr val="EEECE1"/>
                          </a:solidFill>
                          <a:latin typeface="Verdana"/>
                        </a:rPr>
                        <a:t>Una dosis cada 10 años</a:t>
                      </a:r>
                      <a:r>
                        <a:rPr lang="es-ES" sz="1400" b="1" i="0" u="none" strike="noStrike" dirty="0">
                          <a:solidFill>
                            <a:srgbClr val="EEECE1"/>
                          </a:solidFill>
                          <a:latin typeface="Verdana"/>
                        </a:rPr>
                        <a:t> </a:t>
                      </a:r>
                      <a:r>
                        <a:rPr lang="es-ES" sz="10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1655">
                <a:tc>
                  <a:txBody>
                    <a:bodyPr/>
                    <a:lstStyle/>
                    <a:p>
                      <a:pPr algn="ctr" rtl="0" fontAlgn="b"/>
                      <a:r>
                        <a:rPr lang="en-US" sz="1200" b="1" i="0" u="none" strike="noStrike" dirty="0">
                          <a:solidFill>
                            <a:srgbClr val="666633"/>
                          </a:solidFill>
                          <a:latin typeface="Verdana"/>
                        </a:rPr>
                        <a:t>INFLUENZA (ANTIGRIPAL)</a:t>
                      </a:r>
                      <a:r>
                        <a:rPr lang="en-US" sz="1200" b="0" i="0" u="none" strike="noStrike" dirty="0">
                          <a:solidFill>
                            <a:srgbClr val="666633"/>
                          </a:solidFill>
                          <a:latin typeface="Verdana"/>
                        </a:rPr>
                        <a:t>  tri y </a:t>
                      </a:r>
                      <a:r>
                        <a:rPr lang="en-US" sz="1200" b="0" i="0" u="none" strike="noStrike" dirty="0" err="1">
                          <a:solidFill>
                            <a:srgbClr val="666633"/>
                          </a:solidFill>
                          <a:latin typeface="Verdana"/>
                        </a:rPr>
                        <a:t>cuadrivalente</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gn="ctr" rtl="0" fontAlgn="ctr"/>
                      <a:r>
                        <a:rPr lang="en-US" sz="1000" b="1" i="0" u="none" strike="noStrike" dirty="0">
                          <a:solidFill>
                            <a:srgbClr val="EEECE1"/>
                          </a:solidFill>
                          <a:latin typeface="Verdana"/>
                        </a:rPr>
                        <a:t>A </a:t>
                      </a:r>
                      <a:r>
                        <a:rPr lang="en-US" sz="1000" b="1" i="0" u="none" strike="noStrike" dirty="0" err="1">
                          <a:solidFill>
                            <a:srgbClr val="EEECE1"/>
                          </a:solidFill>
                          <a:latin typeface="Verdana"/>
                        </a:rPr>
                        <a:t>grupos</a:t>
                      </a:r>
                      <a:r>
                        <a:rPr lang="en-US" sz="1000" b="1" i="0" u="none" strike="noStrike" dirty="0">
                          <a:solidFill>
                            <a:srgbClr val="EEECE1"/>
                          </a:solidFill>
                          <a:latin typeface="Verdana"/>
                        </a:rPr>
                        <a:t> de </a:t>
                      </a:r>
                      <a:r>
                        <a:rPr lang="en-US" sz="1000" b="1" i="0" u="none" strike="noStrike" dirty="0" err="1">
                          <a:solidFill>
                            <a:srgbClr val="EEECE1"/>
                          </a:solidFill>
                          <a:latin typeface="Verdana"/>
                        </a:rPr>
                        <a:t>riesgo</a:t>
                      </a:r>
                      <a:r>
                        <a:rPr lang="en-US" sz="1000" b="1" i="0" u="none" strike="noStrike" dirty="0">
                          <a:solidFill>
                            <a:srgbClr val="EEECE1"/>
                          </a:solidFill>
                          <a:latin typeface="Verdana"/>
                        </a:rPr>
                        <a:t> </a:t>
                      </a:r>
                      <a:r>
                        <a:rPr lang="en-US" sz="1000" b="1" i="0" u="none" strike="noStrike" dirty="0" err="1">
                          <a:solidFill>
                            <a:srgbClr val="EEECE1"/>
                          </a:solidFill>
                          <a:latin typeface="Verdana"/>
                        </a:rPr>
                        <a:t>anual</a:t>
                      </a:r>
                      <a:r>
                        <a:rPr lang="en-US" sz="1400" b="1" i="0" u="none" strike="noStrike" dirty="0">
                          <a:solidFill>
                            <a:srgbClr val="EEECE1"/>
                          </a:solidFill>
                          <a:latin typeface="Verdana"/>
                        </a:rPr>
                        <a:t> </a:t>
                      </a:r>
                      <a:r>
                        <a:rPr lang="en-US" sz="10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a:txBody>
                    <a:bodyPr/>
                    <a:lstStyle/>
                    <a:p>
                      <a:pPr algn="ctr" rtl="0" fontAlgn="ctr"/>
                      <a:r>
                        <a:rPr lang="en-US" sz="1000" b="1" i="0" u="none" strike="noStrike" dirty="0" err="1">
                          <a:solidFill>
                            <a:srgbClr val="EEECE1"/>
                          </a:solidFill>
                          <a:latin typeface="Verdana"/>
                        </a:rPr>
                        <a:t>una</a:t>
                      </a:r>
                      <a:r>
                        <a:rPr lang="en-US" sz="1000" b="1" i="0" u="none" strike="noStrike" dirty="0">
                          <a:solidFill>
                            <a:srgbClr val="EEECE1"/>
                          </a:solidFill>
                          <a:latin typeface="Verdana"/>
                        </a:rPr>
                        <a:t> </a:t>
                      </a:r>
                      <a:r>
                        <a:rPr lang="en-US" sz="1000" b="1" i="0" u="none" strike="noStrike" dirty="0" err="1">
                          <a:solidFill>
                            <a:srgbClr val="EEECE1"/>
                          </a:solidFill>
                          <a:latin typeface="Verdana"/>
                        </a:rPr>
                        <a:t>dosis</a:t>
                      </a:r>
                      <a:r>
                        <a:rPr lang="en-US" sz="1000" b="1" i="0" u="none" strike="noStrike" dirty="0">
                          <a:solidFill>
                            <a:srgbClr val="EEECE1"/>
                          </a:solidFill>
                          <a:latin typeface="Verdana"/>
                        </a:rPr>
                        <a:t> </a:t>
                      </a:r>
                      <a:r>
                        <a:rPr lang="en-US" sz="1000" b="1" i="0" u="none" strike="noStrike" dirty="0" err="1">
                          <a:solidFill>
                            <a:srgbClr val="EEECE1"/>
                          </a:solidFill>
                          <a:latin typeface="Verdana"/>
                        </a:rPr>
                        <a:t>anual</a:t>
                      </a:r>
                      <a:r>
                        <a:rPr lang="en-US" sz="1400" b="1" i="0" u="none" strike="noStrike" dirty="0">
                          <a:solidFill>
                            <a:srgbClr val="EEECE1"/>
                          </a:solidFill>
                          <a:latin typeface="Verdana"/>
                        </a:rPr>
                        <a:t> </a:t>
                      </a:r>
                      <a:r>
                        <a:rPr lang="en-US" sz="10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589621">
                <a:tc>
                  <a:txBody>
                    <a:bodyPr/>
                    <a:lstStyle/>
                    <a:p>
                      <a:pPr algn="ctr" rtl="0" fontAlgn="b"/>
                      <a:r>
                        <a:rPr lang="en-US" sz="1200" b="1" i="0" u="none" strike="noStrike" dirty="0">
                          <a:solidFill>
                            <a:srgbClr val="666633"/>
                          </a:solidFill>
                          <a:latin typeface="Verdana"/>
                        </a:rPr>
                        <a:t>NEUMOCOCO 23 / 13 CONJUG</a:t>
                      </a:r>
                      <a:r>
                        <a:rPr lang="en-US" sz="1200" b="0" i="0" u="none" strike="noStrike" dirty="0">
                          <a:solidFill>
                            <a:srgbClr val="666633"/>
                          </a:solidFill>
                          <a:latin typeface="Verdana"/>
                        </a:rPr>
                        <a:t> </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gn="ctr" rtl="0" fontAlgn="ctr"/>
                      <a:r>
                        <a:rPr lang="en-US" sz="1000" b="1" i="0" u="none" strike="noStrike" dirty="0">
                          <a:solidFill>
                            <a:srgbClr val="EEECE1"/>
                          </a:solidFill>
                          <a:latin typeface="Verdana"/>
                        </a:rPr>
                        <a:t>A </a:t>
                      </a:r>
                      <a:r>
                        <a:rPr lang="en-US" sz="1000" b="1" i="0" u="none" strike="noStrike" dirty="0" err="1">
                          <a:solidFill>
                            <a:srgbClr val="EEECE1"/>
                          </a:solidFill>
                          <a:latin typeface="Verdana"/>
                        </a:rPr>
                        <a:t>grupos</a:t>
                      </a:r>
                      <a:r>
                        <a:rPr lang="en-US" sz="1000" b="1" i="0" u="none" strike="noStrike" dirty="0">
                          <a:solidFill>
                            <a:srgbClr val="EEECE1"/>
                          </a:solidFill>
                          <a:latin typeface="Verdana"/>
                        </a:rPr>
                        <a:t> de </a:t>
                      </a:r>
                      <a:r>
                        <a:rPr lang="en-US" sz="1000" b="1" i="0" u="none" strike="noStrike" dirty="0" err="1">
                          <a:solidFill>
                            <a:srgbClr val="EEECE1"/>
                          </a:solidFill>
                          <a:latin typeface="Verdana"/>
                        </a:rPr>
                        <a:t>riesgo</a:t>
                      </a:r>
                      <a:r>
                        <a:rPr lang="en-US" sz="1400" b="1" i="0" u="none" strike="noStrike" dirty="0">
                          <a:solidFill>
                            <a:srgbClr val="EEECE1"/>
                          </a:solidFill>
                          <a:latin typeface="Verdana"/>
                        </a:rPr>
                        <a:t> </a:t>
                      </a:r>
                      <a:r>
                        <a:rPr lang="en-US" sz="10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a:txBody>
                    <a:bodyPr/>
                    <a:lstStyle/>
                    <a:p>
                      <a:pPr algn="ctr" rtl="0" fontAlgn="ctr"/>
                      <a:r>
                        <a:rPr lang="es-ES" sz="600" b="1" i="0" u="none" strike="noStrike" dirty="0">
                          <a:solidFill>
                            <a:srgbClr val="EEECE1"/>
                          </a:solidFill>
                          <a:latin typeface="Verdana"/>
                        </a:rPr>
                        <a:t>Previa 23v luego 1 año 13v.naive: una dosis 13v luego 8 semanas la 23v</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58264">
                <a:tc>
                  <a:txBody>
                    <a:bodyPr/>
                    <a:lstStyle/>
                    <a:p>
                      <a:pPr algn="ctr" rtl="0" fontAlgn="b"/>
                      <a:r>
                        <a:rPr lang="en-US" sz="1200" b="1" i="0" u="none" strike="noStrike" dirty="0">
                          <a:solidFill>
                            <a:srgbClr val="666633"/>
                          </a:solidFill>
                          <a:latin typeface="Verdana"/>
                        </a:rPr>
                        <a:t>HEPATITIS B</a:t>
                      </a:r>
                      <a:r>
                        <a:rPr lang="en-US" sz="1200" b="0" i="0" u="none" strike="noStrike" dirty="0">
                          <a:solidFill>
                            <a:srgbClr val="666633"/>
                          </a:solidFill>
                          <a:latin typeface="Verdana"/>
                        </a:rPr>
                        <a:t> </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rtl="0" fontAlgn="ctr"/>
                      <a:r>
                        <a:rPr lang="en-US" sz="1100" b="1" i="0" u="none" strike="noStrike" dirty="0">
                          <a:solidFill>
                            <a:srgbClr val="EEECE1"/>
                          </a:solidFill>
                          <a:latin typeface="Verdana"/>
                        </a:rPr>
                        <a:t>3 </a:t>
                      </a:r>
                      <a:r>
                        <a:rPr lang="en-US" sz="1100" b="1" i="0" u="none" strike="noStrike" dirty="0" err="1">
                          <a:solidFill>
                            <a:srgbClr val="EEECE1"/>
                          </a:solidFill>
                          <a:latin typeface="Verdana"/>
                        </a:rPr>
                        <a:t>dosis</a:t>
                      </a:r>
                      <a:r>
                        <a:rPr lang="en-US" sz="11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8264">
                <a:tc>
                  <a:txBody>
                    <a:bodyPr/>
                    <a:lstStyle/>
                    <a:p>
                      <a:pPr algn="ctr" rtl="0" fontAlgn="b"/>
                      <a:r>
                        <a:rPr lang="en-US" sz="1200" b="1" i="0" u="none" strike="noStrike" dirty="0">
                          <a:solidFill>
                            <a:srgbClr val="666633"/>
                          </a:solidFill>
                          <a:latin typeface="Verdana"/>
                        </a:rPr>
                        <a:t>HEPATITIS A</a:t>
                      </a:r>
                      <a:r>
                        <a:rPr lang="en-US" sz="1200" b="0" i="0" u="none" strike="noStrike" dirty="0">
                          <a:solidFill>
                            <a:srgbClr val="666633"/>
                          </a:solidFill>
                          <a:latin typeface="Verdana"/>
                        </a:rPr>
                        <a:t> </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rtl="0" fontAlgn="ctr"/>
                      <a:r>
                        <a:rPr lang="es-ES" sz="1000" b="1" i="0" u="none" strike="noStrike" dirty="0">
                          <a:solidFill>
                            <a:srgbClr val="EEECE1"/>
                          </a:solidFill>
                          <a:latin typeface="Verdana"/>
                        </a:rPr>
                        <a:t>2 dosis para los no inmunes</a:t>
                      </a:r>
                      <a:r>
                        <a:rPr lang="es-ES" sz="1400" b="1" i="0" u="none" strike="noStrike" dirty="0">
                          <a:solidFill>
                            <a:srgbClr val="EEECE1"/>
                          </a:solidFill>
                          <a:latin typeface="Verdana"/>
                        </a:rPr>
                        <a:t> </a:t>
                      </a:r>
                      <a:r>
                        <a:rPr lang="es-ES" sz="10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8350">
                <a:tc>
                  <a:txBody>
                    <a:bodyPr/>
                    <a:lstStyle/>
                    <a:p>
                      <a:pPr algn="ctr" rtl="0" fontAlgn="b"/>
                      <a:r>
                        <a:rPr lang="en-US" sz="1200" b="1" i="0" u="none" strike="noStrike" dirty="0">
                          <a:solidFill>
                            <a:srgbClr val="666633"/>
                          </a:solidFill>
                          <a:latin typeface="Verdana"/>
                        </a:rPr>
                        <a:t>SRP (SARAMPION-RUBEOLA-PAPERAS)</a:t>
                      </a:r>
                      <a:r>
                        <a:rPr lang="en-US" sz="1200" b="0" i="0" u="none" strike="noStrike" dirty="0">
                          <a:solidFill>
                            <a:srgbClr val="666633"/>
                          </a:solidFill>
                          <a:latin typeface="Verdana"/>
                        </a:rPr>
                        <a:t> </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s-ES" sz="1100" b="1" i="0" u="none" strike="noStrike" dirty="0">
                          <a:solidFill>
                            <a:srgbClr val="EEECE1"/>
                          </a:solidFill>
                          <a:latin typeface="Verdana"/>
                        </a:rPr>
                        <a:t>1 o 2 dosis si no hay inmunidad </a:t>
                      </a:r>
                    </a:p>
                  </a:txBody>
                  <a:tcPr marL="4873" marR="4873" marT="487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l" rtl="0" fontAlgn="ctr"/>
                      <a:r>
                        <a:rPr lang="en-US" sz="1100" b="1" i="0" u="none" strike="noStrike">
                          <a:solidFill>
                            <a:srgbClr val="EEECE1"/>
                          </a:solidFill>
                          <a:latin typeface="Verdana"/>
                        </a:rPr>
                        <a:t> </a:t>
                      </a:r>
                    </a:p>
                  </a:txBody>
                  <a:tcPr marL="4873" marR="4873" marT="487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rtl="0" fontAlgn="ctr"/>
                      <a:r>
                        <a:rPr lang="en-US" sz="800" b="1" i="0" u="none" strike="noStrike">
                          <a:solidFill>
                            <a:srgbClr val="5A5A5A"/>
                          </a:solidFill>
                          <a:latin typeface="Verdana"/>
                        </a:rPr>
                        <a:t>Excepcional  </a:t>
                      </a:r>
                    </a:p>
                  </a:txBody>
                  <a:tcPr marL="4873" marR="4873" marT="487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rtl="0" fontAlgn="ctr"/>
                      <a:r>
                        <a:rPr lang="en-US" sz="800" b="0" i="0" u="none" strike="noStrike">
                          <a:solidFill>
                            <a:srgbClr val="5A5A5A"/>
                          </a:solidFill>
                          <a:latin typeface="Verdana"/>
                        </a:rPr>
                        <a:t> </a:t>
                      </a:r>
                    </a:p>
                  </a:txBody>
                  <a:tcPr marL="4873" marR="4873" marT="487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58264">
                <a:tc>
                  <a:txBody>
                    <a:bodyPr/>
                    <a:lstStyle/>
                    <a:p>
                      <a:pPr algn="ctr" rtl="0" fontAlgn="b"/>
                      <a:r>
                        <a:rPr lang="en-US" sz="1200" b="1" i="0" u="none" strike="noStrike" dirty="0">
                          <a:solidFill>
                            <a:srgbClr val="666633"/>
                          </a:solidFill>
                          <a:latin typeface="Verdana"/>
                        </a:rPr>
                        <a:t>VARICELA (LECHINA)</a:t>
                      </a:r>
                      <a:r>
                        <a:rPr lang="en-US" sz="1200" b="0" i="0" u="none" strike="noStrike" dirty="0">
                          <a:solidFill>
                            <a:srgbClr val="666633"/>
                          </a:solidFill>
                          <a:latin typeface="Verdana"/>
                        </a:rPr>
                        <a:t> </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rtl="0" fontAlgn="ctr"/>
                      <a:r>
                        <a:rPr lang="es-ES" sz="1000" b="1" i="0" u="none" strike="noStrike" dirty="0">
                          <a:solidFill>
                            <a:srgbClr val="EEECE1"/>
                          </a:solidFill>
                          <a:latin typeface="Verdana"/>
                        </a:rPr>
                        <a:t>2 dosis para los no inmunes</a:t>
                      </a:r>
                      <a:r>
                        <a:rPr lang="es-ES" sz="1400" b="1" i="0" u="none" strike="noStrike" dirty="0">
                          <a:solidFill>
                            <a:srgbClr val="EEECE1"/>
                          </a:solidFill>
                          <a:latin typeface="Verdana"/>
                        </a:rPr>
                        <a:t> </a:t>
                      </a:r>
                      <a:r>
                        <a:rPr lang="es-ES" sz="10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8264">
                <a:tc>
                  <a:txBody>
                    <a:bodyPr/>
                    <a:lstStyle/>
                    <a:p>
                      <a:pPr algn="ctr" rtl="0" fontAlgn="b"/>
                      <a:r>
                        <a:rPr lang="en-US" sz="1200" b="1" i="0" u="none" strike="noStrike" dirty="0">
                          <a:solidFill>
                            <a:srgbClr val="666633"/>
                          </a:solidFill>
                          <a:latin typeface="Verdana"/>
                        </a:rPr>
                        <a:t>FIEBRE AMARILLA</a:t>
                      </a:r>
                      <a:r>
                        <a:rPr lang="en-US" sz="1200" b="0" i="0" u="none" strike="noStrike" dirty="0">
                          <a:solidFill>
                            <a:srgbClr val="666633"/>
                          </a:solidFill>
                          <a:latin typeface="Verdana"/>
                        </a:rPr>
                        <a:t> </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rtl="0" fontAlgn="ctr"/>
                      <a:r>
                        <a:rPr lang="es-ES" sz="1000" b="1" i="0" u="none" strike="noStrike" dirty="0">
                          <a:solidFill>
                            <a:srgbClr val="EEECE1"/>
                          </a:solidFill>
                          <a:latin typeface="Verdana"/>
                        </a:rPr>
                        <a:t>Una dosis para toda la vida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6739">
                <a:tc>
                  <a:txBody>
                    <a:bodyPr/>
                    <a:lstStyle/>
                    <a:p>
                      <a:pPr algn="ctr" rtl="0" fontAlgn="b"/>
                      <a:r>
                        <a:rPr lang="es-ES" sz="1200" b="1" i="0" u="none" strike="noStrike" dirty="0">
                          <a:solidFill>
                            <a:srgbClr val="666633"/>
                          </a:solidFill>
                          <a:latin typeface="Verdana"/>
                        </a:rPr>
                        <a:t>MENINGOCOCO  CONJUGADA A+C + Y +W135</a:t>
                      </a:r>
                      <a:r>
                        <a:rPr lang="es-ES" sz="1200" b="0" i="0" u="none" strike="noStrike" dirty="0">
                          <a:solidFill>
                            <a:srgbClr val="666633"/>
                          </a:solidFill>
                          <a:latin typeface="Verdana"/>
                        </a:rPr>
                        <a:t> </a:t>
                      </a:r>
                      <a:r>
                        <a:rPr lang="es-E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rtl="0" fontAlgn="ctr"/>
                      <a:r>
                        <a:rPr lang="es-ES" sz="1000" b="1" i="0" u="none" strike="noStrike" dirty="0">
                          <a:solidFill>
                            <a:srgbClr val="EEECE1"/>
                          </a:solidFill>
                          <a:latin typeface="Verdana"/>
                        </a:rPr>
                        <a:t>A los contactos íntimos y los grupos de riesgo</a:t>
                      </a:r>
                      <a:r>
                        <a:rPr lang="es-ES" sz="1400" b="1" i="0" u="none" strike="noStrike" dirty="0">
                          <a:solidFill>
                            <a:srgbClr val="EEECE1"/>
                          </a:solidFill>
                          <a:latin typeface="Verdana"/>
                        </a:rPr>
                        <a:t> </a:t>
                      </a:r>
                      <a:r>
                        <a:rPr lang="es-ES" sz="10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6484">
                <a:tc>
                  <a:txBody>
                    <a:bodyPr/>
                    <a:lstStyle/>
                    <a:p>
                      <a:pPr algn="ctr" rtl="0" fontAlgn="b"/>
                      <a:r>
                        <a:rPr lang="en-US" sz="1200" b="1" i="0" u="none" strike="noStrike" dirty="0">
                          <a:solidFill>
                            <a:srgbClr val="666633"/>
                          </a:solidFill>
                          <a:latin typeface="Verdana"/>
                        </a:rPr>
                        <a:t>Herpes zoster</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000" b="1" i="0" u="none" strike="noStrike" dirty="0">
                          <a:solidFill>
                            <a:srgbClr val="EEECE1"/>
                          </a:solidFill>
                          <a:latin typeface="Verdana"/>
                        </a:rPr>
                        <a:t> </a:t>
                      </a:r>
                    </a:p>
                  </a:txBody>
                  <a:tcPr marL="4873" marR="4873" marT="487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rtl="0" fontAlgn="ctr"/>
                      <a:r>
                        <a:rPr lang="es-ES" sz="600" b="1" i="0" u="none" strike="noStrike" dirty="0">
                          <a:solidFill>
                            <a:srgbClr val="FFFFFF"/>
                          </a:solidFill>
                          <a:latin typeface="Verdana"/>
                        </a:rPr>
                        <a:t>A partir de los 50a a grupos de riesgo todos de 60 o más</a:t>
                      </a:r>
                    </a:p>
                  </a:txBody>
                  <a:tcPr marL="4873" marR="4873" marT="487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5683"/>
                    </a:solidFill>
                  </a:tcPr>
                </a:tc>
                <a:tc hMerge="1">
                  <a:txBody>
                    <a:bodyPr/>
                    <a:lstStyle/>
                    <a:p>
                      <a:endParaRPr lang="en-US"/>
                    </a:p>
                  </a:txBody>
                  <a:tcPr/>
                </a:tc>
                <a:tc hMerge="1">
                  <a:txBody>
                    <a:bodyPr/>
                    <a:lstStyle/>
                    <a:p>
                      <a:endParaRPr lang="en-US"/>
                    </a:p>
                  </a:txBody>
                  <a:tcPr/>
                </a:tc>
              </a:tr>
              <a:tr h="131568">
                <a:tc>
                  <a:txBody>
                    <a:bodyPr/>
                    <a:lstStyle/>
                    <a:p>
                      <a:pPr algn="ctr" rtl="0" fontAlgn="b"/>
                      <a:r>
                        <a:rPr lang="en-US" sz="1200" b="1" i="0" u="none" strike="noStrike" dirty="0">
                          <a:solidFill>
                            <a:srgbClr val="666633"/>
                          </a:solidFill>
                          <a:latin typeface="Verdana"/>
                        </a:rPr>
                        <a:t>RABIA</a:t>
                      </a:r>
                      <a:r>
                        <a:rPr lang="en-US" sz="1200" b="0" i="0" u="none" strike="noStrike" dirty="0">
                          <a:solidFill>
                            <a:srgbClr val="666633"/>
                          </a:solidFill>
                          <a:latin typeface="Verdana"/>
                        </a:rPr>
                        <a:t> </a:t>
                      </a:r>
                      <a:r>
                        <a:rPr lang="en-US" sz="1200" b="1" i="0" u="none" strike="noStrike" dirty="0">
                          <a:solidFill>
                            <a:srgbClr val="666633"/>
                          </a:solidFill>
                          <a:latin typeface="Verdana"/>
                        </a:rPr>
                        <a:t> </a:t>
                      </a:r>
                    </a:p>
                  </a:txBody>
                  <a:tcPr marL="4873" marR="4873" marT="48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rtl="0" fontAlgn="ctr"/>
                      <a:r>
                        <a:rPr lang="es-ES" sz="600" b="1" i="0" u="none" strike="noStrike" dirty="0">
                          <a:solidFill>
                            <a:srgbClr val="EEECE1"/>
                          </a:solidFill>
                          <a:latin typeface="Verdana"/>
                        </a:rPr>
                        <a:t>Pre-exposición a los grupos de riesgo 0,7,28 d.; y post-exposición 0,3,7,14,28 d. </a:t>
                      </a:r>
                    </a:p>
                  </a:txBody>
                  <a:tcPr marL="4873" marR="4873" marT="48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r>
            </a:tbl>
          </a:graphicData>
        </a:graphic>
      </p:graphicFrame>
      <p:pic>
        <p:nvPicPr>
          <p:cNvPr id="829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0796"/>
            <a:ext cx="8352928" cy="6773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83568" y="0"/>
            <a:ext cx="7662354" cy="4489954"/>
          </a:xfrm>
          <a:prstGeom prst="rect">
            <a:avLst/>
          </a:prstGeom>
          <a:solidFill>
            <a:srgbClr val="FFFFFF"/>
          </a:solidFill>
          <a:ln w="9525">
            <a:noFill/>
            <a:miter lim="800000"/>
            <a:headEnd/>
            <a:tailEnd/>
          </a:ln>
          <a:effectLst/>
        </p:spPr>
        <p:txBody>
          <a:bodyPr vert="horz" wrap="none" lIns="0" tIns="0" rIns="0" bIns="179331"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0" b="0" i="0" u="none" strike="noStrike" cap="none" normalizeH="0" baseline="0" dirty="0" smtClean="0">
                <a:ln>
                  <a:noFill/>
                </a:ln>
                <a:solidFill>
                  <a:srgbClr val="000000"/>
                </a:solidFill>
                <a:effectLst/>
                <a:latin typeface="PT Sans"/>
                <a:cs typeface="Arial" pitchFamily="34" charset="0"/>
              </a:rPr>
              <a:t> </a:t>
            </a:r>
            <a:r>
              <a:rPr kumimoji="0" lang="en-US" sz="1200" b="0" i="0" u="none" strike="noStrike" cap="none" normalizeH="0" baseline="0" dirty="0" smtClean="0">
                <a:ln>
                  <a:noFill/>
                </a:ln>
                <a:solidFill>
                  <a:srgbClr val="000000"/>
                </a:solidFill>
                <a:effectLst/>
                <a:latin typeface="PT Sans"/>
                <a:cs typeface="Arial" pitchFamily="34" charset="0"/>
              </a:rPr>
              <a:t>                                                                                                                                                          </a:t>
            </a:r>
          </a:p>
        </p:txBody>
      </p:sp>
      <p:pic>
        <p:nvPicPr>
          <p:cNvPr id="35842" name="Picture 2" descr="http://efectococuyo.com/wp-content/uploads/2018/01/Emergencia-JM-de-los-R%C3%ADos-1.jpg"/>
          <p:cNvPicPr>
            <a:picLocks noChangeAspect="1" noChangeArrowheads="1"/>
          </p:cNvPicPr>
          <p:nvPr/>
        </p:nvPicPr>
        <p:blipFill>
          <a:blip r:embed="rId2" cstate="print"/>
          <a:srcRect/>
          <a:stretch>
            <a:fillRect/>
          </a:stretch>
        </p:blipFill>
        <p:spPr bwMode="auto">
          <a:xfrm>
            <a:off x="1259632" y="980728"/>
            <a:ext cx="6667500" cy="4448175"/>
          </a:xfrm>
          <a:prstGeom prst="rect">
            <a:avLst/>
          </a:prstGeom>
          <a:noFill/>
        </p:spPr>
      </p:pic>
      <p:sp>
        <p:nvSpPr>
          <p:cNvPr id="4" name="3 Rectángulo"/>
          <p:cNvSpPr/>
          <p:nvPr/>
        </p:nvSpPr>
        <p:spPr>
          <a:xfrm>
            <a:off x="107504" y="44624"/>
            <a:ext cx="9144000" cy="1138773"/>
          </a:xfrm>
          <a:prstGeom prst="rect">
            <a:avLst/>
          </a:prstGeom>
        </p:spPr>
        <p:txBody>
          <a:bodyPr wrap="square">
            <a:spAutoFit/>
          </a:bodyPr>
          <a:lstStyle/>
          <a:p>
            <a:pPr lvl="0" algn="just" fontAlgn="base">
              <a:spcBef>
                <a:spcPct val="0"/>
              </a:spcBef>
              <a:spcAft>
                <a:spcPct val="0"/>
              </a:spcAft>
            </a:pPr>
            <a:r>
              <a:rPr lang="en-US" sz="2800" b="1" dirty="0" err="1" smtClean="0">
                <a:solidFill>
                  <a:srgbClr val="000000"/>
                </a:solidFill>
                <a:latin typeface="Bree Serif"/>
                <a:cs typeface="Arial" pitchFamily="34" charset="0"/>
                <a:hlinkClick r:id="rId3" tooltip="Muere niño con influenza AH1N1 hospitalizado en el J. M. de los Ríos"/>
              </a:rPr>
              <a:t>Muere</a:t>
            </a:r>
            <a:r>
              <a:rPr lang="en-US" sz="2800" b="1" dirty="0" smtClean="0">
                <a:solidFill>
                  <a:srgbClr val="000000"/>
                </a:solidFill>
                <a:latin typeface="Bree Serif"/>
                <a:cs typeface="Arial" pitchFamily="34" charset="0"/>
                <a:hlinkClick r:id="rId3" tooltip="Muere niño con influenza AH1N1 hospitalizado en el J. M. de los Ríos"/>
              </a:rPr>
              <a:t> </a:t>
            </a:r>
            <a:r>
              <a:rPr lang="en-US" sz="2800" b="1" dirty="0" err="1" smtClean="0">
                <a:solidFill>
                  <a:srgbClr val="000000"/>
                </a:solidFill>
                <a:latin typeface="Bree Serif"/>
                <a:cs typeface="Arial" pitchFamily="34" charset="0"/>
                <a:hlinkClick r:id="rId3" tooltip="Muere niño con influenza AH1N1 hospitalizado en el J. M. de los Ríos"/>
              </a:rPr>
              <a:t>niño</a:t>
            </a:r>
            <a:r>
              <a:rPr lang="en-US" sz="2800" b="1" dirty="0" smtClean="0">
                <a:solidFill>
                  <a:srgbClr val="000000"/>
                </a:solidFill>
                <a:latin typeface="Bree Serif"/>
                <a:cs typeface="Arial" pitchFamily="34" charset="0"/>
                <a:hlinkClick r:id="rId3" tooltip="Muere niño con influenza AH1N1 hospitalizado en el J. M. de los Ríos"/>
              </a:rPr>
              <a:t> con influenza AH1N1 en el H.J.M.R.</a:t>
            </a:r>
            <a:endParaRPr lang="en-US" sz="2800" b="1" dirty="0" smtClean="0">
              <a:solidFill>
                <a:srgbClr val="222222"/>
              </a:solidFill>
              <a:latin typeface="Bree Serif"/>
              <a:cs typeface="Arial" pitchFamily="34" charset="0"/>
            </a:endParaRPr>
          </a:p>
          <a:p>
            <a:pPr lvl="0" algn="just" fontAlgn="base">
              <a:spcBef>
                <a:spcPct val="0"/>
              </a:spcBef>
              <a:spcAft>
                <a:spcPct val="0"/>
              </a:spcAft>
            </a:pPr>
            <a:r>
              <a:rPr lang="en-US" sz="1400" dirty="0" smtClean="0">
                <a:latin typeface="Arial" pitchFamily="34" charset="0"/>
                <a:cs typeface="Arial" pitchFamily="34" charset="0"/>
              </a:rPr>
              <a:t>26 ABRIL, 2018</a:t>
            </a:r>
            <a:r>
              <a:rPr lang="en-US" sz="4000" dirty="0" smtClean="0">
                <a:latin typeface="Arial" pitchFamily="34" charset="0"/>
                <a:cs typeface="Arial" pitchFamily="34" charset="0"/>
              </a:rPr>
              <a:t> </a:t>
            </a:r>
            <a:r>
              <a:rPr lang="en-US" sz="1200" i="1" dirty="0" err="1" smtClean="0">
                <a:solidFill>
                  <a:srgbClr val="545353"/>
                </a:solidFill>
                <a:latin typeface="Bree Serif"/>
                <a:cs typeface="Arial" pitchFamily="34" charset="0"/>
              </a:rPr>
              <a:t>Por</a:t>
            </a:r>
            <a:r>
              <a:rPr lang="en-US" sz="1200" i="1" dirty="0" smtClean="0">
                <a:solidFill>
                  <a:srgbClr val="545353"/>
                </a:solidFill>
                <a:latin typeface="Bree Serif"/>
                <a:cs typeface="Arial" pitchFamily="34" charset="0"/>
              </a:rPr>
              <a:t>:</a:t>
            </a:r>
            <a:r>
              <a:rPr lang="en-US" sz="1200" dirty="0" smtClean="0">
                <a:latin typeface="Arial" pitchFamily="34" charset="0"/>
                <a:cs typeface="Arial" pitchFamily="34" charset="0"/>
              </a:rPr>
              <a:t> </a:t>
            </a:r>
            <a:r>
              <a:rPr lang="en-US" sz="1200" b="1" dirty="0" smtClean="0">
                <a:solidFill>
                  <a:srgbClr val="000000"/>
                </a:solidFill>
                <a:latin typeface="Arial" pitchFamily="34" charset="0"/>
                <a:cs typeface="Arial" pitchFamily="34" charset="0"/>
                <a:hlinkClick r:id="rId4" tooltip="Entradas de Julett Pineda Sleinan | @JulePineda"/>
              </a:rPr>
              <a:t>JULETT PINEDA SLEINAN | @JULEPINEDA</a:t>
            </a:r>
            <a:endParaRPr lang="en-US" sz="1200" dirty="0" smtClean="0">
              <a:latin typeface="Arial" pitchFamily="34" charset="0"/>
              <a:cs typeface="Arial" pitchFamily="34" charset="0"/>
            </a:endParaRPr>
          </a:p>
        </p:txBody>
      </p:sp>
      <p:sp>
        <p:nvSpPr>
          <p:cNvPr id="5" name="4 Rectángulo"/>
          <p:cNvSpPr/>
          <p:nvPr/>
        </p:nvSpPr>
        <p:spPr>
          <a:xfrm>
            <a:off x="467544" y="5380672"/>
            <a:ext cx="8280920" cy="1477328"/>
          </a:xfrm>
          <a:prstGeom prst="rect">
            <a:avLst/>
          </a:prstGeom>
        </p:spPr>
        <p:txBody>
          <a:bodyPr wrap="square">
            <a:spAutoFit/>
          </a:bodyPr>
          <a:lstStyle/>
          <a:p>
            <a:pPr lvl="0" algn="just" eaLnBrk="0" fontAlgn="base" hangingPunct="0">
              <a:spcBef>
                <a:spcPct val="0"/>
              </a:spcBef>
              <a:spcAft>
                <a:spcPct val="0"/>
              </a:spcAft>
            </a:pPr>
            <a:r>
              <a:rPr lang="en-US" dirty="0" smtClean="0">
                <a:solidFill>
                  <a:srgbClr val="545353"/>
                </a:solidFill>
                <a:latin typeface="inherit"/>
                <a:cs typeface="Arial" pitchFamily="34" charset="0"/>
              </a:rPr>
              <a:t>La </a:t>
            </a:r>
            <a:r>
              <a:rPr lang="en-US" dirty="0" err="1" smtClean="0">
                <a:solidFill>
                  <a:srgbClr val="545353"/>
                </a:solidFill>
                <a:latin typeface="inherit"/>
                <a:cs typeface="Arial" pitchFamily="34" charset="0"/>
              </a:rPr>
              <a:t>noche</a:t>
            </a:r>
            <a:r>
              <a:rPr lang="en-US" dirty="0" smtClean="0">
                <a:solidFill>
                  <a:srgbClr val="545353"/>
                </a:solidFill>
                <a:latin typeface="inherit"/>
                <a:cs typeface="Arial" pitchFamily="34" charset="0"/>
              </a:rPr>
              <a:t> del </a:t>
            </a:r>
            <a:r>
              <a:rPr lang="en-US" dirty="0" err="1" smtClean="0">
                <a:solidFill>
                  <a:srgbClr val="545353"/>
                </a:solidFill>
                <a:latin typeface="inherit"/>
                <a:cs typeface="Arial" pitchFamily="34" charset="0"/>
              </a:rPr>
              <a:t>miércoles</a:t>
            </a:r>
            <a:r>
              <a:rPr lang="en-US" dirty="0" smtClean="0">
                <a:solidFill>
                  <a:srgbClr val="545353"/>
                </a:solidFill>
                <a:latin typeface="inherit"/>
                <a:cs typeface="Arial" pitchFamily="34" charset="0"/>
              </a:rPr>
              <a:t> 25 de </a:t>
            </a:r>
            <a:r>
              <a:rPr lang="en-US" dirty="0" err="1" smtClean="0">
                <a:solidFill>
                  <a:srgbClr val="545353"/>
                </a:solidFill>
                <a:latin typeface="inherit"/>
                <a:cs typeface="Arial" pitchFamily="34" charset="0"/>
              </a:rPr>
              <a:t>abril</a:t>
            </a:r>
            <a:r>
              <a:rPr lang="en-US" dirty="0" smtClean="0">
                <a:solidFill>
                  <a:srgbClr val="545353"/>
                </a:solidFill>
                <a:latin typeface="inherit"/>
                <a:cs typeface="Arial" pitchFamily="34" charset="0"/>
              </a:rPr>
              <a:t>, se </a:t>
            </a:r>
            <a:r>
              <a:rPr lang="en-US" dirty="0" err="1" smtClean="0">
                <a:solidFill>
                  <a:srgbClr val="545353"/>
                </a:solidFill>
                <a:latin typeface="inherit"/>
                <a:cs typeface="Arial" pitchFamily="34" charset="0"/>
              </a:rPr>
              <a:t>confirmó</a:t>
            </a:r>
            <a:r>
              <a:rPr lang="en-US" dirty="0" smtClean="0">
                <a:solidFill>
                  <a:srgbClr val="545353"/>
                </a:solidFill>
                <a:latin typeface="inherit"/>
                <a:cs typeface="Arial" pitchFamily="34" charset="0"/>
              </a:rPr>
              <a:t> la </a:t>
            </a:r>
            <a:r>
              <a:rPr lang="en-US" dirty="0" err="1" smtClean="0">
                <a:solidFill>
                  <a:srgbClr val="545353"/>
                </a:solidFill>
                <a:latin typeface="inherit"/>
                <a:cs typeface="Arial" pitchFamily="34" charset="0"/>
              </a:rPr>
              <a:t>muerte</a:t>
            </a:r>
            <a:r>
              <a:rPr lang="en-US" dirty="0" smtClean="0">
                <a:solidFill>
                  <a:srgbClr val="545353"/>
                </a:solidFill>
                <a:latin typeface="inherit"/>
                <a:cs typeface="Arial" pitchFamily="34" charset="0"/>
              </a:rPr>
              <a:t> de un </a:t>
            </a:r>
            <a:r>
              <a:rPr lang="en-US" dirty="0" err="1" smtClean="0">
                <a:solidFill>
                  <a:srgbClr val="545353"/>
                </a:solidFill>
                <a:latin typeface="inherit"/>
                <a:cs typeface="Arial" pitchFamily="34" charset="0"/>
              </a:rPr>
              <a:t>bebé</a:t>
            </a:r>
            <a:r>
              <a:rPr lang="en-US" dirty="0" smtClean="0">
                <a:solidFill>
                  <a:srgbClr val="545353"/>
                </a:solidFill>
                <a:latin typeface="inherit"/>
                <a:cs typeface="Arial" pitchFamily="34" charset="0"/>
              </a:rPr>
              <a:t> </a:t>
            </a:r>
            <a:r>
              <a:rPr lang="en-US" dirty="0" err="1" smtClean="0">
                <a:solidFill>
                  <a:srgbClr val="545353"/>
                </a:solidFill>
                <a:latin typeface="inherit"/>
                <a:cs typeface="Arial" pitchFamily="34" charset="0"/>
              </a:rPr>
              <a:t>por</a:t>
            </a:r>
            <a:r>
              <a:rPr lang="en-US" dirty="0" smtClean="0">
                <a:solidFill>
                  <a:srgbClr val="545353"/>
                </a:solidFill>
                <a:latin typeface="inherit"/>
                <a:cs typeface="Arial" pitchFamily="34" charset="0"/>
              </a:rPr>
              <a:t> </a:t>
            </a:r>
            <a:r>
              <a:rPr lang="en-US" b="1" dirty="0" smtClean="0">
                <a:solidFill>
                  <a:srgbClr val="545353"/>
                </a:solidFill>
                <a:latin typeface="inherit"/>
                <a:cs typeface="Arial" pitchFamily="34" charset="0"/>
              </a:rPr>
              <a:t>influenza AH1N1</a:t>
            </a:r>
            <a:r>
              <a:rPr lang="en-US" dirty="0" smtClean="0">
                <a:solidFill>
                  <a:srgbClr val="545353"/>
                </a:solidFill>
                <a:latin typeface="inherit"/>
                <a:cs typeface="Arial" pitchFamily="34" charset="0"/>
              </a:rPr>
              <a:t> en el hospital de </a:t>
            </a:r>
            <a:r>
              <a:rPr lang="en-US" dirty="0" err="1" smtClean="0">
                <a:solidFill>
                  <a:srgbClr val="545353"/>
                </a:solidFill>
                <a:latin typeface="inherit"/>
                <a:cs typeface="Arial" pitchFamily="34" charset="0"/>
              </a:rPr>
              <a:t>niños</a:t>
            </a:r>
            <a:r>
              <a:rPr lang="en-US" dirty="0" smtClean="0">
                <a:solidFill>
                  <a:srgbClr val="545353"/>
                </a:solidFill>
                <a:latin typeface="inherit"/>
                <a:cs typeface="Arial" pitchFamily="34" charset="0"/>
              </a:rPr>
              <a:t> </a:t>
            </a:r>
            <a:r>
              <a:rPr lang="en-US" b="1" dirty="0" smtClean="0">
                <a:solidFill>
                  <a:srgbClr val="545353"/>
                </a:solidFill>
                <a:latin typeface="inherit"/>
                <a:cs typeface="Arial" pitchFamily="34" charset="0"/>
              </a:rPr>
              <a:t>José Manuel de los Ríos</a:t>
            </a:r>
            <a:r>
              <a:rPr lang="en-US" dirty="0" smtClean="0">
                <a:solidFill>
                  <a:srgbClr val="545353"/>
                </a:solidFill>
                <a:latin typeface="inherit"/>
                <a:cs typeface="Arial" pitchFamily="34" charset="0"/>
              </a:rPr>
              <a:t>. El </a:t>
            </a:r>
            <a:r>
              <a:rPr lang="en-US" dirty="0" err="1" smtClean="0">
                <a:solidFill>
                  <a:srgbClr val="545353"/>
                </a:solidFill>
                <a:latin typeface="inherit"/>
                <a:cs typeface="Arial" pitchFamily="34" charset="0"/>
              </a:rPr>
              <a:t>pequeño</a:t>
            </a:r>
            <a:r>
              <a:rPr lang="en-US" dirty="0" smtClean="0">
                <a:solidFill>
                  <a:srgbClr val="545353"/>
                </a:solidFill>
                <a:latin typeface="inherit"/>
                <a:cs typeface="Arial" pitchFamily="34" charset="0"/>
              </a:rPr>
              <a:t> de </a:t>
            </a:r>
            <a:r>
              <a:rPr lang="en-US" dirty="0" err="1" smtClean="0">
                <a:solidFill>
                  <a:srgbClr val="545353"/>
                </a:solidFill>
                <a:latin typeface="inherit"/>
                <a:cs typeface="Arial" pitchFamily="34" charset="0"/>
              </a:rPr>
              <a:t>nueve</a:t>
            </a:r>
            <a:r>
              <a:rPr lang="en-US" dirty="0" smtClean="0">
                <a:solidFill>
                  <a:srgbClr val="545353"/>
                </a:solidFill>
                <a:latin typeface="inherit"/>
                <a:cs typeface="Arial" pitchFamily="34" charset="0"/>
              </a:rPr>
              <a:t> </a:t>
            </a:r>
            <a:r>
              <a:rPr lang="en-US" dirty="0" err="1" smtClean="0">
                <a:solidFill>
                  <a:srgbClr val="545353"/>
                </a:solidFill>
                <a:latin typeface="inherit"/>
                <a:cs typeface="Arial" pitchFamily="34" charset="0"/>
              </a:rPr>
              <a:t>meses</a:t>
            </a:r>
            <a:r>
              <a:rPr lang="en-US" dirty="0" smtClean="0">
                <a:solidFill>
                  <a:srgbClr val="545353"/>
                </a:solidFill>
                <a:latin typeface="inherit"/>
                <a:cs typeface="Arial" pitchFamily="34" charset="0"/>
              </a:rPr>
              <a:t> de </a:t>
            </a:r>
            <a:r>
              <a:rPr lang="en-US" dirty="0" err="1" smtClean="0">
                <a:solidFill>
                  <a:srgbClr val="545353"/>
                </a:solidFill>
                <a:latin typeface="inherit"/>
                <a:cs typeface="Arial" pitchFamily="34" charset="0"/>
              </a:rPr>
              <a:t>nacido</a:t>
            </a:r>
            <a:r>
              <a:rPr lang="en-US" dirty="0" smtClean="0">
                <a:solidFill>
                  <a:srgbClr val="545353"/>
                </a:solidFill>
                <a:latin typeface="inherit"/>
                <a:cs typeface="Arial" pitchFamily="34" charset="0"/>
              </a:rPr>
              <a:t> </a:t>
            </a:r>
            <a:r>
              <a:rPr lang="en-US" dirty="0" err="1" smtClean="0">
                <a:solidFill>
                  <a:srgbClr val="545353"/>
                </a:solidFill>
                <a:latin typeface="inherit"/>
                <a:cs typeface="Arial" pitchFamily="34" charset="0"/>
              </a:rPr>
              <a:t>fue</a:t>
            </a:r>
            <a:r>
              <a:rPr lang="en-US" dirty="0" smtClean="0">
                <a:solidFill>
                  <a:srgbClr val="545353"/>
                </a:solidFill>
                <a:latin typeface="inherit"/>
                <a:cs typeface="Arial" pitchFamily="34" charset="0"/>
              </a:rPr>
              <a:t> </a:t>
            </a:r>
            <a:r>
              <a:rPr lang="en-US" dirty="0" err="1" smtClean="0">
                <a:solidFill>
                  <a:srgbClr val="545353"/>
                </a:solidFill>
                <a:latin typeface="inherit"/>
                <a:cs typeface="Arial" pitchFamily="34" charset="0"/>
              </a:rPr>
              <a:t>ingresado</a:t>
            </a:r>
            <a:r>
              <a:rPr lang="en-US" dirty="0" smtClean="0">
                <a:solidFill>
                  <a:srgbClr val="545353"/>
                </a:solidFill>
                <a:latin typeface="inherit"/>
                <a:cs typeface="Arial" pitchFamily="34" charset="0"/>
              </a:rPr>
              <a:t> </a:t>
            </a:r>
            <a:r>
              <a:rPr lang="en-US" dirty="0" err="1" smtClean="0">
                <a:solidFill>
                  <a:srgbClr val="545353"/>
                </a:solidFill>
                <a:latin typeface="inherit"/>
                <a:cs typeface="Arial" pitchFamily="34" charset="0"/>
              </a:rPr>
              <a:t>hace</a:t>
            </a:r>
            <a:r>
              <a:rPr lang="en-US" dirty="0" smtClean="0">
                <a:solidFill>
                  <a:srgbClr val="545353"/>
                </a:solidFill>
                <a:latin typeface="inherit"/>
                <a:cs typeface="Arial" pitchFamily="34" charset="0"/>
              </a:rPr>
              <a:t> dos </a:t>
            </a:r>
            <a:r>
              <a:rPr lang="en-US" dirty="0" err="1" smtClean="0">
                <a:solidFill>
                  <a:srgbClr val="545353"/>
                </a:solidFill>
                <a:latin typeface="inherit"/>
                <a:cs typeface="Arial" pitchFamily="34" charset="0"/>
              </a:rPr>
              <a:t>semanas</a:t>
            </a:r>
            <a:r>
              <a:rPr lang="en-US" dirty="0" smtClean="0">
                <a:solidFill>
                  <a:srgbClr val="545353"/>
                </a:solidFill>
                <a:latin typeface="inherit"/>
                <a:cs typeface="Arial" pitchFamily="34" charset="0"/>
              </a:rPr>
              <a:t> en la </a:t>
            </a:r>
            <a:r>
              <a:rPr lang="en-US" b="1" dirty="0" err="1" smtClean="0">
                <a:solidFill>
                  <a:srgbClr val="545353"/>
                </a:solidFill>
                <a:latin typeface="inherit"/>
                <a:cs typeface="Arial" pitchFamily="34" charset="0"/>
              </a:rPr>
              <a:t>Unidad</a:t>
            </a:r>
            <a:r>
              <a:rPr lang="en-US" b="1" dirty="0" smtClean="0">
                <a:solidFill>
                  <a:srgbClr val="545353"/>
                </a:solidFill>
                <a:latin typeface="inherit"/>
                <a:cs typeface="Arial" pitchFamily="34" charset="0"/>
              </a:rPr>
              <a:t> de </a:t>
            </a:r>
            <a:r>
              <a:rPr lang="en-US" b="1" dirty="0" err="1" smtClean="0">
                <a:solidFill>
                  <a:srgbClr val="545353"/>
                </a:solidFill>
                <a:latin typeface="inherit"/>
                <a:cs typeface="Arial" pitchFamily="34" charset="0"/>
              </a:rPr>
              <a:t>Terapia</a:t>
            </a:r>
            <a:r>
              <a:rPr lang="en-US" b="1" dirty="0" smtClean="0">
                <a:solidFill>
                  <a:srgbClr val="545353"/>
                </a:solidFill>
                <a:latin typeface="inherit"/>
                <a:cs typeface="Arial" pitchFamily="34" charset="0"/>
              </a:rPr>
              <a:t> </a:t>
            </a:r>
            <a:r>
              <a:rPr lang="en-US" b="1" dirty="0" err="1" smtClean="0">
                <a:solidFill>
                  <a:srgbClr val="545353"/>
                </a:solidFill>
                <a:latin typeface="inherit"/>
                <a:cs typeface="Arial" pitchFamily="34" charset="0"/>
              </a:rPr>
              <a:t>Intensiva</a:t>
            </a:r>
            <a:r>
              <a:rPr lang="en-US" b="1" dirty="0" smtClean="0">
                <a:solidFill>
                  <a:srgbClr val="545353"/>
                </a:solidFill>
                <a:latin typeface="inherit"/>
                <a:cs typeface="Arial" pitchFamily="34" charset="0"/>
              </a:rPr>
              <a:t> </a:t>
            </a:r>
            <a:r>
              <a:rPr lang="en-US" b="1" dirty="0" err="1" smtClean="0">
                <a:solidFill>
                  <a:srgbClr val="545353"/>
                </a:solidFill>
                <a:latin typeface="inherit"/>
                <a:cs typeface="Arial" pitchFamily="34" charset="0"/>
              </a:rPr>
              <a:t>Pediátrica</a:t>
            </a:r>
            <a:r>
              <a:rPr lang="en-US" b="1" dirty="0" smtClean="0">
                <a:solidFill>
                  <a:srgbClr val="545353"/>
                </a:solidFill>
                <a:latin typeface="inherit"/>
                <a:cs typeface="Arial" pitchFamily="34" charset="0"/>
              </a:rPr>
              <a:t> </a:t>
            </a:r>
            <a:r>
              <a:rPr lang="en-US" dirty="0" smtClean="0">
                <a:solidFill>
                  <a:srgbClr val="545353"/>
                </a:solidFill>
                <a:latin typeface="inherit"/>
                <a:cs typeface="Arial" pitchFamily="34" charset="0"/>
              </a:rPr>
              <a:t>(</a:t>
            </a:r>
            <a:r>
              <a:rPr lang="en-US" b="1" dirty="0" err="1" smtClean="0">
                <a:solidFill>
                  <a:srgbClr val="545353"/>
                </a:solidFill>
                <a:latin typeface="inherit"/>
                <a:cs typeface="Arial" pitchFamily="34" charset="0"/>
              </a:rPr>
              <a:t>Utip</a:t>
            </a:r>
            <a:r>
              <a:rPr lang="en-US" dirty="0" smtClean="0">
                <a:solidFill>
                  <a:srgbClr val="545353"/>
                </a:solidFill>
                <a:latin typeface="inherit"/>
                <a:cs typeface="Arial" pitchFamily="34" charset="0"/>
              </a:rPr>
              <a:t>) </a:t>
            </a:r>
            <a:r>
              <a:rPr lang="en-US" dirty="0" err="1" smtClean="0">
                <a:solidFill>
                  <a:srgbClr val="545353"/>
                </a:solidFill>
                <a:latin typeface="inherit"/>
                <a:cs typeface="Arial" pitchFamily="34" charset="0"/>
              </a:rPr>
              <a:t>luego</a:t>
            </a:r>
            <a:r>
              <a:rPr lang="en-US" dirty="0" smtClean="0">
                <a:solidFill>
                  <a:srgbClr val="545353"/>
                </a:solidFill>
                <a:latin typeface="inherit"/>
                <a:cs typeface="Arial" pitchFamily="34" charset="0"/>
              </a:rPr>
              <a:t> de ser </a:t>
            </a:r>
            <a:r>
              <a:rPr lang="en-US" dirty="0" err="1" smtClean="0">
                <a:solidFill>
                  <a:srgbClr val="545353"/>
                </a:solidFill>
                <a:latin typeface="inherit"/>
                <a:cs typeface="Arial" pitchFamily="34" charset="0"/>
              </a:rPr>
              <a:t>referido</a:t>
            </a:r>
            <a:r>
              <a:rPr lang="en-US" dirty="0" smtClean="0">
                <a:solidFill>
                  <a:srgbClr val="545353"/>
                </a:solidFill>
                <a:latin typeface="inherit"/>
                <a:cs typeface="Arial" pitchFamily="34" charset="0"/>
              </a:rPr>
              <a:t> del Hospital </a:t>
            </a:r>
            <a:r>
              <a:rPr lang="en-US" dirty="0" err="1" smtClean="0">
                <a:solidFill>
                  <a:srgbClr val="545353"/>
                </a:solidFill>
                <a:latin typeface="inherit"/>
                <a:cs typeface="Arial" pitchFamily="34" charset="0"/>
              </a:rPr>
              <a:t>Elías</a:t>
            </a:r>
            <a:r>
              <a:rPr lang="en-US" dirty="0" smtClean="0">
                <a:solidFill>
                  <a:srgbClr val="545353"/>
                </a:solidFill>
                <a:latin typeface="inherit"/>
                <a:cs typeface="Arial" pitchFamily="34" charset="0"/>
              </a:rPr>
              <a:t> Toro, en </a:t>
            </a:r>
            <a:r>
              <a:rPr lang="en-US" dirty="0" err="1" smtClean="0">
                <a:solidFill>
                  <a:srgbClr val="545353"/>
                </a:solidFill>
                <a:latin typeface="inherit"/>
                <a:cs typeface="Arial" pitchFamily="34" charset="0"/>
              </a:rPr>
              <a:t>Catia</a:t>
            </a:r>
            <a:r>
              <a:rPr lang="en-US" dirty="0" smtClean="0">
                <a:solidFill>
                  <a:srgbClr val="545353"/>
                </a:solidFill>
                <a:latin typeface="inherit"/>
                <a:cs typeface="Arial" pitchFamily="34" charset="0"/>
              </a:rPr>
              <a:t>.</a:t>
            </a:r>
            <a:endParaRPr lang="en-US" sz="1400" dirty="0" smtClean="0">
              <a:solidFill>
                <a:srgbClr val="000000"/>
              </a:solidFill>
              <a:latin typeface="PT Sans"/>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124744"/>
            <a:ext cx="6768752" cy="1578894"/>
          </a:xfrm>
          <a:prstGeom prst="rect">
            <a:avLst/>
          </a:prstGeom>
        </p:spPr>
        <p:txBody>
          <a:bodyPr wrap="square">
            <a:spAutoFit/>
          </a:bodyPr>
          <a:lstStyle/>
          <a:p>
            <a:pPr lvl="0" algn="just" fontAlgn="base">
              <a:lnSpc>
                <a:spcPct val="115000"/>
              </a:lnSpc>
              <a:spcBef>
                <a:spcPct val="0"/>
              </a:spcBef>
              <a:spcAft>
                <a:spcPct val="0"/>
              </a:spcAft>
            </a:pPr>
            <a:r>
              <a:rPr lang="es-VE" sz="2800" b="1" dirty="0" smtClean="0">
                <a:solidFill>
                  <a:srgbClr val="002060"/>
                </a:solidFill>
              </a:rPr>
              <a:t>INMUNIZACIÓN EN PERSONAL SANITARIO. Trabajar en </a:t>
            </a:r>
            <a:r>
              <a:rPr lang="es-VE" sz="2800" b="1" dirty="0" smtClean="0">
                <a:solidFill>
                  <a:srgbClr val="002060"/>
                </a:solidFill>
              </a:rPr>
              <a:t>tiempos de enfermedades </a:t>
            </a:r>
            <a:r>
              <a:rPr lang="es-VE" sz="2800" b="1" dirty="0" smtClean="0">
                <a:solidFill>
                  <a:srgbClr val="002060"/>
                </a:solidFill>
              </a:rPr>
              <a:t>emergentes </a:t>
            </a:r>
            <a:r>
              <a:rPr lang="es-VE" sz="2800" b="1" dirty="0" smtClean="0">
                <a:solidFill>
                  <a:srgbClr val="002060"/>
                </a:solidFill>
              </a:rPr>
              <a:t>y reemergentes</a:t>
            </a:r>
            <a:r>
              <a:rPr lang="es-VE" sz="2800" b="1" dirty="0" smtClean="0">
                <a:solidFill>
                  <a:srgbClr val="002060"/>
                </a:solidFill>
              </a:rPr>
              <a:t>.</a:t>
            </a:r>
          </a:p>
        </p:txBody>
      </p:sp>
      <p:sp>
        <p:nvSpPr>
          <p:cNvPr id="3" name="Rectángulo 7"/>
          <p:cNvSpPr/>
          <p:nvPr/>
        </p:nvSpPr>
        <p:spPr>
          <a:xfrm>
            <a:off x="4932040" y="3933056"/>
            <a:ext cx="3752999" cy="2346733"/>
          </a:xfrm>
          <a:prstGeom prst="rect">
            <a:avLst/>
          </a:prstGeom>
          <a:noFill/>
          <a:ln>
            <a:noFill/>
            <a:prstDash val="solid"/>
          </a:ln>
        </p:spPr>
        <p:txBody>
          <a:bodyPr vert="horz" wrap="square" lIns="91440" tIns="45720" rIns="91440" bIns="45720" anchor="t" anchorCtr="0" compatLnSpc="0">
            <a:spAutoFit/>
          </a:bodyPr>
          <a:lstStyle/>
          <a:p>
            <a:pPr algn="r"/>
            <a:r>
              <a:rPr lang="es-ES" sz="3600" b="1" dirty="0" smtClean="0">
                <a:solidFill>
                  <a:srgbClr val="002060"/>
                </a:solidFill>
                <a:ea typeface="MS PGothic" pitchFamily="34" charset="-128"/>
              </a:rPr>
              <a:t>Alejandro Rísquez</a:t>
            </a:r>
          </a:p>
          <a:p>
            <a:pPr algn="r"/>
            <a:r>
              <a:rPr lang="es-ES" dirty="0" smtClean="0">
                <a:solidFill>
                  <a:srgbClr val="002060"/>
                </a:solidFill>
                <a:ea typeface="MS PGothic" pitchFamily="34" charset="-128"/>
              </a:rPr>
              <a:t>Médico Pediatra Epidemiólogo</a:t>
            </a:r>
          </a:p>
          <a:p>
            <a:pPr algn="r"/>
            <a:r>
              <a:rPr lang="es-ES" dirty="0" smtClean="0">
                <a:solidFill>
                  <a:srgbClr val="002060"/>
                </a:solidFill>
                <a:ea typeface="MS PGothic" pitchFamily="34" charset="-128"/>
              </a:rPr>
              <a:t>Profesor Titular</a:t>
            </a:r>
          </a:p>
          <a:p>
            <a:pPr algn="r"/>
            <a:r>
              <a:rPr lang="es-ES" dirty="0" smtClean="0">
                <a:solidFill>
                  <a:srgbClr val="002060"/>
                </a:solidFill>
                <a:ea typeface="MS PGothic" pitchFamily="34" charset="-128"/>
              </a:rPr>
              <a:t>Jefe Departamento de Medicina Preventiva y Social</a:t>
            </a:r>
          </a:p>
          <a:p>
            <a:pPr algn="r"/>
            <a:r>
              <a:rPr lang="es-ES" dirty="0" smtClean="0">
                <a:solidFill>
                  <a:srgbClr val="002060"/>
                </a:solidFill>
                <a:ea typeface="MS PGothic" pitchFamily="34" charset="-128"/>
              </a:rPr>
              <a:t>Cátedra de Salud Pública</a:t>
            </a:r>
            <a:endParaRPr lang="es-ES" b="1" dirty="0" smtClean="0">
              <a:ea typeface="MS PGothic" pitchFamily="34" charset="-128"/>
              <a:hlinkClick r:id="rId2"/>
            </a:endParaRPr>
          </a:p>
          <a:p>
            <a:pPr algn="r"/>
            <a:r>
              <a:rPr lang="es-ES" b="1" dirty="0" smtClean="0">
                <a:ea typeface="MS PGothic" pitchFamily="34" charset="-128"/>
                <a:hlinkClick r:id="rId2"/>
              </a:rPr>
              <a:t>risqueza@gmail.com</a:t>
            </a:r>
            <a:endParaRPr lang="es-ES" b="1" dirty="0">
              <a:ea typeface="MS PGothic" pitchFamily="34" charset="-128"/>
            </a:endParaRPr>
          </a:p>
        </p:txBody>
      </p:sp>
      <p:pic>
        <p:nvPicPr>
          <p:cNvPr id="4" name="Picture 6" descr="http://webquestl2011.wikispaces.com/file/view/41787_111180682775_4009887_n%5B1%5D.jpg"/>
          <p:cNvPicPr>
            <a:picLocks noChangeAspect="1" noChangeArrowheads="1"/>
          </p:cNvPicPr>
          <p:nvPr/>
        </p:nvPicPr>
        <p:blipFill>
          <a:blip r:embed="rId3" cstate="print"/>
          <a:srcRect/>
          <a:stretch>
            <a:fillRect/>
          </a:stretch>
        </p:blipFill>
        <p:spPr bwMode="auto">
          <a:xfrm>
            <a:off x="7956376" y="58325"/>
            <a:ext cx="1115616" cy="1138427"/>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1" y="0"/>
            <a:ext cx="1259632" cy="1135378"/>
          </a:xfrm>
          <a:prstGeom prst="rect">
            <a:avLst/>
          </a:prstGeom>
          <a:solidFill>
            <a:schemeClr val="accent2">
              <a:lumMod val="60000"/>
              <a:lumOff val="40000"/>
            </a:schemeClr>
          </a:solidFill>
          <a:ln w="9525">
            <a:noFill/>
            <a:miter lim="800000"/>
            <a:headEnd/>
            <a:tailEnd/>
          </a:ln>
        </p:spPr>
      </p:pic>
      <p:pic>
        <p:nvPicPr>
          <p:cNvPr id="18434" name="Picture 2" descr="Resultado de imagen para bioanalista"/>
          <p:cNvPicPr>
            <a:picLocks noChangeAspect="1" noChangeArrowheads="1"/>
          </p:cNvPicPr>
          <p:nvPr/>
        </p:nvPicPr>
        <p:blipFill>
          <a:blip r:embed="rId5" cstate="print"/>
          <a:srcRect/>
          <a:stretch>
            <a:fillRect/>
          </a:stretch>
        </p:blipFill>
        <p:spPr bwMode="auto">
          <a:xfrm>
            <a:off x="1259632" y="3140968"/>
            <a:ext cx="2657095" cy="295232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51520" y="72013"/>
          <a:ext cx="8640961" cy="6669355"/>
        </p:xfrm>
        <a:graphic>
          <a:graphicData uri="http://schemas.openxmlformats.org/drawingml/2006/table">
            <a:tbl>
              <a:tblPr/>
              <a:tblGrid>
                <a:gridCol w="3999993"/>
                <a:gridCol w="2413785"/>
                <a:gridCol w="2227183"/>
              </a:tblGrid>
              <a:tr h="381349">
                <a:tc>
                  <a:txBody>
                    <a:bodyPr/>
                    <a:lstStyle/>
                    <a:p>
                      <a:pPr algn="l" fontAlgn="t"/>
                      <a:r>
                        <a:rPr lang="en-US" sz="2000" b="1" i="0" u="none" strike="noStrike" dirty="0" err="1">
                          <a:solidFill>
                            <a:srgbClr val="0000FF"/>
                          </a:solidFill>
                          <a:latin typeface="Calibri"/>
                        </a:rPr>
                        <a:t>Edad</a:t>
                      </a:r>
                      <a:endParaRPr lang="en-US" sz="2000" b="1" i="0" u="none" strike="noStrike" dirty="0">
                        <a:solidFill>
                          <a:srgbClr val="0000FF"/>
                        </a:solidFill>
                        <a:latin typeface="Calibri"/>
                      </a:endParaRP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rowSpan="2">
                  <a:txBody>
                    <a:bodyPr/>
                    <a:lstStyle/>
                    <a:p>
                      <a:pPr algn="l" fontAlgn="t"/>
                      <a:r>
                        <a:rPr lang="en-US" sz="2000" b="1" i="0" u="none" strike="noStrike">
                          <a:solidFill>
                            <a:srgbClr val="0000FF"/>
                          </a:solidFill>
                          <a:latin typeface="Calibri"/>
                        </a:rPr>
                        <a:t>Embarazo</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rowSpan="2">
                  <a:txBody>
                    <a:bodyPr/>
                    <a:lstStyle/>
                    <a:p>
                      <a:pPr algn="l" fontAlgn="t"/>
                      <a:r>
                        <a:rPr lang="en-US" sz="2000" b="1" i="0" u="none" strike="noStrike" dirty="0" err="1">
                          <a:solidFill>
                            <a:srgbClr val="0000FF"/>
                          </a:solidFill>
                          <a:latin typeface="Calibri"/>
                        </a:rPr>
                        <a:t>Trabajador</a:t>
                      </a:r>
                      <a:r>
                        <a:rPr lang="en-US" sz="2000" b="1" i="0" u="none" strike="noStrike" dirty="0">
                          <a:solidFill>
                            <a:srgbClr val="0000FF"/>
                          </a:solidFill>
                          <a:latin typeface="Calibri"/>
                        </a:rPr>
                        <a:t> de </a:t>
                      </a:r>
                      <a:r>
                        <a:rPr lang="en-US" sz="2000" b="1" i="0" u="none" strike="noStrike" dirty="0" err="1">
                          <a:solidFill>
                            <a:srgbClr val="0000FF"/>
                          </a:solidFill>
                          <a:latin typeface="Calibri"/>
                        </a:rPr>
                        <a:t>Salud</a:t>
                      </a:r>
                      <a:endParaRPr lang="en-US" sz="2000" b="1" i="0" u="none" strike="noStrike" dirty="0">
                        <a:solidFill>
                          <a:srgbClr val="0000FF"/>
                        </a:solidFill>
                        <a:latin typeface="Calibri"/>
                      </a:endParaRP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381349">
                <a:tc>
                  <a:txBody>
                    <a:bodyPr/>
                    <a:lstStyle/>
                    <a:p>
                      <a:pPr algn="l" fontAlgn="t"/>
                      <a:r>
                        <a:rPr lang="en-US" sz="2000" b="1" i="0" u="none" strike="noStrike" dirty="0" err="1">
                          <a:solidFill>
                            <a:srgbClr val="0000FF"/>
                          </a:solidFill>
                          <a:latin typeface="Calibri"/>
                        </a:rPr>
                        <a:t>Vacunas</a:t>
                      </a:r>
                      <a:endParaRPr lang="en-US" sz="2000" b="1" i="0" u="none" strike="noStrike" dirty="0">
                        <a:solidFill>
                          <a:srgbClr val="0000FF"/>
                        </a:solidFill>
                        <a:latin typeface="Calibri"/>
                      </a:endParaRP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vMerge="1">
                  <a:txBody>
                    <a:bodyPr/>
                    <a:lstStyle/>
                    <a:p>
                      <a:endParaRPr lang="en-US"/>
                    </a:p>
                  </a:txBody>
                  <a:tcPr/>
                </a:tc>
                <a:tc vMerge="1">
                  <a:txBody>
                    <a:bodyPr/>
                    <a:lstStyle/>
                    <a:p>
                      <a:endParaRPr lang="en-US"/>
                    </a:p>
                  </a:txBody>
                  <a:tcPr/>
                </a:tc>
              </a:tr>
              <a:tr h="257580">
                <a:tc>
                  <a:txBody>
                    <a:bodyPr/>
                    <a:lstStyle/>
                    <a:p>
                      <a:pPr algn="l" fontAlgn="t"/>
                      <a:r>
                        <a:rPr lang="en-US" sz="1600" b="1" i="0" u="none" strike="noStrike">
                          <a:solidFill>
                            <a:srgbClr val="0000FF"/>
                          </a:solidFill>
                          <a:latin typeface="Calibri"/>
                        </a:rPr>
                        <a:t>Influenza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200" b="0" i="0" u="none" strike="noStrike">
                          <a:solidFill>
                            <a:srgbClr val="000000"/>
                          </a:solidFill>
                          <a:latin typeface="Calibri"/>
                        </a:rPr>
                        <a:t>1 dosis en cualquier trimestre</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1 dosis anual</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38">
                <a:tc>
                  <a:txBody>
                    <a:bodyPr/>
                    <a:lstStyle/>
                    <a:p>
                      <a:pPr algn="ctr" fontAlgn="t"/>
                      <a:r>
                        <a:rPr lang="en-US" sz="1600" b="1" i="0" u="none" strike="noStrike">
                          <a:solidFill>
                            <a:srgbClr val="0000FF"/>
                          </a:solidFill>
                          <a:latin typeface="Calibri"/>
                        </a:rPr>
                        <a:t>DifteriaTetanos(dT)/ Difteria tetanos y Pertussis (dTpa)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200" b="0" i="0" u="none" strike="noStrike">
                          <a:solidFill>
                            <a:srgbClr val="000000"/>
                          </a:solidFill>
                          <a:latin typeface="Calibri"/>
                        </a:rPr>
                        <a:t>Dosis dTpa preferible o dTen el último trimestre de cada embarazo</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Igual</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87">
                <a:tc rowSpan="3">
                  <a:txBody>
                    <a:bodyPr/>
                    <a:lstStyle/>
                    <a:p>
                      <a:pPr algn="ctr" fontAlgn="t"/>
                      <a:r>
                        <a:rPr lang="en-US" sz="1600" b="1" i="0" u="none" strike="noStrike">
                          <a:solidFill>
                            <a:srgbClr val="0000FF"/>
                          </a:solidFill>
                          <a:latin typeface="Calibri"/>
                        </a:rPr>
                        <a:t>Antineumocócica:                                                                23vPolisacárida y 13vNeumococo Conjugada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Para grupos de riesgo.</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US" sz="1200" b="0" i="0" u="none" strike="noStrike">
                          <a:solidFill>
                            <a:srgbClr val="000000"/>
                          </a:solidFill>
                          <a:latin typeface="Calibri"/>
                        </a:rPr>
                        <a:t>1 o 2 dosis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97063">
                <a:tc vMerge="1">
                  <a:txBody>
                    <a:bodyPr/>
                    <a:lstStyle/>
                    <a:p>
                      <a:endParaRPr lang="en-US"/>
                    </a:p>
                  </a:txBody>
                  <a:tcPr/>
                </a:tc>
                <a:tc>
                  <a:txBody>
                    <a:bodyPr/>
                    <a:lstStyle/>
                    <a:p>
                      <a:pPr algn="l" fontAlgn="t"/>
                      <a:r>
                        <a:rPr lang="es-ES" sz="1200" b="0" i="0" u="none" strike="noStrike">
                          <a:solidFill>
                            <a:srgbClr val="000000"/>
                          </a:solidFill>
                          <a:latin typeface="Calibri"/>
                        </a:rPr>
                        <a:t>1 dosis  de neumococo 13v y luego al año neumococo 23 v.</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s-ES" sz="1200" b="0" i="0" u="none" strike="noStrike" dirty="0">
                          <a:solidFill>
                            <a:srgbClr val="000000"/>
                          </a:solidFill>
                          <a:latin typeface="Calibri"/>
                        </a:rPr>
                        <a:t>si esta en grupos de</a:t>
                      </a:r>
                      <a:r>
                        <a:rPr lang="es-ES" sz="1200" b="0" i="0" u="none" strike="noStrike" dirty="0">
                          <a:solidFill>
                            <a:srgbClr val="FF0000"/>
                          </a:solidFill>
                          <a:latin typeface="Calibri"/>
                        </a:rPr>
                        <a:t> </a:t>
                      </a:r>
                      <a:r>
                        <a:rPr lang="es-ES" sz="1200" b="0" i="0" u="none" strike="noStrike" dirty="0">
                          <a:solidFill>
                            <a:srgbClr val="000000"/>
                          </a:solidFill>
                          <a:latin typeface="Calibri"/>
                        </a:rPr>
                        <a:t>riesgo</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1787">
                <a:tc vMerge="1">
                  <a:txBody>
                    <a:bodyPr/>
                    <a:lstStyle/>
                    <a:p>
                      <a:endParaRPr lang="en-US"/>
                    </a:p>
                  </a:txBody>
                  <a:tcPr/>
                </a:tc>
                <a:tc>
                  <a:txBody>
                    <a:bodyPr/>
                    <a:lstStyle/>
                    <a:p>
                      <a:pPr algn="l" fontAlgn="t"/>
                      <a:r>
                        <a:rPr lang="en-US" sz="1200" b="0" i="0" u="none" strike="noStrike">
                          <a:solidFill>
                            <a:srgbClr val="000000"/>
                          </a:solidFill>
                          <a:latin typeface="Calibri"/>
                        </a:rPr>
                        <a:t> </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57580">
                <a:tc>
                  <a:txBody>
                    <a:bodyPr/>
                    <a:lstStyle/>
                    <a:p>
                      <a:pPr algn="l" fontAlgn="t"/>
                      <a:r>
                        <a:rPr lang="en-US" sz="1600" b="1" i="0" u="none" strike="noStrike">
                          <a:solidFill>
                            <a:srgbClr val="0000FF"/>
                          </a:solidFill>
                          <a:latin typeface="Calibri"/>
                        </a:rPr>
                        <a:t>Hepatitis B</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3 dosis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3 dosis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580">
                <a:tc>
                  <a:txBody>
                    <a:bodyPr/>
                    <a:lstStyle/>
                    <a:p>
                      <a:pPr algn="l" fontAlgn="t"/>
                      <a:r>
                        <a:rPr lang="en-US" sz="1600" b="1" i="0" u="none" strike="noStrike">
                          <a:solidFill>
                            <a:srgbClr val="0000FF"/>
                          </a:solidFill>
                          <a:latin typeface="Calibri"/>
                        </a:rPr>
                        <a:t>Hepatitis 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2 dosis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2 dosis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38">
                <a:tc>
                  <a:txBody>
                    <a:bodyPr/>
                    <a:lstStyle/>
                    <a:p>
                      <a:pPr algn="l" fontAlgn="t"/>
                      <a:r>
                        <a:rPr lang="en-US" sz="1600" b="1" i="0" u="none" strike="noStrike">
                          <a:solidFill>
                            <a:srgbClr val="0000FF"/>
                          </a:solidFill>
                          <a:latin typeface="Calibri"/>
                        </a:rPr>
                        <a:t>Trivalente Viral (SRP)</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Contraindicada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200" b="0" i="0" u="none" strike="noStrike">
                          <a:solidFill>
                            <a:srgbClr val="000000"/>
                          </a:solidFill>
                          <a:latin typeface="Calibri"/>
                        </a:rPr>
                        <a:t>Recomendar si no se demuestra inmunidad o en brotes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580">
                <a:tc>
                  <a:txBody>
                    <a:bodyPr/>
                    <a:lstStyle/>
                    <a:p>
                      <a:pPr algn="l" fontAlgn="t"/>
                      <a:r>
                        <a:rPr lang="en-US" sz="1600" b="1" i="0" u="none" strike="noStrike">
                          <a:solidFill>
                            <a:srgbClr val="0000FF"/>
                          </a:solidFill>
                          <a:latin typeface="Calibri"/>
                        </a:rPr>
                        <a:t>Varicela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Contraindicada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2 dosis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38">
                <a:tc>
                  <a:txBody>
                    <a:bodyPr/>
                    <a:lstStyle/>
                    <a:p>
                      <a:pPr algn="l" fontAlgn="t"/>
                      <a:r>
                        <a:rPr lang="en-US" sz="1600" b="1" i="0" u="none" strike="noStrike">
                          <a:solidFill>
                            <a:srgbClr val="0000FF"/>
                          </a:solidFill>
                          <a:latin typeface="Calibri"/>
                        </a:rPr>
                        <a:t>Fiebre Amarilla (antiamarílica)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200" b="0" i="0" u="none" strike="noStrike">
                          <a:solidFill>
                            <a:srgbClr val="000000"/>
                          </a:solidFill>
                          <a:latin typeface="Calibri"/>
                        </a:rPr>
                        <a:t>En caso de brote o viajeros a zonas de alto riesgo (sopesar la indicación o postergar el viaje)</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1 dosis  de por vida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63">
                <a:tc>
                  <a:txBody>
                    <a:bodyPr/>
                    <a:lstStyle/>
                    <a:p>
                      <a:pPr algn="l" fontAlgn="t"/>
                      <a:r>
                        <a:rPr lang="en-US" sz="1600" b="1" i="0" u="none" strike="noStrike">
                          <a:solidFill>
                            <a:srgbClr val="0000FF"/>
                          </a:solidFill>
                          <a:latin typeface="Calibri"/>
                        </a:rPr>
                        <a:t>Meningococo (A+C+Y+W)</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200" b="0" i="0" u="none" strike="noStrike">
                          <a:solidFill>
                            <a:srgbClr val="000000"/>
                          </a:solidFill>
                          <a:latin typeface="Calibri"/>
                        </a:rPr>
                        <a:t>Población de alto riesgo y viajeros o durante brotes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580">
                <a:tc>
                  <a:txBody>
                    <a:bodyPr/>
                    <a:lstStyle/>
                    <a:p>
                      <a:pPr algn="l" fontAlgn="t"/>
                      <a:r>
                        <a:rPr lang="en-US" sz="1600" b="1" i="0" u="none" strike="noStrike">
                          <a:solidFill>
                            <a:srgbClr val="0000FF"/>
                          </a:solidFill>
                          <a:latin typeface="Calibri"/>
                        </a:rPr>
                        <a:t>Herpes Zoster</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Contraindicada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38">
                <a:tc rowSpan="3">
                  <a:txBody>
                    <a:bodyPr/>
                    <a:lstStyle/>
                    <a:p>
                      <a:pPr algn="l" fontAlgn="t"/>
                      <a:r>
                        <a:rPr lang="en-US" sz="1600" b="1" i="0" u="none" strike="noStrike">
                          <a:solidFill>
                            <a:srgbClr val="0000FF"/>
                          </a:solidFill>
                          <a:latin typeface="Calibri"/>
                        </a:rPr>
                        <a:t>Rabia</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ES" sz="1200" b="0" i="0" u="none" strike="noStrike">
                          <a:solidFill>
                            <a:srgbClr val="000000"/>
                          </a:solidFill>
                          <a:latin typeface="Calibri"/>
                        </a:rPr>
                        <a:t> Obligatoria en Post- exposición /vacuna de células diploides humanas)</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l" fontAlgn="t"/>
                      <a:r>
                        <a:rPr lang="es-ES" sz="1200" b="0" i="0" u="none" strike="noStrike">
                          <a:solidFill>
                            <a:srgbClr val="000000"/>
                          </a:solidFill>
                          <a:latin typeface="Calibri"/>
                        </a:rPr>
                        <a:t>Personal de laboratorio expuestos al virus de la rabia, personal de sanidad animal y  de alto riesgo.</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338">
                <a:tc vMerge="1">
                  <a:txBody>
                    <a:bodyPr/>
                    <a:lstStyle/>
                    <a:p>
                      <a:endParaRPr lang="en-US"/>
                    </a:p>
                  </a:txBody>
                  <a:tcPr/>
                </a:tc>
                <a:tc>
                  <a:txBody>
                    <a:bodyPr/>
                    <a:lstStyle/>
                    <a:p>
                      <a:pPr algn="l" fontAlgn="t"/>
                      <a:r>
                        <a:rPr lang="es-ES" sz="1200" b="0" i="0" u="none" strike="noStrike">
                          <a:solidFill>
                            <a:srgbClr val="000000"/>
                          </a:solidFill>
                          <a:latin typeface="Calibri"/>
                        </a:rPr>
                        <a:t>Pre- Exposición en personas de alto riesgo, viajeros u ocupacional</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201787">
                <a:tc vMerge="1">
                  <a:txBody>
                    <a:bodyPr/>
                    <a:lstStyle/>
                    <a:p>
                      <a:endParaRPr lang="en-US"/>
                    </a:p>
                  </a:txBody>
                  <a:tcPr/>
                </a:tc>
                <a:tc>
                  <a:txBody>
                    <a:bodyPr/>
                    <a:lstStyle/>
                    <a:p>
                      <a:pPr algn="l" fontAlgn="t"/>
                      <a:r>
                        <a:rPr lang="en-US" sz="1200" b="0" i="0" u="none" strike="noStrike">
                          <a:solidFill>
                            <a:srgbClr val="000000"/>
                          </a:solidFill>
                          <a:latin typeface="Calibri"/>
                        </a:rPr>
                        <a:t> </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r>
              <a:tr h="257580">
                <a:tc>
                  <a:txBody>
                    <a:bodyPr/>
                    <a:lstStyle/>
                    <a:p>
                      <a:pPr algn="l" fontAlgn="t"/>
                      <a:r>
                        <a:rPr lang="en-US" sz="1600" b="1" i="0" u="none" strike="noStrike">
                          <a:solidFill>
                            <a:srgbClr val="0000FF"/>
                          </a:solidFill>
                          <a:latin typeface="Calibri"/>
                        </a:rPr>
                        <a:t>Virus Papiloma Humano (VPH)</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no</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latin typeface="Calibri"/>
                        </a:rPr>
                        <a:t>no</a:t>
                      </a:r>
                    </a:p>
                  </a:txBody>
                  <a:tcPr marL="7115" marR="7115" marT="7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819" name="Picture 3"/>
          <p:cNvPicPr>
            <a:picLocks noChangeAspect="1" noChangeArrowheads="1"/>
          </p:cNvPicPr>
          <p:nvPr/>
        </p:nvPicPr>
        <p:blipFill>
          <a:blip r:embed="rId2" cstate="print"/>
          <a:srcRect/>
          <a:stretch>
            <a:fillRect/>
          </a:stretch>
        </p:blipFill>
        <p:spPr bwMode="auto">
          <a:xfrm>
            <a:off x="138113" y="-14288"/>
            <a:ext cx="8867775" cy="6886576"/>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708367"/>
            <a:ext cx="8676456" cy="5816977"/>
          </a:xfrm>
          <a:prstGeom prst="rect">
            <a:avLst/>
          </a:prstGeom>
          <a:noFill/>
        </p:spPr>
        <p:txBody>
          <a:bodyPr wrap="square" rtlCol="0">
            <a:spAutoFit/>
          </a:bodyPr>
          <a:lstStyle/>
          <a:p>
            <a:r>
              <a:rPr lang="es-VE" sz="2400" b="1" dirty="0" smtClean="0">
                <a:solidFill>
                  <a:srgbClr val="2121EB"/>
                </a:solidFill>
              </a:rPr>
              <a:t>Menores de </a:t>
            </a:r>
            <a:r>
              <a:rPr lang="es-VE" sz="2400" b="1" dirty="0">
                <a:solidFill>
                  <a:srgbClr val="2121EB"/>
                </a:solidFill>
              </a:rPr>
              <a:t>7</a:t>
            </a:r>
            <a:r>
              <a:rPr lang="es-VE" sz="2400" b="1" dirty="0" smtClean="0">
                <a:solidFill>
                  <a:srgbClr val="2121EB"/>
                </a:solidFill>
              </a:rPr>
              <a:t> años de edad:</a:t>
            </a:r>
          </a:p>
          <a:p>
            <a:pPr lvl="1">
              <a:spcBef>
                <a:spcPts val="1200"/>
              </a:spcBef>
            </a:pPr>
            <a:r>
              <a:rPr lang="es-VE" sz="3200" b="1" dirty="0" err="1" smtClean="0">
                <a:solidFill>
                  <a:srgbClr val="2121EB"/>
                </a:solidFill>
              </a:rPr>
              <a:t>DTPc</a:t>
            </a:r>
            <a:r>
              <a:rPr lang="es-VE" sz="3200" b="1" dirty="0" smtClean="0">
                <a:solidFill>
                  <a:srgbClr val="2121EB"/>
                </a:solidFill>
              </a:rPr>
              <a:t>  o </a:t>
            </a:r>
            <a:r>
              <a:rPr lang="es-VE" sz="3200" b="1" dirty="0" err="1" smtClean="0">
                <a:solidFill>
                  <a:srgbClr val="2121EB"/>
                </a:solidFill>
              </a:rPr>
              <a:t>DTPa</a:t>
            </a:r>
            <a:r>
              <a:rPr lang="es-VE" sz="3200" b="1" dirty="0" smtClean="0">
                <a:solidFill>
                  <a:srgbClr val="2121EB"/>
                </a:solidFill>
              </a:rPr>
              <a:t> para niños (dosis mayores 30 UI)</a:t>
            </a:r>
          </a:p>
          <a:p>
            <a:pPr lvl="1"/>
            <a:endParaRPr lang="es-VE" sz="2400" b="1" dirty="0" smtClean="0">
              <a:solidFill>
                <a:srgbClr val="2121EB"/>
              </a:solidFill>
            </a:endParaRPr>
          </a:p>
          <a:p>
            <a:pPr lvl="1"/>
            <a:r>
              <a:rPr lang="es-VE" sz="2400" b="1" dirty="0" smtClean="0">
                <a:solidFill>
                  <a:srgbClr val="2121EB"/>
                </a:solidFill>
              </a:rPr>
              <a:t>Viene combinada -pentavalente o hexavalente</a:t>
            </a:r>
          </a:p>
          <a:p>
            <a:endParaRPr lang="es-VE" sz="2400" b="1" dirty="0" smtClean="0">
              <a:solidFill>
                <a:srgbClr val="2121EB"/>
              </a:solidFill>
            </a:endParaRPr>
          </a:p>
          <a:p>
            <a:r>
              <a:rPr lang="es-VE" sz="2400" b="1" i="1" dirty="0" smtClean="0">
                <a:solidFill>
                  <a:srgbClr val="2121EB"/>
                </a:solidFill>
              </a:rPr>
              <a:t>Los menores de 10 años deben recibir al menos 5 dosis.</a:t>
            </a:r>
          </a:p>
          <a:p>
            <a:endParaRPr lang="es-ES" sz="2400" b="1" i="1" dirty="0">
              <a:solidFill>
                <a:srgbClr val="2121EB"/>
              </a:solidFill>
            </a:endParaRPr>
          </a:p>
          <a:p>
            <a:r>
              <a:rPr lang="es-ES" sz="2800" b="1" i="1" dirty="0" smtClean="0">
                <a:solidFill>
                  <a:srgbClr val="2121EB"/>
                </a:solidFill>
              </a:rPr>
              <a:t>Adolescentes o rescate en </a:t>
            </a:r>
            <a:r>
              <a:rPr lang="es-ES" sz="2800" b="1" i="1" dirty="0" smtClean="0">
                <a:solidFill>
                  <a:srgbClr val="2121EB"/>
                </a:solidFill>
                <a:latin typeface="Arial"/>
                <a:cs typeface="Arial"/>
              </a:rPr>
              <a:t>≥ 7 años:  </a:t>
            </a:r>
            <a:r>
              <a:rPr lang="es-VE" sz="2800" b="1" dirty="0">
                <a:solidFill>
                  <a:srgbClr val="2121EB"/>
                </a:solidFill>
              </a:rPr>
              <a:t> </a:t>
            </a:r>
            <a:r>
              <a:rPr lang="es-VE" sz="2800" b="1" dirty="0" err="1">
                <a:solidFill>
                  <a:srgbClr val="2121EB"/>
                </a:solidFill>
              </a:rPr>
              <a:t>dTpa</a:t>
            </a:r>
            <a:r>
              <a:rPr lang="es-VE" sz="2800" b="1" dirty="0">
                <a:solidFill>
                  <a:srgbClr val="2121EB"/>
                </a:solidFill>
              </a:rPr>
              <a:t> o </a:t>
            </a:r>
            <a:r>
              <a:rPr lang="es-VE" sz="2800" b="1" dirty="0" err="1">
                <a:solidFill>
                  <a:srgbClr val="2121EB"/>
                </a:solidFill>
              </a:rPr>
              <a:t>dT</a:t>
            </a:r>
            <a:r>
              <a:rPr lang="es-VE" sz="2800" b="1" dirty="0">
                <a:solidFill>
                  <a:srgbClr val="2121EB"/>
                </a:solidFill>
              </a:rPr>
              <a:t> </a:t>
            </a:r>
            <a:endParaRPr lang="es-VE" sz="2400" b="1" dirty="0" smtClean="0">
              <a:solidFill>
                <a:srgbClr val="2121EB"/>
              </a:solidFill>
            </a:endParaRPr>
          </a:p>
          <a:p>
            <a:endParaRPr lang="es-VE" sz="2400" b="1" dirty="0" smtClean="0">
              <a:solidFill>
                <a:srgbClr val="2121EB"/>
              </a:solidFill>
            </a:endParaRPr>
          </a:p>
          <a:p>
            <a:r>
              <a:rPr lang="es-VE" sz="3200" b="1" dirty="0" smtClean="0">
                <a:solidFill>
                  <a:srgbClr val="005828"/>
                </a:solidFill>
              </a:rPr>
              <a:t>Adultos se puede usar </a:t>
            </a:r>
            <a:r>
              <a:rPr lang="es-VE" sz="3200" b="1" dirty="0" err="1" smtClean="0">
                <a:solidFill>
                  <a:srgbClr val="005828"/>
                </a:solidFill>
              </a:rPr>
              <a:t>dTpa</a:t>
            </a:r>
            <a:r>
              <a:rPr lang="es-VE" sz="3200" b="1" dirty="0" smtClean="0">
                <a:solidFill>
                  <a:srgbClr val="005828"/>
                </a:solidFill>
              </a:rPr>
              <a:t> o </a:t>
            </a:r>
            <a:r>
              <a:rPr lang="es-VE" sz="3200" b="1" dirty="0" err="1" smtClean="0">
                <a:solidFill>
                  <a:srgbClr val="005828"/>
                </a:solidFill>
              </a:rPr>
              <a:t>dT</a:t>
            </a:r>
            <a:r>
              <a:rPr lang="es-VE" sz="3200" b="1" dirty="0" smtClean="0">
                <a:solidFill>
                  <a:srgbClr val="005828"/>
                </a:solidFill>
              </a:rPr>
              <a:t> cada 10 años</a:t>
            </a:r>
          </a:p>
          <a:p>
            <a:pPr lvl="1"/>
            <a:endParaRPr lang="es-VE" sz="2400" b="1" dirty="0" smtClean="0">
              <a:solidFill>
                <a:srgbClr val="005828"/>
              </a:solidFill>
            </a:endParaRPr>
          </a:p>
          <a:p>
            <a:pPr lvl="1"/>
            <a:r>
              <a:rPr lang="es-VE" sz="2600" b="1" dirty="0" smtClean="0">
                <a:solidFill>
                  <a:srgbClr val="005828"/>
                </a:solidFill>
              </a:rPr>
              <a:t>EN CASO DE PARCIAL O INCOMPLETO EN LA INFANCIA Y NO VACUNADOS: </a:t>
            </a:r>
          </a:p>
          <a:p>
            <a:pPr lvl="1" algn="ctr"/>
            <a:r>
              <a:rPr lang="es-VE" sz="2600" b="1" dirty="0" smtClean="0">
                <a:solidFill>
                  <a:srgbClr val="005828"/>
                </a:solidFill>
              </a:rPr>
              <a:t>3 dosis con refuerzos al año + 2 dosis intervalos 1 año.</a:t>
            </a:r>
            <a:endParaRPr lang="en-US" sz="2600" b="1" dirty="0">
              <a:solidFill>
                <a:srgbClr val="005828"/>
              </a:solidFill>
            </a:endParaRPr>
          </a:p>
        </p:txBody>
      </p:sp>
      <p:sp>
        <p:nvSpPr>
          <p:cNvPr id="3" name="2 CuadroTexto"/>
          <p:cNvSpPr txBox="1"/>
          <p:nvPr/>
        </p:nvSpPr>
        <p:spPr>
          <a:xfrm>
            <a:off x="1835696" y="35913"/>
            <a:ext cx="5542671" cy="584775"/>
          </a:xfrm>
          <a:prstGeom prst="rect">
            <a:avLst/>
          </a:prstGeom>
          <a:noFill/>
        </p:spPr>
        <p:txBody>
          <a:bodyPr wrap="none" rtlCol="0">
            <a:spAutoFit/>
          </a:bodyPr>
          <a:lstStyle/>
          <a:p>
            <a:r>
              <a:rPr lang="es-VE" sz="3200" b="1" dirty="0" smtClean="0">
                <a:solidFill>
                  <a:srgbClr val="2121EB"/>
                </a:solidFill>
              </a:rPr>
              <a:t>VACUNAS CONTRA LA DIFTERIA</a:t>
            </a:r>
            <a:endParaRPr lang="en-US" sz="3200" b="1" dirty="0">
              <a:solidFill>
                <a:srgbClr val="2121EB"/>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3068960"/>
            <a:ext cx="7920880" cy="3046988"/>
          </a:xfrm>
          <a:prstGeom prst="rect">
            <a:avLst/>
          </a:prstGeom>
          <a:noFill/>
        </p:spPr>
        <p:txBody>
          <a:bodyPr wrap="square" rtlCol="0">
            <a:spAutoFit/>
          </a:bodyPr>
          <a:lstStyle/>
          <a:p>
            <a:pPr marL="514350" indent="-514350">
              <a:buFont typeface="Arial" pitchFamily="34" charset="0"/>
              <a:buChar char="•"/>
            </a:pPr>
            <a:r>
              <a:rPr lang="es-VE" sz="3200" b="1" dirty="0" smtClean="0">
                <a:solidFill>
                  <a:srgbClr val="0000CC"/>
                </a:solidFill>
              </a:rPr>
              <a:t>SRP0 6-11 meses</a:t>
            </a:r>
          </a:p>
          <a:p>
            <a:pPr marL="514350" indent="-514350">
              <a:buFont typeface="Arial" pitchFamily="34" charset="0"/>
              <a:buChar char="•"/>
            </a:pPr>
            <a:r>
              <a:rPr lang="es-VE" sz="3200" b="1" dirty="0" smtClean="0">
                <a:solidFill>
                  <a:srgbClr val="0000CC"/>
                </a:solidFill>
              </a:rPr>
              <a:t>SPR1 12 meses</a:t>
            </a:r>
          </a:p>
          <a:p>
            <a:pPr marL="514350" indent="-514350">
              <a:buFont typeface="Arial" pitchFamily="34" charset="0"/>
              <a:buChar char="•"/>
            </a:pPr>
            <a:r>
              <a:rPr lang="es-VE" sz="3200" b="1" dirty="0" smtClean="0">
                <a:solidFill>
                  <a:srgbClr val="0000CC"/>
                </a:solidFill>
              </a:rPr>
              <a:t>SRP2 18 -24 meses</a:t>
            </a:r>
          </a:p>
          <a:p>
            <a:pPr marL="514350" indent="-514350">
              <a:buFont typeface="Arial" pitchFamily="34" charset="0"/>
              <a:buChar char="•"/>
            </a:pPr>
            <a:endParaRPr lang="es-VE" sz="3200" b="1" dirty="0" smtClean="0">
              <a:solidFill>
                <a:srgbClr val="0000CC"/>
              </a:solidFill>
            </a:endParaRPr>
          </a:p>
          <a:p>
            <a:pPr marL="514350" indent="-514350">
              <a:buFont typeface="Arial" pitchFamily="34" charset="0"/>
              <a:buChar char="•"/>
            </a:pPr>
            <a:r>
              <a:rPr lang="es-VE" sz="3200" b="1" dirty="0" smtClean="0">
                <a:solidFill>
                  <a:srgbClr val="0000CC"/>
                </a:solidFill>
              </a:rPr>
              <a:t>SRP de rescate </a:t>
            </a:r>
          </a:p>
          <a:p>
            <a:r>
              <a:rPr lang="es-VE" sz="3200" b="1" dirty="0" smtClean="0">
                <a:solidFill>
                  <a:srgbClr val="0000CC"/>
                </a:solidFill>
              </a:rPr>
              <a:t>(en cualquier momento de retraso </a:t>
            </a:r>
            <a:r>
              <a:rPr lang="es-VE" sz="3200" b="1" dirty="0" err="1" smtClean="0">
                <a:solidFill>
                  <a:srgbClr val="0000CC"/>
                </a:solidFill>
              </a:rPr>
              <a:t>vacunal</a:t>
            </a:r>
            <a:r>
              <a:rPr lang="es-VE" sz="3200" b="1" dirty="0" smtClean="0">
                <a:solidFill>
                  <a:srgbClr val="0000CC"/>
                </a:solidFill>
              </a:rPr>
              <a:t>)</a:t>
            </a:r>
            <a:endParaRPr lang="en-US" sz="3200" b="1" dirty="0">
              <a:solidFill>
                <a:srgbClr val="0000CC"/>
              </a:solidFill>
            </a:endParaRPr>
          </a:p>
        </p:txBody>
      </p:sp>
      <p:sp>
        <p:nvSpPr>
          <p:cNvPr id="5" name="4 CuadroTexto"/>
          <p:cNvSpPr txBox="1"/>
          <p:nvPr/>
        </p:nvSpPr>
        <p:spPr>
          <a:xfrm>
            <a:off x="683568" y="188640"/>
            <a:ext cx="7897996" cy="2431435"/>
          </a:xfrm>
          <a:prstGeom prst="rect">
            <a:avLst/>
          </a:prstGeom>
          <a:noFill/>
        </p:spPr>
        <p:txBody>
          <a:bodyPr wrap="none" rtlCol="0">
            <a:spAutoFit/>
          </a:bodyPr>
          <a:lstStyle/>
          <a:p>
            <a:r>
              <a:rPr lang="es-ES" sz="3800" b="1" dirty="0" smtClean="0">
                <a:solidFill>
                  <a:srgbClr val="0070C0"/>
                </a:solidFill>
              </a:rPr>
              <a:t>Consenso de Vacunas 2018</a:t>
            </a:r>
          </a:p>
          <a:p>
            <a:endParaRPr lang="es-ES" sz="3800" b="1" dirty="0" smtClean="0">
              <a:solidFill>
                <a:srgbClr val="0070C0"/>
              </a:solidFill>
            </a:endParaRPr>
          </a:p>
          <a:p>
            <a:r>
              <a:rPr lang="es-ES" sz="3800" b="1" dirty="0" smtClean="0">
                <a:solidFill>
                  <a:srgbClr val="0070C0"/>
                </a:solidFill>
              </a:rPr>
              <a:t>SARAMPIÓN, RUBÉOLA Y PAROTIDITIS</a:t>
            </a:r>
          </a:p>
          <a:p>
            <a:r>
              <a:rPr lang="es-ES" sz="3800" b="1" dirty="0" smtClean="0">
                <a:solidFill>
                  <a:srgbClr val="0070C0"/>
                </a:solidFill>
              </a:rPr>
              <a:t>SARAMPIÓN Y RUBÉOLA</a:t>
            </a:r>
            <a:endParaRPr lang="es-VE" sz="3800" b="1" dirty="0">
              <a:solidFill>
                <a:srgbClr val="0070C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p:cNvPicPr>
            <a:picLocks noChangeAspect="1" noChangeArrowheads="1"/>
          </p:cNvPicPr>
          <p:nvPr/>
        </p:nvPicPr>
        <p:blipFill>
          <a:blip r:embed="rId2" cstate="print"/>
          <a:srcRect/>
          <a:stretch>
            <a:fillRect/>
          </a:stretch>
        </p:blipFill>
        <p:spPr bwMode="auto">
          <a:xfrm>
            <a:off x="250825" y="0"/>
            <a:ext cx="9144000" cy="6092825"/>
          </a:xfrm>
          <a:prstGeom prst="rect">
            <a:avLst/>
          </a:prstGeom>
          <a:noFill/>
          <a:ln w="9525">
            <a:noFill/>
            <a:miter lim="800000"/>
            <a:headEnd/>
            <a:tailEnd/>
          </a:ln>
        </p:spPr>
      </p:pic>
      <p:sp>
        <p:nvSpPr>
          <p:cNvPr id="25603" name="Text Box 3"/>
          <p:cNvSpPr txBox="1">
            <a:spLocks noChangeArrowheads="1"/>
          </p:cNvSpPr>
          <p:nvPr/>
        </p:nvSpPr>
        <p:spPr bwMode="auto">
          <a:xfrm>
            <a:off x="539750" y="6021288"/>
            <a:ext cx="8235950" cy="641350"/>
          </a:xfrm>
          <a:prstGeom prst="rect">
            <a:avLst/>
          </a:prstGeom>
          <a:noFill/>
          <a:ln w="9525">
            <a:noFill/>
            <a:miter lim="800000"/>
            <a:headEnd/>
            <a:tailEnd/>
          </a:ln>
          <a:effectLst/>
        </p:spPr>
        <p:txBody>
          <a:bodyPr wrap="none">
            <a:spAutoFit/>
          </a:bodyPr>
          <a:lstStyle/>
          <a:p>
            <a:r>
              <a:rPr lang="es-ES" sz="3600" b="1" dirty="0">
                <a:solidFill>
                  <a:srgbClr val="21E717"/>
                </a:solidFill>
                <a:latin typeface="Arial" pitchFamily="34" charset="0"/>
              </a:rPr>
              <a:t>LA MEJOR PROTECCIÓN/CUSTODIA</a:t>
            </a:r>
          </a:p>
        </p:txBody>
      </p:sp>
      <p:sp>
        <p:nvSpPr>
          <p:cNvPr id="25604" name="Text Box 4"/>
          <p:cNvSpPr txBox="1">
            <a:spLocks noChangeArrowheads="1"/>
          </p:cNvSpPr>
          <p:nvPr/>
        </p:nvSpPr>
        <p:spPr bwMode="auto">
          <a:xfrm>
            <a:off x="2123728" y="5085184"/>
            <a:ext cx="4738285" cy="923330"/>
          </a:xfrm>
          <a:prstGeom prst="rect">
            <a:avLst/>
          </a:prstGeom>
          <a:noFill/>
          <a:ln w="12700" cap="sq">
            <a:noFill/>
            <a:miter lim="800000"/>
            <a:headEnd type="none" w="sm" len="sm"/>
            <a:tailEnd type="none" w="sm" len="sm"/>
          </a:ln>
          <a:effectLst/>
        </p:spPr>
        <p:txBody>
          <a:bodyPr wrap="none">
            <a:spAutoFit/>
          </a:bodyPr>
          <a:lstStyle/>
          <a:p>
            <a:r>
              <a:rPr lang="es-ES" sz="5400" b="1" dirty="0">
                <a:solidFill>
                  <a:srgbClr val="002060"/>
                </a:solidFill>
              </a:rPr>
              <a:t>Las vacunas son</a:t>
            </a:r>
          </a:p>
        </p:txBody>
      </p:sp>
    </p:spTree>
    <p:extLst>
      <p:ext uri="{BB962C8B-B14F-4D97-AF65-F5344CB8AC3E}">
        <p14:creationId xmlns="" xmlns:p14="http://schemas.microsoft.com/office/powerpoint/2010/main" val="1714891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1"/>
          <p:cNvSpPr>
            <a:spLocks noChangeArrowheads="1"/>
          </p:cNvSpPr>
          <p:nvPr/>
        </p:nvSpPr>
        <p:spPr bwMode="auto">
          <a:xfrm>
            <a:off x="683568" y="572483"/>
            <a:ext cx="77768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VE" sz="4800" b="1" i="0" u="none" strike="noStrike" cap="none" normalizeH="0" baseline="0" dirty="0" smtClean="0">
                <a:ln>
                  <a:noFill/>
                </a:ln>
                <a:solidFill>
                  <a:srgbClr val="FF0000"/>
                </a:solidFill>
                <a:effectLst/>
                <a:latin typeface="Cambria" pitchFamily="18" charset="0"/>
                <a:ea typeface="Calibri" pitchFamily="34" charset="0"/>
                <a:cs typeface="Times New Roman" pitchFamily="18" charset="0"/>
              </a:rPr>
              <a:t>Crisis humanitaria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VE" sz="3200" b="0" i="0" u="none" strike="noStrike" cap="none" normalizeH="0" baseline="0" smtClean="0">
                <a:ln>
                  <a:noFill/>
                </a:ln>
                <a:solidFill>
                  <a:schemeClr val="tx1"/>
                </a:solidFill>
                <a:effectLst/>
                <a:latin typeface="Calibri"/>
                <a:ea typeface="Calibri" pitchFamily="34" charset="0"/>
                <a:cs typeface="Times New Roman" pitchFamily="18" charset="0"/>
              </a:rPr>
              <a:t>“</a:t>
            </a:r>
            <a:r>
              <a:rPr lang="es-VE" sz="3200" dirty="0">
                <a:latin typeface="Cambria" pitchFamily="18" charset="0"/>
                <a:ea typeface="Calibri" pitchFamily="34" charset="0"/>
                <a:cs typeface="Times New Roman" pitchFamily="18" charset="0"/>
              </a:rPr>
              <a:t>S</a:t>
            </a:r>
            <a:r>
              <a:rPr kumimoji="0" lang="es-VE" sz="3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ituaci</a:t>
            </a:r>
            <a:r>
              <a:rPr kumimoji="0" lang="es-VE" sz="3200" b="0" i="0" u="none" strike="noStrike" cap="none" normalizeH="0" baseline="0" smtClean="0">
                <a:ln>
                  <a:noFill/>
                </a:ln>
                <a:solidFill>
                  <a:schemeClr val="tx1"/>
                </a:solidFill>
                <a:effectLst/>
                <a:latin typeface="Calibri"/>
                <a:ea typeface="Calibri" pitchFamily="34" charset="0"/>
                <a:cs typeface="Times New Roman" pitchFamily="18" charset="0"/>
              </a:rPr>
              <a:t>ó</a:t>
            </a:r>
            <a:r>
              <a:rPr kumimoji="0" lang="es-VE" sz="3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n </a:t>
            </a:r>
            <a:r>
              <a:rPr kumimoji="0" lang="es-VE"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de emergencia en la que se provee una masiva ayuda a una poblaci</a:t>
            </a:r>
            <a:r>
              <a:rPr kumimoji="0" lang="es-VE" sz="32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VE"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 en un grado superior al habitual y que si no se provee con suficiencia, eficacia y diligencia desemboca en un grave deterioro de indicadores de salud</a:t>
            </a:r>
            <a:r>
              <a:rPr kumimoji="0" lang="es-VE" sz="32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r>
              <a:rPr kumimoji="0" lang="es-VE"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(mortalidad-morbilidad) en la poblaci</a:t>
            </a:r>
            <a:r>
              <a:rPr kumimoji="0" lang="es-VE" sz="32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VE"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 que vive en una determinada </a:t>
            </a:r>
            <a:r>
              <a:rPr kumimoji="0" lang="es-VE" sz="3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zona geogr</a:t>
            </a:r>
            <a:r>
              <a:rPr kumimoji="0" lang="es-VE" sz="3200" b="0" i="0" u="none" strike="noStrike" cap="none" normalizeH="0" baseline="0" smtClean="0">
                <a:ln>
                  <a:noFill/>
                </a:ln>
                <a:solidFill>
                  <a:schemeClr val="tx1"/>
                </a:solidFill>
                <a:effectLst/>
                <a:latin typeface="Calibri"/>
                <a:ea typeface="Calibri" pitchFamily="34" charset="0"/>
                <a:cs typeface="Times New Roman" pitchFamily="18" charset="0"/>
              </a:rPr>
              <a:t>á</a:t>
            </a:r>
            <a:r>
              <a:rPr kumimoji="0" lang="es-VE" sz="3200" b="0" i="0" u="none" strike="noStrike" cap="none" normalizeH="0" baseline="0" smtClean="0">
                <a:ln>
                  <a:noFill/>
                </a:ln>
                <a:solidFill>
                  <a:schemeClr val="tx1"/>
                </a:solidFill>
                <a:effectLst/>
                <a:latin typeface="Cambria" pitchFamily="18" charset="0"/>
                <a:ea typeface="Calibri" pitchFamily="34" charset="0"/>
                <a:cs typeface="Times New Roman" pitchFamily="18" charset="0"/>
              </a:rPr>
              <a:t>fica”</a:t>
            </a:r>
            <a:r>
              <a:rPr kumimoji="0" lang="es-VE" sz="3200" b="0" i="0" u="sng" strike="noStrike" cap="none" normalizeH="0" baseline="0" smtClean="0">
                <a:ln>
                  <a:noFill/>
                </a:ln>
                <a:solidFill>
                  <a:schemeClr val="tx1"/>
                </a:solidFill>
                <a:effectLst/>
                <a:latin typeface="Cambria" pitchFamily="18" charset="0"/>
                <a:ea typeface="Calibri" pitchFamily="34" charset="0"/>
                <a:cs typeface="Times New Roman" pitchFamily="18" charset="0"/>
              </a:rPr>
              <a:t>.</a:t>
            </a:r>
            <a:endParaRPr kumimoji="0" lang="es-VE"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CuadroTexto"/>
          <p:cNvSpPr txBox="1"/>
          <p:nvPr/>
        </p:nvSpPr>
        <p:spPr>
          <a:xfrm rot="5400000">
            <a:off x="-2551078" y="3331150"/>
            <a:ext cx="5336910" cy="276999"/>
          </a:xfrm>
          <a:prstGeom prst="rect">
            <a:avLst/>
          </a:prstGeom>
          <a:noFill/>
        </p:spPr>
        <p:txBody>
          <a:bodyPr wrap="none" rtlCol="0">
            <a:spAutoFit/>
          </a:bodyPr>
          <a:lstStyle/>
          <a:p>
            <a:r>
              <a:rPr lang="es-VE" sz="1200" dirty="0" smtClean="0"/>
              <a:t>Epidemias en curso 2016: situación Venezuela. Dr. Alejandro </a:t>
            </a:r>
            <a:r>
              <a:rPr lang="es-VE" sz="1200" dirty="0" err="1" smtClean="0"/>
              <a:t>Rïsquez</a:t>
            </a:r>
            <a:r>
              <a:rPr lang="es-VE" sz="1200" dirty="0" smtClean="0"/>
              <a:t> mayo 27 2016</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3501008"/>
            <a:ext cx="9144000" cy="646331"/>
          </a:xfrm>
          <a:prstGeom prst="rect">
            <a:avLst/>
          </a:prstGeom>
          <a:solidFill>
            <a:srgbClr val="002060"/>
          </a:solidFill>
        </p:spPr>
        <p:txBody>
          <a:bodyPr wrap="square" rtlCol="0">
            <a:spAutoFit/>
          </a:bodyPr>
          <a:lstStyle/>
          <a:p>
            <a:pPr algn="r"/>
            <a:r>
              <a:rPr lang="es-VE" sz="3600" dirty="0" smtClean="0">
                <a:solidFill>
                  <a:schemeClr val="bg2"/>
                </a:solidFill>
              </a:rPr>
              <a:t>Agradecido por la invitación, muchas gracias!</a:t>
            </a:r>
            <a:endParaRPr lang="en-US" sz="3600" dirty="0">
              <a:solidFill>
                <a:schemeClr val="bg2"/>
              </a:solidFill>
            </a:endParaRPr>
          </a:p>
        </p:txBody>
      </p:sp>
      <p:sp>
        <p:nvSpPr>
          <p:cNvPr id="4" name="7 Rectángulo"/>
          <p:cNvSpPr>
            <a:spLocks noChangeArrowheads="1"/>
          </p:cNvSpPr>
          <p:nvPr/>
        </p:nvSpPr>
        <p:spPr bwMode="auto">
          <a:xfrm>
            <a:off x="3708400" y="4653136"/>
            <a:ext cx="5291138" cy="2000548"/>
          </a:xfrm>
          <a:prstGeom prst="rect">
            <a:avLst/>
          </a:prstGeom>
          <a:noFill/>
          <a:ln w="9525">
            <a:noFill/>
            <a:miter lim="800000"/>
            <a:headEnd/>
            <a:tailEnd/>
          </a:ln>
        </p:spPr>
        <p:txBody>
          <a:bodyPr>
            <a:spAutoFit/>
          </a:bodyPr>
          <a:lstStyle/>
          <a:p>
            <a:pPr algn="r"/>
            <a:r>
              <a:rPr lang="es-ES" sz="2800" b="1" dirty="0">
                <a:solidFill>
                  <a:srgbClr val="002060"/>
                </a:solidFill>
                <a:ea typeface="MS PGothic" pitchFamily="34" charset="-128"/>
              </a:rPr>
              <a:t>Alejandro </a:t>
            </a:r>
            <a:r>
              <a:rPr lang="es-ES" sz="2800" b="1" dirty="0" err="1">
                <a:solidFill>
                  <a:srgbClr val="002060"/>
                </a:solidFill>
                <a:ea typeface="MS PGothic" pitchFamily="34" charset="-128"/>
              </a:rPr>
              <a:t>Rísquez</a:t>
            </a:r>
            <a:r>
              <a:rPr lang="es-ES" sz="2800" b="1" dirty="0">
                <a:solidFill>
                  <a:srgbClr val="002060"/>
                </a:solidFill>
                <a:ea typeface="MS PGothic" pitchFamily="34" charset="-128"/>
              </a:rPr>
              <a:t> Parra</a:t>
            </a:r>
            <a:endParaRPr lang="es-ES" sz="3200" b="1" dirty="0">
              <a:solidFill>
                <a:srgbClr val="002060"/>
              </a:solidFill>
              <a:ea typeface="MS PGothic" pitchFamily="34" charset="-128"/>
            </a:endParaRPr>
          </a:p>
          <a:p>
            <a:pPr algn="r"/>
            <a:r>
              <a:rPr lang="es-ES" dirty="0">
                <a:solidFill>
                  <a:srgbClr val="002060"/>
                </a:solidFill>
                <a:ea typeface="MS PGothic" pitchFamily="34" charset="-128"/>
              </a:rPr>
              <a:t>Profesor </a:t>
            </a:r>
            <a:r>
              <a:rPr lang="es-ES" dirty="0" smtClean="0">
                <a:solidFill>
                  <a:srgbClr val="002060"/>
                </a:solidFill>
                <a:ea typeface="MS PGothic" pitchFamily="34" charset="-128"/>
              </a:rPr>
              <a:t>Titular </a:t>
            </a:r>
            <a:r>
              <a:rPr lang="es-ES" dirty="0">
                <a:solidFill>
                  <a:srgbClr val="002060"/>
                </a:solidFill>
                <a:ea typeface="MS PGothic" pitchFamily="34" charset="-128"/>
              </a:rPr>
              <a:t>/ Médico pediatra epidemiólogo</a:t>
            </a:r>
          </a:p>
          <a:p>
            <a:pPr algn="r"/>
            <a:r>
              <a:rPr lang="es-ES" dirty="0">
                <a:solidFill>
                  <a:srgbClr val="002060"/>
                </a:solidFill>
                <a:ea typeface="MS PGothic" pitchFamily="34" charset="-128"/>
              </a:rPr>
              <a:t>Jefe del Departamento Medicina Preventiva y Social </a:t>
            </a:r>
          </a:p>
          <a:p>
            <a:pPr algn="r"/>
            <a:r>
              <a:rPr lang="es-ES" dirty="0">
                <a:solidFill>
                  <a:srgbClr val="002060"/>
                </a:solidFill>
                <a:ea typeface="MS PGothic" pitchFamily="34" charset="-128"/>
              </a:rPr>
              <a:t>Escuela Luis </a:t>
            </a:r>
            <a:r>
              <a:rPr lang="es-ES" dirty="0" err="1">
                <a:solidFill>
                  <a:srgbClr val="002060"/>
                </a:solidFill>
                <a:ea typeface="MS PGothic" pitchFamily="34" charset="-128"/>
              </a:rPr>
              <a:t>Razetti</a:t>
            </a:r>
            <a:r>
              <a:rPr lang="es-ES" dirty="0">
                <a:solidFill>
                  <a:srgbClr val="002060"/>
                </a:solidFill>
                <a:ea typeface="MS PGothic" pitchFamily="34" charset="-128"/>
              </a:rPr>
              <a:t>, Facultad de Medicina, UCV</a:t>
            </a:r>
          </a:p>
          <a:p>
            <a:pPr algn="r"/>
            <a:r>
              <a:rPr lang="es-ES" dirty="0">
                <a:solidFill>
                  <a:srgbClr val="002060"/>
                </a:solidFill>
                <a:ea typeface="MS PGothic" pitchFamily="34" charset="-128"/>
              </a:rPr>
              <a:t>Comisión de Inmunizaciones SVPP </a:t>
            </a:r>
            <a:r>
              <a:rPr lang="es-ES" dirty="0" smtClean="0">
                <a:solidFill>
                  <a:srgbClr val="002060"/>
                </a:solidFill>
                <a:ea typeface="MS PGothic" pitchFamily="34" charset="-128"/>
              </a:rPr>
              <a:t>2015-2018 </a:t>
            </a:r>
            <a:endParaRPr lang="es-ES" dirty="0">
              <a:solidFill>
                <a:srgbClr val="002060"/>
              </a:solidFill>
              <a:ea typeface="MS PGothic" pitchFamily="34" charset="-128"/>
            </a:endParaRPr>
          </a:p>
          <a:p>
            <a:pPr algn="r"/>
            <a:r>
              <a:rPr lang="es-ES" sz="2000" b="1" dirty="0">
                <a:solidFill>
                  <a:srgbClr val="002060"/>
                </a:solidFill>
                <a:ea typeface="MS PGothic" pitchFamily="34" charset="-128"/>
                <a:hlinkClick r:id="rId2"/>
              </a:rPr>
              <a:t>risqueza@gmail.com</a:t>
            </a:r>
            <a:endParaRPr lang="es-ES" sz="2000" b="1" dirty="0">
              <a:solidFill>
                <a:srgbClr val="002060"/>
              </a:solidFill>
              <a:ea typeface="MS PGothic" pitchFamily="34" charset="-128"/>
            </a:endParaRPr>
          </a:p>
        </p:txBody>
      </p:sp>
      <p:pic>
        <p:nvPicPr>
          <p:cNvPr id="397313" name="Picture 1"/>
          <p:cNvPicPr>
            <a:picLocks noChangeAspect="1" noChangeArrowheads="1"/>
          </p:cNvPicPr>
          <p:nvPr/>
        </p:nvPicPr>
        <p:blipFill>
          <a:blip r:embed="rId3" cstate="print"/>
          <a:srcRect/>
          <a:stretch>
            <a:fillRect/>
          </a:stretch>
        </p:blipFill>
        <p:spPr bwMode="auto">
          <a:xfrm>
            <a:off x="539552" y="260648"/>
            <a:ext cx="3024336" cy="2834325"/>
          </a:xfrm>
          <a:prstGeom prst="rect">
            <a:avLst/>
          </a:prstGeom>
          <a:noFill/>
          <a:ln w="9525">
            <a:noFill/>
            <a:miter lim="800000"/>
            <a:headEnd/>
            <a:tailEnd/>
          </a:ln>
        </p:spPr>
      </p:pic>
      <p:sp>
        <p:nvSpPr>
          <p:cNvPr id="5" name="4 Rectángulo"/>
          <p:cNvSpPr/>
          <p:nvPr/>
        </p:nvSpPr>
        <p:spPr>
          <a:xfrm>
            <a:off x="3779912" y="764704"/>
            <a:ext cx="4572000" cy="1815882"/>
          </a:xfrm>
          <a:prstGeom prst="rect">
            <a:avLst/>
          </a:prstGeom>
        </p:spPr>
        <p:txBody>
          <a:bodyPr>
            <a:spAutoFit/>
          </a:bodyPr>
          <a:lstStyle/>
          <a:p>
            <a:pPr algn="r"/>
            <a:r>
              <a:rPr lang="es-ES" sz="2800" b="1" dirty="0" smtClean="0">
                <a:solidFill>
                  <a:srgbClr val="002060"/>
                </a:solidFill>
                <a:ea typeface="MS PGothic" pitchFamily="34" charset="-128"/>
              </a:rPr>
              <a:t>Departamento Medicina Preventiva y Social </a:t>
            </a:r>
          </a:p>
          <a:p>
            <a:pPr algn="r"/>
            <a:r>
              <a:rPr lang="es-ES" sz="2800" b="1" dirty="0" smtClean="0">
                <a:solidFill>
                  <a:srgbClr val="002060"/>
                </a:solidFill>
                <a:ea typeface="MS PGothic" pitchFamily="34" charset="-128"/>
              </a:rPr>
              <a:t>Escuela Luis </a:t>
            </a:r>
            <a:r>
              <a:rPr lang="es-ES" sz="2800" b="1" dirty="0" err="1" smtClean="0">
                <a:solidFill>
                  <a:srgbClr val="002060"/>
                </a:solidFill>
                <a:ea typeface="MS PGothic" pitchFamily="34" charset="-128"/>
              </a:rPr>
              <a:t>Razetti</a:t>
            </a:r>
            <a:r>
              <a:rPr lang="es-ES" sz="2800" b="1" dirty="0" smtClean="0">
                <a:solidFill>
                  <a:srgbClr val="002060"/>
                </a:solidFill>
                <a:ea typeface="MS PGothic" pitchFamily="34" charset="-128"/>
              </a:rPr>
              <a:t>, Facultad de Medicina, UCV</a:t>
            </a:r>
            <a:endParaRPr lang="es-ES" sz="2800" b="1" dirty="0">
              <a:solidFill>
                <a:srgbClr val="002060"/>
              </a:solidFill>
              <a:ea typeface="MS PGothic"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32038" y="260648"/>
            <a:ext cx="8811962" cy="5877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260647"/>
            <a:ext cx="8892480" cy="6347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1520" y="404663"/>
            <a:ext cx="8712968" cy="624544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6725748" y="1124744"/>
          <a:ext cx="2418252" cy="4176464"/>
        </p:xfrm>
        <a:graphic>
          <a:graphicData uri="http://schemas.openxmlformats.org/presentationml/2006/ole">
            <p:oleObj spid="_x0000_s1026" name="Clip" r:id="rId3" imgW="2533320" imgH="3468960" progId="">
              <p:embed/>
            </p:oleObj>
          </a:graphicData>
        </a:graphic>
      </p:graphicFrame>
      <p:sp>
        <p:nvSpPr>
          <p:cNvPr id="5" name="4 CuadroTexto"/>
          <p:cNvSpPr txBox="1"/>
          <p:nvPr/>
        </p:nvSpPr>
        <p:spPr>
          <a:xfrm>
            <a:off x="179512" y="1772816"/>
            <a:ext cx="6894516" cy="2431435"/>
          </a:xfrm>
          <a:prstGeom prst="rect">
            <a:avLst/>
          </a:prstGeom>
          <a:noFill/>
        </p:spPr>
        <p:txBody>
          <a:bodyPr wrap="none" rtlCol="0">
            <a:spAutoFit/>
          </a:bodyPr>
          <a:lstStyle/>
          <a:p>
            <a:pPr marL="514350" indent="-514350">
              <a:buFont typeface="Arial" pitchFamily="34" charset="0"/>
              <a:buChar char="•"/>
            </a:pPr>
            <a:r>
              <a:rPr lang="es-VE" sz="3200" dirty="0" smtClean="0">
                <a:solidFill>
                  <a:srgbClr val="0000CC"/>
                </a:solidFill>
              </a:rPr>
              <a:t>Prevención y vacunas</a:t>
            </a:r>
          </a:p>
          <a:p>
            <a:pPr marL="514350" indent="-514350">
              <a:buFont typeface="Arial" pitchFamily="34" charset="0"/>
              <a:buChar char="•"/>
            </a:pPr>
            <a:r>
              <a:rPr lang="es-VE" sz="3200" dirty="0" smtClean="0">
                <a:solidFill>
                  <a:srgbClr val="0000CC"/>
                </a:solidFill>
              </a:rPr>
              <a:t>Esquemas del trabajador de la salud</a:t>
            </a:r>
            <a:endParaRPr lang="es-VE" sz="3200" dirty="0" smtClean="0">
              <a:solidFill>
                <a:srgbClr val="0000CC"/>
              </a:solidFill>
            </a:endParaRPr>
          </a:p>
          <a:p>
            <a:pPr marL="514350" indent="-514350">
              <a:buFont typeface="Arial" pitchFamily="34" charset="0"/>
              <a:buChar char="•"/>
            </a:pPr>
            <a:r>
              <a:rPr lang="es-VE" sz="3200" dirty="0" smtClean="0">
                <a:solidFill>
                  <a:srgbClr val="0000CC"/>
                </a:solidFill>
              </a:rPr>
              <a:t>Vacunas</a:t>
            </a:r>
            <a:endParaRPr lang="es-VE" sz="3200" dirty="0" smtClean="0">
              <a:solidFill>
                <a:srgbClr val="0000CC"/>
              </a:solidFill>
            </a:endParaRPr>
          </a:p>
          <a:p>
            <a:pPr marL="971550" lvl="1" indent="-514350">
              <a:buFont typeface="Arial" pitchFamily="34" charset="0"/>
              <a:buChar char="•"/>
            </a:pPr>
            <a:r>
              <a:rPr lang="es-VE" sz="2800" dirty="0" smtClean="0">
                <a:solidFill>
                  <a:srgbClr val="0000CC"/>
                </a:solidFill>
              </a:rPr>
              <a:t>Dosis, indicaciones, contraindicaciones,</a:t>
            </a:r>
          </a:p>
          <a:p>
            <a:pPr marL="971550" lvl="1" indent="-514350">
              <a:buFont typeface="Arial" pitchFamily="34" charset="0"/>
              <a:buChar char="•"/>
            </a:pPr>
            <a:r>
              <a:rPr lang="es-VE" sz="2800" dirty="0" smtClean="0">
                <a:solidFill>
                  <a:srgbClr val="0000CC"/>
                </a:solidFill>
              </a:rPr>
              <a:t>Efectos adversos</a:t>
            </a:r>
            <a:endParaRPr lang="es-VE" sz="3200" dirty="0" smtClean="0">
              <a:solidFill>
                <a:srgbClr val="0000CC"/>
              </a:solidFill>
            </a:endParaRPr>
          </a:p>
        </p:txBody>
      </p:sp>
      <p:sp>
        <p:nvSpPr>
          <p:cNvPr id="7" name="6 Rectángulo"/>
          <p:cNvSpPr/>
          <p:nvPr/>
        </p:nvSpPr>
        <p:spPr>
          <a:xfrm>
            <a:off x="0" y="416858"/>
            <a:ext cx="9144000" cy="707886"/>
          </a:xfrm>
          <a:prstGeom prst="rect">
            <a:avLst/>
          </a:prstGeom>
          <a:solidFill>
            <a:schemeClr val="bg2"/>
          </a:solidFill>
        </p:spPr>
        <p:txBody>
          <a:bodyPr wrap="square">
            <a:spAutoFit/>
          </a:bodyPr>
          <a:lstStyle/>
          <a:p>
            <a:r>
              <a:rPr lang="es-VE" sz="4000" b="1" dirty="0" smtClean="0">
                <a:solidFill>
                  <a:srgbClr val="0000CC"/>
                </a:solidFill>
              </a:rPr>
              <a:t>AGENDA</a:t>
            </a:r>
            <a:endParaRPr lang="en-US" sz="4000" b="1" dirty="0">
              <a:solidFill>
                <a:srgbClr val="0000CC"/>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cdn-images-1.medium.com/max/1200/1*aq0Hu0a0d6CKy0FmL5TTfw.jpeg"/>
          <p:cNvPicPr>
            <a:picLocks noChangeAspect="1" noChangeArrowheads="1"/>
          </p:cNvPicPr>
          <p:nvPr/>
        </p:nvPicPr>
        <p:blipFill>
          <a:blip r:embed="rId2" cstate="print"/>
          <a:srcRect/>
          <a:stretch>
            <a:fillRect/>
          </a:stretch>
        </p:blipFill>
        <p:spPr bwMode="auto">
          <a:xfrm>
            <a:off x="179511" y="256147"/>
            <a:ext cx="8712969" cy="4901045"/>
          </a:xfrm>
          <a:prstGeom prst="rect">
            <a:avLst/>
          </a:prstGeom>
          <a:noFill/>
        </p:spPr>
      </p:pic>
      <p:sp>
        <p:nvSpPr>
          <p:cNvPr id="3" name="2 Rectángulo"/>
          <p:cNvSpPr/>
          <p:nvPr/>
        </p:nvSpPr>
        <p:spPr>
          <a:xfrm>
            <a:off x="251520" y="6381328"/>
            <a:ext cx="8820472" cy="369332"/>
          </a:xfrm>
          <a:prstGeom prst="rect">
            <a:avLst/>
          </a:prstGeom>
        </p:spPr>
        <p:txBody>
          <a:bodyPr wrap="square">
            <a:spAutoFit/>
          </a:bodyPr>
          <a:lstStyle/>
          <a:p>
            <a:r>
              <a:rPr lang="en-US" dirty="0" smtClean="0"/>
              <a:t>https://cdn-images-1.medium.com/max/1200/1*aq0Hu0a0d6CKy0FmL5TTfw.jpeg</a:t>
            </a:r>
            <a:endParaRPr lang="en-US" dirty="0"/>
          </a:p>
        </p:txBody>
      </p:sp>
      <p:sp>
        <p:nvSpPr>
          <p:cNvPr id="4" name="3 CuadroTexto"/>
          <p:cNvSpPr txBox="1"/>
          <p:nvPr/>
        </p:nvSpPr>
        <p:spPr>
          <a:xfrm>
            <a:off x="3779912" y="5373216"/>
            <a:ext cx="2108782" cy="830997"/>
          </a:xfrm>
          <a:prstGeom prst="rect">
            <a:avLst/>
          </a:prstGeom>
          <a:noFill/>
        </p:spPr>
        <p:txBody>
          <a:bodyPr wrap="none" rtlCol="0">
            <a:spAutoFit/>
          </a:bodyPr>
          <a:lstStyle/>
          <a:p>
            <a:r>
              <a:rPr lang="es-VE" sz="4800" b="1" dirty="0" smtClean="0">
                <a:solidFill>
                  <a:srgbClr val="003CB4"/>
                </a:solidFill>
              </a:rPr>
              <a:t>Difteria</a:t>
            </a:r>
            <a:endParaRPr lang="en-US" sz="4800" b="1" dirty="0">
              <a:solidFill>
                <a:srgbClr val="003CB4"/>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files.onset.freedom.com/ocregister/multiplier/Measles/measles.p0805.jpg_08-05-2006.jpg_08-31-2007_O_S2936CU_3.jpg"/>
          <p:cNvPicPr>
            <a:picLocks noChangeAspect="1" noChangeArrowheads="1"/>
          </p:cNvPicPr>
          <p:nvPr/>
        </p:nvPicPr>
        <p:blipFill>
          <a:blip r:embed="rId2" cstate="print"/>
          <a:srcRect/>
          <a:stretch>
            <a:fillRect/>
          </a:stretch>
        </p:blipFill>
        <p:spPr bwMode="auto">
          <a:xfrm>
            <a:off x="5508104" y="1196752"/>
            <a:ext cx="3312368" cy="4592878"/>
          </a:xfrm>
          <a:prstGeom prst="rect">
            <a:avLst/>
          </a:prstGeom>
          <a:noFill/>
        </p:spPr>
      </p:pic>
      <p:sp>
        <p:nvSpPr>
          <p:cNvPr id="3" name="2 CuadroTexto"/>
          <p:cNvSpPr txBox="1"/>
          <p:nvPr/>
        </p:nvSpPr>
        <p:spPr>
          <a:xfrm>
            <a:off x="2987824" y="188640"/>
            <a:ext cx="3141758" cy="769441"/>
          </a:xfrm>
          <a:prstGeom prst="rect">
            <a:avLst/>
          </a:prstGeom>
          <a:noFill/>
        </p:spPr>
        <p:txBody>
          <a:bodyPr wrap="none" rtlCol="0">
            <a:spAutoFit/>
          </a:bodyPr>
          <a:lstStyle/>
          <a:p>
            <a:r>
              <a:rPr lang="es-VE" sz="4400" b="1" dirty="0" smtClean="0">
                <a:solidFill>
                  <a:srgbClr val="0000FF"/>
                </a:solidFill>
              </a:rPr>
              <a:t>SARAMPIÓN</a:t>
            </a:r>
            <a:endParaRPr lang="en-US" sz="4400" b="1" dirty="0">
              <a:solidFill>
                <a:srgbClr val="0000FF"/>
              </a:solidFill>
            </a:endParaRPr>
          </a:p>
        </p:txBody>
      </p:sp>
      <p:pic>
        <p:nvPicPr>
          <p:cNvPr id="153602" name="Picture 2" descr="http://media2.s-nbcnews.com/j/newscms/2015_05/236261/measles_94df121c7ec910269f8469dc6adf6535.nbcnews-fp-1000-400.jpg"/>
          <p:cNvPicPr>
            <a:picLocks noChangeAspect="1" noChangeArrowheads="1"/>
          </p:cNvPicPr>
          <p:nvPr/>
        </p:nvPicPr>
        <p:blipFill>
          <a:blip r:embed="rId3" cstate="print"/>
          <a:srcRect l="11501" r="12175" b="-2977"/>
          <a:stretch>
            <a:fillRect/>
          </a:stretch>
        </p:blipFill>
        <p:spPr bwMode="auto">
          <a:xfrm>
            <a:off x="323528" y="1196752"/>
            <a:ext cx="4752528" cy="2564856"/>
          </a:xfrm>
          <a:prstGeom prst="rect">
            <a:avLst/>
          </a:prstGeom>
          <a:noFill/>
        </p:spPr>
      </p:pic>
      <p:sp>
        <p:nvSpPr>
          <p:cNvPr id="5" name="4 CuadroTexto"/>
          <p:cNvSpPr txBox="1"/>
          <p:nvPr/>
        </p:nvSpPr>
        <p:spPr>
          <a:xfrm>
            <a:off x="323528" y="6093296"/>
            <a:ext cx="8408199" cy="523220"/>
          </a:xfrm>
          <a:prstGeom prst="rect">
            <a:avLst/>
          </a:prstGeom>
          <a:solidFill>
            <a:schemeClr val="accent2">
              <a:lumMod val="20000"/>
              <a:lumOff val="80000"/>
            </a:schemeClr>
          </a:solidFill>
        </p:spPr>
        <p:txBody>
          <a:bodyPr wrap="none" rtlCol="0">
            <a:spAutoFit/>
          </a:bodyPr>
          <a:lstStyle/>
          <a:p>
            <a:r>
              <a:rPr lang="es-VE" sz="2800" b="1" dirty="0" smtClean="0">
                <a:solidFill>
                  <a:srgbClr val="0000FF"/>
                </a:solidFill>
              </a:rPr>
              <a:t>Hacia la eliminación mundial del sarampión  2012-2020</a:t>
            </a:r>
            <a:endParaRPr lang="en-US" sz="2800" b="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20688" y="573088"/>
            <a:ext cx="5219700" cy="5654675"/>
          </a:xfrm>
          <a:prstGeom prst="rect">
            <a:avLst/>
          </a:prstGeom>
          <a:noFill/>
          <a:ln w="12700" cap="sq">
            <a:noFill/>
            <a:miter lim="800000"/>
            <a:headEnd type="none" w="sm" len="sm"/>
            <a:tailEnd type="none" w="sm" len="sm"/>
          </a:ln>
        </p:spPr>
        <p:txBody>
          <a:bodyPr>
            <a:spAutoFit/>
          </a:bodyPr>
          <a:lstStyle/>
          <a:p>
            <a:pPr>
              <a:spcBef>
                <a:spcPct val="50000"/>
              </a:spcBef>
              <a:spcAft>
                <a:spcPts val="500"/>
              </a:spcAft>
            </a:pPr>
            <a:r>
              <a:rPr lang="es-ES" sz="4800" b="1" dirty="0">
                <a:solidFill>
                  <a:srgbClr val="FF0066"/>
                </a:solidFill>
                <a:latin typeface="Times" pitchFamily="18" charset="0"/>
              </a:rPr>
              <a:t>INMUNIZACION</a:t>
            </a:r>
            <a:r>
              <a:rPr lang="es-ES" sz="4800" b="1" dirty="0">
                <a:solidFill>
                  <a:srgbClr val="9FE5FB"/>
                </a:solidFill>
                <a:latin typeface="Times" pitchFamily="18" charset="0"/>
              </a:rPr>
              <a:t> </a:t>
            </a:r>
          </a:p>
          <a:p>
            <a:pPr>
              <a:spcBef>
                <a:spcPct val="50000"/>
              </a:spcBef>
              <a:spcAft>
                <a:spcPts val="500"/>
              </a:spcAft>
            </a:pPr>
            <a:r>
              <a:rPr lang="es-ES" sz="2400" b="1" dirty="0">
                <a:solidFill>
                  <a:srgbClr val="800000"/>
                </a:solidFill>
                <a:latin typeface="Times" pitchFamily="18" charset="0"/>
              </a:rPr>
              <a:t>Su propósito es proteger </a:t>
            </a:r>
          </a:p>
          <a:p>
            <a:pPr>
              <a:spcBef>
                <a:spcPct val="50000"/>
              </a:spcBef>
              <a:spcAft>
                <a:spcPts val="500"/>
              </a:spcAft>
            </a:pPr>
            <a:r>
              <a:rPr lang="es-ES" sz="2400" b="1" dirty="0">
                <a:solidFill>
                  <a:srgbClr val="800000"/>
                </a:solidFill>
                <a:latin typeface="Times" pitchFamily="18" charset="0"/>
              </a:rPr>
              <a:t>a </a:t>
            </a:r>
            <a:r>
              <a:rPr lang="es-ES" sz="3600" b="1" dirty="0">
                <a:solidFill>
                  <a:srgbClr val="800000"/>
                </a:solidFill>
                <a:latin typeface="Times" pitchFamily="18" charset="0"/>
              </a:rPr>
              <a:t>las personas</a:t>
            </a:r>
            <a:r>
              <a:rPr lang="es-ES" sz="2400" b="1" dirty="0">
                <a:solidFill>
                  <a:srgbClr val="800000"/>
                </a:solidFill>
                <a:latin typeface="Times" pitchFamily="18" charset="0"/>
              </a:rPr>
              <a:t> </a:t>
            </a:r>
          </a:p>
          <a:p>
            <a:pPr>
              <a:spcBef>
                <a:spcPct val="50000"/>
              </a:spcBef>
              <a:spcAft>
                <a:spcPts val="500"/>
              </a:spcAft>
            </a:pPr>
            <a:r>
              <a:rPr lang="es-ES" sz="2400" b="1" dirty="0">
                <a:solidFill>
                  <a:srgbClr val="800000"/>
                </a:solidFill>
                <a:latin typeface="Times" pitchFamily="18" charset="0"/>
              </a:rPr>
              <a:t>y producir un alto nivel de </a:t>
            </a:r>
          </a:p>
          <a:p>
            <a:pPr>
              <a:spcBef>
                <a:spcPct val="50000"/>
              </a:spcBef>
              <a:spcAft>
                <a:spcPts val="500"/>
              </a:spcAft>
            </a:pPr>
            <a:r>
              <a:rPr lang="es-ES" sz="3600" b="1" dirty="0">
                <a:solidFill>
                  <a:srgbClr val="FF0066"/>
                </a:solidFill>
                <a:latin typeface="Times" pitchFamily="18" charset="0"/>
              </a:rPr>
              <a:t>inmunidad de masa</a:t>
            </a:r>
            <a:endParaRPr lang="es-ES" sz="2400" b="1" dirty="0">
              <a:solidFill>
                <a:srgbClr val="FF0066"/>
              </a:solidFill>
              <a:latin typeface="Times" pitchFamily="18" charset="0"/>
            </a:endParaRPr>
          </a:p>
          <a:p>
            <a:pPr>
              <a:spcBef>
                <a:spcPct val="50000"/>
              </a:spcBef>
              <a:spcAft>
                <a:spcPts val="500"/>
              </a:spcAft>
            </a:pPr>
            <a:r>
              <a:rPr lang="es-ES" sz="2400" b="1" dirty="0">
                <a:solidFill>
                  <a:srgbClr val="800000"/>
                </a:solidFill>
                <a:latin typeface="Times" pitchFamily="18" charset="0"/>
              </a:rPr>
              <a:t>el cual beneficie a los </a:t>
            </a:r>
          </a:p>
          <a:p>
            <a:pPr>
              <a:spcBef>
                <a:spcPct val="50000"/>
              </a:spcBef>
              <a:spcAft>
                <a:spcPts val="500"/>
              </a:spcAft>
            </a:pPr>
            <a:r>
              <a:rPr lang="es-ES" sz="2400" b="1" dirty="0">
                <a:solidFill>
                  <a:srgbClr val="800000"/>
                </a:solidFill>
                <a:latin typeface="Times" pitchFamily="18" charset="0"/>
              </a:rPr>
              <a:t>grupos vulnerables no protegidos.</a:t>
            </a:r>
          </a:p>
          <a:p>
            <a:pPr>
              <a:spcBef>
                <a:spcPct val="50000"/>
              </a:spcBef>
              <a:spcAft>
                <a:spcPts val="500"/>
              </a:spcAft>
            </a:pPr>
            <a:r>
              <a:rPr lang="es-ES" sz="2400" dirty="0">
                <a:solidFill>
                  <a:srgbClr val="800000"/>
                </a:solidFill>
                <a:latin typeface="Times" pitchFamily="18" charset="0"/>
              </a:rPr>
              <a:t> </a:t>
            </a:r>
          </a:p>
        </p:txBody>
      </p:sp>
      <p:pic>
        <p:nvPicPr>
          <p:cNvPr id="54275" name="Picture 3" descr="Vista Previa de la imagen"/>
          <p:cNvPicPr>
            <a:picLocks noChangeAspect="1" noChangeArrowheads="1"/>
          </p:cNvPicPr>
          <p:nvPr/>
        </p:nvPicPr>
        <p:blipFill>
          <a:blip r:embed="rId2" cstate="print"/>
          <a:srcRect/>
          <a:stretch>
            <a:fillRect/>
          </a:stretch>
        </p:blipFill>
        <p:spPr bwMode="auto">
          <a:xfrm>
            <a:off x="5595938" y="3398838"/>
            <a:ext cx="3343275" cy="2513012"/>
          </a:xfrm>
          <a:prstGeom prst="rect">
            <a:avLst/>
          </a:prstGeom>
          <a:noFill/>
          <a:ln w="9525">
            <a:noFill/>
            <a:miter lim="800000"/>
            <a:headEnd/>
            <a:tailEnd/>
          </a:ln>
        </p:spPr>
      </p:pic>
      <p:sp>
        <p:nvSpPr>
          <p:cNvPr id="54276" name="Text Box 4"/>
          <p:cNvSpPr txBox="1">
            <a:spLocks noChangeArrowheads="1"/>
          </p:cNvSpPr>
          <p:nvPr/>
        </p:nvSpPr>
        <p:spPr bwMode="auto">
          <a:xfrm>
            <a:off x="582613" y="5845175"/>
            <a:ext cx="8456612" cy="762000"/>
          </a:xfrm>
          <a:prstGeom prst="rect">
            <a:avLst/>
          </a:prstGeom>
          <a:noFill/>
          <a:ln w="9525">
            <a:noFill/>
            <a:miter lim="800000"/>
            <a:headEnd/>
            <a:tailEnd/>
          </a:ln>
        </p:spPr>
        <p:txBody>
          <a:bodyPr wrap="none">
            <a:spAutoFit/>
          </a:bodyPr>
          <a:lstStyle/>
          <a:p>
            <a:r>
              <a:rPr lang="en-US" sz="4400" b="1" i="1" dirty="0" err="1">
                <a:solidFill>
                  <a:srgbClr val="FF0066"/>
                </a:solidFill>
              </a:rPr>
              <a:t>Ética</a:t>
            </a:r>
            <a:r>
              <a:rPr lang="en-US" sz="2400" i="1" dirty="0">
                <a:solidFill>
                  <a:srgbClr val="800000"/>
                </a:solidFill>
              </a:rPr>
              <a:t>                                       </a:t>
            </a:r>
            <a:r>
              <a:rPr lang="en-US" sz="2400" b="1" i="1" dirty="0" err="1">
                <a:solidFill>
                  <a:srgbClr val="800000"/>
                </a:solidFill>
              </a:rPr>
              <a:t>Equidad</a:t>
            </a:r>
            <a:r>
              <a:rPr lang="en-US" sz="2400" b="1" i="1" dirty="0">
                <a:solidFill>
                  <a:srgbClr val="800000"/>
                </a:solidFill>
              </a:rPr>
              <a:t> y </a:t>
            </a:r>
            <a:r>
              <a:rPr lang="en-US" sz="2400" b="1" i="1" dirty="0" err="1">
                <a:solidFill>
                  <a:srgbClr val="800000"/>
                </a:solidFill>
              </a:rPr>
              <a:t>Justicia</a:t>
            </a:r>
            <a:r>
              <a:rPr lang="en-US" sz="2400" b="1" i="1" dirty="0">
                <a:solidFill>
                  <a:srgbClr val="800000"/>
                </a:solidFill>
              </a:rPr>
              <a:t> Social</a:t>
            </a:r>
          </a:p>
        </p:txBody>
      </p:sp>
      <p:sp>
        <p:nvSpPr>
          <p:cNvPr id="54277" name="AutoShape 5"/>
          <p:cNvSpPr>
            <a:spLocks noChangeArrowheads="1"/>
          </p:cNvSpPr>
          <p:nvPr/>
        </p:nvSpPr>
        <p:spPr bwMode="auto">
          <a:xfrm>
            <a:off x="2051720" y="6093296"/>
            <a:ext cx="2232025" cy="485775"/>
          </a:xfrm>
          <a:prstGeom prst="rightArrow">
            <a:avLst>
              <a:gd name="adj1" fmla="val 50000"/>
              <a:gd name="adj2" fmla="val 114869"/>
            </a:avLst>
          </a:prstGeom>
          <a:solidFill>
            <a:srgbClr val="008000"/>
          </a:solidFill>
          <a:ln w="9525">
            <a:solidFill>
              <a:schemeClr val="tx1"/>
            </a:solidFill>
            <a:miter lim="800000"/>
            <a:headEnd/>
            <a:tailEnd/>
          </a:ln>
        </p:spPr>
        <p:txBody>
          <a:bodyPr wrap="none" anchor="ctr"/>
          <a:lstStyle/>
          <a:p>
            <a:endParaRPr lang="en-US"/>
          </a:p>
        </p:txBody>
      </p:sp>
      <p:pic>
        <p:nvPicPr>
          <p:cNvPr id="54278" name="Picture 6" descr="vacuna_bebe_3"/>
          <p:cNvPicPr>
            <a:picLocks noChangeAspect="1" noChangeArrowheads="1"/>
          </p:cNvPicPr>
          <p:nvPr/>
        </p:nvPicPr>
        <p:blipFill>
          <a:blip r:embed="rId3" cstate="print"/>
          <a:srcRect/>
          <a:stretch>
            <a:fillRect/>
          </a:stretch>
        </p:blipFill>
        <p:spPr bwMode="auto">
          <a:xfrm>
            <a:off x="5549900" y="804863"/>
            <a:ext cx="3373438" cy="256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332656"/>
            <a:ext cx="9144000" cy="707886"/>
          </a:xfrm>
          <a:prstGeom prst="rect">
            <a:avLst/>
          </a:prstGeom>
          <a:solidFill>
            <a:schemeClr val="bg2"/>
          </a:solidFill>
        </p:spPr>
        <p:txBody>
          <a:bodyPr wrap="square">
            <a:spAutoFit/>
          </a:bodyPr>
          <a:lstStyle/>
          <a:p>
            <a:r>
              <a:rPr lang="es-VE" sz="4000" b="1" dirty="0" smtClean="0">
                <a:solidFill>
                  <a:srgbClr val="0000CC"/>
                </a:solidFill>
              </a:rPr>
              <a:t>PREVENCIÓN Y VACUNAS</a:t>
            </a:r>
            <a:endParaRPr lang="en-US" sz="4000" b="1" dirty="0">
              <a:solidFill>
                <a:srgbClr val="0000CC"/>
              </a:solidFill>
            </a:endParaRPr>
          </a:p>
        </p:txBody>
      </p:sp>
      <p:sp>
        <p:nvSpPr>
          <p:cNvPr id="6" name="5 CuadroTexto"/>
          <p:cNvSpPr txBox="1"/>
          <p:nvPr/>
        </p:nvSpPr>
        <p:spPr>
          <a:xfrm>
            <a:off x="611560" y="1340768"/>
            <a:ext cx="7920880" cy="1200329"/>
          </a:xfrm>
          <a:prstGeom prst="rect">
            <a:avLst/>
          </a:prstGeom>
          <a:noFill/>
        </p:spPr>
        <p:txBody>
          <a:bodyPr wrap="square" rtlCol="0">
            <a:spAutoFit/>
          </a:bodyPr>
          <a:lstStyle/>
          <a:p>
            <a:pPr marL="342900" indent="-342900" algn="ctr"/>
            <a:r>
              <a:rPr lang="es-VE" sz="3600" b="1" dirty="0" smtClean="0">
                <a:solidFill>
                  <a:srgbClr val="0000CC"/>
                </a:solidFill>
                <a:cs typeface="Arial" pitchFamily="34" charset="0"/>
              </a:rPr>
              <a:t>Forman </a:t>
            </a:r>
            <a:r>
              <a:rPr lang="es-VE" sz="3600" b="1" dirty="0" smtClean="0">
                <a:solidFill>
                  <a:srgbClr val="0000CC"/>
                </a:solidFill>
                <a:cs typeface="Arial" pitchFamily="34" charset="0"/>
              </a:rPr>
              <a:t>parte de la Salud como DDHH fundamental del hombre</a:t>
            </a:r>
            <a:endParaRPr lang="es-VE" sz="2400" b="1" dirty="0" smtClean="0">
              <a:solidFill>
                <a:srgbClr val="0000CC"/>
              </a:solidFill>
              <a:cs typeface="Arial" pitchFamily="34" charset="0"/>
            </a:endParaRPr>
          </a:p>
        </p:txBody>
      </p:sp>
      <p:pic>
        <p:nvPicPr>
          <p:cNvPr id="40962" name="Picture 2" descr="Resultado de imagen para derecho a la salud"/>
          <p:cNvPicPr>
            <a:picLocks noChangeAspect="1" noChangeArrowheads="1"/>
          </p:cNvPicPr>
          <p:nvPr/>
        </p:nvPicPr>
        <p:blipFill>
          <a:blip r:embed="rId2" cstate="print"/>
          <a:srcRect/>
          <a:stretch>
            <a:fillRect/>
          </a:stretch>
        </p:blipFill>
        <p:spPr bwMode="auto">
          <a:xfrm>
            <a:off x="323528" y="2820612"/>
            <a:ext cx="4104456" cy="2973451"/>
          </a:xfrm>
          <a:prstGeom prst="rect">
            <a:avLst/>
          </a:prstGeom>
          <a:noFill/>
        </p:spPr>
      </p:pic>
      <p:pic>
        <p:nvPicPr>
          <p:cNvPr id="40965" name="Picture 5"/>
          <p:cNvPicPr>
            <a:picLocks noChangeAspect="1" noChangeArrowheads="1"/>
          </p:cNvPicPr>
          <p:nvPr/>
        </p:nvPicPr>
        <p:blipFill>
          <a:blip r:embed="rId3" cstate="print"/>
          <a:srcRect/>
          <a:stretch>
            <a:fillRect/>
          </a:stretch>
        </p:blipFill>
        <p:spPr bwMode="auto">
          <a:xfrm>
            <a:off x="4716016" y="2780928"/>
            <a:ext cx="4187957" cy="31409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44450"/>
            <a:ext cx="9144000" cy="1371600"/>
          </a:xfrm>
          <a:prstGeom prst="rect">
            <a:avLst/>
          </a:prstGeom>
          <a:solidFill>
            <a:schemeClr val="bg2"/>
          </a:solidFill>
          <a:ln w="9525">
            <a:solidFill>
              <a:srgbClr val="0000CC"/>
            </a:solidFill>
            <a:miter lim="800000"/>
            <a:headEnd/>
            <a:tailEnd/>
          </a:ln>
          <a:effectLst/>
        </p:spPr>
        <p:txBody>
          <a:bodyPr anchor="ctr"/>
          <a:lstStyle/>
          <a:p>
            <a:pPr algn="ctr"/>
            <a:r>
              <a:rPr lang="es-VE" sz="4000" b="1" dirty="0">
                <a:solidFill>
                  <a:srgbClr val="0000CC"/>
                </a:solidFill>
                <a:latin typeface="+mj-lt"/>
                <a:cs typeface="Arial" pitchFamily="34" charset="0"/>
              </a:rPr>
              <a:t>LOS DIEZ LOGROS SANITARIOS </a:t>
            </a:r>
            <a:br>
              <a:rPr lang="es-VE" sz="4000" b="1" dirty="0">
                <a:solidFill>
                  <a:srgbClr val="0000CC"/>
                </a:solidFill>
                <a:latin typeface="+mj-lt"/>
                <a:cs typeface="Arial" pitchFamily="34" charset="0"/>
              </a:rPr>
            </a:br>
            <a:r>
              <a:rPr lang="es-VE" sz="4000" b="1" dirty="0">
                <a:solidFill>
                  <a:srgbClr val="0000CC"/>
                </a:solidFill>
                <a:latin typeface="+mj-lt"/>
                <a:cs typeface="Arial" pitchFamily="34" charset="0"/>
              </a:rPr>
              <a:t>del Siglo XX</a:t>
            </a:r>
          </a:p>
        </p:txBody>
      </p:sp>
      <p:sp>
        <p:nvSpPr>
          <p:cNvPr id="112643" name="Rectangle 3"/>
          <p:cNvSpPr>
            <a:spLocks noChangeArrowheads="1"/>
          </p:cNvSpPr>
          <p:nvPr/>
        </p:nvSpPr>
        <p:spPr bwMode="auto">
          <a:xfrm>
            <a:off x="468313" y="1196975"/>
            <a:ext cx="8229600" cy="3886200"/>
          </a:xfrm>
          <a:prstGeom prst="rect">
            <a:avLst/>
          </a:prstGeom>
          <a:noFill/>
          <a:ln w="9525">
            <a:noFill/>
            <a:miter lim="800000"/>
            <a:headEnd/>
            <a:tailEnd/>
          </a:ln>
          <a:effectLst/>
        </p:spPr>
        <p:txBody>
          <a:bodyPr/>
          <a:lstStyle/>
          <a:p>
            <a:pPr marL="533400" indent="-533400">
              <a:lnSpc>
                <a:spcPct val="80000"/>
              </a:lnSpc>
              <a:spcBef>
                <a:spcPct val="20000"/>
              </a:spcBef>
              <a:buClr>
                <a:schemeClr val="tx1"/>
              </a:buClr>
              <a:buSzPct val="75000"/>
              <a:buFont typeface="Arial" pitchFamily="34" charset="0"/>
              <a:buChar char="•"/>
            </a:pPr>
            <a:endParaRPr lang="es-VE" sz="3200" u="sng" dirty="0">
              <a:solidFill>
                <a:srgbClr val="0000CC"/>
              </a:solidFill>
              <a:latin typeface="Arial" pitchFamily="34" charset="0"/>
              <a:cs typeface="Arial" pitchFamily="34" charset="0"/>
            </a:endParaRPr>
          </a:p>
          <a:p>
            <a:pPr marL="533400" indent="-533400">
              <a:lnSpc>
                <a:spcPct val="80000"/>
              </a:lnSpc>
              <a:spcBef>
                <a:spcPct val="20000"/>
              </a:spcBef>
              <a:buClr>
                <a:schemeClr val="tx1"/>
              </a:buClr>
              <a:buSzPct val="75000"/>
              <a:buFont typeface="Wingdings" pitchFamily="2" charset="2"/>
              <a:buChar char="ü"/>
            </a:pPr>
            <a:r>
              <a:rPr lang="es-VE" sz="4400" b="1" dirty="0">
                <a:solidFill>
                  <a:srgbClr val="0000CC"/>
                </a:solidFill>
                <a:cs typeface="Arial" pitchFamily="34" charset="0"/>
              </a:rPr>
              <a:t>Inmunizaciones.</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Atención Materno - Infantil.</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Alimentación y Nutrición.</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Control Enfermedades Infecciosas.</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Control Enfermedades Cardiovasculares.</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Seguridad de Vehículos y Carreteras.</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Planificación Familiar.</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Disminución hábito tabáquico.</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Salud Ocupacional.</a:t>
            </a:r>
          </a:p>
          <a:p>
            <a:pPr marL="533400" indent="-533400">
              <a:lnSpc>
                <a:spcPct val="80000"/>
              </a:lnSpc>
              <a:spcBef>
                <a:spcPct val="20000"/>
              </a:spcBef>
              <a:buClr>
                <a:schemeClr val="tx1"/>
              </a:buClr>
              <a:buSzPct val="75000"/>
              <a:buFont typeface="Wingdings" pitchFamily="2" charset="2"/>
              <a:buChar char="ü"/>
            </a:pPr>
            <a:r>
              <a:rPr lang="es-VE" sz="3200" dirty="0">
                <a:solidFill>
                  <a:srgbClr val="0000CC"/>
                </a:solidFill>
                <a:cs typeface="Arial" pitchFamily="34" charset="0"/>
              </a:rPr>
              <a:t>Fluorización del agua potable.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1871</Words>
  <Application>Microsoft Office PowerPoint</Application>
  <PresentationFormat>Presentación en pantalla (4:3)</PresentationFormat>
  <Paragraphs>421</Paragraphs>
  <Slides>38</Slides>
  <Notes>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1" baseType="lpstr">
      <vt:lpstr>Tema de Office</vt:lpstr>
      <vt:lpstr>Clip</vt:lpstr>
      <vt:lpstr>Fotografía de Photo Editor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Esquema Nacional de Vacunación &lt;6 años</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Company>Mendez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AE</cp:lastModifiedBy>
  <cp:revision>42</cp:revision>
  <dcterms:created xsi:type="dcterms:W3CDTF">2018-03-05T15:06:22Z</dcterms:created>
  <dcterms:modified xsi:type="dcterms:W3CDTF">2018-04-28T14:05:56Z</dcterms:modified>
</cp:coreProperties>
</file>