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8"/>
  </p:notesMasterIdLst>
  <p:sldIdLst>
    <p:sldId id="256" r:id="rId2"/>
    <p:sldId id="257" r:id="rId3"/>
    <p:sldId id="264" r:id="rId4"/>
    <p:sldId id="258" r:id="rId5"/>
    <p:sldId id="259" r:id="rId6"/>
    <p:sldId id="260" r:id="rId7"/>
    <p:sldId id="261" r:id="rId8"/>
    <p:sldId id="262" r:id="rId9"/>
    <p:sldId id="272" r:id="rId10"/>
    <p:sldId id="263" r:id="rId11"/>
    <p:sldId id="265" r:id="rId12"/>
    <p:sldId id="266" r:id="rId13"/>
    <p:sldId id="267" r:id="rId14"/>
    <p:sldId id="268" r:id="rId15"/>
    <p:sldId id="269" r:id="rId16"/>
    <p:sldId id="270" r:id="rId17"/>
    <p:sldId id="271"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89"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3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210"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7416E-1267-43DE-B5A2-08B7F4BB42C2}" type="datetimeFigureOut">
              <a:rPr lang="en-US" smtClean="0"/>
              <a:pPr/>
              <a:t>11/25/2008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9D522-02EF-42AD-A0B9-2BB67A189E45}"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1D89D522-02EF-42AD-A0B9-2BB67A189E45}"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AD5172-BE28-4FBC-9623-72C204FCD930}" type="datetime1">
              <a:rPr lang="en-US" smtClean="0"/>
              <a:pPr/>
              <a:t>11/25/2008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06C77-25E3-4A1A-B2E0-25F508ED5E0F}" type="datetime1">
              <a:rPr lang="en-US" smtClean="0"/>
              <a:pPr/>
              <a:t>11/25/2008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09FCD-2662-488B-B500-EED94A7533B0}" type="datetime1">
              <a:rPr lang="en-US" smtClean="0"/>
              <a:pPr/>
              <a:t>11/25/2008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231DF-57EC-46E3-90FE-FE194EF01F26}" type="datetime1">
              <a:rPr lang="en-US" smtClean="0"/>
              <a:pPr/>
              <a:t>11/25/2008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7ABFC-D49E-468B-9BEA-7E5E4A63C3CE}" type="datetime1">
              <a:rPr lang="en-US" smtClean="0"/>
              <a:pPr/>
              <a:t>11/25/2008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C6656-A2E4-4675-BC71-CF759D047E34}" type="datetime1">
              <a:rPr lang="en-US" smtClean="0"/>
              <a:pPr/>
              <a:t>11/25/2008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C1D689-9E8F-4FF8-B911-522788EB685B}" type="datetime1">
              <a:rPr lang="en-US" smtClean="0"/>
              <a:pPr/>
              <a:t>11/25/2008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19366-A41E-4FD5-8422-BEAFB216552D}" type="datetime1">
              <a:rPr lang="en-US" smtClean="0"/>
              <a:pPr/>
              <a:t>11/25/2008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8B997-B4F5-4634-9B16-7D865A184026}" type="datetime1">
              <a:rPr lang="en-US" smtClean="0"/>
              <a:pPr/>
              <a:t>11/25/2008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7C271-E611-48CD-B223-73EEC71F9F96}" type="datetime1">
              <a:rPr lang="en-US" smtClean="0"/>
              <a:pPr/>
              <a:t>11/25/2008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49573-55D7-4F28-99FF-45B29D620C1B}" type="datetime1">
              <a:rPr lang="en-US" smtClean="0"/>
              <a:pPr/>
              <a:t>11/25/2008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876D19-5472-419D-8967-9F46ECCE7981}"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7DC2A-60E2-4BA5-A716-1A3504FADC36}" type="datetime1">
              <a:rPr lang="en-US" smtClean="0"/>
              <a:pPr/>
              <a:t>11/25/2008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76D19-5472-419D-8967-9F46ECCE7981}"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500042"/>
            <a:ext cx="6400800" cy="6357958"/>
          </a:xfrm>
        </p:spPr>
        <p:txBody>
          <a:bodyPr>
            <a:normAutofit fontScale="32500" lnSpcReduction="20000"/>
          </a:bodyPr>
          <a:lstStyle/>
          <a:p>
            <a:r>
              <a:rPr lang="es-ES_tradnl" b="1" dirty="0">
                <a:solidFill>
                  <a:schemeClr val="tx1"/>
                </a:solidFill>
              </a:rPr>
              <a:t>REPUBLICA BOLIVARIANA DE VENEZUELA</a:t>
            </a:r>
            <a:endParaRPr lang="en-US" dirty="0">
              <a:solidFill>
                <a:schemeClr val="tx1"/>
              </a:solidFill>
            </a:endParaRPr>
          </a:p>
          <a:p>
            <a:r>
              <a:rPr lang="es-ES_tradnl" b="1" dirty="0">
                <a:solidFill>
                  <a:schemeClr val="tx1"/>
                </a:solidFill>
              </a:rPr>
              <a:t>UNIVERSIDAD CENTRAL DE VENEZUELA</a:t>
            </a:r>
            <a:endParaRPr lang="en-US" dirty="0">
              <a:solidFill>
                <a:schemeClr val="tx1"/>
              </a:solidFill>
            </a:endParaRPr>
          </a:p>
          <a:p>
            <a:r>
              <a:rPr lang="es-ES_tradnl" b="1" dirty="0">
                <a:solidFill>
                  <a:schemeClr val="tx1"/>
                </a:solidFill>
              </a:rPr>
              <a:t>FACULTAD DE HUMANIDADES Y EDUCACIÓN</a:t>
            </a:r>
            <a:endParaRPr lang="en-US" dirty="0">
              <a:solidFill>
                <a:schemeClr val="tx1"/>
              </a:solidFill>
            </a:endParaRPr>
          </a:p>
          <a:p>
            <a:r>
              <a:rPr lang="es-ES_tradnl" b="1" dirty="0">
                <a:solidFill>
                  <a:schemeClr val="tx1"/>
                </a:solidFill>
              </a:rPr>
              <a:t>TRABAJO ESPECIAL DE GRADO</a:t>
            </a:r>
            <a:endParaRPr lang="en-US" dirty="0">
              <a:solidFill>
                <a:schemeClr val="tx1"/>
              </a:solidFill>
            </a:endParaRPr>
          </a:p>
          <a:p>
            <a:r>
              <a:rPr lang="es-ES_tradnl" dirty="0">
                <a:solidFill>
                  <a:schemeClr val="tx1"/>
                </a:solidFill>
              </a:rPr>
              <a:t> </a:t>
            </a:r>
            <a:endParaRPr lang="en-US" dirty="0">
              <a:solidFill>
                <a:schemeClr val="tx1"/>
              </a:solidFill>
            </a:endParaRPr>
          </a:p>
          <a:p>
            <a:r>
              <a:rPr lang="es-ES_tradnl" dirty="0"/>
              <a:t> </a:t>
            </a:r>
            <a:endParaRPr lang="en-US" dirty="0"/>
          </a:p>
          <a:p>
            <a:endParaRPr lang="es-ES_tradnl" b="1" i="1" dirty="0" smtClean="0">
              <a:solidFill>
                <a:schemeClr val="tx2">
                  <a:lumMod val="75000"/>
                </a:schemeClr>
              </a:solidFill>
            </a:endParaRPr>
          </a:p>
          <a:p>
            <a:endParaRPr lang="es-ES_tradnl" b="1" i="1" dirty="0">
              <a:solidFill>
                <a:schemeClr val="tx2">
                  <a:lumMod val="75000"/>
                </a:schemeClr>
              </a:solidFill>
            </a:endParaRPr>
          </a:p>
          <a:p>
            <a:endParaRPr lang="es-ES_tradnl" b="1" i="1" dirty="0" smtClean="0">
              <a:solidFill>
                <a:schemeClr val="tx2">
                  <a:lumMod val="75000"/>
                </a:schemeClr>
              </a:solidFill>
            </a:endParaRPr>
          </a:p>
          <a:p>
            <a:endParaRPr lang="es-ES_tradnl" b="1" i="1" dirty="0">
              <a:solidFill>
                <a:schemeClr val="tx2">
                  <a:lumMod val="75000"/>
                </a:schemeClr>
              </a:solidFill>
            </a:endParaRPr>
          </a:p>
          <a:p>
            <a:endParaRPr lang="es-ES_tradnl" b="1" i="1" dirty="0" smtClean="0">
              <a:solidFill>
                <a:schemeClr val="tx2">
                  <a:lumMod val="75000"/>
                </a:schemeClr>
              </a:solidFill>
            </a:endParaRPr>
          </a:p>
          <a:p>
            <a:endParaRPr lang="es-ES_tradnl" b="1" i="1" dirty="0">
              <a:solidFill>
                <a:schemeClr val="tx2">
                  <a:lumMod val="75000"/>
                </a:schemeClr>
              </a:solidFill>
            </a:endParaRPr>
          </a:p>
          <a:p>
            <a:r>
              <a:rPr lang="es-ES_tradnl" b="1" i="1" dirty="0">
                <a:solidFill>
                  <a:schemeClr val="tx2">
                    <a:lumMod val="75000"/>
                  </a:schemeClr>
                </a:solidFill>
              </a:rPr>
              <a:t> </a:t>
            </a:r>
            <a:endParaRPr lang="en-US" dirty="0">
              <a:solidFill>
                <a:schemeClr val="tx2">
                  <a:lumMod val="75000"/>
                </a:schemeClr>
              </a:solidFill>
            </a:endParaRPr>
          </a:p>
          <a:p>
            <a:endParaRPr lang="es-ES_tradnl" b="1" i="1" dirty="0" smtClean="0"/>
          </a:p>
          <a:p>
            <a:endParaRPr lang="es-ES_tradnl" b="1" i="1" dirty="0"/>
          </a:p>
          <a:p>
            <a:endParaRPr lang="es-ES_tradnl" b="1" i="1" dirty="0" smtClean="0"/>
          </a:p>
          <a:p>
            <a:endParaRPr lang="es-ES_tradnl" b="1" i="1" dirty="0"/>
          </a:p>
          <a:p>
            <a:endParaRPr lang="es-ES_tradnl" b="1" i="1" dirty="0" smtClean="0"/>
          </a:p>
          <a:p>
            <a:endParaRPr lang="es-ES_tradnl" b="1" i="1" dirty="0"/>
          </a:p>
          <a:p>
            <a:endParaRPr lang="es-ES_tradnl" b="1" i="1" dirty="0" smtClean="0"/>
          </a:p>
          <a:p>
            <a:endParaRPr lang="es-ES_tradnl" b="1" i="1" dirty="0">
              <a:solidFill>
                <a:schemeClr val="tx1"/>
              </a:solidFill>
            </a:endParaRPr>
          </a:p>
          <a:p>
            <a:r>
              <a:rPr lang="es-ES_tradnl" b="1" i="1" dirty="0" smtClean="0">
                <a:solidFill>
                  <a:schemeClr val="tx1"/>
                </a:solidFill>
              </a:rPr>
              <a:t>Autor</a:t>
            </a:r>
            <a:r>
              <a:rPr lang="es-ES_tradnl" b="1" i="1" dirty="0">
                <a:solidFill>
                  <a:schemeClr val="tx1"/>
                </a:solidFill>
              </a:rPr>
              <a:t>: Bachiller Frank E. Calviño N</a:t>
            </a:r>
            <a:r>
              <a:rPr lang="es-ES_tradnl" i="1" dirty="0" smtClean="0">
                <a:solidFill>
                  <a:schemeClr val="tx1"/>
                </a:solidFill>
              </a:rPr>
              <a:t>.</a:t>
            </a:r>
          </a:p>
          <a:p>
            <a:r>
              <a:rPr lang="es-ES_tradnl" i="1" dirty="0" smtClean="0">
                <a:solidFill>
                  <a:schemeClr val="tx1"/>
                </a:solidFill>
              </a:rPr>
              <a:t>CI: </a:t>
            </a:r>
            <a:r>
              <a:rPr lang="es-ES_tradnl" dirty="0" smtClean="0">
                <a:solidFill>
                  <a:schemeClr val="tx1"/>
                </a:solidFill>
              </a:rPr>
              <a:t> </a:t>
            </a:r>
            <a:r>
              <a:rPr lang="es-ES_tradnl" i="1" dirty="0" smtClean="0">
                <a:solidFill>
                  <a:schemeClr val="tx1"/>
                </a:solidFill>
              </a:rPr>
              <a:t>17.498121</a:t>
            </a:r>
            <a:endParaRPr lang="en-US" dirty="0">
              <a:solidFill>
                <a:schemeClr val="tx1"/>
              </a:solidFill>
            </a:endParaRPr>
          </a:p>
          <a:p>
            <a:r>
              <a:rPr lang="en-US" b="1" dirty="0">
                <a:solidFill>
                  <a:schemeClr val="tx1"/>
                </a:solidFill>
              </a:rPr>
              <a:t> </a:t>
            </a:r>
            <a:endParaRPr lang="en-US" dirty="0">
              <a:solidFill>
                <a:schemeClr val="tx1"/>
              </a:solidFill>
            </a:endParaRPr>
          </a:p>
          <a:p>
            <a:endParaRPr lang="en-US" b="1" dirty="0" smtClean="0">
              <a:solidFill>
                <a:schemeClr val="tx1"/>
              </a:solidFill>
            </a:endParaRPr>
          </a:p>
          <a:p>
            <a:endParaRPr lang="en-US" b="1" dirty="0">
              <a:solidFill>
                <a:schemeClr val="tx1"/>
              </a:solidFill>
            </a:endParaRPr>
          </a:p>
          <a:p>
            <a:r>
              <a:rPr lang="en-US" b="1" dirty="0">
                <a:solidFill>
                  <a:schemeClr val="tx1"/>
                </a:solidFill>
              </a:rPr>
              <a:t> </a:t>
            </a:r>
            <a:endParaRPr lang="en-US" dirty="0">
              <a:solidFill>
                <a:schemeClr val="tx1"/>
              </a:solidFill>
            </a:endParaRPr>
          </a:p>
          <a:p>
            <a:r>
              <a:rPr lang="es-ES_tradnl" b="1" dirty="0">
                <a:solidFill>
                  <a:schemeClr val="tx1"/>
                </a:solidFill>
              </a:rPr>
              <a:t>Trabajo presentado ante la Universidad Central de Venezuela, para optar al Título de </a:t>
            </a:r>
            <a:endParaRPr lang="es-ES_tradnl" b="1" dirty="0" smtClean="0">
              <a:solidFill>
                <a:schemeClr val="tx1"/>
              </a:solidFill>
            </a:endParaRPr>
          </a:p>
          <a:p>
            <a:r>
              <a:rPr lang="es-ES_tradnl" b="1" dirty="0" smtClean="0">
                <a:solidFill>
                  <a:schemeClr val="tx1"/>
                </a:solidFill>
              </a:rPr>
              <a:t>“</a:t>
            </a:r>
            <a:r>
              <a:rPr lang="es-ES_tradnl" b="1" dirty="0">
                <a:solidFill>
                  <a:schemeClr val="tx1"/>
                </a:solidFill>
              </a:rPr>
              <a:t>Licenciado en Comunicación Social”</a:t>
            </a:r>
            <a:endParaRPr lang="en-US" dirty="0">
              <a:solidFill>
                <a:schemeClr val="tx1"/>
              </a:solidFill>
            </a:endParaRPr>
          </a:p>
          <a:p>
            <a:r>
              <a:rPr lang="es-ES_tradnl" b="1" dirty="0">
                <a:solidFill>
                  <a:schemeClr val="tx1"/>
                </a:solidFill>
              </a:rPr>
              <a:t> </a:t>
            </a:r>
            <a:endParaRPr lang="en-US" dirty="0">
              <a:solidFill>
                <a:schemeClr val="tx1"/>
              </a:solidFill>
            </a:endParaRPr>
          </a:p>
          <a:p>
            <a:endParaRPr lang="es-ES_tradnl" b="1" dirty="0">
              <a:solidFill>
                <a:schemeClr val="tx1"/>
              </a:solidFill>
            </a:endParaRPr>
          </a:p>
          <a:p>
            <a:endParaRPr lang="es-ES_tradnl" b="1" dirty="0" smtClean="0">
              <a:solidFill>
                <a:schemeClr val="tx1"/>
              </a:solidFill>
            </a:endParaRPr>
          </a:p>
          <a:p>
            <a:r>
              <a:rPr lang="es-ES_tradnl" b="1" dirty="0" smtClean="0">
                <a:solidFill>
                  <a:schemeClr val="tx1"/>
                </a:solidFill>
              </a:rPr>
              <a:t>Tutor </a:t>
            </a:r>
            <a:r>
              <a:rPr lang="es-ES_tradnl" b="1" dirty="0">
                <a:solidFill>
                  <a:schemeClr val="tx1"/>
                </a:solidFill>
              </a:rPr>
              <a:t>Académico: Prof. Miguel Ángel Latouche.</a:t>
            </a:r>
            <a:endParaRPr lang="en-US" dirty="0">
              <a:solidFill>
                <a:schemeClr val="tx1"/>
              </a:solidFill>
            </a:endParaRPr>
          </a:p>
          <a:p>
            <a:r>
              <a:rPr lang="es-ES_tradnl" b="1" dirty="0">
                <a:solidFill>
                  <a:schemeClr val="tx1"/>
                </a:solidFill>
              </a:rPr>
              <a:t> </a:t>
            </a:r>
            <a:endParaRPr lang="en-US" dirty="0">
              <a:solidFill>
                <a:schemeClr val="tx1"/>
              </a:solidFill>
            </a:endParaRPr>
          </a:p>
          <a:p>
            <a:r>
              <a:rPr lang="es-ES_tradnl" b="1" dirty="0">
                <a:solidFill>
                  <a:schemeClr val="tx1"/>
                </a:solidFill>
              </a:rPr>
              <a:t> </a:t>
            </a:r>
            <a:endParaRPr lang="en-US" dirty="0">
              <a:solidFill>
                <a:schemeClr val="tx1"/>
              </a:solidFill>
            </a:endParaRPr>
          </a:p>
          <a:p>
            <a:endParaRPr lang="es-ES_tradnl" b="1" dirty="0">
              <a:solidFill>
                <a:schemeClr val="tx1"/>
              </a:solidFill>
            </a:endParaRPr>
          </a:p>
          <a:p>
            <a:endParaRPr lang="es-ES_tradnl" b="1" dirty="0" smtClean="0">
              <a:solidFill>
                <a:schemeClr val="tx1"/>
              </a:solidFill>
            </a:endParaRPr>
          </a:p>
          <a:p>
            <a:r>
              <a:rPr lang="es-ES_tradnl" b="1" dirty="0" smtClean="0">
                <a:solidFill>
                  <a:schemeClr val="tx1"/>
                </a:solidFill>
              </a:rPr>
              <a:t>Ciudad Universitaria, 11 de noviembre </a:t>
            </a:r>
            <a:r>
              <a:rPr lang="es-ES_tradnl" b="1" dirty="0">
                <a:solidFill>
                  <a:schemeClr val="tx1"/>
                </a:solidFill>
              </a:rPr>
              <a:t>de 2008</a:t>
            </a:r>
            <a:endParaRPr lang="en-US" dirty="0">
              <a:solidFill>
                <a:schemeClr val="tx1"/>
              </a:solidFill>
            </a:endParaRPr>
          </a:p>
          <a:p>
            <a:endParaRPr lang="en-US" dirty="0"/>
          </a:p>
        </p:txBody>
      </p:sp>
      <p:pic>
        <p:nvPicPr>
          <p:cNvPr id="1026" name="Picture 2" descr="UCV-Color"/>
          <p:cNvPicPr>
            <a:picLocks noChangeAspect="1" noChangeArrowheads="1"/>
          </p:cNvPicPr>
          <p:nvPr/>
        </p:nvPicPr>
        <p:blipFill>
          <a:blip r:embed="rId2"/>
          <a:srcRect/>
          <a:stretch>
            <a:fillRect/>
          </a:stretch>
        </p:blipFill>
        <p:spPr bwMode="auto">
          <a:xfrm>
            <a:off x="142844" y="142852"/>
            <a:ext cx="866775" cy="885825"/>
          </a:xfrm>
          <a:prstGeom prst="rect">
            <a:avLst/>
          </a:prstGeom>
          <a:noFill/>
          <a:ln w="9525">
            <a:noFill/>
            <a:miter lim="800000"/>
            <a:headEnd/>
            <a:tailEnd/>
          </a:ln>
        </p:spPr>
      </p:pic>
      <p:sp>
        <p:nvSpPr>
          <p:cNvPr id="5" name="TextBox 4"/>
          <p:cNvSpPr txBox="1"/>
          <p:nvPr/>
        </p:nvSpPr>
        <p:spPr>
          <a:xfrm>
            <a:off x="642910" y="1857364"/>
            <a:ext cx="8001056" cy="1477328"/>
          </a:xfrm>
          <a:prstGeom prst="rect">
            <a:avLst/>
          </a:prstGeom>
          <a:noFill/>
        </p:spPr>
        <p:txBody>
          <a:bodyPr wrap="square" rtlCol="0">
            <a:spAutoFit/>
          </a:bodyPr>
          <a:lstStyle/>
          <a:p>
            <a:pPr algn="ctr"/>
            <a:r>
              <a:rPr lang="es-ES_tradnl" b="1" dirty="0" smtClean="0">
                <a:solidFill>
                  <a:srgbClr val="0070C0"/>
                </a:solidFill>
              </a:rPr>
              <a:t>EL CUARTO PODER Y SUS ESCLAVOS:</a:t>
            </a:r>
            <a:endParaRPr lang="en-US" dirty="0" smtClean="0">
              <a:solidFill>
                <a:srgbClr val="0070C0"/>
              </a:solidFill>
            </a:endParaRPr>
          </a:p>
          <a:p>
            <a:pPr algn="ctr"/>
            <a:r>
              <a:rPr lang="es-ES_tradnl" i="1" dirty="0" smtClean="0">
                <a:solidFill>
                  <a:srgbClr val="0070C0"/>
                </a:solidFill>
              </a:rPr>
              <a:t>Estudio sobre la construcción del espacio público y su relación con el Estado en democracia.</a:t>
            </a:r>
            <a:endParaRPr lang="en-US" dirty="0" smtClean="0">
              <a:solidFill>
                <a:srgbClr val="0070C0"/>
              </a:solidFill>
            </a:endParaRPr>
          </a:p>
          <a:p>
            <a:pPr algn="ctr"/>
            <a:r>
              <a:rPr lang="es-ES_tradnl" b="1" i="1" dirty="0" smtClean="0">
                <a:solidFill>
                  <a:srgbClr val="0070C0"/>
                </a:solidFill>
              </a:rPr>
              <a:t> </a:t>
            </a:r>
            <a:endParaRPr lang="en-US" dirty="0" smtClean="0">
              <a:solidFill>
                <a:srgbClr val="0070C0"/>
              </a:solidFill>
            </a:endParaRPr>
          </a:p>
          <a:p>
            <a:endParaRPr lang="en-US" dirty="0">
              <a:solidFill>
                <a:srgbClr val="0070C0"/>
              </a:solidFill>
            </a:endParaRPr>
          </a:p>
        </p:txBody>
      </p:sp>
      <p:sp>
        <p:nvSpPr>
          <p:cNvPr id="6" name="Slide Number Placeholder 5"/>
          <p:cNvSpPr>
            <a:spLocks noGrp="1"/>
          </p:cNvSpPr>
          <p:nvPr>
            <p:ph type="sldNum" sz="quarter" idx="12"/>
          </p:nvPr>
        </p:nvSpPr>
        <p:spPr/>
        <p:txBody>
          <a:bodyPr/>
          <a:lstStyle/>
          <a:p>
            <a:fld id="{F2876D19-5472-419D-8967-9F46ECCE7981}" type="slidenum">
              <a:rPr lang="en-US" smtClean="0"/>
              <a:pPr/>
              <a:t>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4000" b="1" i="1" dirty="0" smtClean="0"/>
              <a:t>Capítulo I</a:t>
            </a:r>
            <a:r>
              <a:rPr lang="es-ES_tradnl" dirty="0" smtClean="0"/>
              <a:t/>
            </a:r>
            <a:br>
              <a:rPr lang="es-ES_tradnl" dirty="0" smtClean="0"/>
            </a:br>
            <a:r>
              <a:rPr lang="es-ES_tradnl" sz="4900" dirty="0" smtClean="0">
                <a:solidFill>
                  <a:srgbClr val="0070C0"/>
                </a:solidFill>
              </a:rPr>
              <a:t> La gran brecha: Privado o Público</a:t>
            </a:r>
            <a:endParaRPr lang="en-US" sz="4900" dirty="0">
              <a:solidFill>
                <a:srgbClr val="0070C0"/>
              </a:solidFill>
            </a:endParaRPr>
          </a:p>
        </p:txBody>
      </p:sp>
      <p:sp>
        <p:nvSpPr>
          <p:cNvPr id="4" name="Slide Number Placeholder 3"/>
          <p:cNvSpPr>
            <a:spLocks noGrp="1"/>
          </p:cNvSpPr>
          <p:nvPr>
            <p:ph type="sldNum" sz="quarter" idx="12"/>
          </p:nvPr>
        </p:nvSpPr>
        <p:spPr/>
        <p:txBody>
          <a:bodyPr/>
          <a:lstStyle/>
          <a:p>
            <a:fld id="{F2876D19-5472-419D-8967-9F46ECCE7981}" type="slidenum">
              <a:rPr lang="en-US" smtClean="0"/>
              <a:pPr/>
              <a:t>10</a:t>
            </a:fld>
            <a:endParaRPr lang="en-US" dirty="0"/>
          </a:p>
        </p:txBody>
      </p:sp>
      <p:sp>
        <p:nvSpPr>
          <p:cNvPr id="5" name="TextBox 4"/>
          <p:cNvSpPr txBox="1"/>
          <p:nvPr/>
        </p:nvSpPr>
        <p:spPr>
          <a:xfrm>
            <a:off x="0" y="1928803"/>
            <a:ext cx="9144000" cy="646331"/>
          </a:xfrm>
          <a:prstGeom prst="rect">
            <a:avLst/>
          </a:prstGeom>
          <a:noFill/>
        </p:spPr>
        <p:txBody>
          <a:bodyPr wrap="square" rtlCol="0">
            <a:spAutoFit/>
          </a:bodyPr>
          <a:lstStyle/>
          <a:p>
            <a:pPr marL="342900" indent="-342900" algn="ctr">
              <a:buAutoNum type="arabicPeriod"/>
            </a:pPr>
            <a:r>
              <a:rPr lang="es-ES_tradnl" dirty="0" smtClean="0"/>
              <a:t>¿Qué entendemos nosotros por privado y público?             </a:t>
            </a:r>
            <a:r>
              <a:rPr lang="es-ES_tradnl" dirty="0" smtClean="0">
                <a:solidFill>
                  <a:srgbClr val="0070C0"/>
                </a:solidFill>
              </a:rPr>
              <a:t>   </a:t>
            </a:r>
          </a:p>
          <a:p>
            <a:pPr marL="342900" indent="-342900" algn="ctr"/>
            <a:endParaRPr lang="en-US" dirty="0">
              <a:solidFill>
                <a:srgbClr val="0070C0"/>
              </a:solidFill>
            </a:endParaRPr>
          </a:p>
        </p:txBody>
      </p:sp>
      <p:sp>
        <p:nvSpPr>
          <p:cNvPr id="7" name="TextBox 6"/>
          <p:cNvSpPr txBox="1"/>
          <p:nvPr/>
        </p:nvSpPr>
        <p:spPr>
          <a:xfrm>
            <a:off x="1714480" y="3000372"/>
            <a:ext cx="5857884" cy="1477328"/>
          </a:xfrm>
          <a:prstGeom prst="rect">
            <a:avLst/>
          </a:prstGeom>
          <a:noFill/>
        </p:spPr>
        <p:txBody>
          <a:bodyPr wrap="square" rtlCol="0">
            <a:spAutoFit/>
          </a:bodyPr>
          <a:lstStyle/>
          <a:p>
            <a:pPr algn="ctr"/>
            <a:r>
              <a:rPr lang="es-ES_tradnl" b="1" dirty="0" smtClean="0">
                <a:solidFill>
                  <a:srgbClr val="FF0000"/>
                </a:solidFill>
              </a:rPr>
              <a:t>No existe una definición OFICIAL </a:t>
            </a:r>
            <a:r>
              <a:rPr lang="es-ES_tradnl" dirty="0" smtClean="0"/>
              <a:t>de “lo privado” y “lo público”. Y aquello que puede ser considerado como “público” dentro de una determinada sociedad, resulta o puede resultar ser “privado” según las costumbres de otro pueblo. </a:t>
            </a:r>
            <a:endParaRPr lang="en-US" dirty="0"/>
          </a:p>
        </p:txBody>
      </p:sp>
      <p:sp>
        <p:nvSpPr>
          <p:cNvPr id="9" name="TextBox 8"/>
          <p:cNvSpPr txBox="1"/>
          <p:nvPr/>
        </p:nvSpPr>
        <p:spPr>
          <a:xfrm>
            <a:off x="1643042" y="2928934"/>
            <a:ext cx="5857916" cy="646331"/>
          </a:xfrm>
          <a:prstGeom prst="rect">
            <a:avLst/>
          </a:prstGeom>
          <a:noFill/>
        </p:spPr>
        <p:txBody>
          <a:bodyPr wrap="square" rtlCol="0">
            <a:spAutoFit/>
          </a:bodyPr>
          <a:lstStyle/>
          <a:p>
            <a:pPr algn="ctr"/>
            <a:r>
              <a:rPr lang="es-ES_tradnl" dirty="0" smtClean="0"/>
              <a:t>¿Es lo que hacemos en nuestra casa, de manera individual y/o con nuestra familia? </a:t>
            </a:r>
            <a:endParaRPr lang="en-US" dirty="0"/>
          </a:p>
        </p:txBody>
      </p:sp>
      <p:sp>
        <p:nvSpPr>
          <p:cNvPr id="10" name="TextBox 9"/>
          <p:cNvSpPr txBox="1"/>
          <p:nvPr/>
        </p:nvSpPr>
        <p:spPr>
          <a:xfrm>
            <a:off x="4000496" y="2571744"/>
            <a:ext cx="1285884" cy="369332"/>
          </a:xfrm>
          <a:prstGeom prst="rect">
            <a:avLst/>
          </a:prstGeom>
          <a:noFill/>
        </p:spPr>
        <p:txBody>
          <a:bodyPr wrap="square" rtlCol="0">
            <a:spAutoFit/>
          </a:bodyPr>
          <a:lstStyle/>
          <a:p>
            <a:r>
              <a:rPr lang="es-ES_tradnl" dirty="0" smtClean="0"/>
              <a:t>Lo privado:</a:t>
            </a:r>
            <a:endParaRPr lang="en-US" dirty="0"/>
          </a:p>
        </p:txBody>
      </p:sp>
      <p:sp>
        <p:nvSpPr>
          <p:cNvPr id="11" name="TextBox 10"/>
          <p:cNvSpPr txBox="1"/>
          <p:nvPr/>
        </p:nvSpPr>
        <p:spPr>
          <a:xfrm>
            <a:off x="4071934" y="3857628"/>
            <a:ext cx="1214446" cy="369332"/>
          </a:xfrm>
          <a:prstGeom prst="rect">
            <a:avLst/>
          </a:prstGeom>
          <a:noFill/>
        </p:spPr>
        <p:txBody>
          <a:bodyPr wrap="square" rtlCol="0">
            <a:spAutoFit/>
          </a:bodyPr>
          <a:lstStyle/>
          <a:p>
            <a:r>
              <a:rPr lang="es-ES_tradnl" dirty="0" smtClean="0"/>
              <a:t>Lo público:</a:t>
            </a:r>
            <a:endParaRPr lang="en-US" dirty="0"/>
          </a:p>
        </p:txBody>
      </p:sp>
      <p:sp>
        <p:nvSpPr>
          <p:cNvPr id="12" name="TextBox 11"/>
          <p:cNvSpPr txBox="1"/>
          <p:nvPr/>
        </p:nvSpPr>
        <p:spPr>
          <a:xfrm>
            <a:off x="0" y="1428736"/>
            <a:ext cx="9144000" cy="369332"/>
          </a:xfrm>
          <a:prstGeom prst="rect">
            <a:avLst/>
          </a:prstGeom>
          <a:noFill/>
        </p:spPr>
        <p:txBody>
          <a:bodyPr wrap="square" rtlCol="0">
            <a:spAutoFit/>
          </a:bodyPr>
          <a:lstStyle/>
          <a:p>
            <a:pPr algn="ctr"/>
            <a:r>
              <a:rPr lang="es-ES_tradnl" dirty="0" smtClean="0">
                <a:solidFill>
                  <a:srgbClr val="0070C0"/>
                </a:solidFill>
              </a:rPr>
              <a:t>El problema cultural</a:t>
            </a:r>
            <a:endParaRPr lang="en-US" dirty="0">
              <a:solidFill>
                <a:srgbClr val="0070C0"/>
              </a:solidFill>
            </a:endParaRPr>
          </a:p>
        </p:txBody>
      </p:sp>
      <p:sp>
        <p:nvSpPr>
          <p:cNvPr id="13" name="TextBox 12"/>
          <p:cNvSpPr txBox="1"/>
          <p:nvPr/>
        </p:nvSpPr>
        <p:spPr>
          <a:xfrm>
            <a:off x="1285852" y="4286256"/>
            <a:ext cx="6715140" cy="646331"/>
          </a:xfrm>
          <a:prstGeom prst="rect">
            <a:avLst/>
          </a:prstGeom>
          <a:noFill/>
        </p:spPr>
        <p:txBody>
          <a:bodyPr wrap="square" rtlCol="0">
            <a:spAutoFit/>
          </a:bodyPr>
          <a:lstStyle/>
          <a:p>
            <a:pPr algn="ctr"/>
            <a:r>
              <a:rPr lang="es-ES_tradnl" dirty="0" smtClean="0"/>
              <a:t>¿Es lo que hacemos en la calle de manera colectiva y/o con la sociedad?</a:t>
            </a:r>
            <a:endParaRPr lang="en-US" dirty="0"/>
          </a:p>
        </p:txBody>
      </p:sp>
      <p:sp>
        <p:nvSpPr>
          <p:cNvPr id="14" name="TextBox 13"/>
          <p:cNvSpPr txBox="1"/>
          <p:nvPr/>
        </p:nvSpPr>
        <p:spPr>
          <a:xfrm>
            <a:off x="3357522" y="6396335"/>
            <a:ext cx="5786478" cy="461665"/>
          </a:xfrm>
          <a:prstGeom prst="rect">
            <a:avLst/>
          </a:prstGeom>
          <a:noFill/>
        </p:spPr>
        <p:txBody>
          <a:bodyPr wrap="square" rtlCol="0">
            <a:spAutoFit/>
          </a:bodyPr>
          <a:lstStyle/>
          <a:p>
            <a:pPr algn="ctr"/>
            <a:r>
              <a:rPr lang="en-US" sz="1200" b="1" i="1" dirty="0" smtClean="0"/>
              <a:t>FUENTE: Nihon no Hyoujun ¿Qué es normal en Japón?: Web page research experiment. http://www.quirkyjapan.or.tv/</a:t>
            </a:r>
            <a:endParaRPr lang="en-US" sz="1200" i="1" dirty="0"/>
          </a:p>
        </p:txBody>
      </p:sp>
      <p:pic>
        <p:nvPicPr>
          <p:cNvPr id="15" name="Picture 14" descr="colegio_japones-21.jpg"/>
          <p:cNvPicPr>
            <a:picLocks noChangeAspect="1"/>
          </p:cNvPicPr>
          <p:nvPr/>
        </p:nvPicPr>
        <p:blipFill>
          <a:blip r:embed="rId2"/>
          <a:stretch>
            <a:fillRect/>
          </a:stretch>
        </p:blipFill>
        <p:spPr>
          <a:xfrm>
            <a:off x="214282" y="2428868"/>
            <a:ext cx="3038475"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143240" y="1714488"/>
            <a:ext cx="2857520" cy="369332"/>
          </a:xfrm>
          <a:prstGeom prst="rect">
            <a:avLst/>
          </a:prstGeom>
          <a:noFill/>
        </p:spPr>
        <p:txBody>
          <a:bodyPr wrap="square" rtlCol="0">
            <a:spAutoFit/>
          </a:bodyPr>
          <a:lstStyle/>
          <a:p>
            <a:r>
              <a:rPr lang="es-ES_tradnl" b="1" dirty="0" smtClean="0">
                <a:solidFill>
                  <a:srgbClr val="0070C0"/>
                </a:solidFill>
              </a:rPr>
              <a:t>Veamos algunos ejemplos…</a:t>
            </a:r>
            <a:endParaRPr lang="en-US" b="1" dirty="0">
              <a:solidFill>
                <a:srgbClr val="0070C0"/>
              </a:solidFill>
            </a:endParaRPr>
          </a:p>
        </p:txBody>
      </p:sp>
      <p:sp>
        <p:nvSpPr>
          <p:cNvPr id="17" name="TextBox 16"/>
          <p:cNvSpPr txBox="1"/>
          <p:nvPr/>
        </p:nvSpPr>
        <p:spPr>
          <a:xfrm>
            <a:off x="0" y="2143116"/>
            <a:ext cx="4071966" cy="276999"/>
          </a:xfrm>
          <a:prstGeom prst="rect">
            <a:avLst/>
          </a:prstGeom>
          <a:noFill/>
        </p:spPr>
        <p:txBody>
          <a:bodyPr wrap="square" rtlCol="0">
            <a:spAutoFit/>
          </a:bodyPr>
          <a:lstStyle/>
          <a:p>
            <a:r>
              <a:rPr lang="es-ES_tradnl" sz="1200" b="1" dirty="0" smtClean="0"/>
              <a:t>Armario de Zapatos a la entrada de un preescolar en Kioto</a:t>
            </a:r>
            <a:endParaRPr lang="en-US" sz="1200" b="1" dirty="0"/>
          </a:p>
        </p:txBody>
      </p:sp>
      <p:sp>
        <p:nvSpPr>
          <p:cNvPr id="18" name="TextBox 17"/>
          <p:cNvSpPr txBox="1"/>
          <p:nvPr/>
        </p:nvSpPr>
        <p:spPr>
          <a:xfrm>
            <a:off x="3500430" y="2500306"/>
            <a:ext cx="3929090" cy="1107996"/>
          </a:xfrm>
          <a:prstGeom prst="rect">
            <a:avLst/>
          </a:prstGeom>
          <a:noFill/>
        </p:spPr>
        <p:txBody>
          <a:bodyPr wrap="square" rtlCol="0">
            <a:spAutoFit/>
          </a:bodyPr>
          <a:lstStyle/>
          <a:p>
            <a:pPr algn="ctr"/>
            <a:r>
              <a:rPr lang="es-ES" sz="1600" b="1" dirty="0" smtClean="0"/>
              <a:t>Cuando era niño ¿celebraban su cumpleaños?</a:t>
            </a:r>
            <a:r>
              <a:rPr lang="es-ES" sz="1600" dirty="0" smtClean="0"/>
              <a:t/>
            </a:r>
            <a:br>
              <a:rPr lang="es-ES" sz="1600" dirty="0" smtClean="0"/>
            </a:br>
            <a:endParaRPr lang="es-ES" sz="1600" dirty="0" smtClean="0"/>
          </a:p>
          <a:p>
            <a:endParaRPr lang="en-US" dirty="0"/>
          </a:p>
        </p:txBody>
      </p:sp>
      <p:sp>
        <p:nvSpPr>
          <p:cNvPr id="19" name="TextBox 18"/>
          <p:cNvSpPr txBox="1"/>
          <p:nvPr/>
        </p:nvSpPr>
        <p:spPr>
          <a:xfrm>
            <a:off x="5500694" y="2071678"/>
            <a:ext cx="2928958" cy="369332"/>
          </a:xfrm>
          <a:prstGeom prst="rect">
            <a:avLst/>
          </a:prstGeom>
          <a:noFill/>
        </p:spPr>
        <p:txBody>
          <a:bodyPr wrap="square" rtlCol="0">
            <a:spAutoFit/>
          </a:bodyPr>
          <a:lstStyle/>
          <a:p>
            <a:pPr algn="ctr"/>
            <a:r>
              <a:rPr lang="es-ES_tradnl" dirty="0" smtClean="0"/>
              <a:t>Costumbres Japonesas </a:t>
            </a:r>
            <a:endParaRPr lang="en-US" dirty="0"/>
          </a:p>
        </p:txBody>
      </p:sp>
      <p:sp>
        <p:nvSpPr>
          <p:cNvPr id="20" name="TextBox 19"/>
          <p:cNvSpPr txBox="1"/>
          <p:nvPr/>
        </p:nvSpPr>
        <p:spPr>
          <a:xfrm>
            <a:off x="3714744" y="3143248"/>
            <a:ext cx="928694" cy="369332"/>
          </a:xfrm>
          <a:prstGeom prst="rect">
            <a:avLst/>
          </a:prstGeom>
          <a:noFill/>
        </p:spPr>
        <p:txBody>
          <a:bodyPr wrap="square" rtlCol="0">
            <a:spAutoFit/>
          </a:bodyPr>
          <a:lstStyle/>
          <a:p>
            <a:pPr algn="ctr"/>
            <a:r>
              <a:rPr lang="es-ES_tradnl" dirty="0" smtClean="0"/>
              <a:t>Si  44%</a:t>
            </a:r>
            <a:endParaRPr lang="en-US" dirty="0"/>
          </a:p>
        </p:txBody>
      </p:sp>
      <p:sp>
        <p:nvSpPr>
          <p:cNvPr id="21" name="TextBox 20"/>
          <p:cNvSpPr txBox="1"/>
          <p:nvPr/>
        </p:nvSpPr>
        <p:spPr>
          <a:xfrm>
            <a:off x="6143636" y="3143248"/>
            <a:ext cx="1000132" cy="369332"/>
          </a:xfrm>
          <a:prstGeom prst="rect">
            <a:avLst/>
          </a:prstGeom>
          <a:noFill/>
        </p:spPr>
        <p:txBody>
          <a:bodyPr wrap="square" rtlCol="0">
            <a:spAutoFit/>
          </a:bodyPr>
          <a:lstStyle/>
          <a:p>
            <a:pPr algn="ctr"/>
            <a:r>
              <a:rPr lang="es-ES_tradnl" b="1" dirty="0" smtClean="0">
                <a:solidFill>
                  <a:srgbClr val="FF0000"/>
                </a:solidFill>
              </a:rPr>
              <a:t>No  54%</a:t>
            </a:r>
            <a:endParaRPr lang="en-US" b="1" dirty="0">
              <a:solidFill>
                <a:srgbClr val="FF0000"/>
              </a:solidFill>
            </a:endParaRPr>
          </a:p>
        </p:txBody>
      </p:sp>
      <p:sp>
        <p:nvSpPr>
          <p:cNvPr id="22" name="TextBox 21"/>
          <p:cNvSpPr txBox="1"/>
          <p:nvPr/>
        </p:nvSpPr>
        <p:spPr>
          <a:xfrm>
            <a:off x="3357554" y="3643314"/>
            <a:ext cx="3143272" cy="1415772"/>
          </a:xfrm>
          <a:prstGeom prst="rect">
            <a:avLst/>
          </a:prstGeom>
          <a:noFill/>
        </p:spPr>
        <p:txBody>
          <a:bodyPr wrap="square" rtlCol="0">
            <a:spAutoFit/>
          </a:bodyPr>
          <a:lstStyle/>
          <a:p>
            <a:pPr algn="ctr"/>
            <a:r>
              <a:rPr lang="es-ES" sz="1400" b="1" dirty="0" smtClean="0"/>
              <a:t>Cuando se sienta en el cuarto de baño, ¿Cuánto baja sus pantalones? </a:t>
            </a:r>
            <a:r>
              <a:rPr lang="es-ES" sz="1400" dirty="0" smtClean="0"/>
              <a:t/>
            </a:r>
            <a:br>
              <a:rPr lang="es-ES" sz="1400" dirty="0" smtClean="0"/>
            </a:br>
            <a:r>
              <a:rPr lang="es-ES" sz="1400" dirty="0" smtClean="0"/>
              <a:t>Hasta las rodillas: 19 %</a:t>
            </a:r>
            <a:br>
              <a:rPr lang="es-ES" sz="1400" dirty="0" smtClean="0"/>
            </a:br>
            <a:r>
              <a:rPr lang="es-ES" sz="1400" dirty="0" smtClean="0"/>
              <a:t>Hasta los tobillos: 13 %</a:t>
            </a:r>
            <a:br>
              <a:rPr lang="es-ES" sz="1400" dirty="0" smtClean="0"/>
            </a:br>
            <a:r>
              <a:rPr lang="es-ES" sz="1400" b="1" dirty="0" smtClean="0">
                <a:solidFill>
                  <a:srgbClr val="FF0000"/>
                </a:solidFill>
              </a:rPr>
              <a:t>Me los quito: 33  %</a:t>
            </a:r>
          </a:p>
          <a:p>
            <a:endParaRPr lang="en-US" sz="1600" dirty="0"/>
          </a:p>
        </p:txBody>
      </p:sp>
      <p:sp>
        <p:nvSpPr>
          <p:cNvPr id="23" name="TextBox 22"/>
          <p:cNvSpPr txBox="1"/>
          <p:nvPr/>
        </p:nvSpPr>
        <p:spPr>
          <a:xfrm>
            <a:off x="5786414" y="4714885"/>
            <a:ext cx="3357586" cy="1661993"/>
          </a:xfrm>
          <a:prstGeom prst="rect">
            <a:avLst/>
          </a:prstGeom>
          <a:noFill/>
        </p:spPr>
        <p:txBody>
          <a:bodyPr wrap="square" rtlCol="0">
            <a:spAutoFit/>
          </a:bodyPr>
          <a:lstStyle/>
          <a:p>
            <a:pPr algn="ctr"/>
            <a:r>
              <a:rPr lang="es-ES" sz="1400" b="1" dirty="0" smtClean="0"/>
              <a:t>¿A qué edad una mujer o un hombre se convierten en personas de "mediana edad"?</a:t>
            </a:r>
            <a:r>
              <a:rPr lang="es-ES" sz="1400" dirty="0" smtClean="0"/>
              <a:t/>
            </a:r>
            <a:br>
              <a:rPr lang="es-ES" sz="1400" dirty="0" smtClean="0"/>
            </a:br>
            <a:r>
              <a:rPr lang="es-ES" sz="1400" b="1" dirty="0" smtClean="0">
                <a:solidFill>
                  <a:srgbClr val="FF0000"/>
                </a:solidFill>
              </a:rPr>
              <a:t>De 30-34: 51%</a:t>
            </a:r>
            <a:r>
              <a:rPr lang="es-ES" sz="1400" dirty="0" smtClean="0"/>
              <a:t/>
            </a:r>
            <a:br>
              <a:rPr lang="es-ES" sz="1400" dirty="0" smtClean="0"/>
            </a:br>
            <a:r>
              <a:rPr lang="es-ES" sz="1400" dirty="0" smtClean="0"/>
              <a:t>De 35-39: 40%</a:t>
            </a:r>
            <a:br>
              <a:rPr lang="es-ES" sz="1400" dirty="0" smtClean="0"/>
            </a:br>
            <a:endParaRPr lang="es-ES" sz="1400" dirty="0" smtClean="0"/>
          </a:p>
          <a:p>
            <a:endParaRPr lang="en-US" dirty="0"/>
          </a:p>
        </p:txBody>
      </p:sp>
      <p:sp>
        <p:nvSpPr>
          <p:cNvPr id="24" name="TextBox 23"/>
          <p:cNvSpPr txBox="1"/>
          <p:nvPr/>
        </p:nvSpPr>
        <p:spPr>
          <a:xfrm>
            <a:off x="0" y="5286388"/>
            <a:ext cx="9144000" cy="369332"/>
          </a:xfrm>
          <a:prstGeom prst="rect">
            <a:avLst/>
          </a:prstGeom>
          <a:noFill/>
        </p:spPr>
        <p:txBody>
          <a:bodyPr wrap="square" rtlCol="0">
            <a:spAutoFit/>
          </a:bodyPr>
          <a:lstStyle/>
          <a:p>
            <a:pPr algn="ctr"/>
            <a:r>
              <a:rPr lang="es-ES_tradnl" i="1" dirty="0" smtClean="0"/>
              <a:t>“</a:t>
            </a:r>
            <a:r>
              <a:rPr lang="es-ES_tradnl" i="1" dirty="0" err="1" smtClean="0"/>
              <a:t>Within</a:t>
            </a:r>
            <a:r>
              <a:rPr lang="es-ES_tradnl" i="1" dirty="0" smtClean="0"/>
              <a:t> </a:t>
            </a:r>
            <a:r>
              <a:rPr lang="es-ES_tradnl" i="1" dirty="0" err="1" smtClean="0"/>
              <a:t>the</a:t>
            </a:r>
            <a:r>
              <a:rPr lang="es-ES_tradnl" i="1" dirty="0" smtClean="0"/>
              <a:t> </a:t>
            </a:r>
            <a:r>
              <a:rPr lang="es-ES_tradnl" i="1" dirty="0" err="1" smtClean="0"/>
              <a:t>sanctity</a:t>
            </a:r>
            <a:r>
              <a:rPr lang="es-ES_tradnl" i="1" dirty="0" smtClean="0"/>
              <a:t> of home”</a:t>
            </a:r>
            <a:r>
              <a:rPr lang="es-ES_tradnl" dirty="0" smtClean="0"/>
              <a:t> </a:t>
            </a:r>
            <a:r>
              <a:rPr lang="es-ES_tradnl" sz="1400" dirty="0" smtClean="0"/>
              <a:t>Vid </a:t>
            </a:r>
            <a:r>
              <a:rPr lang="es-ES_tradnl" sz="1400" dirty="0" err="1" smtClean="0"/>
              <a:t>Steinberger</a:t>
            </a:r>
            <a:r>
              <a:rPr lang="es-ES_tradnl" sz="1400" dirty="0" smtClean="0"/>
              <a:t>. 1999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0"/>
                                        </p:tgtEl>
                                      </p:cBhvr>
                                    </p:animEffect>
                                    <p:set>
                                      <p:cBhvr>
                                        <p:cTn id="41" dur="1" fill="hold">
                                          <p:stCondLst>
                                            <p:cond delay="19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24"/>
                                        </p:tgtEl>
                                      </p:cBhvr>
                                    </p:animEffect>
                                    <p:set>
                                      <p:cBhvr>
                                        <p:cTn id="53" dur="1" fill="hold">
                                          <p:stCondLst>
                                            <p:cond delay="1999"/>
                                          </p:stCondLst>
                                        </p:cTn>
                                        <p:tgtEl>
                                          <p:spTgt spid="24"/>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2000"/>
                                        <p:tgtEl>
                                          <p:spTgt spid="7"/>
                                        </p:tgtEl>
                                      </p:cBhvr>
                                    </p:animEffect>
                                    <p:set>
                                      <p:cBhvr>
                                        <p:cTn id="62" dur="1" fill="hold">
                                          <p:stCondLst>
                                            <p:cond delay="1999"/>
                                          </p:stCondLst>
                                        </p:cTn>
                                        <p:tgtEl>
                                          <p:spTgt spid="7"/>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2000"/>
                                        <p:tgtEl>
                                          <p:spTgt spid="19"/>
                                        </p:tgtEl>
                                      </p:cBhvr>
                                    </p:animEffect>
                                  </p:childTnLst>
                                </p:cTn>
                              </p:par>
                            </p:childTnLst>
                          </p:cTn>
                        </p:par>
                        <p:par>
                          <p:cTn id="70" fill="hold">
                            <p:stCondLst>
                              <p:cond delay="4000"/>
                            </p:stCondLst>
                            <p:childTnLst>
                              <p:par>
                                <p:cTn id="71" presetID="2" presetClass="entr" presetSubtype="4"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000"/>
                                        <p:tgtEl>
                                          <p:spTgt spid="14"/>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Effect transition="in" filter="fade">
                                      <p:cBhvr>
                                        <p:cTn id="84" dur="2000"/>
                                        <p:tgtEl>
                                          <p:spTgt spid="18">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0"/>
                                        <p:tgtEl>
                                          <p:spTgt spid="20"/>
                                        </p:tgtEl>
                                      </p:cBhvr>
                                    </p:animEffect>
                                  </p:childTnLst>
                                </p:cTn>
                              </p:par>
                            </p:childTnLst>
                          </p:cTn>
                        </p:par>
                        <p:par>
                          <p:cTn id="88" fill="hold">
                            <p:stCondLst>
                              <p:cond delay="8000"/>
                            </p:stCondLst>
                            <p:childTnLst>
                              <p:par>
                                <p:cTn id="89" presetID="10" presetClass="entr" presetSubtype="0"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fade">
                                      <p:cBhvr>
                                        <p:cTn id="91" dur="2000"/>
                                        <p:tgtEl>
                                          <p:spTgt spid="21">
                                            <p:txEl>
                                              <p:pRg st="0" end="0"/>
                                            </p:txEl>
                                          </p:spTgt>
                                        </p:tgtEl>
                                      </p:cBhvr>
                                    </p:animEffect>
                                  </p:childTnLst>
                                </p:cTn>
                              </p:par>
                            </p:childTnLst>
                          </p:cTn>
                        </p:par>
                        <p:par>
                          <p:cTn id="92" fill="hold">
                            <p:stCondLst>
                              <p:cond delay="10000"/>
                            </p:stCondLst>
                            <p:childTnLst>
                              <p:par>
                                <p:cTn id="93" presetID="6" presetClass="emph" presetSubtype="0" fill="hold" grpId="0" nodeType="afterEffect">
                                  <p:stCondLst>
                                    <p:cond delay="0"/>
                                  </p:stCondLst>
                                  <p:childTnLst>
                                    <p:animScale>
                                      <p:cBhvr>
                                        <p:cTn id="94" dur="2000" fill="hold"/>
                                        <p:tgtEl>
                                          <p:spTgt spid="21">
                                            <p:txEl>
                                              <p:pRg st="0" end="0"/>
                                            </p:txEl>
                                          </p:spTgt>
                                        </p:tgtEl>
                                      </p:cBhvr>
                                      <p:by x="150000" y="150000"/>
                                    </p:animScale>
                                  </p:childTnLst>
                                </p:cTn>
                              </p:par>
                            </p:childTnLst>
                          </p:cTn>
                        </p:par>
                        <p:par>
                          <p:cTn id="95" fill="hold">
                            <p:stCondLst>
                              <p:cond delay="12000"/>
                            </p:stCondLst>
                            <p:childTnLst>
                              <p:par>
                                <p:cTn id="96" presetID="10"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2000"/>
                                        <p:tgtEl>
                                          <p:spTgt spid="22"/>
                                        </p:tgtEl>
                                      </p:cBhvr>
                                    </p:animEffect>
                                  </p:childTnLst>
                                </p:cTn>
                              </p:par>
                            </p:childTnLst>
                          </p:cTn>
                        </p:par>
                        <p:par>
                          <p:cTn id="99" fill="hold">
                            <p:stCondLst>
                              <p:cond delay="14000"/>
                            </p:stCondLst>
                            <p:childTnLst>
                              <p:par>
                                <p:cTn id="100" presetID="10"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7" grpId="0"/>
      <p:bldP spid="7" grpId="1"/>
      <p:bldP spid="9" grpId="0"/>
      <p:bldP spid="9" grpId="1"/>
      <p:bldP spid="10" grpId="0"/>
      <p:bldP spid="10" grpId="1"/>
      <p:bldP spid="11" grpId="0"/>
      <p:bldP spid="11" grpId="1"/>
      <p:bldP spid="12" grpId="0"/>
      <p:bldP spid="13" grpId="0"/>
      <p:bldP spid="13" grpId="1"/>
      <p:bldP spid="14" grpId="0"/>
      <p:bldP spid="16" grpId="0"/>
      <p:bldP spid="17" grpId="0"/>
      <p:bldP spid="18" grpId="0" build="allAtOnce"/>
      <p:bldP spid="19" grpId="0"/>
      <p:bldP spid="20" grpId="0"/>
      <p:bldP spid="21" grpId="0" build="allAtOnce"/>
      <p:bldP spid="22" grpId="0"/>
      <p:bldP spid="23" grpId="0"/>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2852"/>
            <a:ext cx="9144000" cy="646331"/>
          </a:xfrm>
          <a:prstGeom prst="rect">
            <a:avLst/>
          </a:prstGeom>
          <a:noFill/>
        </p:spPr>
        <p:txBody>
          <a:bodyPr wrap="square" rtlCol="0">
            <a:spAutoFit/>
          </a:bodyPr>
          <a:lstStyle/>
          <a:p>
            <a:pPr algn="ctr"/>
            <a:r>
              <a:rPr lang="es-ES_tradnl" sz="3600" b="1" i="1" dirty="0" smtClean="0"/>
              <a:t>Capítulo I</a:t>
            </a:r>
            <a:endParaRPr lang="en-US" sz="3600" b="1" i="1" dirty="0"/>
          </a:p>
        </p:txBody>
      </p:sp>
      <p:sp>
        <p:nvSpPr>
          <p:cNvPr id="7" name="TextBox 6"/>
          <p:cNvSpPr txBox="1"/>
          <p:nvPr/>
        </p:nvSpPr>
        <p:spPr>
          <a:xfrm>
            <a:off x="0" y="1000108"/>
            <a:ext cx="9144000" cy="1200329"/>
          </a:xfrm>
          <a:prstGeom prst="rect">
            <a:avLst/>
          </a:prstGeom>
          <a:noFill/>
        </p:spPr>
        <p:txBody>
          <a:bodyPr wrap="square" rtlCol="0">
            <a:spAutoFit/>
          </a:bodyPr>
          <a:lstStyle/>
          <a:p>
            <a:pPr algn="ctr"/>
            <a:r>
              <a:rPr lang="es-ES_tradnl" dirty="0" smtClean="0"/>
              <a:t>Por esto no podemos hablar de una definición única y OFICIAL de espacio público, porque el espacio público se define, en primeros términos, sobre el conjunto de </a:t>
            </a:r>
            <a:r>
              <a:rPr lang="es-ES_tradnl" dirty="0" err="1" smtClean="0"/>
              <a:t>nociónes</a:t>
            </a:r>
            <a:r>
              <a:rPr lang="es-ES_tradnl" dirty="0" smtClean="0"/>
              <a:t> sobre “lo público” que tiene determinada sociedad. Y estas nociones se construyen en base a una razón de utilidad que </a:t>
            </a:r>
            <a:r>
              <a:rPr lang="es-ES_tradnl" dirty="0" smtClean="0">
                <a:solidFill>
                  <a:srgbClr val="FF0000"/>
                </a:solidFill>
              </a:rPr>
              <a:t>es la razón práctica de la convivencia</a:t>
            </a:r>
            <a:r>
              <a:rPr lang="es-ES_tradnl" dirty="0" smtClean="0"/>
              <a:t>. </a:t>
            </a:r>
            <a:endParaRPr lang="en-US" dirty="0"/>
          </a:p>
        </p:txBody>
      </p:sp>
      <p:sp>
        <p:nvSpPr>
          <p:cNvPr id="8" name="TextBox 7"/>
          <p:cNvSpPr txBox="1"/>
          <p:nvPr/>
        </p:nvSpPr>
        <p:spPr>
          <a:xfrm>
            <a:off x="0" y="857232"/>
            <a:ext cx="9144000" cy="369332"/>
          </a:xfrm>
          <a:prstGeom prst="rect">
            <a:avLst/>
          </a:prstGeom>
          <a:noFill/>
        </p:spPr>
        <p:txBody>
          <a:bodyPr wrap="square" rtlCol="0">
            <a:spAutoFit/>
          </a:bodyPr>
          <a:lstStyle/>
          <a:p>
            <a:pPr algn="ctr"/>
            <a:r>
              <a:rPr lang="es-ES_tradnl" b="1" dirty="0" smtClean="0">
                <a:solidFill>
                  <a:srgbClr val="0070C0"/>
                </a:solidFill>
              </a:rPr>
              <a:t>CONVIVENCIA</a:t>
            </a:r>
            <a:endParaRPr lang="en-US" b="1" dirty="0">
              <a:solidFill>
                <a:srgbClr val="0070C0"/>
              </a:solidFill>
            </a:endParaRPr>
          </a:p>
        </p:txBody>
      </p:sp>
      <p:cxnSp>
        <p:nvCxnSpPr>
          <p:cNvPr id="10" name="Straight Connector 9"/>
          <p:cNvCxnSpPr>
            <a:stCxn id="8" idx="2"/>
          </p:cNvCxnSpPr>
          <p:nvPr/>
        </p:nvCxnSpPr>
        <p:spPr>
          <a:xfrm rot="5400000">
            <a:off x="4506633" y="1291931"/>
            <a:ext cx="13073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6446" y="2357430"/>
            <a:ext cx="2643206" cy="369332"/>
          </a:xfrm>
          <a:prstGeom prst="rect">
            <a:avLst/>
          </a:prstGeom>
          <a:noFill/>
        </p:spPr>
        <p:txBody>
          <a:bodyPr wrap="square" rtlCol="0">
            <a:spAutoFit/>
          </a:bodyPr>
          <a:lstStyle/>
          <a:p>
            <a:r>
              <a:rPr lang="es-ES_tradnl" dirty="0" smtClean="0"/>
              <a:t>Normas que las regulan</a:t>
            </a:r>
            <a:endParaRPr lang="en-US" dirty="0"/>
          </a:p>
        </p:txBody>
      </p:sp>
      <p:cxnSp>
        <p:nvCxnSpPr>
          <p:cNvPr id="23" name="Straight Arrow Connector 22"/>
          <p:cNvCxnSpPr/>
          <p:nvPr/>
        </p:nvCxnSpPr>
        <p:spPr>
          <a:xfrm rot="5400000">
            <a:off x="6643702" y="314324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57950" y="3643314"/>
            <a:ext cx="1428760" cy="369332"/>
          </a:xfrm>
          <a:prstGeom prst="rect">
            <a:avLst/>
          </a:prstGeom>
          <a:noFill/>
        </p:spPr>
        <p:txBody>
          <a:bodyPr wrap="square" rtlCol="0">
            <a:spAutoFit/>
          </a:bodyPr>
          <a:lstStyle/>
          <a:p>
            <a:pPr algn="ctr"/>
            <a:r>
              <a:rPr lang="es-ES_tradnl" dirty="0" smtClean="0"/>
              <a:t>Costumbres</a:t>
            </a:r>
            <a:endParaRPr lang="en-US" dirty="0"/>
          </a:p>
        </p:txBody>
      </p:sp>
      <p:cxnSp>
        <p:nvCxnSpPr>
          <p:cNvPr id="27" name="Straight Arrow Connector 26"/>
          <p:cNvCxnSpPr>
            <a:stCxn id="25" idx="2"/>
          </p:cNvCxnSpPr>
          <p:nvPr/>
        </p:nvCxnSpPr>
        <p:spPr>
          <a:xfrm rot="5400000">
            <a:off x="6649773" y="4435203"/>
            <a:ext cx="8451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14414" y="1071546"/>
            <a:ext cx="6286544" cy="1200329"/>
          </a:xfrm>
          <a:prstGeom prst="rect">
            <a:avLst/>
          </a:prstGeom>
          <a:noFill/>
        </p:spPr>
        <p:txBody>
          <a:bodyPr wrap="square" rtlCol="0">
            <a:spAutoFit/>
          </a:bodyPr>
          <a:lstStyle/>
          <a:p>
            <a:pPr algn="ctr"/>
            <a:r>
              <a:rPr lang="es-ES_tradnl" dirty="0" smtClean="0"/>
              <a:t>Las costumbres individuales no son necesariamente iguales y como el ser humano necesita vivir en sociedad, deben crearse reglas. Estas reglas son las costumbres colectivas: La moral. Es de allí que se desprende “lo público”. </a:t>
            </a:r>
            <a:endParaRPr lang="en-US" dirty="0"/>
          </a:p>
        </p:txBody>
      </p:sp>
      <p:sp>
        <p:nvSpPr>
          <p:cNvPr id="29" name="TextBox 28"/>
          <p:cNvSpPr txBox="1"/>
          <p:nvPr/>
        </p:nvSpPr>
        <p:spPr>
          <a:xfrm>
            <a:off x="5000628" y="3643314"/>
            <a:ext cx="857256" cy="369332"/>
          </a:xfrm>
          <a:prstGeom prst="rect">
            <a:avLst/>
          </a:prstGeom>
          <a:noFill/>
        </p:spPr>
        <p:txBody>
          <a:bodyPr wrap="square" rtlCol="0">
            <a:spAutoFit/>
          </a:bodyPr>
          <a:lstStyle/>
          <a:p>
            <a:pPr algn="ctr"/>
            <a:r>
              <a:rPr lang="es-ES_tradnl" dirty="0" smtClean="0"/>
              <a:t>Moral</a:t>
            </a:r>
            <a:endParaRPr lang="en-US" dirty="0"/>
          </a:p>
        </p:txBody>
      </p:sp>
      <p:cxnSp>
        <p:nvCxnSpPr>
          <p:cNvPr id="36" name="Straight Arrow Connector 35"/>
          <p:cNvCxnSpPr>
            <a:stCxn id="25" idx="1"/>
            <a:endCxn id="29" idx="3"/>
          </p:cNvCxnSpPr>
          <p:nvPr/>
        </p:nvCxnSpPr>
        <p:spPr>
          <a:xfrm rot="10800000">
            <a:off x="5857884" y="3827980"/>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00826" y="4929198"/>
            <a:ext cx="1214446" cy="369332"/>
          </a:xfrm>
          <a:prstGeom prst="rect">
            <a:avLst/>
          </a:prstGeom>
          <a:noFill/>
        </p:spPr>
        <p:txBody>
          <a:bodyPr wrap="square" rtlCol="0">
            <a:spAutoFit/>
          </a:bodyPr>
          <a:lstStyle/>
          <a:p>
            <a:r>
              <a:rPr lang="es-ES_tradnl" dirty="0" smtClean="0"/>
              <a:t>Lo Público</a:t>
            </a:r>
            <a:endParaRPr lang="en-US" dirty="0"/>
          </a:p>
        </p:txBody>
      </p:sp>
      <p:cxnSp>
        <p:nvCxnSpPr>
          <p:cNvPr id="41" name="Straight Arrow Connector 40"/>
          <p:cNvCxnSpPr/>
          <p:nvPr/>
        </p:nvCxnSpPr>
        <p:spPr>
          <a:xfrm rot="10800000">
            <a:off x="5715008" y="514351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86182" y="5000636"/>
            <a:ext cx="1928826" cy="369332"/>
          </a:xfrm>
          <a:prstGeom prst="rect">
            <a:avLst/>
          </a:prstGeom>
          <a:noFill/>
        </p:spPr>
        <p:txBody>
          <a:bodyPr wrap="square" rtlCol="0">
            <a:spAutoFit/>
          </a:bodyPr>
          <a:lstStyle/>
          <a:p>
            <a:pPr algn="ctr"/>
            <a:r>
              <a:rPr lang="es-ES_tradnl" b="1" dirty="0" smtClean="0">
                <a:solidFill>
                  <a:srgbClr val="6B13B3"/>
                </a:solidFill>
              </a:rPr>
              <a:t>Espacio Público</a:t>
            </a:r>
            <a:endParaRPr lang="en-US" b="1" dirty="0">
              <a:solidFill>
                <a:srgbClr val="6B13B3"/>
              </a:solidFill>
            </a:endParaRPr>
          </a:p>
        </p:txBody>
      </p:sp>
      <p:cxnSp>
        <p:nvCxnSpPr>
          <p:cNvPr id="44" name="Straight Arrow Connector 43"/>
          <p:cNvCxnSpPr/>
          <p:nvPr/>
        </p:nvCxnSpPr>
        <p:spPr>
          <a:xfrm rot="10800000">
            <a:off x="2571736" y="1500174"/>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4282" y="1142984"/>
            <a:ext cx="2214578" cy="923330"/>
          </a:xfrm>
          <a:prstGeom prst="rect">
            <a:avLst/>
          </a:prstGeom>
          <a:noFill/>
        </p:spPr>
        <p:txBody>
          <a:bodyPr wrap="square" rtlCol="0">
            <a:spAutoFit/>
          </a:bodyPr>
          <a:lstStyle/>
          <a:p>
            <a:pPr algn="ctr"/>
            <a:r>
              <a:rPr lang="es-ES_tradnl" dirty="0" smtClean="0"/>
              <a:t>Acciones que no afectan la vida en colectivo</a:t>
            </a:r>
            <a:endParaRPr lang="en-US" dirty="0"/>
          </a:p>
        </p:txBody>
      </p:sp>
      <p:cxnSp>
        <p:nvCxnSpPr>
          <p:cNvPr id="47" name="Straight Arrow Connector 46"/>
          <p:cNvCxnSpPr/>
          <p:nvPr/>
        </p:nvCxnSpPr>
        <p:spPr>
          <a:xfrm>
            <a:off x="4572000" y="1357298"/>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43636" y="571480"/>
            <a:ext cx="1714512" cy="923330"/>
          </a:xfrm>
          <a:prstGeom prst="rect">
            <a:avLst/>
          </a:prstGeom>
          <a:noFill/>
        </p:spPr>
        <p:txBody>
          <a:bodyPr wrap="square" rtlCol="0">
            <a:spAutoFit/>
          </a:bodyPr>
          <a:lstStyle/>
          <a:p>
            <a:pPr algn="ctr"/>
            <a:r>
              <a:rPr lang="es-ES_tradnl" dirty="0" smtClean="0"/>
              <a:t>Acciones que afectan la vida en colectivo</a:t>
            </a:r>
            <a:endParaRPr lang="en-US" dirty="0"/>
          </a:p>
        </p:txBody>
      </p:sp>
      <p:cxnSp>
        <p:nvCxnSpPr>
          <p:cNvPr id="50" name="Straight Arrow Connector 49"/>
          <p:cNvCxnSpPr/>
          <p:nvPr/>
        </p:nvCxnSpPr>
        <p:spPr>
          <a:xfrm rot="5400000">
            <a:off x="6639132" y="1933372"/>
            <a:ext cx="8679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822299" y="2463793"/>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1472" y="3000372"/>
            <a:ext cx="1714512" cy="923330"/>
          </a:xfrm>
          <a:prstGeom prst="rect">
            <a:avLst/>
          </a:prstGeom>
          <a:noFill/>
        </p:spPr>
        <p:txBody>
          <a:bodyPr wrap="square" rtlCol="0">
            <a:spAutoFit/>
          </a:bodyPr>
          <a:lstStyle/>
          <a:p>
            <a:pPr algn="ctr"/>
            <a:r>
              <a:rPr lang="es-ES_tradnl" dirty="0" smtClean="0"/>
              <a:t>Se dejan a discreción del individuo</a:t>
            </a:r>
            <a:endParaRPr lang="en-US" dirty="0"/>
          </a:p>
        </p:txBody>
      </p:sp>
      <p:sp>
        <p:nvSpPr>
          <p:cNvPr id="63" name="TextBox 62"/>
          <p:cNvSpPr txBox="1"/>
          <p:nvPr/>
        </p:nvSpPr>
        <p:spPr>
          <a:xfrm>
            <a:off x="4429124" y="4000504"/>
            <a:ext cx="2000264" cy="276999"/>
          </a:xfrm>
          <a:prstGeom prst="rect">
            <a:avLst/>
          </a:prstGeom>
          <a:noFill/>
        </p:spPr>
        <p:txBody>
          <a:bodyPr wrap="square" rtlCol="0">
            <a:spAutoFit/>
          </a:bodyPr>
          <a:lstStyle/>
          <a:p>
            <a:pPr algn="ctr"/>
            <a:r>
              <a:rPr lang="es-ES_tradnl" sz="1200" i="1" dirty="0" smtClean="0"/>
              <a:t>Mor / Moris</a:t>
            </a:r>
            <a:endParaRPr lang="en-US" sz="1200" i="1" dirty="0"/>
          </a:p>
        </p:txBody>
      </p:sp>
      <p:cxnSp>
        <p:nvCxnSpPr>
          <p:cNvPr id="67" name="Straight Arrow Connector 66"/>
          <p:cNvCxnSpPr/>
          <p:nvPr/>
        </p:nvCxnSpPr>
        <p:spPr>
          <a:xfrm>
            <a:off x="2143108" y="342900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071802" y="3071810"/>
            <a:ext cx="714380" cy="553998"/>
          </a:xfrm>
          <a:prstGeom prst="rect">
            <a:avLst/>
          </a:prstGeom>
          <a:noFill/>
        </p:spPr>
        <p:txBody>
          <a:bodyPr wrap="square" rtlCol="0">
            <a:spAutoFit/>
          </a:bodyPr>
          <a:lstStyle/>
          <a:p>
            <a:r>
              <a:rPr lang="es-ES_tradnl" dirty="0" smtClean="0"/>
              <a:t>Ética</a:t>
            </a:r>
          </a:p>
          <a:p>
            <a:r>
              <a:rPr lang="es-ES_tradnl" sz="1200" dirty="0" err="1" smtClean="0"/>
              <a:t>Ethikos</a:t>
            </a:r>
            <a:r>
              <a:rPr lang="es-ES_tradnl" sz="1200" dirty="0" smtClean="0"/>
              <a:t> </a:t>
            </a:r>
            <a:endParaRPr lang="en-US" sz="1200" dirty="0"/>
          </a:p>
        </p:txBody>
      </p:sp>
      <p:cxnSp>
        <p:nvCxnSpPr>
          <p:cNvPr id="72" name="Straight Arrow Connector 71"/>
          <p:cNvCxnSpPr/>
          <p:nvPr/>
        </p:nvCxnSpPr>
        <p:spPr>
          <a:xfrm rot="5400000">
            <a:off x="962493" y="4252425"/>
            <a:ext cx="6483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71472" y="4643446"/>
            <a:ext cx="1714512" cy="369332"/>
          </a:xfrm>
          <a:prstGeom prst="rect">
            <a:avLst/>
          </a:prstGeom>
          <a:noFill/>
        </p:spPr>
        <p:txBody>
          <a:bodyPr wrap="square" rtlCol="0">
            <a:spAutoFit/>
          </a:bodyPr>
          <a:lstStyle/>
          <a:p>
            <a:r>
              <a:rPr lang="es-ES_tradnl" b="1" dirty="0" smtClean="0">
                <a:solidFill>
                  <a:schemeClr val="accent5">
                    <a:lumMod val="60000"/>
                    <a:lumOff val="40000"/>
                  </a:schemeClr>
                </a:solidFill>
              </a:rPr>
              <a:t>Espacio Privado</a:t>
            </a:r>
            <a:endParaRPr lang="en-US" b="1" dirty="0">
              <a:solidFill>
                <a:schemeClr val="accent5">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28"/>
                                        </p:tgtEl>
                                      </p:cBhvr>
                                    </p:animEffect>
                                    <p:set>
                                      <p:cBhvr>
                                        <p:cTn id="12" dur="1" fill="hold">
                                          <p:stCondLst>
                                            <p:cond delay="1999"/>
                                          </p:stCondLst>
                                        </p:cTn>
                                        <p:tgtEl>
                                          <p:spTgt spid="28"/>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20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childTnLst>
                          </p:cTn>
                        </p:par>
                        <p:par>
                          <p:cTn id="37" fill="hold">
                            <p:stCondLst>
                              <p:cond delay="80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000"/>
                                        <p:tgtEl>
                                          <p:spTgt spid="50"/>
                                        </p:tgtEl>
                                      </p:cBhvr>
                                    </p:animEffect>
                                  </p:childTnLst>
                                </p:cTn>
                              </p:par>
                            </p:childTnLst>
                          </p:cTn>
                        </p:par>
                        <p:par>
                          <p:cTn id="41" fill="hold">
                            <p:stCondLst>
                              <p:cond delay="10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childTnLst>
                          </p:cTn>
                        </p:par>
                        <p:par>
                          <p:cTn id="45" fill="hold">
                            <p:stCondLst>
                              <p:cond delay="120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childTnLst>
                          </p:cTn>
                        </p:par>
                        <p:par>
                          <p:cTn id="49" fill="hold">
                            <p:stCondLst>
                              <p:cond delay="14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000"/>
                                        <p:tgtEl>
                                          <p:spTgt spid="25"/>
                                        </p:tgtEl>
                                      </p:cBhvr>
                                    </p:animEffect>
                                  </p:childTnLst>
                                </p:cTn>
                              </p:par>
                            </p:childTnLst>
                          </p:cTn>
                        </p:par>
                        <p:par>
                          <p:cTn id="53" fill="hold">
                            <p:stCondLst>
                              <p:cond delay="16000"/>
                            </p:stCondLst>
                            <p:childTnLst>
                              <p:par>
                                <p:cTn id="54" presetID="10" presetClass="entr" presetSubtype="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000"/>
                                        <p:tgtEl>
                                          <p:spTgt spid="36"/>
                                        </p:tgtEl>
                                      </p:cBhvr>
                                    </p:animEffect>
                                  </p:childTnLst>
                                </p:cTn>
                              </p:par>
                            </p:childTnLst>
                          </p:cTn>
                        </p:par>
                        <p:par>
                          <p:cTn id="57" fill="hold">
                            <p:stCondLst>
                              <p:cond delay="180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0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000"/>
                                        <p:tgtEl>
                                          <p:spTgt spid="63"/>
                                        </p:tgtEl>
                                      </p:cBhvr>
                                    </p:animEffect>
                                  </p:childTnLst>
                                </p:cTn>
                              </p:par>
                            </p:childTnLst>
                          </p:cTn>
                        </p:par>
                        <p:par>
                          <p:cTn id="64" fill="hold">
                            <p:stCondLst>
                              <p:cond delay="200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childTnLst>
                          </p:cTn>
                        </p:par>
                        <p:par>
                          <p:cTn id="68" fill="hold">
                            <p:stCondLst>
                              <p:cond delay="220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2000"/>
                                        <p:tgtEl>
                                          <p:spTgt spid="37"/>
                                        </p:tgtEl>
                                      </p:cBhvr>
                                    </p:animEffect>
                                  </p:childTnLst>
                                </p:cTn>
                              </p:par>
                            </p:childTnLst>
                          </p:cTn>
                        </p:par>
                        <p:par>
                          <p:cTn id="72" fill="hold">
                            <p:stCondLst>
                              <p:cond delay="24000"/>
                            </p:stCondLst>
                            <p:childTnLst>
                              <p:par>
                                <p:cTn id="73" presetID="10" presetClass="entr" presetSubtype="0"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2000"/>
                                        <p:tgtEl>
                                          <p:spTgt spid="41"/>
                                        </p:tgtEl>
                                      </p:cBhvr>
                                    </p:animEffect>
                                  </p:childTnLst>
                                </p:cTn>
                              </p:par>
                            </p:childTnLst>
                          </p:cTn>
                        </p:par>
                        <p:par>
                          <p:cTn id="76" fill="hold">
                            <p:stCondLst>
                              <p:cond delay="26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childTnLst>
                                </p:cTn>
                              </p:par>
                              <p:par>
                                <p:cTn id="80" presetID="10"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2000"/>
                                        <p:tgtEl>
                                          <p:spTgt spid="44"/>
                                        </p:tgtEl>
                                      </p:cBhvr>
                                    </p:animEffect>
                                  </p:childTnLst>
                                </p:cTn>
                              </p:par>
                            </p:childTnLst>
                          </p:cTn>
                        </p:par>
                        <p:par>
                          <p:cTn id="83" fill="hold">
                            <p:stCondLst>
                              <p:cond delay="28000"/>
                            </p:stCondLst>
                            <p:childTnLst>
                              <p:par>
                                <p:cTn id="84" presetID="10"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2000"/>
                                        <p:tgtEl>
                                          <p:spTgt spid="45"/>
                                        </p:tgtEl>
                                      </p:cBhvr>
                                    </p:animEffect>
                                  </p:childTnLst>
                                </p:cTn>
                              </p:par>
                            </p:childTnLst>
                          </p:cTn>
                        </p:par>
                        <p:par>
                          <p:cTn id="87" fill="hold">
                            <p:stCondLst>
                              <p:cond delay="30000"/>
                            </p:stCondLst>
                            <p:childTnLst>
                              <p:par>
                                <p:cTn id="88" presetID="10" presetClass="entr" presetSubtype="0" fill="hold"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2000"/>
                                        <p:tgtEl>
                                          <p:spTgt spid="57"/>
                                        </p:tgtEl>
                                      </p:cBhvr>
                                    </p:animEffect>
                                  </p:childTnLst>
                                </p:cTn>
                              </p:par>
                            </p:childTnLst>
                          </p:cTn>
                        </p:par>
                        <p:par>
                          <p:cTn id="91" fill="hold">
                            <p:stCondLst>
                              <p:cond delay="32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2000"/>
                                        <p:tgtEl>
                                          <p:spTgt spid="58"/>
                                        </p:tgtEl>
                                      </p:cBhvr>
                                    </p:animEffect>
                                  </p:childTnLst>
                                </p:cTn>
                              </p:par>
                            </p:childTnLst>
                          </p:cTn>
                        </p:par>
                        <p:par>
                          <p:cTn id="95" fill="hold">
                            <p:stCondLst>
                              <p:cond delay="34000"/>
                            </p:stCondLst>
                            <p:childTnLst>
                              <p:par>
                                <p:cTn id="96" presetID="10" presetClass="entr" presetSubtype="0"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2000"/>
                                        <p:tgtEl>
                                          <p:spTgt spid="67"/>
                                        </p:tgtEl>
                                      </p:cBhvr>
                                    </p:animEffect>
                                  </p:childTnLst>
                                </p:cTn>
                              </p:par>
                            </p:childTnLst>
                          </p:cTn>
                        </p:par>
                        <p:par>
                          <p:cTn id="99" fill="hold">
                            <p:stCondLst>
                              <p:cond delay="36000"/>
                            </p:stCondLst>
                            <p:childTnLst>
                              <p:par>
                                <p:cTn id="100" presetID="10" presetClass="entr" presetSubtype="0" fill="hold" grpId="0"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2000"/>
                                        <p:tgtEl>
                                          <p:spTgt spid="70"/>
                                        </p:tgtEl>
                                      </p:cBhvr>
                                    </p:animEffect>
                                  </p:childTnLst>
                                </p:cTn>
                              </p:par>
                            </p:childTnLst>
                          </p:cTn>
                        </p:par>
                        <p:par>
                          <p:cTn id="103" fill="hold">
                            <p:stCondLst>
                              <p:cond delay="38000"/>
                            </p:stCondLst>
                            <p:childTnLst>
                              <p:par>
                                <p:cTn id="104" presetID="10" presetClass="entr" presetSubtype="0"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2000"/>
                                        <p:tgtEl>
                                          <p:spTgt spid="72"/>
                                        </p:tgtEl>
                                      </p:cBhvr>
                                    </p:animEffect>
                                  </p:childTnLst>
                                </p:cTn>
                              </p:par>
                            </p:childTnLst>
                          </p:cTn>
                        </p:par>
                        <p:par>
                          <p:cTn id="107" fill="hold">
                            <p:stCondLst>
                              <p:cond delay="40000"/>
                            </p:stCondLst>
                            <p:childTnLst>
                              <p:par>
                                <p:cTn id="108" presetID="10"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21" grpId="0"/>
      <p:bldP spid="25" grpId="0"/>
      <p:bldP spid="28" grpId="0"/>
      <p:bldP spid="28" grpId="1"/>
      <p:bldP spid="29" grpId="0"/>
      <p:bldP spid="37" grpId="0"/>
      <p:bldP spid="42" grpId="0"/>
      <p:bldP spid="45" grpId="0"/>
      <p:bldP spid="48" grpId="0"/>
      <p:bldP spid="58" grpId="0"/>
      <p:bldP spid="63" grpId="0"/>
      <p:bldP spid="70"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9144000" cy="642942"/>
          </a:xfrm>
        </p:spPr>
        <p:txBody>
          <a:bodyPr>
            <a:normAutofit/>
          </a:bodyPr>
          <a:lstStyle/>
          <a:p>
            <a:r>
              <a:rPr lang="es-ES_tradnl" sz="3600" b="1" i="1" dirty="0" smtClean="0"/>
              <a:t>Capítulo</a:t>
            </a:r>
            <a:r>
              <a:rPr lang="es-ES_tradnl" sz="3600" i="1" dirty="0" smtClean="0"/>
              <a:t> </a:t>
            </a:r>
            <a:r>
              <a:rPr lang="es-ES_tradnl" sz="3600" b="1" i="1" dirty="0" smtClean="0"/>
              <a:t>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12</a:t>
            </a:fld>
            <a:endParaRPr lang="en-US" dirty="0"/>
          </a:p>
        </p:txBody>
      </p:sp>
      <p:sp>
        <p:nvSpPr>
          <p:cNvPr id="5" name="TextBox 4"/>
          <p:cNvSpPr txBox="1"/>
          <p:nvPr/>
        </p:nvSpPr>
        <p:spPr>
          <a:xfrm>
            <a:off x="0" y="3786190"/>
            <a:ext cx="9144000" cy="369332"/>
          </a:xfrm>
          <a:prstGeom prst="rect">
            <a:avLst/>
          </a:prstGeom>
          <a:noFill/>
        </p:spPr>
        <p:txBody>
          <a:bodyPr wrap="square" rtlCol="0">
            <a:spAutoFit/>
          </a:bodyPr>
          <a:lstStyle/>
          <a:p>
            <a:pPr algn="ctr"/>
            <a:r>
              <a:rPr lang="es-ES_tradnl" dirty="0" smtClean="0"/>
              <a:t>Es nuestra para experimentar y guiarnos por nuestra propia ética de la vida. </a:t>
            </a:r>
            <a:endParaRPr lang="en-US" dirty="0"/>
          </a:p>
        </p:txBody>
      </p:sp>
      <p:sp>
        <p:nvSpPr>
          <p:cNvPr id="6" name="TextBox 5"/>
          <p:cNvSpPr txBox="1"/>
          <p:nvPr/>
        </p:nvSpPr>
        <p:spPr>
          <a:xfrm>
            <a:off x="0" y="2071678"/>
            <a:ext cx="9144000" cy="369332"/>
          </a:xfrm>
          <a:prstGeom prst="rect">
            <a:avLst/>
          </a:prstGeom>
          <a:noFill/>
        </p:spPr>
        <p:txBody>
          <a:bodyPr wrap="square" rtlCol="0">
            <a:spAutoFit/>
          </a:bodyPr>
          <a:lstStyle/>
          <a:p>
            <a:pPr algn="ctr"/>
            <a:r>
              <a:rPr lang="es-ES_tradnl" dirty="0" smtClean="0"/>
              <a:t>Comprende las costumbres o moral del colectivo. </a:t>
            </a:r>
            <a:endParaRPr lang="en-US" dirty="0"/>
          </a:p>
        </p:txBody>
      </p:sp>
      <p:sp>
        <p:nvSpPr>
          <p:cNvPr id="7" name="TextBox 6"/>
          <p:cNvSpPr txBox="1"/>
          <p:nvPr/>
        </p:nvSpPr>
        <p:spPr>
          <a:xfrm>
            <a:off x="0" y="1571612"/>
            <a:ext cx="9144000" cy="369332"/>
          </a:xfrm>
          <a:prstGeom prst="rect">
            <a:avLst/>
          </a:prstGeom>
          <a:noFill/>
        </p:spPr>
        <p:txBody>
          <a:bodyPr wrap="square" rtlCol="0">
            <a:spAutoFit/>
          </a:bodyPr>
          <a:lstStyle/>
          <a:p>
            <a:pPr algn="ctr"/>
            <a:r>
              <a:rPr lang="es-ES_tradnl" b="1" dirty="0" smtClean="0">
                <a:solidFill>
                  <a:srgbClr val="6B13B3"/>
                </a:solidFill>
              </a:rPr>
              <a:t>La Esfera Pública:</a:t>
            </a:r>
            <a:endParaRPr lang="en-US" b="1" dirty="0">
              <a:solidFill>
                <a:srgbClr val="6B13B3"/>
              </a:solidFill>
            </a:endParaRPr>
          </a:p>
        </p:txBody>
      </p:sp>
      <p:sp>
        <p:nvSpPr>
          <p:cNvPr id="8" name="TextBox 7"/>
          <p:cNvSpPr txBox="1"/>
          <p:nvPr/>
        </p:nvSpPr>
        <p:spPr>
          <a:xfrm>
            <a:off x="0" y="3286124"/>
            <a:ext cx="9144000" cy="369332"/>
          </a:xfrm>
          <a:prstGeom prst="rect">
            <a:avLst/>
          </a:prstGeom>
          <a:noFill/>
        </p:spPr>
        <p:txBody>
          <a:bodyPr wrap="square" rtlCol="0">
            <a:spAutoFit/>
          </a:bodyPr>
          <a:lstStyle/>
          <a:p>
            <a:pPr algn="ctr"/>
            <a:r>
              <a:rPr lang="es-ES_tradnl" b="1" dirty="0" smtClean="0">
                <a:solidFill>
                  <a:srgbClr val="0070C0"/>
                </a:solidFill>
              </a:rPr>
              <a:t>La Esfera Privada:</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39784"/>
          </a:xfrm>
        </p:spPr>
        <p:txBody>
          <a:bodyPr>
            <a:normAutofit/>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13</a:t>
            </a:fld>
            <a:endParaRPr lang="en-US" dirty="0"/>
          </a:p>
        </p:txBody>
      </p:sp>
      <p:sp>
        <p:nvSpPr>
          <p:cNvPr id="5" name="TextBox 4"/>
          <p:cNvSpPr txBox="1"/>
          <p:nvPr/>
        </p:nvSpPr>
        <p:spPr>
          <a:xfrm>
            <a:off x="0" y="1357298"/>
            <a:ext cx="9144000" cy="369332"/>
          </a:xfrm>
          <a:prstGeom prst="rect">
            <a:avLst/>
          </a:prstGeom>
          <a:noFill/>
        </p:spPr>
        <p:txBody>
          <a:bodyPr wrap="square" rtlCol="0">
            <a:spAutoFit/>
          </a:bodyPr>
          <a:lstStyle/>
          <a:p>
            <a:pPr algn="ctr"/>
            <a:r>
              <a:rPr lang="es-ES_tradnl" b="1" dirty="0" smtClean="0">
                <a:solidFill>
                  <a:srgbClr val="0070C0"/>
                </a:solidFill>
              </a:rPr>
              <a:t>La teoría de la brecha</a:t>
            </a:r>
            <a:endParaRPr lang="en-US" b="1" dirty="0">
              <a:solidFill>
                <a:srgbClr val="0070C0"/>
              </a:solidFill>
            </a:endParaRPr>
          </a:p>
        </p:txBody>
      </p:sp>
      <p:sp>
        <p:nvSpPr>
          <p:cNvPr id="6" name="TextBox 5"/>
          <p:cNvSpPr txBox="1"/>
          <p:nvPr/>
        </p:nvSpPr>
        <p:spPr>
          <a:xfrm>
            <a:off x="0" y="1928802"/>
            <a:ext cx="9144000" cy="1200329"/>
          </a:xfrm>
          <a:prstGeom prst="rect">
            <a:avLst/>
          </a:prstGeom>
          <a:noFill/>
        </p:spPr>
        <p:txBody>
          <a:bodyPr wrap="square" rtlCol="0">
            <a:spAutoFit/>
          </a:bodyPr>
          <a:lstStyle/>
          <a:p>
            <a:pPr algn="ctr"/>
            <a:r>
              <a:rPr lang="es-ES_tradnl" b="1" dirty="0" smtClean="0"/>
              <a:t>Aristóteles y el </a:t>
            </a:r>
            <a:r>
              <a:rPr lang="es-ES_tradnl" b="1" dirty="0" err="1" smtClean="0"/>
              <a:t>Bios</a:t>
            </a:r>
            <a:r>
              <a:rPr lang="es-ES_tradnl" b="1" dirty="0" smtClean="0"/>
              <a:t> </a:t>
            </a:r>
            <a:r>
              <a:rPr lang="es-ES_tradnl" b="1" dirty="0" err="1" smtClean="0"/>
              <a:t>Politikos</a:t>
            </a:r>
            <a:r>
              <a:rPr lang="es-ES_tradnl" b="1" dirty="0" smtClean="0"/>
              <a:t>:  </a:t>
            </a:r>
          </a:p>
          <a:p>
            <a:endParaRPr lang="es-ES_tradnl" dirty="0" smtClean="0"/>
          </a:p>
          <a:p>
            <a:r>
              <a:rPr lang="es-ES_tradnl" dirty="0" smtClean="0"/>
              <a:t>El ser humano recibe dos vidas, la natural que recibe al nacer y la política que recibe al interactuar en sociedad. </a:t>
            </a:r>
            <a:endParaRPr lang="en-US" dirty="0"/>
          </a:p>
        </p:txBody>
      </p:sp>
      <p:sp>
        <p:nvSpPr>
          <p:cNvPr id="7" name="TextBox 6"/>
          <p:cNvSpPr txBox="1"/>
          <p:nvPr/>
        </p:nvSpPr>
        <p:spPr>
          <a:xfrm>
            <a:off x="1071538" y="3357562"/>
            <a:ext cx="2786050" cy="369332"/>
          </a:xfrm>
          <a:prstGeom prst="rect">
            <a:avLst/>
          </a:prstGeom>
          <a:noFill/>
        </p:spPr>
        <p:txBody>
          <a:bodyPr wrap="square" rtlCol="0">
            <a:spAutoFit/>
          </a:bodyPr>
          <a:lstStyle/>
          <a:p>
            <a:r>
              <a:rPr lang="es-ES_tradnl" b="1" dirty="0" smtClean="0">
                <a:solidFill>
                  <a:srgbClr val="0070C0"/>
                </a:solidFill>
              </a:rPr>
              <a:t>Aquello que es suyo IDION </a:t>
            </a:r>
            <a:endParaRPr lang="en-US" b="1" dirty="0">
              <a:solidFill>
                <a:srgbClr val="0070C0"/>
              </a:solidFill>
            </a:endParaRPr>
          </a:p>
        </p:txBody>
      </p:sp>
      <p:cxnSp>
        <p:nvCxnSpPr>
          <p:cNvPr id="11" name="Straight Connector 10"/>
          <p:cNvCxnSpPr/>
          <p:nvPr/>
        </p:nvCxnSpPr>
        <p:spPr>
          <a:xfrm>
            <a:off x="4071934" y="3643314"/>
            <a:ext cx="107157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71934" y="3500438"/>
            <a:ext cx="107157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107653" y="3250405"/>
            <a:ext cx="857256" cy="7858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57818" y="3357562"/>
            <a:ext cx="3500462" cy="369332"/>
          </a:xfrm>
          <a:prstGeom prst="rect">
            <a:avLst/>
          </a:prstGeom>
          <a:noFill/>
        </p:spPr>
        <p:txBody>
          <a:bodyPr wrap="square" rtlCol="0">
            <a:spAutoFit/>
          </a:bodyPr>
          <a:lstStyle/>
          <a:p>
            <a:r>
              <a:rPr lang="es-ES_tradnl" b="1" dirty="0" smtClean="0">
                <a:solidFill>
                  <a:srgbClr val="6B13B3"/>
                </a:solidFill>
              </a:rPr>
              <a:t>Aquello que es comunal  KOINON</a:t>
            </a:r>
            <a:endParaRPr lang="en-US" b="1" dirty="0">
              <a:solidFill>
                <a:srgbClr val="6B13B3"/>
              </a:solidFill>
            </a:endParaRPr>
          </a:p>
        </p:txBody>
      </p:sp>
      <p:sp>
        <p:nvSpPr>
          <p:cNvPr id="17" name="TextBox 16"/>
          <p:cNvSpPr txBox="1"/>
          <p:nvPr/>
        </p:nvSpPr>
        <p:spPr>
          <a:xfrm>
            <a:off x="0" y="4572008"/>
            <a:ext cx="9144000" cy="584775"/>
          </a:xfrm>
          <a:prstGeom prst="rect">
            <a:avLst/>
          </a:prstGeom>
          <a:noFill/>
        </p:spPr>
        <p:txBody>
          <a:bodyPr wrap="square" rtlCol="0">
            <a:spAutoFit/>
          </a:bodyPr>
          <a:lstStyle/>
          <a:p>
            <a:pPr algn="ctr"/>
            <a:r>
              <a:rPr lang="es-ES_tradnl" sz="1600" b="1" i="1" dirty="0" smtClean="0"/>
              <a:t>La definición aristotélica del hombre no sólo no guardaba relación, sino que se oponía a la relación experimentada en la vida familiar </a:t>
            </a:r>
            <a:r>
              <a:rPr lang="es-ES_tradnl" sz="1600" b="1" dirty="0" smtClean="0"/>
              <a:t>(Arendt,1985: </a:t>
            </a:r>
            <a:r>
              <a:rPr lang="es-ES_tradnl" sz="1600" b="1" dirty="0" err="1" smtClean="0"/>
              <a:t>pp</a:t>
            </a:r>
            <a:r>
              <a:rPr lang="es-ES_tradnl" sz="1600" b="1" dirty="0" smtClean="0"/>
              <a:t> 40)</a:t>
            </a:r>
            <a:endParaRPr lang="en-US" sz="1600" b="1" dirty="0"/>
          </a:p>
        </p:txBody>
      </p:sp>
      <p:sp>
        <p:nvSpPr>
          <p:cNvPr id="18" name="Oval 17"/>
          <p:cNvSpPr/>
          <p:nvPr/>
        </p:nvSpPr>
        <p:spPr>
          <a:xfrm>
            <a:off x="6357950" y="1643050"/>
            <a:ext cx="1857388" cy="171451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85852" y="1643050"/>
            <a:ext cx="1857388" cy="17145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572264" y="2143116"/>
            <a:ext cx="1500198" cy="646331"/>
          </a:xfrm>
          <a:prstGeom prst="rect">
            <a:avLst/>
          </a:prstGeom>
          <a:noFill/>
        </p:spPr>
        <p:txBody>
          <a:bodyPr wrap="square" rtlCol="0">
            <a:spAutoFit/>
          </a:bodyPr>
          <a:lstStyle/>
          <a:p>
            <a:pPr algn="ctr"/>
            <a:r>
              <a:rPr lang="es-ES_tradnl" b="1" dirty="0" smtClean="0">
                <a:solidFill>
                  <a:schemeClr val="bg1"/>
                </a:solidFill>
              </a:rPr>
              <a:t>El espacio Público</a:t>
            </a:r>
            <a:endParaRPr lang="en-US" b="1" dirty="0">
              <a:solidFill>
                <a:schemeClr val="bg1"/>
              </a:solidFill>
            </a:endParaRPr>
          </a:p>
        </p:txBody>
      </p:sp>
      <p:sp>
        <p:nvSpPr>
          <p:cNvPr id="21" name="TextBox 20"/>
          <p:cNvSpPr txBox="1"/>
          <p:nvPr/>
        </p:nvSpPr>
        <p:spPr>
          <a:xfrm>
            <a:off x="1500166" y="2143116"/>
            <a:ext cx="1500198" cy="646331"/>
          </a:xfrm>
          <a:prstGeom prst="rect">
            <a:avLst/>
          </a:prstGeom>
          <a:noFill/>
        </p:spPr>
        <p:txBody>
          <a:bodyPr wrap="square" rtlCol="0">
            <a:spAutoFit/>
          </a:bodyPr>
          <a:lstStyle/>
          <a:p>
            <a:pPr algn="ctr"/>
            <a:r>
              <a:rPr lang="es-ES_tradnl" b="1" dirty="0" smtClean="0">
                <a:solidFill>
                  <a:schemeClr val="bg1"/>
                </a:solidFill>
              </a:rPr>
              <a:t>El espacio Privado</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10" presetClass="exit" presetSubtype="0" fill="hold" grpId="1" nodeType="with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5" grpId="0"/>
      <p:bldP spid="17" grpId="0"/>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785818"/>
          </a:xfrm>
        </p:spPr>
        <p:txBody>
          <a:bodyPr>
            <a:normAutofit/>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14</a:t>
            </a:fld>
            <a:endParaRPr lang="en-US" dirty="0"/>
          </a:p>
        </p:txBody>
      </p:sp>
      <p:sp>
        <p:nvSpPr>
          <p:cNvPr id="5" name="TextBox 4"/>
          <p:cNvSpPr txBox="1"/>
          <p:nvPr/>
        </p:nvSpPr>
        <p:spPr>
          <a:xfrm>
            <a:off x="714348" y="1500174"/>
            <a:ext cx="7715304" cy="1477328"/>
          </a:xfrm>
          <a:prstGeom prst="rect">
            <a:avLst/>
          </a:prstGeom>
          <a:noFill/>
        </p:spPr>
        <p:txBody>
          <a:bodyPr wrap="square" rtlCol="0">
            <a:spAutoFit/>
          </a:bodyPr>
          <a:lstStyle/>
          <a:p>
            <a:pPr algn="ctr"/>
            <a:r>
              <a:rPr lang="es-ES_tradnl" b="1" i="1" dirty="0" smtClean="0"/>
              <a:t>“Efectivamente, una gran cantidad de profundos y serios estudios han demostrado, como los autores del canon- Aristóteles, </a:t>
            </a:r>
            <a:r>
              <a:rPr lang="es-ES_tradnl" b="1" i="1" dirty="0" err="1" smtClean="0"/>
              <a:t>Hobbes</a:t>
            </a:r>
            <a:r>
              <a:rPr lang="es-ES_tradnl" b="1" i="1" dirty="0" smtClean="0"/>
              <a:t> y </a:t>
            </a:r>
            <a:r>
              <a:rPr lang="es-ES_tradnl" b="1" i="1" dirty="0" err="1" smtClean="0"/>
              <a:t>Rosseau</a:t>
            </a:r>
            <a:r>
              <a:rPr lang="es-ES_tradnl" b="1" i="1" dirty="0" smtClean="0"/>
              <a:t> entre otros tantos- asumieron sin mayores argumentos, que las preocupaciones de la familia y aquellas de la autoridad pública son por mucho independientes las unas de las otras” </a:t>
            </a:r>
            <a:r>
              <a:rPr lang="es-ES_tradnl" b="1" dirty="0" smtClean="0"/>
              <a:t>(</a:t>
            </a:r>
            <a:r>
              <a:rPr lang="es-ES_tradnl" b="1" dirty="0" err="1" smtClean="0"/>
              <a:t>Steinberger</a:t>
            </a:r>
            <a:r>
              <a:rPr lang="es-ES_tradnl" b="1" dirty="0" smtClean="0"/>
              <a:t>, 1999. </a:t>
            </a:r>
            <a:r>
              <a:rPr lang="es-ES_tradnl" b="1" dirty="0" err="1" smtClean="0"/>
              <a:t>pp</a:t>
            </a:r>
            <a:r>
              <a:rPr lang="es-ES_tradnl" b="1" dirty="0" smtClean="0"/>
              <a:t> 299)</a:t>
            </a:r>
            <a:endParaRPr lang="en-US" b="1" dirty="0"/>
          </a:p>
        </p:txBody>
      </p:sp>
      <p:sp>
        <p:nvSpPr>
          <p:cNvPr id="6" name="TextBox 5"/>
          <p:cNvSpPr txBox="1"/>
          <p:nvPr/>
        </p:nvSpPr>
        <p:spPr>
          <a:xfrm>
            <a:off x="0" y="3000372"/>
            <a:ext cx="9144000" cy="369332"/>
          </a:xfrm>
          <a:prstGeom prst="rect">
            <a:avLst/>
          </a:prstGeom>
          <a:noFill/>
        </p:spPr>
        <p:txBody>
          <a:bodyPr wrap="square" rtlCol="0">
            <a:spAutoFit/>
          </a:bodyPr>
          <a:lstStyle/>
          <a:p>
            <a:pPr algn="ctr"/>
            <a:r>
              <a:rPr lang="es-ES_tradnl" b="1" dirty="0" smtClean="0"/>
              <a:t>Entonces ¿lo privado nunca afecta a lo público y viceversa?</a:t>
            </a:r>
            <a:endParaRPr lang="en-US" b="1" dirty="0"/>
          </a:p>
        </p:txBody>
      </p:sp>
      <p:sp>
        <p:nvSpPr>
          <p:cNvPr id="8" name="TextBox 7"/>
          <p:cNvSpPr txBox="1"/>
          <p:nvPr/>
        </p:nvSpPr>
        <p:spPr>
          <a:xfrm>
            <a:off x="0" y="3500438"/>
            <a:ext cx="9144000" cy="369332"/>
          </a:xfrm>
          <a:prstGeom prst="rect">
            <a:avLst/>
          </a:prstGeom>
          <a:noFill/>
        </p:spPr>
        <p:txBody>
          <a:bodyPr wrap="square" rtlCol="0">
            <a:spAutoFit/>
          </a:bodyPr>
          <a:lstStyle/>
          <a:p>
            <a:pPr algn="ctr"/>
            <a:r>
              <a:rPr lang="es-ES_tradnl" b="1" dirty="0" smtClean="0"/>
              <a:t>¿Qué pasaría si yo, dentro de “la santidad de mi hogar” comiera gente?</a:t>
            </a:r>
            <a:endParaRPr lang="en-US" b="1" dirty="0"/>
          </a:p>
        </p:txBody>
      </p:sp>
      <p:sp>
        <p:nvSpPr>
          <p:cNvPr id="9" name="TextBox 8"/>
          <p:cNvSpPr txBox="1"/>
          <p:nvPr/>
        </p:nvSpPr>
        <p:spPr>
          <a:xfrm>
            <a:off x="0" y="4071942"/>
            <a:ext cx="9144000" cy="369332"/>
          </a:xfrm>
          <a:prstGeom prst="rect">
            <a:avLst/>
          </a:prstGeom>
          <a:noFill/>
        </p:spPr>
        <p:txBody>
          <a:bodyPr wrap="square" rtlCol="0">
            <a:spAutoFit/>
          </a:bodyPr>
          <a:lstStyle/>
          <a:p>
            <a:pPr algn="ctr"/>
            <a:r>
              <a:rPr lang="es-ES_tradnl" b="1" dirty="0" smtClean="0"/>
              <a:t>¿Es un problema privado, mío particular o la sociedad intervendría?</a:t>
            </a:r>
            <a:endParaRPr lang="en-US" b="1" dirty="0"/>
          </a:p>
        </p:txBody>
      </p:sp>
      <p:sp>
        <p:nvSpPr>
          <p:cNvPr id="10" name="TextBox 9"/>
          <p:cNvSpPr txBox="1"/>
          <p:nvPr/>
        </p:nvSpPr>
        <p:spPr>
          <a:xfrm>
            <a:off x="0" y="1714488"/>
            <a:ext cx="9144000" cy="1569660"/>
          </a:xfrm>
          <a:prstGeom prst="rect">
            <a:avLst/>
          </a:prstGeom>
          <a:noFill/>
        </p:spPr>
        <p:txBody>
          <a:bodyPr wrap="square" rtlCol="0">
            <a:spAutoFit/>
          </a:bodyPr>
          <a:lstStyle/>
          <a:p>
            <a:pPr algn="ctr"/>
            <a:r>
              <a:rPr lang="es-ES_tradnl" sz="2400" b="1" dirty="0" smtClean="0">
                <a:solidFill>
                  <a:srgbClr val="0070C0"/>
                </a:solidFill>
              </a:rPr>
              <a:t>¿Afecta esto a la convivencia en colectivo?</a:t>
            </a:r>
          </a:p>
          <a:p>
            <a:pPr algn="ctr"/>
            <a:endParaRPr lang="es-ES_tradnl" sz="2400" b="1" dirty="0" smtClean="0">
              <a:solidFill>
                <a:srgbClr val="0070C0"/>
              </a:solidFill>
            </a:endParaRPr>
          </a:p>
          <a:p>
            <a:pPr algn="ctr"/>
            <a:endParaRPr lang="es-ES_tradnl" sz="2400" b="1" dirty="0" smtClean="0">
              <a:solidFill>
                <a:srgbClr val="0070C0"/>
              </a:solidFill>
            </a:endParaRPr>
          </a:p>
          <a:p>
            <a:pPr algn="ctr"/>
            <a:endParaRPr lang="en-US" sz="2400" b="1" dirty="0">
              <a:solidFill>
                <a:srgbClr val="0070C0"/>
              </a:solidFill>
            </a:endParaRPr>
          </a:p>
        </p:txBody>
      </p:sp>
      <p:sp>
        <p:nvSpPr>
          <p:cNvPr id="11" name="TextBox 10"/>
          <p:cNvSpPr txBox="1"/>
          <p:nvPr/>
        </p:nvSpPr>
        <p:spPr>
          <a:xfrm>
            <a:off x="0" y="2357430"/>
            <a:ext cx="9144000" cy="830997"/>
          </a:xfrm>
          <a:prstGeom prst="rect">
            <a:avLst/>
          </a:prstGeom>
          <a:noFill/>
        </p:spPr>
        <p:txBody>
          <a:bodyPr wrap="square" rtlCol="0">
            <a:spAutoFit/>
          </a:bodyPr>
          <a:lstStyle/>
          <a:p>
            <a:pPr algn="ctr"/>
            <a:r>
              <a:rPr lang="es-ES_tradnl" sz="2400" b="1" dirty="0" smtClean="0"/>
              <a:t>Definitivamente</a:t>
            </a:r>
            <a:r>
              <a:rPr lang="es-ES_tradnl" dirty="0" smtClean="0"/>
              <a:t> </a:t>
            </a:r>
          </a:p>
          <a:p>
            <a:pPr algn="ctr"/>
            <a:r>
              <a:rPr lang="es-ES_tradnl" sz="2400" b="1" dirty="0" smtClean="0">
                <a:solidFill>
                  <a:srgbClr val="FF0000"/>
                </a:solidFill>
              </a:rPr>
              <a:t>SI</a:t>
            </a:r>
            <a:endParaRPr lang="en-US" sz="2400" b="1" dirty="0">
              <a:solidFill>
                <a:srgbClr val="FF0000"/>
              </a:solidFill>
            </a:endParaRPr>
          </a:p>
        </p:txBody>
      </p:sp>
      <p:sp>
        <p:nvSpPr>
          <p:cNvPr id="12" name="TextBox 11"/>
          <p:cNvSpPr txBox="1"/>
          <p:nvPr/>
        </p:nvSpPr>
        <p:spPr>
          <a:xfrm>
            <a:off x="0" y="3643314"/>
            <a:ext cx="9144000" cy="923330"/>
          </a:xfrm>
          <a:prstGeom prst="rect">
            <a:avLst/>
          </a:prstGeom>
          <a:noFill/>
        </p:spPr>
        <p:txBody>
          <a:bodyPr wrap="square" rtlCol="0">
            <a:spAutoFit/>
          </a:bodyPr>
          <a:lstStyle/>
          <a:p>
            <a:pPr algn="ctr"/>
            <a:r>
              <a:rPr lang="es-ES_tradnl" b="1" dirty="0" smtClean="0"/>
              <a:t>Cuando afecta la convivencia en colectivo lo privado se vuelve público y la frontera se borra. Los temas de la esfera privada que rompen en exceso con la costumbre (moral) afectan la convivencia y son tratados como problemas colectivos.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8"/>
                                        </p:tgtEl>
                                      </p:cBhvr>
                                    </p:animEffect>
                                    <p:set>
                                      <p:cBhvr>
                                        <p:cTn id="32" dur="1" fill="hold">
                                          <p:stCondLst>
                                            <p:cond delay="19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15</a:t>
            </a:fld>
            <a:endParaRPr lang="en-US" dirty="0"/>
          </a:p>
        </p:txBody>
      </p:sp>
      <p:sp>
        <p:nvSpPr>
          <p:cNvPr id="8" name="TextBox 7"/>
          <p:cNvSpPr txBox="1"/>
          <p:nvPr/>
        </p:nvSpPr>
        <p:spPr>
          <a:xfrm>
            <a:off x="0" y="1928802"/>
            <a:ext cx="9144000" cy="1200329"/>
          </a:xfrm>
          <a:prstGeom prst="rect">
            <a:avLst/>
          </a:prstGeom>
          <a:noFill/>
        </p:spPr>
        <p:txBody>
          <a:bodyPr wrap="square" rtlCol="0">
            <a:spAutoFit/>
          </a:bodyPr>
          <a:lstStyle/>
          <a:p>
            <a:r>
              <a:rPr lang="es-ES_tradnl" dirty="0" smtClean="0"/>
              <a:t>Partiendo de lo anterior podemos comenzar a proponer la teoría de un espacio en continuum, un espacio donde lo público y lo privado esta simplemente dividido por umbrales, o puntos de quiebre, dentro de la convivencia social. Un espacio en el que no existe tal división sino más bien, maneras de actuar. (Vid </a:t>
            </a:r>
            <a:r>
              <a:rPr lang="es-ES_tradnl" dirty="0" err="1" smtClean="0"/>
              <a:t>Steinberger</a:t>
            </a:r>
            <a:r>
              <a:rPr lang="es-ES_tradnl" dirty="0" smtClean="0"/>
              <a:t> 1999)</a:t>
            </a:r>
            <a:endParaRPr lang="en-US" dirty="0"/>
          </a:p>
        </p:txBody>
      </p:sp>
      <p:sp>
        <p:nvSpPr>
          <p:cNvPr id="9" name="TextBox 8"/>
          <p:cNvSpPr txBox="1"/>
          <p:nvPr/>
        </p:nvSpPr>
        <p:spPr>
          <a:xfrm>
            <a:off x="0" y="1071546"/>
            <a:ext cx="9144000" cy="369332"/>
          </a:xfrm>
          <a:prstGeom prst="rect">
            <a:avLst/>
          </a:prstGeom>
          <a:noFill/>
        </p:spPr>
        <p:txBody>
          <a:bodyPr wrap="square" rtlCol="0">
            <a:spAutoFit/>
          </a:bodyPr>
          <a:lstStyle/>
          <a:p>
            <a:pPr algn="ctr"/>
            <a:r>
              <a:rPr lang="es-ES_tradnl" b="1" dirty="0" smtClean="0">
                <a:solidFill>
                  <a:srgbClr val="0070C0"/>
                </a:solidFill>
              </a:rPr>
              <a:t>El espacio en continuum</a:t>
            </a:r>
            <a:endParaRPr lang="en-US" b="1" dirty="0">
              <a:solidFill>
                <a:srgbClr val="0070C0"/>
              </a:solidFill>
            </a:endParaRPr>
          </a:p>
        </p:txBody>
      </p:sp>
      <p:sp>
        <p:nvSpPr>
          <p:cNvPr id="10" name="TextBox 9"/>
          <p:cNvSpPr txBox="1"/>
          <p:nvPr/>
        </p:nvSpPr>
        <p:spPr>
          <a:xfrm>
            <a:off x="0" y="3143248"/>
            <a:ext cx="9144000" cy="646331"/>
          </a:xfrm>
          <a:prstGeom prst="rect">
            <a:avLst/>
          </a:prstGeom>
          <a:noFill/>
        </p:spPr>
        <p:txBody>
          <a:bodyPr wrap="square" rtlCol="0">
            <a:spAutoFit/>
          </a:bodyPr>
          <a:lstStyle/>
          <a:p>
            <a:pPr algn="ctr"/>
            <a:r>
              <a:rPr lang="es-ES_tradnl" dirty="0" smtClean="0"/>
              <a:t>La paradoja de </a:t>
            </a:r>
          </a:p>
          <a:p>
            <a:pPr algn="ctr"/>
            <a:r>
              <a:rPr lang="es-ES_tradnl" i="1" dirty="0" smtClean="0"/>
              <a:t>El Príncipe  </a:t>
            </a:r>
            <a:r>
              <a:rPr lang="es-ES_tradnl" dirty="0" smtClean="0"/>
              <a:t>y  </a:t>
            </a:r>
            <a:r>
              <a:rPr lang="es-ES_tradnl" i="1" dirty="0" smtClean="0"/>
              <a:t>La Mandrágora</a:t>
            </a:r>
            <a:r>
              <a:rPr lang="es-ES_tradnl" dirty="0" smtClean="0"/>
              <a:t>. </a:t>
            </a:r>
            <a:endParaRPr lang="en-US" dirty="0"/>
          </a:p>
        </p:txBody>
      </p:sp>
      <p:cxnSp>
        <p:nvCxnSpPr>
          <p:cNvPr id="14" name="Straight Connector 13"/>
          <p:cNvCxnSpPr/>
          <p:nvPr/>
        </p:nvCxnSpPr>
        <p:spPr>
          <a:xfrm rot="5400000">
            <a:off x="5180017" y="4178305"/>
            <a:ext cx="78581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72132" y="457200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12" y="4357694"/>
            <a:ext cx="1857388" cy="369332"/>
          </a:xfrm>
          <a:prstGeom prst="rect">
            <a:avLst/>
          </a:prstGeom>
          <a:noFill/>
        </p:spPr>
        <p:txBody>
          <a:bodyPr wrap="square" rtlCol="0">
            <a:spAutoFit/>
          </a:bodyPr>
          <a:lstStyle/>
          <a:p>
            <a:r>
              <a:rPr lang="es-ES_tradnl" dirty="0" smtClean="0"/>
              <a:t>Hombre común</a:t>
            </a:r>
            <a:endParaRPr lang="en-US" dirty="0"/>
          </a:p>
        </p:txBody>
      </p:sp>
      <p:cxnSp>
        <p:nvCxnSpPr>
          <p:cNvPr id="24" name="Straight Arrow Connector 23"/>
          <p:cNvCxnSpPr/>
          <p:nvPr/>
        </p:nvCxnSpPr>
        <p:spPr>
          <a:xfrm rot="5400000">
            <a:off x="6787372" y="5071280"/>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22629" y="4179099"/>
            <a:ext cx="785024" cy="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643174" y="4572008"/>
            <a:ext cx="107157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42976" y="4357694"/>
            <a:ext cx="1714512" cy="369332"/>
          </a:xfrm>
          <a:prstGeom prst="rect">
            <a:avLst/>
          </a:prstGeom>
          <a:noFill/>
        </p:spPr>
        <p:txBody>
          <a:bodyPr wrap="square" rtlCol="0">
            <a:spAutoFit/>
          </a:bodyPr>
          <a:lstStyle/>
          <a:p>
            <a:pPr algn="ctr"/>
            <a:r>
              <a:rPr lang="es-ES_tradnl" dirty="0" smtClean="0"/>
              <a:t>Gobernante</a:t>
            </a:r>
            <a:endParaRPr lang="en-US" dirty="0"/>
          </a:p>
        </p:txBody>
      </p:sp>
      <p:sp>
        <p:nvSpPr>
          <p:cNvPr id="34" name="TextBox 33"/>
          <p:cNvSpPr txBox="1"/>
          <p:nvPr/>
        </p:nvSpPr>
        <p:spPr>
          <a:xfrm>
            <a:off x="5857884" y="5286388"/>
            <a:ext cx="2357454" cy="923330"/>
          </a:xfrm>
          <a:prstGeom prst="rect">
            <a:avLst/>
          </a:prstGeom>
          <a:noFill/>
        </p:spPr>
        <p:txBody>
          <a:bodyPr wrap="square" rtlCol="0">
            <a:spAutoFit/>
          </a:bodyPr>
          <a:lstStyle/>
          <a:p>
            <a:pPr algn="ctr"/>
            <a:r>
              <a:rPr lang="es-ES_tradnl" dirty="0" smtClean="0"/>
              <a:t>No altera significativamente la convivencia</a:t>
            </a:r>
            <a:endParaRPr lang="en-US" dirty="0"/>
          </a:p>
        </p:txBody>
      </p:sp>
      <p:cxnSp>
        <p:nvCxnSpPr>
          <p:cNvPr id="36" name="Straight Arrow Connector 35"/>
          <p:cNvCxnSpPr>
            <a:stCxn id="32" idx="2"/>
          </p:cNvCxnSpPr>
          <p:nvPr/>
        </p:nvCxnSpPr>
        <p:spPr>
          <a:xfrm rot="5400000">
            <a:off x="1649113" y="5078145"/>
            <a:ext cx="70223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28662" y="5572140"/>
            <a:ext cx="2214578" cy="923330"/>
          </a:xfrm>
          <a:prstGeom prst="rect">
            <a:avLst/>
          </a:prstGeom>
          <a:noFill/>
        </p:spPr>
        <p:txBody>
          <a:bodyPr wrap="square" rtlCol="0">
            <a:spAutoFit/>
          </a:bodyPr>
          <a:lstStyle/>
          <a:p>
            <a:pPr algn="ctr"/>
            <a:r>
              <a:rPr lang="es-ES_tradnl" dirty="0" smtClean="0"/>
              <a:t>Altera significativamente la convivencia</a:t>
            </a:r>
            <a:endParaRPr lang="en-US" dirty="0"/>
          </a:p>
        </p:txBody>
      </p:sp>
      <p:cxnSp>
        <p:nvCxnSpPr>
          <p:cNvPr id="39" name="Straight Arrow Connector 38"/>
          <p:cNvCxnSpPr/>
          <p:nvPr/>
        </p:nvCxnSpPr>
        <p:spPr>
          <a:xfrm>
            <a:off x="3500430" y="1857364"/>
            <a:ext cx="2286016"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86182" y="1500174"/>
            <a:ext cx="1785950" cy="369332"/>
          </a:xfrm>
          <a:prstGeom prst="rect">
            <a:avLst/>
          </a:prstGeom>
          <a:noFill/>
        </p:spPr>
        <p:txBody>
          <a:bodyPr wrap="square" rtlCol="0">
            <a:spAutoFit/>
          </a:bodyPr>
          <a:lstStyle/>
          <a:p>
            <a:r>
              <a:rPr lang="es-ES_tradnl" b="1" dirty="0" smtClean="0"/>
              <a:t>Ambos plantean</a:t>
            </a:r>
            <a:endParaRPr lang="en-US" b="1" dirty="0"/>
          </a:p>
        </p:txBody>
      </p:sp>
      <p:sp>
        <p:nvSpPr>
          <p:cNvPr id="41" name="TextBox 40"/>
          <p:cNvSpPr txBox="1"/>
          <p:nvPr/>
        </p:nvSpPr>
        <p:spPr>
          <a:xfrm>
            <a:off x="3286116" y="2000240"/>
            <a:ext cx="2786082" cy="369332"/>
          </a:xfrm>
          <a:prstGeom prst="rect">
            <a:avLst/>
          </a:prstGeom>
          <a:noFill/>
        </p:spPr>
        <p:txBody>
          <a:bodyPr wrap="square" rtlCol="0">
            <a:spAutoFit/>
          </a:bodyPr>
          <a:lstStyle/>
          <a:p>
            <a:r>
              <a:rPr lang="es-ES_tradnl" b="1" i="1" dirty="0" smtClean="0"/>
              <a:t>“El fin justifica los medios”</a:t>
            </a:r>
            <a:endParaRPr lang="en-US" b="1" i="1" dirty="0"/>
          </a:p>
        </p:txBody>
      </p:sp>
      <p:sp>
        <p:nvSpPr>
          <p:cNvPr id="42" name="TextBox 41"/>
          <p:cNvSpPr txBox="1"/>
          <p:nvPr/>
        </p:nvSpPr>
        <p:spPr>
          <a:xfrm>
            <a:off x="714348" y="1142984"/>
            <a:ext cx="1500198" cy="1200329"/>
          </a:xfrm>
          <a:prstGeom prst="rect">
            <a:avLst/>
          </a:prstGeom>
          <a:noFill/>
        </p:spPr>
        <p:txBody>
          <a:bodyPr wrap="square" rtlCol="0">
            <a:spAutoFit/>
          </a:bodyPr>
          <a:lstStyle/>
          <a:p>
            <a:pPr algn="ctr"/>
            <a:r>
              <a:rPr lang="es-ES_tradnl" b="1" dirty="0" smtClean="0">
                <a:solidFill>
                  <a:srgbClr val="0070C0"/>
                </a:solidFill>
              </a:rPr>
              <a:t>Ética del Gobernante</a:t>
            </a:r>
          </a:p>
          <a:p>
            <a:pPr algn="ctr"/>
            <a:r>
              <a:rPr lang="es-ES_tradnl" b="1" dirty="0" smtClean="0">
                <a:solidFill>
                  <a:srgbClr val="0070C0"/>
                </a:solidFill>
              </a:rPr>
              <a:t>Vs</a:t>
            </a:r>
          </a:p>
          <a:p>
            <a:pPr algn="ctr"/>
            <a:r>
              <a:rPr lang="es-ES_tradnl" b="1" dirty="0" smtClean="0">
                <a:solidFill>
                  <a:srgbClr val="0070C0"/>
                </a:solidFill>
              </a:rPr>
              <a:t> Moral </a:t>
            </a:r>
            <a:endParaRPr lang="en-US" b="1" dirty="0">
              <a:solidFill>
                <a:srgbClr val="0070C0"/>
              </a:solidFill>
            </a:endParaRPr>
          </a:p>
        </p:txBody>
      </p:sp>
      <p:sp>
        <p:nvSpPr>
          <p:cNvPr id="43" name="TextBox 42"/>
          <p:cNvSpPr txBox="1"/>
          <p:nvPr/>
        </p:nvSpPr>
        <p:spPr>
          <a:xfrm>
            <a:off x="7000892" y="1071546"/>
            <a:ext cx="1500198" cy="1477328"/>
          </a:xfrm>
          <a:prstGeom prst="rect">
            <a:avLst/>
          </a:prstGeom>
          <a:noFill/>
        </p:spPr>
        <p:txBody>
          <a:bodyPr wrap="square" rtlCol="0">
            <a:spAutoFit/>
          </a:bodyPr>
          <a:lstStyle/>
          <a:p>
            <a:pPr algn="ctr"/>
            <a:r>
              <a:rPr lang="es-ES_tradnl" b="1" dirty="0" smtClean="0">
                <a:solidFill>
                  <a:srgbClr val="0070C0"/>
                </a:solidFill>
              </a:rPr>
              <a:t>Ética del Hombre común</a:t>
            </a:r>
          </a:p>
          <a:p>
            <a:pPr algn="ctr"/>
            <a:r>
              <a:rPr lang="es-ES_tradnl" b="1" dirty="0" smtClean="0">
                <a:solidFill>
                  <a:srgbClr val="0070C0"/>
                </a:solidFill>
              </a:rPr>
              <a:t>Vs</a:t>
            </a:r>
          </a:p>
          <a:p>
            <a:pPr algn="ctr"/>
            <a:r>
              <a:rPr lang="es-ES_tradnl" b="1" dirty="0" smtClean="0">
                <a:solidFill>
                  <a:srgbClr val="0070C0"/>
                </a:solidFill>
              </a:rPr>
              <a:t> Moral </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0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2000"/>
                                        <p:tgtEl>
                                          <p:spTgt spid="37"/>
                                        </p:tgtEl>
                                      </p:cBhvr>
                                    </p:animEffect>
                                  </p:childTnLst>
                                </p:cTn>
                              </p:par>
                            </p:childTnLst>
                          </p:cTn>
                        </p:par>
                        <p:par>
                          <p:cTn id="45" fill="hold">
                            <p:stCondLst>
                              <p:cond delay="6000"/>
                            </p:stCondLst>
                            <p:childTnLst>
                              <p:par>
                                <p:cTn id="46" presetID="10" presetClass="exit" presetSubtype="0" fill="hold" grpId="1" nodeType="afterEffect">
                                  <p:stCondLst>
                                    <p:cond delay="0"/>
                                  </p:stCondLst>
                                  <p:childTnLst>
                                    <p:animEffect transition="out" filter="fade">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childTnLst>
                          </p:cTn>
                        </p:par>
                        <p:par>
                          <p:cTn id="49" fill="hold">
                            <p:stCondLst>
                              <p:cond delay="8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childTnLst>
                                </p:cTn>
                              </p:par>
                            </p:childTnLst>
                          </p:cTn>
                        </p:par>
                        <p:par>
                          <p:cTn id="59" fill="hold">
                            <p:stCondLst>
                              <p:cond delay="10000"/>
                            </p:stCondLst>
                            <p:childTnLst>
                              <p:par>
                                <p:cTn id="60" presetID="10"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20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2000"/>
                                        <p:tgtEl>
                                          <p:spTgt spid="42"/>
                                        </p:tgtEl>
                                      </p:cBhvr>
                                    </p:animEffect>
                                  </p:childTnLst>
                                </p:cTn>
                              </p:par>
                              <p:par>
                                <p:cTn id="66" presetID="5" presetClass="emph" presetSubtype="1" grpId="1" nodeType="withEffect">
                                  <p:stCondLst>
                                    <p:cond delay="0"/>
                                  </p:stCondLst>
                                  <p:childTnLst>
                                    <p:set>
                                      <p:cBhvr override="childStyle">
                                        <p:cTn id="67" dur="indefinite"/>
                                        <p:tgtEl>
                                          <p:spTgt spid="37"/>
                                        </p:tgtEl>
                                        <p:attrNameLst>
                                          <p:attrName>style.fontStyle</p:attrName>
                                        </p:attrNameLst>
                                      </p:cBhvr>
                                      <p:to>
                                        <p:strVal val="normal"/>
                                      </p:to>
                                    </p:set>
                                    <p:set>
                                      <p:cBhvr override="childStyle">
                                        <p:cTn id="68" dur="indefinite"/>
                                        <p:tgtEl>
                                          <p:spTgt spid="37"/>
                                        </p:tgtEl>
                                        <p:attrNameLst>
                                          <p:attrName>style.fontWeight</p:attrName>
                                        </p:attrNameLst>
                                      </p:cBhvr>
                                      <p:to>
                                        <p:strVal val="bold"/>
                                      </p:to>
                                    </p:set>
                                    <p:set>
                                      <p:cBhvr override="childStyle">
                                        <p:cTn id="69" dur="indefinite"/>
                                        <p:tgtEl>
                                          <p:spTgt spid="37"/>
                                        </p:tgtEl>
                                        <p:attrNameLst>
                                          <p:attrName>style.textDecorationUnderline</p:attrName>
                                        </p:attrNameLst>
                                      </p:cBhvr>
                                      <p:to>
                                        <p:strVal val="false"/>
                                      </p:to>
                                    </p:set>
                                  </p:childTnLst>
                                </p:cTn>
                              </p:par>
                              <p:par>
                                <p:cTn id="70" presetID="6" presetClass="emph" presetSubtype="0" fill="hold" grpId="2" nodeType="withEffect">
                                  <p:stCondLst>
                                    <p:cond delay="0"/>
                                  </p:stCondLst>
                                  <p:childTnLst>
                                    <p:animScale>
                                      <p:cBhvr>
                                        <p:cTn id="71" dur="2000" fill="hold"/>
                                        <p:tgtEl>
                                          <p:spTgt spid="37"/>
                                        </p:tgtEl>
                                      </p:cBhvr>
                                      <p:by x="150000" y="150000"/>
                                    </p:animScale>
                                  </p:childTnLst>
                                </p:cTn>
                              </p:par>
                              <p:par>
                                <p:cTn id="72" presetID="3" presetClass="emph" presetSubtype="2" fill="hold" grpId="3" nodeType="withEffect">
                                  <p:stCondLst>
                                    <p:cond delay="0"/>
                                  </p:stCondLst>
                                  <p:childTnLst>
                                    <p:animClr clrSpc="rgb">
                                      <p:cBhvr override="childStyle">
                                        <p:cTn id="73" dur="2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8" grpId="0"/>
      <p:bldP spid="32" grpId="0"/>
      <p:bldP spid="34" grpId="0"/>
      <p:bldP spid="37" grpId="0"/>
      <p:bldP spid="37" grpId="1"/>
      <p:bldP spid="37" grpId="2"/>
      <p:bldP spid="37" grpId="3"/>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16</a:t>
            </a:fld>
            <a:endParaRPr lang="en-US" dirty="0"/>
          </a:p>
        </p:txBody>
      </p:sp>
      <p:sp>
        <p:nvSpPr>
          <p:cNvPr id="5" name="TextBox 4"/>
          <p:cNvSpPr txBox="1"/>
          <p:nvPr/>
        </p:nvSpPr>
        <p:spPr>
          <a:xfrm>
            <a:off x="0" y="1285860"/>
            <a:ext cx="9144000" cy="369332"/>
          </a:xfrm>
          <a:prstGeom prst="rect">
            <a:avLst/>
          </a:prstGeom>
          <a:noFill/>
        </p:spPr>
        <p:txBody>
          <a:bodyPr wrap="square" rtlCol="0">
            <a:spAutoFit/>
          </a:bodyPr>
          <a:lstStyle/>
          <a:p>
            <a:pPr algn="ctr"/>
            <a:r>
              <a:rPr lang="es-ES_tradnl" b="1" i="1" dirty="0" smtClean="0">
                <a:solidFill>
                  <a:srgbClr val="0070C0"/>
                </a:solidFill>
              </a:rPr>
              <a:t>¿Porqué la diferencia? </a:t>
            </a:r>
            <a:endParaRPr lang="en-US" b="1" i="1" dirty="0">
              <a:solidFill>
                <a:srgbClr val="0070C0"/>
              </a:solidFill>
            </a:endParaRPr>
          </a:p>
        </p:txBody>
      </p:sp>
      <p:sp>
        <p:nvSpPr>
          <p:cNvPr id="6" name="TextBox 5"/>
          <p:cNvSpPr txBox="1"/>
          <p:nvPr/>
        </p:nvSpPr>
        <p:spPr>
          <a:xfrm>
            <a:off x="0" y="1643050"/>
            <a:ext cx="9144000" cy="1477328"/>
          </a:xfrm>
          <a:prstGeom prst="rect">
            <a:avLst/>
          </a:prstGeom>
          <a:noFill/>
        </p:spPr>
        <p:txBody>
          <a:bodyPr wrap="square" rtlCol="0">
            <a:spAutoFit/>
          </a:bodyPr>
          <a:lstStyle/>
          <a:p>
            <a:pPr algn="ctr"/>
            <a:r>
              <a:rPr lang="es-ES_tradnl" dirty="0" smtClean="0"/>
              <a:t>La propuesta de los umbrales tiene como intención plantear la posibilidad de una explicación, fundamentalmente práctica al problema del impacto relativo  que producen las acciones del individuo en lo público. Intentado partir de la diferencia existente en la alteración de la convivencia colectiva que generan, aún con la misma acción, dos individuos dentro de una misma sociedad. </a:t>
            </a:r>
            <a:endParaRPr lang="en-US" dirty="0"/>
          </a:p>
        </p:txBody>
      </p:sp>
      <p:sp>
        <p:nvSpPr>
          <p:cNvPr id="7" name="TextBox 6"/>
          <p:cNvSpPr txBox="1"/>
          <p:nvPr/>
        </p:nvSpPr>
        <p:spPr>
          <a:xfrm>
            <a:off x="0" y="5072074"/>
            <a:ext cx="9144000" cy="1200329"/>
          </a:xfrm>
          <a:prstGeom prst="rect">
            <a:avLst/>
          </a:prstGeom>
          <a:noFill/>
        </p:spPr>
        <p:txBody>
          <a:bodyPr wrap="square" rtlCol="0">
            <a:spAutoFit/>
          </a:bodyPr>
          <a:lstStyle/>
          <a:p>
            <a:pPr algn="ctr"/>
            <a:r>
              <a:rPr lang="es-ES_tradnl" dirty="0" smtClean="0"/>
              <a:t>La intención es simplemente plantear, a modo exploratorio, unos parámetros que puedan dar una respuesta razonada y coherente a la pregunta fundamental de porque dos individuos que realicen la misma acción afectando la convivencia en colectivo, no suelen necesariamente, tener los mismos resultados. </a:t>
            </a:r>
            <a:endParaRPr lang="en-US" dirty="0"/>
          </a:p>
        </p:txBody>
      </p:sp>
      <p:pic>
        <p:nvPicPr>
          <p:cNvPr id="8" name="Picture 7" descr="principe-harry.jpg"/>
          <p:cNvPicPr>
            <a:picLocks noChangeAspect="1"/>
          </p:cNvPicPr>
          <p:nvPr/>
        </p:nvPicPr>
        <p:blipFill>
          <a:blip r:embed="rId2"/>
          <a:stretch>
            <a:fillRect/>
          </a:stretch>
        </p:blipFill>
        <p:spPr>
          <a:xfrm>
            <a:off x="714348" y="3000372"/>
            <a:ext cx="1830089" cy="1889124"/>
          </a:xfrm>
          <a:prstGeom prst="rect">
            <a:avLst/>
          </a:prstGeom>
        </p:spPr>
      </p:pic>
      <p:pic>
        <p:nvPicPr>
          <p:cNvPr id="9" name="Picture 8" descr="soldado-israeli karkal.jpg"/>
          <p:cNvPicPr>
            <a:picLocks noChangeAspect="1"/>
          </p:cNvPicPr>
          <p:nvPr/>
        </p:nvPicPr>
        <p:blipFill>
          <a:blip r:embed="rId3"/>
          <a:stretch>
            <a:fillRect/>
          </a:stretch>
        </p:blipFill>
        <p:spPr>
          <a:xfrm>
            <a:off x="5786446" y="3000372"/>
            <a:ext cx="3033043" cy="192882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0" y="2500306"/>
            <a:ext cx="3143272" cy="369332"/>
          </a:xfrm>
          <a:prstGeom prst="rect">
            <a:avLst/>
          </a:prstGeom>
          <a:noFill/>
        </p:spPr>
        <p:txBody>
          <a:bodyPr wrap="square" rtlCol="0">
            <a:spAutoFit/>
          </a:bodyPr>
          <a:lstStyle/>
          <a:p>
            <a:r>
              <a:rPr lang="es-ES_tradnl" sz="900" b="1" dirty="0" smtClean="0"/>
              <a:t>Príncipe Harry de Inglaterra. Foto tomada durante su servicio militar en Iraq. </a:t>
            </a:r>
            <a:endParaRPr lang="en-US" sz="900" b="1" dirty="0"/>
          </a:p>
        </p:txBody>
      </p:sp>
      <p:sp>
        <p:nvSpPr>
          <p:cNvPr id="12" name="TextBox 11"/>
          <p:cNvSpPr txBox="1"/>
          <p:nvPr/>
        </p:nvSpPr>
        <p:spPr>
          <a:xfrm>
            <a:off x="5500694" y="2571744"/>
            <a:ext cx="3500462" cy="400110"/>
          </a:xfrm>
          <a:prstGeom prst="rect">
            <a:avLst/>
          </a:prstGeom>
          <a:noFill/>
        </p:spPr>
        <p:txBody>
          <a:bodyPr wrap="square" rtlCol="0">
            <a:spAutoFit/>
          </a:bodyPr>
          <a:lstStyle/>
          <a:p>
            <a:r>
              <a:rPr lang="es-ES_tradnl" sz="1000" b="1" dirty="0" smtClean="0"/>
              <a:t>Soldado británica del Batallón </a:t>
            </a:r>
            <a:r>
              <a:rPr lang="es-ES_tradnl" sz="1000" b="1" dirty="0" err="1" smtClean="0"/>
              <a:t>Karbala</a:t>
            </a:r>
            <a:r>
              <a:rPr lang="es-ES_tradnl" sz="1000" b="1" dirty="0" smtClean="0"/>
              <a:t>. Regimiento especial. </a:t>
            </a:r>
            <a:r>
              <a:rPr lang="es-ES_tradnl" sz="1000" b="1" dirty="0" err="1" smtClean="0"/>
              <a:t>Kirbuk</a:t>
            </a:r>
            <a:endParaRPr lang="en-US" sz="1000" b="1" dirty="0"/>
          </a:p>
        </p:txBody>
      </p:sp>
      <p:sp>
        <p:nvSpPr>
          <p:cNvPr id="13" name="TextBox 12"/>
          <p:cNvSpPr txBox="1"/>
          <p:nvPr/>
        </p:nvSpPr>
        <p:spPr>
          <a:xfrm>
            <a:off x="571472" y="1571612"/>
            <a:ext cx="7715304" cy="923330"/>
          </a:xfrm>
          <a:prstGeom prst="rect">
            <a:avLst/>
          </a:prstGeom>
          <a:noFill/>
        </p:spPr>
        <p:txBody>
          <a:bodyPr wrap="square" rtlCol="0">
            <a:spAutoFit/>
          </a:bodyPr>
          <a:lstStyle/>
          <a:p>
            <a:pPr algn="ctr"/>
            <a:r>
              <a:rPr lang="es-ES_tradnl" dirty="0" smtClean="0"/>
              <a:t>La llegada del Príncipe Harry fue tomada como una gran gesto de coraje y subió significativamente la moral de las tropas británicas. Fue referido por los medios ingleses como una gran noticia positiva a favor de la victoria occidental. </a:t>
            </a:r>
            <a:endParaRPr lang="en-US" dirty="0"/>
          </a:p>
        </p:txBody>
      </p:sp>
      <p:sp>
        <p:nvSpPr>
          <p:cNvPr id="14" name="TextBox 13"/>
          <p:cNvSpPr txBox="1"/>
          <p:nvPr/>
        </p:nvSpPr>
        <p:spPr>
          <a:xfrm>
            <a:off x="0" y="5143512"/>
            <a:ext cx="9144000" cy="923330"/>
          </a:xfrm>
          <a:prstGeom prst="rect">
            <a:avLst/>
          </a:prstGeom>
          <a:noFill/>
        </p:spPr>
        <p:txBody>
          <a:bodyPr wrap="square" rtlCol="0">
            <a:spAutoFit/>
          </a:bodyPr>
          <a:lstStyle/>
          <a:p>
            <a:pPr algn="ctr"/>
            <a:r>
              <a:rPr lang="es-ES_tradnl" dirty="0" smtClean="0"/>
              <a:t>La llegada de los regimientos especiales, altamente entrenados y con la responsabilidad de asumir lo más duro del combate a un alto costo en vidas humanas, pasó relativamente desapercibida.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2000"/>
                            </p:stCondLst>
                            <p:childTnLst>
                              <p:par>
                                <p:cTn id="25" presetID="10" presetClass="exit" presetSubtype="0" fill="hold" grpId="1" nodeType="afterEffect">
                                  <p:stCondLst>
                                    <p:cond delay="0"/>
                                  </p:stCondLst>
                                  <p:childTnLst>
                                    <p:animEffect transition="out" filter="fade">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par>
                          <p:cTn id="35" fill="hold">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10" presetClass="exit" presetSubtype="0" fill="hold" grpId="1" nodeType="with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17</a:t>
            </a:fld>
            <a:endParaRPr lang="en-US" dirty="0"/>
          </a:p>
        </p:txBody>
      </p:sp>
      <p:sp>
        <p:nvSpPr>
          <p:cNvPr id="5" name="TextBox 4"/>
          <p:cNvSpPr txBox="1"/>
          <p:nvPr/>
        </p:nvSpPr>
        <p:spPr>
          <a:xfrm>
            <a:off x="0" y="1714488"/>
            <a:ext cx="9144000" cy="923330"/>
          </a:xfrm>
          <a:prstGeom prst="rect">
            <a:avLst/>
          </a:prstGeom>
          <a:noFill/>
        </p:spPr>
        <p:txBody>
          <a:bodyPr wrap="square" rtlCol="0">
            <a:spAutoFit/>
          </a:bodyPr>
          <a:lstStyle/>
          <a:p>
            <a:pPr algn="ctr"/>
            <a:r>
              <a:rPr lang="es-ES_tradnl" dirty="0" smtClean="0"/>
              <a:t>Tomando como medida el problema de la convivencia, pudiésemos hablar de dos factores que parecen determinar que tanto pueden influir las acciones de determinada persona en la suma total de la convivencia colectiva. </a:t>
            </a:r>
            <a:endParaRPr lang="en-US" dirty="0"/>
          </a:p>
        </p:txBody>
      </p:sp>
      <p:sp>
        <p:nvSpPr>
          <p:cNvPr id="6" name="TextBox 5"/>
          <p:cNvSpPr txBox="1"/>
          <p:nvPr/>
        </p:nvSpPr>
        <p:spPr>
          <a:xfrm>
            <a:off x="357158" y="3429000"/>
            <a:ext cx="1643074" cy="369332"/>
          </a:xfrm>
          <a:prstGeom prst="rect">
            <a:avLst/>
          </a:prstGeom>
          <a:noFill/>
        </p:spPr>
        <p:txBody>
          <a:bodyPr wrap="square" rtlCol="0">
            <a:spAutoFit/>
          </a:bodyPr>
          <a:lstStyle/>
          <a:p>
            <a:r>
              <a:rPr lang="es-ES_tradnl" b="1" dirty="0" smtClean="0"/>
              <a:t>La exposición</a:t>
            </a:r>
            <a:endParaRPr lang="en-US" b="1" dirty="0"/>
          </a:p>
        </p:txBody>
      </p:sp>
      <p:sp>
        <p:nvSpPr>
          <p:cNvPr id="7" name="TextBox 6"/>
          <p:cNvSpPr txBox="1"/>
          <p:nvPr/>
        </p:nvSpPr>
        <p:spPr>
          <a:xfrm>
            <a:off x="6929422" y="3357562"/>
            <a:ext cx="2214578" cy="369332"/>
          </a:xfrm>
          <a:prstGeom prst="rect">
            <a:avLst/>
          </a:prstGeom>
          <a:noFill/>
        </p:spPr>
        <p:txBody>
          <a:bodyPr wrap="square" rtlCol="0">
            <a:spAutoFit/>
          </a:bodyPr>
          <a:lstStyle/>
          <a:p>
            <a:r>
              <a:rPr lang="es-ES_tradnl" b="1" dirty="0" smtClean="0"/>
              <a:t>La referencialidad </a:t>
            </a:r>
            <a:endParaRPr lang="en-US" b="1" dirty="0"/>
          </a:p>
        </p:txBody>
      </p:sp>
      <p:cxnSp>
        <p:nvCxnSpPr>
          <p:cNvPr id="9" name="Straight Arrow Connector 8"/>
          <p:cNvCxnSpPr/>
          <p:nvPr/>
        </p:nvCxnSpPr>
        <p:spPr>
          <a:xfrm rot="5400000">
            <a:off x="570681" y="4286257"/>
            <a:ext cx="1000922" cy="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4282" y="4714884"/>
            <a:ext cx="1857388" cy="1754326"/>
          </a:xfrm>
          <a:prstGeom prst="rect">
            <a:avLst/>
          </a:prstGeom>
          <a:noFill/>
        </p:spPr>
        <p:txBody>
          <a:bodyPr wrap="square" rtlCol="0">
            <a:spAutoFit/>
          </a:bodyPr>
          <a:lstStyle/>
          <a:p>
            <a:pPr algn="ctr"/>
            <a:r>
              <a:rPr lang="es-ES_tradnl" dirty="0" smtClean="0"/>
              <a:t>¿Qué tanto de las acciones de este individuo puede llegar a ser conocido por la sociedad?</a:t>
            </a:r>
            <a:endParaRPr lang="en-US" dirty="0"/>
          </a:p>
        </p:txBody>
      </p:sp>
      <p:cxnSp>
        <p:nvCxnSpPr>
          <p:cNvPr id="12" name="Straight Arrow Connector 11"/>
          <p:cNvCxnSpPr/>
          <p:nvPr/>
        </p:nvCxnSpPr>
        <p:spPr>
          <a:xfrm rot="5400000">
            <a:off x="7393802" y="4179098"/>
            <a:ext cx="929485" cy="793"/>
          </a:xfrm>
          <a:prstGeom prst="straightConnector1">
            <a:avLst/>
          </a:prstGeom>
          <a:ln w="38100">
            <a:solidFill>
              <a:srgbClr val="6B13B3"/>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6578" y="4643446"/>
            <a:ext cx="2000264" cy="2031325"/>
          </a:xfrm>
          <a:prstGeom prst="rect">
            <a:avLst/>
          </a:prstGeom>
          <a:noFill/>
        </p:spPr>
        <p:txBody>
          <a:bodyPr wrap="square" rtlCol="0">
            <a:spAutoFit/>
          </a:bodyPr>
          <a:lstStyle/>
          <a:p>
            <a:pPr algn="ctr"/>
            <a:r>
              <a:rPr lang="es-ES_tradnl" dirty="0" smtClean="0"/>
              <a:t>¿Qué espera la sociedad de este individuo en base al rol que se le ha asignado dentro de la convivencia colectiva?</a:t>
            </a:r>
            <a:endParaRPr lang="en-US" dirty="0"/>
          </a:p>
        </p:txBody>
      </p:sp>
      <p:cxnSp>
        <p:nvCxnSpPr>
          <p:cNvPr id="24" name="Straight Connector 23"/>
          <p:cNvCxnSpPr/>
          <p:nvPr/>
        </p:nvCxnSpPr>
        <p:spPr>
          <a:xfrm rot="5400000">
            <a:off x="4143372" y="3571876"/>
            <a:ext cx="571504"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43372" y="3571876"/>
            <a:ext cx="571504" cy="1588"/>
          </a:xfrm>
          <a:prstGeom prst="line">
            <a:avLst/>
          </a:prstGeom>
          <a:ln w="38100">
            <a:solidFill>
              <a:srgbClr val="6B13B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86116" y="2928934"/>
            <a:ext cx="2428892" cy="369332"/>
          </a:xfrm>
          <a:prstGeom prst="rect">
            <a:avLst/>
          </a:prstGeom>
          <a:noFill/>
        </p:spPr>
        <p:txBody>
          <a:bodyPr wrap="square" rtlCol="0">
            <a:spAutoFit/>
          </a:bodyPr>
          <a:lstStyle/>
          <a:p>
            <a:r>
              <a:rPr lang="es-ES_tradnl" b="1" dirty="0" smtClean="0"/>
              <a:t>La acción del individuo</a:t>
            </a:r>
            <a:endParaRPr lang="en-US" b="1" dirty="0"/>
          </a:p>
        </p:txBody>
      </p:sp>
      <p:cxnSp>
        <p:nvCxnSpPr>
          <p:cNvPr id="33" name="Straight Arrow Connector 32"/>
          <p:cNvCxnSpPr/>
          <p:nvPr/>
        </p:nvCxnSpPr>
        <p:spPr>
          <a:xfrm rot="5400000">
            <a:off x="4143372" y="4286256"/>
            <a:ext cx="57229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43240" y="4714884"/>
            <a:ext cx="2786082" cy="1754326"/>
          </a:xfrm>
          <a:prstGeom prst="rect">
            <a:avLst/>
          </a:prstGeom>
          <a:noFill/>
        </p:spPr>
        <p:txBody>
          <a:bodyPr wrap="square" rtlCol="0">
            <a:spAutoFit/>
          </a:bodyPr>
          <a:lstStyle/>
          <a:p>
            <a:pPr algn="ctr"/>
            <a:r>
              <a:rPr lang="es-ES_tradnl" dirty="0" smtClean="0"/>
              <a:t>Punto donde se vuelve pública una acción individual pues afecta la convivencia en colectivo de la sociedad. </a:t>
            </a:r>
          </a:p>
          <a:p>
            <a:pPr algn="ctr"/>
            <a:endParaRPr lang="en-US" dirty="0"/>
          </a:p>
        </p:txBody>
      </p:sp>
      <p:cxnSp>
        <p:nvCxnSpPr>
          <p:cNvPr id="37" name="Straight Arrow Connector 36"/>
          <p:cNvCxnSpPr>
            <a:stCxn id="6" idx="3"/>
          </p:cNvCxnSpPr>
          <p:nvPr/>
        </p:nvCxnSpPr>
        <p:spPr>
          <a:xfrm flipV="1">
            <a:off x="2000232" y="3214686"/>
            <a:ext cx="1214446" cy="3989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5643570" y="3214686"/>
            <a:ext cx="1214446" cy="357190"/>
          </a:xfrm>
          <a:prstGeom prst="straightConnector1">
            <a:avLst/>
          </a:prstGeom>
          <a:ln w="38100">
            <a:solidFill>
              <a:srgbClr val="6B13B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childTnLst>
                                </p:cTn>
                              </p:par>
                            </p:childTnLst>
                          </p:cTn>
                        </p:par>
                        <p:par>
                          <p:cTn id="33" fill="hold">
                            <p:stCondLst>
                              <p:cond delay="100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20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2000"/>
                                        <p:tgtEl>
                                          <p:spTgt spid="39"/>
                                        </p:tgtEl>
                                      </p:cBhvr>
                                    </p:animEffect>
                                  </p:childTnLst>
                                </p:cTn>
                              </p:par>
                            </p:childTnLst>
                          </p:cTn>
                        </p:par>
                        <p:par>
                          <p:cTn id="49" fill="hold">
                            <p:stCondLst>
                              <p:cond delay="120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3" grpId="0"/>
      <p:bldP spid="31"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18</a:t>
            </a:fld>
            <a:endParaRPr lang="en-US" dirty="0"/>
          </a:p>
        </p:txBody>
      </p:sp>
      <p:sp>
        <p:nvSpPr>
          <p:cNvPr id="5" name="TextBox 4"/>
          <p:cNvSpPr txBox="1"/>
          <p:nvPr/>
        </p:nvSpPr>
        <p:spPr>
          <a:xfrm>
            <a:off x="0" y="1214422"/>
            <a:ext cx="9144000" cy="1200329"/>
          </a:xfrm>
          <a:prstGeom prst="rect">
            <a:avLst/>
          </a:prstGeom>
          <a:noFill/>
        </p:spPr>
        <p:txBody>
          <a:bodyPr wrap="square" rtlCol="0">
            <a:spAutoFit/>
          </a:bodyPr>
          <a:lstStyle/>
          <a:p>
            <a:pPr algn="ctr"/>
            <a:r>
              <a:rPr lang="es-ES_tradnl" dirty="0" smtClean="0"/>
              <a:t>Así parece plausible entonces, proponer la idea de manejar al espacio público y al privado como parte de una misma esfera, en el lugar de las tradicionales dos esferas distintas, y entenderlo simplemente como secciones determinadas de un mismo todo, la esfera de la convivencia en colectivo.  </a:t>
            </a:r>
            <a:endParaRPr lang="en-US" dirty="0"/>
          </a:p>
        </p:txBody>
      </p:sp>
      <p:sp>
        <p:nvSpPr>
          <p:cNvPr id="6" name="Oval 5"/>
          <p:cNvSpPr/>
          <p:nvPr/>
        </p:nvSpPr>
        <p:spPr>
          <a:xfrm>
            <a:off x="6357950" y="2357430"/>
            <a:ext cx="1857388" cy="171451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5852" y="2357430"/>
            <a:ext cx="1857388" cy="17145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72264" y="2857496"/>
            <a:ext cx="1500198" cy="646331"/>
          </a:xfrm>
          <a:prstGeom prst="rect">
            <a:avLst/>
          </a:prstGeom>
          <a:noFill/>
        </p:spPr>
        <p:txBody>
          <a:bodyPr wrap="square" rtlCol="0">
            <a:spAutoFit/>
          </a:bodyPr>
          <a:lstStyle/>
          <a:p>
            <a:pPr algn="ctr"/>
            <a:r>
              <a:rPr lang="es-ES_tradnl" dirty="0" smtClean="0">
                <a:solidFill>
                  <a:schemeClr val="bg1"/>
                </a:solidFill>
              </a:rPr>
              <a:t>El espacio Público</a:t>
            </a:r>
            <a:endParaRPr lang="en-US" dirty="0">
              <a:solidFill>
                <a:schemeClr val="bg1"/>
              </a:solidFill>
            </a:endParaRPr>
          </a:p>
        </p:txBody>
      </p:sp>
      <p:sp>
        <p:nvSpPr>
          <p:cNvPr id="10" name="TextBox 9"/>
          <p:cNvSpPr txBox="1"/>
          <p:nvPr/>
        </p:nvSpPr>
        <p:spPr>
          <a:xfrm>
            <a:off x="1500166" y="2857496"/>
            <a:ext cx="1500198" cy="646331"/>
          </a:xfrm>
          <a:prstGeom prst="rect">
            <a:avLst/>
          </a:prstGeom>
          <a:noFill/>
        </p:spPr>
        <p:txBody>
          <a:bodyPr wrap="square" rtlCol="0">
            <a:spAutoFit/>
          </a:bodyPr>
          <a:lstStyle/>
          <a:p>
            <a:pPr algn="ctr"/>
            <a:r>
              <a:rPr lang="es-ES_tradnl" dirty="0" smtClean="0">
                <a:solidFill>
                  <a:schemeClr val="bg1"/>
                </a:solidFill>
              </a:rPr>
              <a:t>El espacio Privado</a:t>
            </a:r>
            <a:endParaRPr lang="en-US" dirty="0">
              <a:solidFill>
                <a:schemeClr val="bg1"/>
              </a:solidFill>
            </a:endParaRPr>
          </a:p>
        </p:txBody>
      </p:sp>
      <p:sp>
        <p:nvSpPr>
          <p:cNvPr id="11" name="Oval 10"/>
          <p:cNvSpPr/>
          <p:nvPr/>
        </p:nvSpPr>
        <p:spPr>
          <a:xfrm>
            <a:off x="3428992" y="3571876"/>
            <a:ext cx="2571768" cy="25003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flipH="1">
            <a:off x="3465505" y="4821247"/>
            <a:ext cx="2500330" cy="1588"/>
          </a:xfrm>
          <a:prstGeom prst="line">
            <a:avLst/>
          </a:prstGeom>
          <a:ln w="38100" cmpd="sng">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3438" y="4357694"/>
            <a:ext cx="1500198" cy="646331"/>
          </a:xfrm>
          <a:prstGeom prst="rect">
            <a:avLst/>
          </a:prstGeom>
          <a:noFill/>
        </p:spPr>
        <p:txBody>
          <a:bodyPr wrap="square" rtlCol="0">
            <a:spAutoFit/>
          </a:bodyPr>
          <a:lstStyle/>
          <a:p>
            <a:pPr algn="ctr"/>
            <a:r>
              <a:rPr lang="es-ES_tradnl" dirty="0" smtClean="0"/>
              <a:t>El espacio Público</a:t>
            </a:r>
            <a:endParaRPr lang="en-US" dirty="0"/>
          </a:p>
        </p:txBody>
      </p:sp>
      <p:sp>
        <p:nvSpPr>
          <p:cNvPr id="18" name="TextBox 17"/>
          <p:cNvSpPr txBox="1"/>
          <p:nvPr/>
        </p:nvSpPr>
        <p:spPr>
          <a:xfrm>
            <a:off x="3428992" y="4357694"/>
            <a:ext cx="1500198" cy="646331"/>
          </a:xfrm>
          <a:prstGeom prst="rect">
            <a:avLst/>
          </a:prstGeom>
          <a:noFill/>
        </p:spPr>
        <p:txBody>
          <a:bodyPr wrap="square" rtlCol="0">
            <a:spAutoFit/>
          </a:bodyPr>
          <a:lstStyle/>
          <a:p>
            <a:pPr algn="ctr"/>
            <a:r>
              <a:rPr lang="es-ES_tradnl" dirty="0" smtClean="0"/>
              <a:t>El espacio Privado</a:t>
            </a:r>
            <a:endParaRPr lang="en-US" dirty="0"/>
          </a:p>
        </p:txBody>
      </p:sp>
      <p:cxnSp>
        <p:nvCxnSpPr>
          <p:cNvPr id="20" name="Straight Arrow Connector 19"/>
          <p:cNvCxnSpPr/>
          <p:nvPr/>
        </p:nvCxnSpPr>
        <p:spPr>
          <a:xfrm>
            <a:off x="6000760" y="4929198"/>
            <a:ext cx="71438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15140" y="4714884"/>
            <a:ext cx="2428860" cy="369332"/>
          </a:xfrm>
          <a:prstGeom prst="rect">
            <a:avLst/>
          </a:prstGeom>
          <a:noFill/>
        </p:spPr>
        <p:txBody>
          <a:bodyPr wrap="square" rtlCol="0">
            <a:spAutoFit/>
          </a:bodyPr>
          <a:lstStyle/>
          <a:p>
            <a:r>
              <a:rPr lang="es-ES_tradnl" dirty="0" smtClean="0"/>
              <a:t>Se afecta la convivencia</a:t>
            </a:r>
            <a:endParaRPr lang="en-US" dirty="0"/>
          </a:p>
        </p:txBody>
      </p:sp>
      <p:cxnSp>
        <p:nvCxnSpPr>
          <p:cNvPr id="26" name="Straight Arrow Connector 25"/>
          <p:cNvCxnSpPr/>
          <p:nvPr/>
        </p:nvCxnSpPr>
        <p:spPr>
          <a:xfrm rot="10800000">
            <a:off x="2714612" y="4929198"/>
            <a:ext cx="7239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4714884"/>
            <a:ext cx="2714612" cy="369332"/>
          </a:xfrm>
          <a:prstGeom prst="rect">
            <a:avLst/>
          </a:prstGeom>
          <a:noFill/>
        </p:spPr>
        <p:txBody>
          <a:bodyPr wrap="square" rtlCol="0">
            <a:spAutoFit/>
          </a:bodyPr>
          <a:lstStyle/>
          <a:p>
            <a:r>
              <a:rPr lang="es-ES_tradnl" dirty="0" smtClean="0"/>
              <a:t>No se afecta la convivencia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par>
                          <p:cTn id="35" fill="hold">
                            <p:stCondLst>
                              <p:cond delay="8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par>
                          <p:cTn id="48" fill="hold">
                            <p:stCondLst>
                              <p:cond delay="10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9" grpId="1"/>
      <p:bldP spid="10" grpId="0"/>
      <p:bldP spid="10" grpId="1"/>
      <p:bldP spid="11" grpId="0" animBg="1"/>
      <p:bldP spid="17" grpId="0"/>
      <p:bldP spid="17" grpId="1"/>
      <p:bldP spid="18" grpId="0"/>
      <p:bldP spid="18" grpId="1"/>
      <p:bldP spid="23"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 </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19</a:t>
            </a:fld>
            <a:endParaRPr lang="en-US" dirty="0"/>
          </a:p>
        </p:txBody>
      </p:sp>
      <p:sp>
        <p:nvSpPr>
          <p:cNvPr id="5" name="TextBox 4"/>
          <p:cNvSpPr txBox="1"/>
          <p:nvPr/>
        </p:nvSpPr>
        <p:spPr>
          <a:xfrm>
            <a:off x="0" y="1857364"/>
            <a:ext cx="9144000" cy="2308324"/>
          </a:xfrm>
          <a:prstGeom prst="rect">
            <a:avLst/>
          </a:prstGeom>
          <a:noFill/>
        </p:spPr>
        <p:txBody>
          <a:bodyPr wrap="square" rtlCol="0">
            <a:spAutoFit/>
          </a:bodyPr>
          <a:lstStyle/>
          <a:p>
            <a:pPr algn="ctr"/>
            <a:r>
              <a:rPr lang="es-ES_tradnl" sz="3600" b="1" i="1" dirty="0" smtClean="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Podríamos decir entonces que, el espacio público, pudiese entenderse como el espacio en el que se realizan acciones que afectan la convivencia en colectivo.</a:t>
            </a:r>
            <a:endParaRPr lang="en-US" sz="3600" b="1" i="1" dirty="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Abstrac</a:t>
            </a:r>
            <a:endParaRPr lang="en-US" dirty="0"/>
          </a:p>
        </p:txBody>
      </p:sp>
      <p:sp>
        <p:nvSpPr>
          <p:cNvPr id="3" name="Content Placeholder 2"/>
          <p:cNvSpPr>
            <a:spLocks noGrp="1"/>
          </p:cNvSpPr>
          <p:nvPr>
            <p:ph idx="1"/>
          </p:nvPr>
        </p:nvSpPr>
        <p:spPr>
          <a:xfrm>
            <a:off x="457200" y="1600200"/>
            <a:ext cx="3114668" cy="4757758"/>
          </a:xfrm>
        </p:spPr>
        <p:txBody>
          <a:bodyPr>
            <a:normAutofit/>
          </a:bodyPr>
          <a:lstStyle/>
          <a:p>
            <a:pPr algn="just"/>
            <a:r>
              <a:rPr lang="es-ES_tradnl" sz="1600" dirty="0" smtClean="0"/>
              <a:t>El presente trabajo de grado, tiene como finalidad estudiar, de una manera empírico analítica, los elementos que comprenden la construcción del espacio público en democracia. A lo largo del mismo se realizará una revisión exploratoria de los conceptos  sobre “lo público” y “lo privado”, la noción de “democracia” como sistema de gobierno y la concepción del espacio público democrático y los factores que lo construyen y lo orientan. Siempre desde una perspectiva cimentada en el estudio del fenómeno comunicacional. </a:t>
            </a:r>
            <a:endParaRPr lang="en-US" sz="1600"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a:t>
            </a:fld>
            <a:endParaRPr lang="en-US" dirty="0"/>
          </a:p>
        </p:txBody>
      </p:sp>
      <p:sp>
        <p:nvSpPr>
          <p:cNvPr id="5" name="Content Placeholder 2"/>
          <p:cNvSpPr txBox="1">
            <a:spLocks/>
          </p:cNvSpPr>
          <p:nvPr/>
        </p:nvSpPr>
        <p:spPr>
          <a:xfrm>
            <a:off x="5572132" y="1643050"/>
            <a:ext cx="3114668" cy="4525963"/>
          </a:xfrm>
          <a:prstGeom prst="rect">
            <a:avLst/>
          </a:prstGeom>
        </p:spPr>
        <p:txBody>
          <a:bodyPr vert="horz" lIns="91440" tIns="45720" rIns="91440" bIns="45720" rtlCol="0">
            <a:normAutofit lnSpcReduction="10000"/>
          </a:bodyPr>
          <a:lstStyle/>
          <a:p>
            <a:pPr marL="342900" indent="-342900" algn="just">
              <a:spcBef>
                <a:spcPct val="20000"/>
              </a:spcBef>
              <a:buFont typeface="Arial" pitchFamily="34" charset="0"/>
              <a:buChar char="•"/>
            </a:pPr>
            <a:r>
              <a:rPr lang="en-US" sz="1600" i="1" dirty="0"/>
              <a:t>The following work it’s meant to study the phenomena of the public sphere, from an empiric-analytic perspective, based upon the elements that construct this public sphere in democracy. In order to do so, we will do a theoretical review of the elements involved in this phenomena; concepts such as “public” and “private”, the idea of “democracy” as a political system, and finally,   the construction of the public sphere in democracy. Always from a perspective based upon the study of the communicational phenomena.  </a:t>
            </a:r>
          </a:p>
          <a:p>
            <a:pPr marL="342900" marR="0" lvl="0" indent="-342900" algn="just" defTabSz="914400" rtl="0" eaLnBrk="1" fontAlgn="auto" latinLnBrk="0" hangingPunct="1">
              <a:lnSpc>
                <a:spcPct val="100000"/>
              </a:lnSpc>
              <a:spcBef>
                <a:spcPct val="20000"/>
              </a:spcBef>
              <a:spcAft>
                <a:spcPts val="0"/>
              </a:spcAft>
              <a:buClrTx/>
              <a:buSzTx/>
              <a:tabLst/>
              <a:defRPr/>
            </a:pPr>
            <a:r>
              <a:rPr lang="es-ES_tradnl" sz="1600" dirty="0" smtClean="0"/>
              <a:t>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20</a:t>
            </a:fld>
            <a:endParaRPr lang="en-US" dirty="0"/>
          </a:p>
        </p:txBody>
      </p:sp>
      <p:pic>
        <p:nvPicPr>
          <p:cNvPr id="5" name="Picture 4" descr="Grecia.bmp"/>
          <p:cNvPicPr>
            <a:picLocks noChangeAspect="1"/>
          </p:cNvPicPr>
          <p:nvPr/>
        </p:nvPicPr>
        <p:blipFill>
          <a:blip r:embed="rId2"/>
          <a:stretch>
            <a:fillRect/>
          </a:stretch>
        </p:blipFill>
        <p:spPr>
          <a:xfrm>
            <a:off x="2071670" y="1214422"/>
            <a:ext cx="5012580" cy="4451549"/>
          </a:xfrm>
          <a:prstGeom prst="rect">
            <a:avLst/>
          </a:prstGeom>
        </p:spPr>
      </p:pic>
      <p:sp>
        <p:nvSpPr>
          <p:cNvPr id="7" name="TextBox 6"/>
          <p:cNvSpPr txBox="1"/>
          <p:nvPr/>
        </p:nvSpPr>
        <p:spPr>
          <a:xfrm>
            <a:off x="0" y="5857892"/>
            <a:ext cx="9144000" cy="369332"/>
          </a:xfrm>
          <a:prstGeom prst="rect">
            <a:avLst/>
          </a:prstGeom>
          <a:noFill/>
        </p:spPr>
        <p:txBody>
          <a:bodyPr wrap="square" rtlCol="0">
            <a:spAutoFit/>
          </a:bodyPr>
          <a:lstStyle/>
          <a:p>
            <a:pPr algn="ctr"/>
            <a:r>
              <a:rPr lang="es-ES_tradnl" b="1" dirty="0" smtClean="0"/>
              <a:t>Del Ágora al comedor y de Licurgo a Solón…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21</a:t>
            </a:fld>
            <a:endParaRPr lang="en-US" dirty="0"/>
          </a:p>
        </p:txBody>
      </p:sp>
      <p:sp>
        <p:nvSpPr>
          <p:cNvPr id="5" name="TextBox 4"/>
          <p:cNvSpPr txBox="1"/>
          <p:nvPr/>
        </p:nvSpPr>
        <p:spPr>
          <a:xfrm>
            <a:off x="0" y="2285992"/>
            <a:ext cx="9144000" cy="369332"/>
          </a:xfrm>
          <a:prstGeom prst="rect">
            <a:avLst/>
          </a:prstGeom>
          <a:noFill/>
        </p:spPr>
        <p:txBody>
          <a:bodyPr wrap="square" rtlCol="0">
            <a:spAutoFit/>
          </a:bodyPr>
          <a:lstStyle/>
          <a:p>
            <a:pPr algn="ctr"/>
            <a:r>
              <a:rPr lang="es-ES_tradnl" b="1" dirty="0" smtClean="0"/>
              <a:t>¿Qué  podemos entender por democracia</a:t>
            </a:r>
            <a:r>
              <a:rPr lang="es-ES_tradnl" dirty="0" smtClean="0"/>
              <a:t>? </a:t>
            </a:r>
            <a:endParaRPr lang="en-US" dirty="0"/>
          </a:p>
        </p:txBody>
      </p:sp>
      <p:sp>
        <p:nvSpPr>
          <p:cNvPr id="6" name="TextBox 5"/>
          <p:cNvSpPr txBox="1"/>
          <p:nvPr/>
        </p:nvSpPr>
        <p:spPr>
          <a:xfrm>
            <a:off x="0" y="1571612"/>
            <a:ext cx="9144000" cy="400110"/>
          </a:xfrm>
          <a:prstGeom prst="rect">
            <a:avLst/>
          </a:prstGeom>
          <a:noFill/>
        </p:spPr>
        <p:txBody>
          <a:bodyPr wrap="square" rtlCol="0">
            <a:spAutoFit/>
          </a:bodyPr>
          <a:lstStyle/>
          <a:p>
            <a:pPr algn="ctr"/>
            <a:r>
              <a:rPr lang="es-ES_tradnl" sz="2000" b="1" dirty="0" smtClean="0">
                <a:solidFill>
                  <a:srgbClr val="0070C0"/>
                </a:solidFill>
              </a:rPr>
              <a:t>Los orígenes: Grecia y el por qué de la democracia…</a:t>
            </a:r>
            <a:endParaRPr lang="en-US" sz="2000" b="1" dirty="0">
              <a:solidFill>
                <a:srgbClr val="0070C0"/>
              </a:solidFill>
            </a:endParaRPr>
          </a:p>
        </p:txBody>
      </p:sp>
      <p:sp>
        <p:nvSpPr>
          <p:cNvPr id="7" name="TextBox 6"/>
          <p:cNvSpPr txBox="1"/>
          <p:nvPr/>
        </p:nvSpPr>
        <p:spPr>
          <a:xfrm>
            <a:off x="0" y="2428868"/>
            <a:ext cx="9144000" cy="646331"/>
          </a:xfrm>
          <a:prstGeom prst="rect">
            <a:avLst/>
          </a:prstGeom>
          <a:noFill/>
        </p:spPr>
        <p:txBody>
          <a:bodyPr wrap="square" rtlCol="0">
            <a:spAutoFit/>
          </a:bodyPr>
          <a:lstStyle/>
          <a:p>
            <a:pPr algn="ctr"/>
            <a:r>
              <a:rPr lang="es-ES_tradnl" dirty="0" smtClean="0"/>
              <a:t>Tradicionalmente se ha entendido a la democracia como el gobierno del pueblo. Las características que la diferencian de otros sistemas son universalmente reconocidas como: </a:t>
            </a:r>
            <a:endParaRPr lang="en-US" dirty="0"/>
          </a:p>
        </p:txBody>
      </p:sp>
      <p:sp>
        <p:nvSpPr>
          <p:cNvPr id="8" name="TextBox 7"/>
          <p:cNvSpPr txBox="1"/>
          <p:nvPr/>
        </p:nvSpPr>
        <p:spPr>
          <a:xfrm>
            <a:off x="142844" y="3714752"/>
            <a:ext cx="9144000" cy="369332"/>
          </a:xfrm>
          <a:prstGeom prst="rect">
            <a:avLst/>
          </a:prstGeom>
          <a:noFill/>
        </p:spPr>
        <p:txBody>
          <a:bodyPr wrap="square" rtlCol="0">
            <a:spAutoFit/>
          </a:bodyPr>
          <a:lstStyle/>
          <a:p>
            <a:pPr algn="ctr"/>
            <a:r>
              <a:rPr lang="es-ES_tradnl" b="1" dirty="0" smtClean="0"/>
              <a:t>¿Originalmente cuál era la promesa de la democracia? </a:t>
            </a:r>
            <a:endParaRPr lang="en-US" b="1" dirty="0"/>
          </a:p>
        </p:txBody>
      </p:sp>
      <p:sp>
        <p:nvSpPr>
          <p:cNvPr id="9" name="TextBox 8"/>
          <p:cNvSpPr txBox="1"/>
          <p:nvPr/>
        </p:nvSpPr>
        <p:spPr>
          <a:xfrm>
            <a:off x="0" y="3357562"/>
            <a:ext cx="9144000" cy="369332"/>
          </a:xfrm>
          <a:prstGeom prst="rect">
            <a:avLst/>
          </a:prstGeom>
          <a:noFill/>
        </p:spPr>
        <p:txBody>
          <a:bodyPr wrap="square" rtlCol="0">
            <a:spAutoFit/>
          </a:bodyPr>
          <a:lstStyle/>
          <a:p>
            <a:pPr algn="ctr"/>
            <a:r>
              <a:rPr lang="es-ES_tradnl" dirty="0" smtClean="0">
                <a:solidFill>
                  <a:srgbClr val="0070C0"/>
                </a:solidFill>
              </a:rPr>
              <a:t>  la igualdad entre los ciudadanos y de estos ante la ley</a:t>
            </a:r>
            <a:endParaRPr lang="en-US" dirty="0">
              <a:solidFill>
                <a:srgbClr val="0070C0"/>
              </a:solidFill>
            </a:endParaRPr>
          </a:p>
        </p:txBody>
      </p:sp>
      <p:sp>
        <p:nvSpPr>
          <p:cNvPr id="10" name="TextBox 9"/>
          <p:cNvSpPr txBox="1"/>
          <p:nvPr/>
        </p:nvSpPr>
        <p:spPr>
          <a:xfrm>
            <a:off x="0" y="4000504"/>
            <a:ext cx="9144000" cy="646331"/>
          </a:xfrm>
          <a:prstGeom prst="rect">
            <a:avLst/>
          </a:prstGeom>
          <a:noFill/>
        </p:spPr>
        <p:txBody>
          <a:bodyPr wrap="square" rtlCol="0">
            <a:spAutoFit/>
          </a:bodyPr>
          <a:lstStyle/>
          <a:p>
            <a:pPr algn="ctr"/>
            <a:r>
              <a:rPr lang="es-ES_tradnl" dirty="0" smtClean="0">
                <a:solidFill>
                  <a:srgbClr val="0070C0"/>
                </a:solidFill>
              </a:rPr>
              <a:t>la posibilidad de la elección libre y directa de los cargos públicos así como la postulación de cualquier ciudadano a estos cargos</a:t>
            </a:r>
            <a:endParaRPr lang="en-US" dirty="0">
              <a:solidFill>
                <a:srgbClr val="0070C0"/>
              </a:solidFill>
            </a:endParaRPr>
          </a:p>
        </p:txBody>
      </p:sp>
      <p:sp>
        <p:nvSpPr>
          <p:cNvPr id="11" name="TextBox 10"/>
          <p:cNvSpPr txBox="1"/>
          <p:nvPr/>
        </p:nvSpPr>
        <p:spPr>
          <a:xfrm>
            <a:off x="214282" y="4929198"/>
            <a:ext cx="8929718" cy="369332"/>
          </a:xfrm>
          <a:prstGeom prst="rect">
            <a:avLst/>
          </a:prstGeom>
          <a:noFill/>
        </p:spPr>
        <p:txBody>
          <a:bodyPr wrap="square" rtlCol="0">
            <a:spAutoFit/>
          </a:bodyPr>
          <a:lstStyle/>
          <a:p>
            <a:pPr algn="ctr"/>
            <a:r>
              <a:rPr lang="es-ES_tradnl" dirty="0" smtClean="0">
                <a:solidFill>
                  <a:srgbClr val="0070C0"/>
                </a:solidFill>
              </a:rPr>
              <a:t>la comprensión de que el poder soberano del Estado reside únicamente en el pueblo</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8" grpId="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22</a:t>
            </a:fld>
            <a:endParaRPr lang="en-US" dirty="0"/>
          </a:p>
        </p:txBody>
      </p:sp>
      <p:sp>
        <p:nvSpPr>
          <p:cNvPr id="5" name="TextBox 4"/>
          <p:cNvSpPr txBox="1"/>
          <p:nvPr/>
        </p:nvSpPr>
        <p:spPr>
          <a:xfrm>
            <a:off x="0" y="1500174"/>
            <a:ext cx="9144000" cy="369332"/>
          </a:xfrm>
          <a:prstGeom prst="rect">
            <a:avLst/>
          </a:prstGeom>
          <a:noFill/>
        </p:spPr>
        <p:txBody>
          <a:bodyPr wrap="square" rtlCol="0">
            <a:spAutoFit/>
          </a:bodyPr>
          <a:lstStyle/>
          <a:p>
            <a:pPr algn="ctr"/>
            <a:r>
              <a:rPr lang="es-ES_tradnl" b="1" i="1" dirty="0" smtClean="0"/>
              <a:t>Grecia como origen del concepto…</a:t>
            </a:r>
            <a:endParaRPr lang="en-US" b="1" i="1" dirty="0"/>
          </a:p>
        </p:txBody>
      </p:sp>
      <p:sp>
        <p:nvSpPr>
          <p:cNvPr id="6" name="TextBox 5"/>
          <p:cNvSpPr txBox="1"/>
          <p:nvPr/>
        </p:nvSpPr>
        <p:spPr>
          <a:xfrm>
            <a:off x="1643042" y="2643182"/>
            <a:ext cx="1000132" cy="369332"/>
          </a:xfrm>
          <a:prstGeom prst="rect">
            <a:avLst/>
          </a:prstGeom>
          <a:noFill/>
        </p:spPr>
        <p:txBody>
          <a:bodyPr wrap="square" rtlCol="0">
            <a:spAutoFit/>
          </a:bodyPr>
          <a:lstStyle/>
          <a:p>
            <a:r>
              <a:rPr lang="es-ES_tradnl" dirty="0" smtClean="0"/>
              <a:t>ATENAS</a:t>
            </a:r>
            <a:endParaRPr lang="en-US" dirty="0"/>
          </a:p>
        </p:txBody>
      </p:sp>
      <p:sp>
        <p:nvSpPr>
          <p:cNvPr id="7" name="TextBox 6"/>
          <p:cNvSpPr txBox="1"/>
          <p:nvPr/>
        </p:nvSpPr>
        <p:spPr>
          <a:xfrm>
            <a:off x="6786578" y="2643182"/>
            <a:ext cx="1143008" cy="369332"/>
          </a:xfrm>
          <a:prstGeom prst="rect">
            <a:avLst/>
          </a:prstGeom>
          <a:noFill/>
        </p:spPr>
        <p:txBody>
          <a:bodyPr wrap="square" rtlCol="0">
            <a:spAutoFit/>
          </a:bodyPr>
          <a:lstStyle/>
          <a:p>
            <a:r>
              <a:rPr lang="es-ES_tradnl" dirty="0" smtClean="0"/>
              <a:t>ESPARTA</a:t>
            </a:r>
            <a:endParaRPr lang="en-US" dirty="0"/>
          </a:p>
        </p:txBody>
      </p:sp>
      <p:cxnSp>
        <p:nvCxnSpPr>
          <p:cNvPr id="9" name="Straight Connector 8"/>
          <p:cNvCxnSpPr>
            <a:stCxn id="6" idx="3"/>
            <a:endCxn id="7" idx="1"/>
          </p:cNvCxnSpPr>
          <p:nvPr/>
        </p:nvCxnSpPr>
        <p:spPr>
          <a:xfrm>
            <a:off x="2643174" y="2827848"/>
            <a:ext cx="4143404"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rot="5400000">
            <a:off x="1756270" y="3399352"/>
            <a:ext cx="7736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71604" y="3857628"/>
            <a:ext cx="1214446" cy="369332"/>
          </a:xfrm>
          <a:prstGeom prst="rect">
            <a:avLst/>
          </a:prstGeom>
          <a:noFill/>
        </p:spPr>
        <p:txBody>
          <a:bodyPr wrap="square" rtlCol="0">
            <a:spAutoFit/>
          </a:bodyPr>
          <a:lstStyle/>
          <a:p>
            <a:pPr algn="ctr"/>
            <a:r>
              <a:rPr lang="es-ES_tradnl" dirty="0" smtClean="0"/>
              <a:t>Solón </a:t>
            </a:r>
            <a:endParaRPr lang="en-US" dirty="0"/>
          </a:p>
        </p:txBody>
      </p:sp>
      <p:cxnSp>
        <p:nvCxnSpPr>
          <p:cNvPr id="16" name="Straight Arrow Connector 15"/>
          <p:cNvCxnSpPr>
            <a:stCxn id="7" idx="2"/>
          </p:cNvCxnSpPr>
          <p:nvPr/>
        </p:nvCxnSpPr>
        <p:spPr>
          <a:xfrm rot="5400000">
            <a:off x="6971244" y="3399352"/>
            <a:ext cx="7736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15140" y="3786190"/>
            <a:ext cx="1285884" cy="369332"/>
          </a:xfrm>
          <a:prstGeom prst="rect">
            <a:avLst/>
          </a:prstGeom>
          <a:noFill/>
        </p:spPr>
        <p:txBody>
          <a:bodyPr wrap="square" rtlCol="0">
            <a:spAutoFit/>
          </a:bodyPr>
          <a:lstStyle/>
          <a:p>
            <a:pPr algn="ctr"/>
            <a:r>
              <a:rPr lang="es-ES_tradnl" dirty="0" smtClean="0"/>
              <a:t>Licurgo</a:t>
            </a:r>
            <a:endParaRPr lang="en-US" dirty="0"/>
          </a:p>
        </p:txBody>
      </p:sp>
      <p:sp>
        <p:nvSpPr>
          <p:cNvPr id="21" name="TextBox 20"/>
          <p:cNvSpPr txBox="1"/>
          <p:nvPr/>
        </p:nvSpPr>
        <p:spPr>
          <a:xfrm>
            <a:off x="0" y="4786322"/>
            <a:ext cx="9144000" cy="369332"/>
          </a:xfrm>
          <a:prstGeom prst="rect">
            <a:avLst/>
          </a:prstGeom>
          <a:noFill/>
        </p:spPr>
        <p:txBody>
          <a:bodyPr wrap="square" rtlCol="0">
            <a:spAutoFit/>
          </a:bodyPr>
          <a:lstStyle/>
          <a:p>
            <a:pPr algn="ctr"/>
            <a:r>
              <a:rPr lang="es-ES_tradnl" i="1" dirty="0" smtClean="0"/>
              <a:t>¿Por qué Atenas y Esparta?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par>
                          <p:cTn id="33" fill="hold">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23</a:t>
            </a:fld>
            <a:endParaRPr lang="en-US" dirty="0"/>
          </a:p>
        </p:txBody>
      </p:sp>
      <p:sp>
        <p:nvSpPr>
          <p:cNvPr id="5" name="TextBox 4"/>
          <p:cNvSpPr txBox="1"/>
          <p:nvPr/>
        </p:nvSpPr>
        <p:spPr>
          <a:xfrm>
            <a:off x="4071934" y="1714488"/>
            <a:ext cx="785818" cy="369332"/>
          </a:xfrm>
          <a:prstGeom prst="rect">
            <a:avLst/>
          </a:prstGeom>
          <a:noFill/>
        </p:spPr>
        <p:txBody>
          <a:bodyPr wrap="square" rtlCol="0">
            <a:spAutoFit/>
          </a:bodyPr>
          <a:lstStyle/>
          <a:p>
            <a:r>
              <a:rPr lang="es-ES_tradnl" b="1" dirty="0" smtClean="0"/>
              <a:t>Tribus</a:t>
            </a:r>
            <a:endParaRPr lang="en-US" b="1" dirty="0"/>
          </a:p>
        </p:txBody>
      </p:sp>
      <p:cxnSp>
        <p:nvCxnSpPr>
          <p:cNvPr id="10" name="Straight Arrow Connector 9"/>
          <p:cNvCxnSpPr/>
          <p:nvPr/>
        </p:nvCxnSpPr>
        <p:spPr>
          <a:xfrm>
            <a:off x="4929190" y="1928802"/>
            <a:ext cx="1071570" cy="1588"/>
          </a:xfrm>
          <a:prstGeom prst="straightConnector1">
            <a:avLst/>
          </a:prstGeom>
          <a:ln w="38100">
            <a:prstDash val="sysDot"/>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1868" y="2928934"/>
            <a:ext cx="1785950" cy="523220"/>
          </a:xfrm>
          <a:prstGeom prst="rect">
            <a:avLst/>
          </a:prstGeom>
          <a:noFill/>
        </p:spPr>
        <p:txBody>
          <a:bodyPr wrap="square" rtlCol="0">
            <a:spAutoFit/>
          </a:bodyPr>
          <a:lstStyle/>
          <a:p>
            <a:pPr algn="ctr"/>
            <a:r>
              <a:rPr lang="es-ES_tradnl" sz="1400" b="1" dirty="0" smtClean="0"/>
              <a:t>Buscan la seguridad agrupándose </a:t>
            </a:r>
            <a:endParaRPr lang="en-US" sz="1400" b="1" dirty="0"/>
          </a:p>
        </p:txBody>
      </p:sp>
      <p:cxnSp>
        <p:nvCxnSpPr>
          <p:cNvPr id="14" name="Straight Arrow Connector 13"/>
          <p:cNvCxnSpPr/>
          <p:nvPr/>
        </p:nvCxnSpPr>
        <p:spPr>
          <a:xfrm rot="5400000">
            <a:off x="4000496" y="2500306"/>
            <a:ext cx="85725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43636" y="500042"/>
            <a:ext cx="1857388" cy="2031325"/>
          </a:xfrm>
          <a:prstGeom prst="rect">
            <a:avLst/>
          </a:prstGeom>
          <a:noFill/>
        </p:spPr>
        <p:txBody>
          <a:bodyPr wrap="square" rtlCol="0">
            <a:spAutoFit/>
          </a:bodyPr>
          <a:lstStyle/>
          <a:p>
            <a:pPr algn="ctr"/>
            <a:r>
              <a:rPr lang="es-ES_tradnl" dirty="0" smtClean="0"/>
              <a:t>Crecen y deben enfrentar problemas de supervivencia: alimento, animales salvajes, agua, etc. </a:t>
            </a:r>
            <a:endParaRPr lang="en-US" dirty="0"/>
          </a:p>
        </p:txBody>
      </p:sp>
      <p:sp>
        <p:nvSpPr>
          <p:cNvPr id="23" name="TextBox 22"/>
          <p:cNvSpPr txBox="1"/>
          <p:nvPr/>
        </p:nvSpPr>
        <p:spPr>
          <a:xfrm>
            <a:off x="285720" y="2786058"/>
            <a:ext cx="2000264" cy="800219"/>
          </a:xfrm>
          <a:prstGeom prst="rect">
            <a:avLst/>
          </a:prstGeom>
          <a:noFill/>
        </p:spPr>
        <p:txBody>
          <a:bodyPr wrap="square" rtlCol="0">
            <a:spAutoFit/>
          </a:bodyPr>
          <a:lstStyle/>
          <a:p>
            <a:pPr algn="ctr"/>
            <a:r>
              <a:rPr lang="es-ES_tradnl" sz="1400" b="1" dirty="0" smtClean="0"/>
              <a:t>Se unen varias tribus y conforman una </a:t>
            </a:r>
          </a:p>
          <a:p>
            <a:pPr algn="ctr"/>
            <a:r>
              <a:rPr lang="es-ES_tradnl" b="1" dirty="0" smtClean="0">
                <a:solidFill>
                  <a:srgbClr val="7030A0"/>
                </a:solidFill>
              </a:rPr>
              <a:t>POLIS</a:t>
            </a:r>
            <a:r>
              <a:rPr lang="es-ES_tradnl" b="1" dirty="0" smtClean="0"/>
              <a:t> </a:t>
            </a:r>
            <a:endParaRPr lang="en-US" b="1" dirty="0"/>
          </a:p>
        </p:txBody>
      </p:sp>
      <p:cxnSp>
        <p:nvCxnSpPr>
          <p:cNvPr id="25" name="Straight Arrow Connector 24"/>
          <p:cNvCxnSpPr>
            <a:stCxn id="12" idx="1"/>
            <a:endCxn id="23" idx="3"/>
          </p:cNvCxnSpPr>
          <p:nvPr/>
        </p:nvCxnSpPr>
        <p:spPr>
          <a:xfrm rot="10800000">
            <a:off x="2285984" y="3186168"/>
            <a:ext cx="1285884" cy="43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821505" y="2393149"/>
            <a:ext cx="785818" cy="1588"/>
          </a:xfrm>
          <a:prstGeom prst="straightConnector1">
            <a:avLst/>
          </a:prstGeom>
          <a:ln w="38100">
            <a:prstDash val="sysDot"/>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357166"/>
            <a:ext cx="2357454" cy="1477328"/>
          </a:xfrm>
          <a:prstGeom prst="rect">
            <a:avLst/>
          </a:prstGeom>
          <a:noFill/>
        </p:spPr>
        <p:txBody>
          <a:bodyPr wrap="square" rtlCol="0">
            <a:spAutoFit/>
          </a:bodyPr>
          <a:lstStyle/>
          <a:p>
            <a:pPr algn="ctr"/>
            <a:r>
              <a:rPr lang="es-ES_tradnl" dirty="0" smtClean="0"/>
              <a:t>Deben escoger un sistema común de gobierno que garantice la convivencia entre las distintas tribus. </a:t>
            </a:r>
            <a:endParaRPr lang="en-US" dirty="0"/>
          </a:p>
        </p:txBody>
      </p:sp>
      <p:cxnSp>
        <p:nvCxnSpPr>
          <p:cNvPr id="39" name="Straight Arrow Connector 38"/>
          <p:cNvCxnSpPr/>
          <p:nvPr/>
        </p:nvCxnSpPr>
        <p:spPr>
          <a:xfrm rot="5400000">
            <a:off x="786579" y="4071149"/>
            <a:ext cx="85725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0" y="4643446"/>
            <a:ext cx="2428860" cy="584775"/>
          </a:xfrm>
          <a:prstGeom prst="rect">
            <a:avLst/>
          </a:prstGeom>
          <a:noFill/>
        </p:spPr>
        <p:txBody>
          <a:bodyPr wrap="square" rtlCol="0">
            <a:spAutoFit/>
          </a:bodyPr>
          <a:lstStyle/>
          <a:p>
            <a:pPr algn="ctr"/>
            <a:r>
              <a:rPr lang="es-ES_tradnl" sz="1600" b="1" dirty="0" smtClean="0"/>
              <a:t>Se establece el sistema aristocrático. </a:t>
            </a:r>
            <a:endParaRPr lang="en-US" sz="1600" b="1" dirty="0"/>
          </a:p>
        </p:txBody>
      </p:sp>
      <p:cxnSp>
        <p:nvCxnSpPr>
          <p:cNvPr id="48" name="Straight Arrow Connector 47"/>
          <p:cNvCxnSpPr/>
          <p:nvPr/>
        </p:nvCxnSpPr>
        <p:spPr>
          <a:xfrm>
            <a:off x="2214546" y="4857760"/>
            <a:ext cx="7858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909469" y="5519895"/>
            <a:ext cx="609905" cy="16"/>
          </a:xfrm>
          <a:prstGeom prst="straightConnector1">
            <a:avLst/>
          </a:prstGeom>
          <a:ln w="38100">
            <a:prstDash val="sysDot"/>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0" y="5929330"/>
            <a:ext cx="5000628" cy="830997"/>
          </a:xfrm>
          <a:prstGeom prst="rect">
            <a:avLst/>
          </a:prstGeom>
          <a:noFill/>
        </p:spPr>
        <p:txBody>
          <a:bodyPr wrap="square" rtlCol="0">
            <a:spAutoFit/>
          </a:bodyPr>
          <a:lstStyle/>
          <a:p>
            <a:pPr algn="ctr"/>
            <a:r>
              <a:rPr lang="es-ES_tradnl" sz="1600" dirty="0" smtClean="0"/>
              <a:t>En la seguridad de la Polis la población se incrementa, se aumenta el consumo de recursos y colapsa la economía basada en la agricultura de subsistencia </a:t>
            </a:r>
            <a:endParaRPr lang="en-US" sz="1600" dirty="0"/>
          </a:p>
        </p:txBody>
      </p:sp>
      <p:cxnSp>
        <p:nvCxnSpPr>
          <p:cNvPr id="19" name="Straight Arrow Connector 18"/>
          <p:cNvCxnSpPr/>
          <p:nvPr/>
        </p:nvCxnSpPr>
        <p:spPr>
          <a:xfrm>
            <a:off x="5214942" y="3214686"/>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15074" y="3000372"/>
            <a:ext cx="1285884" cy="369332"/>
          </a:xfrm>
          <a:prstGeom prst="rect">
            <a:avLst/>
          </a:prstGeom>
          <a:noFill/>
        </p:spPr>
        <p:txBody>
          <a:bodyPr wrap="square" rtlCol="0">
            <a:spAutoFit/>
          </a:bodyPr>
          <a:lstStyle/>
          <a:p>
            <a:r>
              <a:rPr lang="es-ES_tradnl" dirty="0" smtClean="0"/>
              <a:t>SINECISMO</a:t>
            </a:r>
            <a:endParaRPr lang="en-US" dirty="0"/>
          </a:p>
        </p:txBody>
      </p:sp>
      <p:sp>
        <p:nvSpPr>
          <p:cNvPr id="21" name="TextBox 20"/>
          <p:cNvSpPr txBox="1"/>
          <p:nvPr/>
        </p:nvSpPr>
        <p:spPr>
          <a:xfrm>
            <a:off x="3071802" y="4643446"/>
            <a:ext cx="2571768" cy="584775"/>
          </a:xfrm>
          <a:prstGeom prst="rect">
            <a:avLst/>
          </a:prstGeom>
          <a:noFill/>
        </p:spPr>
        <p:txBody>
          <a:bodyPr wrap="square" rtlCol="0">
            <a:spAutoFit/>
          </a:bodyPr>
          <a:lstStyle/>
          <a:p>
            <a:r>
              <a:rPr lang="es-ES_tradnl" sz="1600" b="1" dirty="0" smtClean="0"/>
              <a:t>Las condiciones favorecen una explosión demográfica</a:t>
            </a:r>
            <a:endParaRPr lang="en-US" sz="1600" b="1" dirty="0"/>
          </a:p>
        </p:txBody>
      </p:sp>
      <p:cxnSp>
        <p:nvCxnSpPr>
          <p:cNvPr id="33" name="Straight Arrow Connector 32"/>
          <p:cNvCxnSpPr/>
          <p:nvPr/>
        </p:nvCxnSpPr>
        <p:spPr>
          <a:xfrm>
            <a:off x="5429256" y="4786322"/>
            <a:ext cx="642942"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00760" y="4643446"/>
            <a:ext cx="3000396" cy="369332"/>
          </a:xfrm>
          <a:prstGeom prst="rect">
            <a:avLst/>
          </a:prstGeom>
          <a:noFill/>
        </p:spPr>
        <p:txBody>
          <a:bodyPr wrap="square" rtlCol="0">
            <a:spAutoFit/>
          </a:bodyPr>
          <a:lstStyle/>
          <a:p>
            <a:r>
              <a:rPr lang="es-ES_tradnl" dirty="0" smtClean="0"/>
              <a:t>Primera Gran Crisis Social  </a:t>
            </a:r>
            <a:endParaRPr lang="en-US" dirty="0"/>
          </a:p>
        </p:txBody>
      </p:sp>
      <p:sp>
        <p:nvSpPr>
          <p:cNvPr id="38" name="TextBox 37"/>
          <p:cNvSpPr txBox="1"/>
          <p:nvPr/>
        </p:nvSpPr>
        <p:spPr>
          <a:xfrm>
            <a:off x="2285984" y="2643182"/>
            <a:ext cx="4429156" cy="369332"/>
          </a:xfrm>
          <a:prstGeom prst="rect">
            <a:avLst/>
          </a:prstGeom>
          <a:noFill/>
        </p:spPr>
        <p:txBody>
          <a:bodyPr wrap="square" rtlCol="0">
            <a:spAutoFit/>
          </a:bodyPr>
          <a:lstStyle/>
          <a:p>
            <a:pPr algn="ctr"/>
            <a:r>
              <a:rPr lang="es-ES_tradnl" dirty="0" smtClean="0">
                <a:solidFill>
                  <a:srgbClr val="0070C0"/>
                </a:solidFill>
              </a:rPr>
              <a:t>La salida ateniense: Solón y la reforma</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par>
                          <p:cTn id="30" fill="hold">
                            <p:stCondLst>
                              <p:cond delay="10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2000"/>
                                        <p:tgtEl>
                                          <p:spTgt spid="25"/>
                                        </p:tgtEl>
                                      </p:cBhvr>
                                    </p:animEffect>
                                  </p:childTnLst>
                                </p:cTn>
                              </p:par>
                            </p:childTnLst>
                          </p:cTn>
                        </p:par>
                        <p:par>
                          <p:cTn id="34" fill="hold">
                            <p:stCondLst>
                              <p:cond delay="12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childTnLst>
                          </p:cTn>
                        </p:par>
                        <p:par>
                          <p:cTn id="38" fill="hold">
                            <p:stCondLst>
                              <p:cond delay="14000"/>
                            </p:stCondLst>
                            <p:childTnLst>
                              <p:par>
                                <p:cTn id="39" presetID="10"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2000"/>
                                        <p:tgtEl>
                                          <p:spTgt spid="36"/>
                                        </p:tgtEl>
                                      </p:cBhvr>
                                    </p:animEffect>
                                  </p:childTnLst>
                                </p:cTn>
                              </p:par>
                            </p:childTnLst>
                          </p:cTn>
                        </p:par>
                        <p:par>
                          <p:cTn id="42" fill="hold">
                            <p:stCondLst>
                              <p:cond delay="160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2000"/>
                                        <p:tgtEl>
                                          <p:spTgt spid="37"/>
                                        </p:tgtEl>
                                      </p:cBhvr>
                                    </p:animEffect>
                                  </p:childTnLst>
                                </p:cTn>
                              </p:par>
                            </p:childTnLst>
                          </p:cTn>
                        </p:par>
                        <p:par>
                          <p:cTn id="46" fill="hold">
                            <p:stCondLst>
                              <p:cond delay="180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0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20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childTnLst>
                          </p:cTn>
                        </p:par>
                        <p:par>
                          <p:cTn id="56" fill="hold">
                            <p:stCondLst>
                              <p:cond delay="20000"/>
                            </p:stCondLst>
                            <p:childTnLst>
                              <p:par>
                                <p:cTn id="57" presetID="10"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2000"/>
                                        <p:tgtEl>
                                          <p:spTgt spid="53"/>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2000"/>
                                        <p:tgtEl>
                                          <p:spTgt spid="48"/>
                                        </p:tgtEl>
                                      </p:cBhvr>
                                    </p:animEffect>
                                  </p:childTnLst>
                                </p:cTn>
                              </p:par>
                            </p:childTnLst>
                          </p:cTn>
                        </p:par>
                        <p:par>
                          <p:cTn id="63" fill="hold">
                            <p:stCondLst>
                              <p:cond delay="220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000"/>
                                        <p:tgtEl>
                                          <p:spTgt spid="21"/>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2000"/>
                                        <p:tgtEl>
                                          <p:spTgt spid="33"/>
                                        </p:tgtEl>
                                      </p:cBhvr>
                                    </p:animEffect>
                                  </p:childTnLst>
                                </p:cTn>
                              </p:par>
                            </p:childTnLst>
                          </p:cTn>
                        </p:par>
                        <p:par>
                          <p:cTn id="70" fill="hold">
                            <p:stCondLst>
                              <p:cond delay="24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5"/>
                                        </p:tgtEl>
                                      </p:cBhvr>
                                    </p:animEffect>
                                    <p:set>
                                      <p:cBhvr>
                                        <p:cTn id="78" dur="1" fill="hold">
                                          <p:stCondLst>
                                            <p:cond delay="1999"/>
                                          </p:stCondLst>
                                        </p:cTn>
                                        <p:tgtEl>
                                          <p:spTgt spid="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0"/>
                                        </p:tgtEl>
                                      </p:cBhvr>
                                    </p:animEffect>
                                    <p:set>
                                      <p:cBhvr>
                                        <p:cTn id="81" dur="1" fill="hold">
                                          <p:stCondLst>
                                            <p:cond delay="1999"/>
                                          </p:stCondLst>
                                        </p:cTn>
                                        <p:tgtEl>
                                          <p:spTgt spid="1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12"/>
                                        </p:tgtEl>
                                      </p:cBhvr>
                                    </p:animEffect>
                                    <p:set>
                                      <p:cBhvr>
                                        <p:cTn id="84" dur="1" fill="hold">
                                          <p:stCondLst>
                                            <p:cond delay="1999"/>
                                          </p:stCondLst>
                                        </p:cTn>
                                        <p:tgtEl>
                                          <p:spTgt spid="1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4"/>
                                        </p:tgtEl>
                                      </p:cBhvr>
                                    </p:animEffect>
                                    <p:set>
                                      <p:cBhvr>
                                        <p:cTn id="87" dur="1" fill="hold">
                                          <p:stCondLst>
                                            <p:cond delay="1999"/>
                                          </p:stCondLst>
                                        </p:cTn>
                                        <p:tgtEl>
                                          <p:spTgt spid="1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22"/>
                                        </p:tgtEl>
                                      </p:cBhvr>
                                    </p:animEffect>
                                    <p:set>
                                      <p:cBhvr>
                                        <p:cTn id="90" dur="1" fill="hold">
                                          <p:stCondLst>
                                            <p:cond delay="1999"/>
                                          </p:stCondLst>
                                        </p:cTn>
                                        <p:tgtEl>
                                          <p:spTgt spid="2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3"/>
                                        </p:tgtEl>
                                      </p:cBhvr>
                                    </p:animEffect>
                                    <p:set>
                                      <p:cBhvr>
                                        <p:cTn id="93" dur="1" fill="hold">
                                          <p:stCondLst>
                                            <p:cond delay="1999"/>
                                          </p:stCondLst>
                                        </p:cTn>
                                        <p:tgtEl>
                                          <p:spTgt spid="2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25"/>
                                        </p:tgtEl>
                                      </p:cBhvr>
                                    </p:animEffect>
                                    <p:set>
                                      <p:cBhvr>
                                        <p:cTn id="96" dur="1" fill="hold">
                                          <p:stCondLst>
                                            <p:cond delay="1999"/>
                                          </p:stCondLst>
                                        </p:cTn>
                                        <p:tgtEl>
                                          <p:spTgt spid="25"/>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36"/>
                                        </p:tgtEl>
                                      </p:cBhvr>
                                    </p:animEffect>
                                    <p:set>
                                      <p:cBhvr>
                                        <p:cTn id="99" dur="1" fill="hold">
                                          <p:stCondLst>
                                            <p:cond delay="1999"/>
                                          </p:stCondLst>
                                        </p:cTn>
                                        <p:tgtEl>
                                          <p:spTgt spid="3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37"/>
                                        </p:tgtEl>
                                      </p:cBhvr>
                                    </p:animEffect>
                                    <p:set>
                                      <p:cBhvr>
                                        <p:cTn id="102" dur="1" fill="hold">
                                          <p:stCondLst>
                                            <p:cond delay="1999"/>
                                          </p:stCondLst>
                                        </p:cTn>
                                        <p:tgtEl>
                                          <p:spTgt spid="3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39"/>
                                        </p:tgtEl>
                                      </p:cBhvr>
                                    </p:animEffect>
                                    <p:set>
                                      <p:cBhvr>
                                        <p:cTn id="105" dur="1" fill="hold">
                                          <p:stCondLst>
                                            <p:cond delay="1999"/>
                                          </p:stCondLst>
                                        </p:cTn>
                                        <p:tgtEl>
                                          <p:spTgt spid="3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48"/>
                                        </p:tgtEl>
                                      </p:cBhvr>
                                    </p:animEffect>
                                    <p:set>
                                      <p:cBhvr>
                                        <p:cTn id="108" dur="1" fill="hold">
                                          <p:stCondLst>
                                            <p:cond delay="1999"/>
                                          </p:stCondLst>
                                        </p:cTn>
                                        <p:tgtEl>
                                          <p:spTgt spid="4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51"/>
                                        </p:tgtEl>
                                      </p:cBhvr>
                                    </p:animEffect>
                                    <p:set>
                                      <p:cBhvr>
                                        <p:cTn id="111" dur="1" fill="hold">
                                          <p:stCondLst>
                                            <p:cond delay="1999"/>
                                          </p:stCondLst>
                                        </p:cTn>
                                        <p:tgtEl>
                                          <p:spTgt spid="51"/>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19"/>
                                        </p:tgtEl>
                                      </p:cBhvr>
                                    </p:animEffect>
                                    <p:set>
                                      <p:cBhvr>
                                        <p:cTn id="114" dur="1" fill="hold">
                                          <p:stCondLst>
                                            <p:cond delay="1999"/>
                                          </p:stCondLst>
                                        </p:cTn>
                                        <p:tgtEl>
                                          <p:spTgt spid="19"/>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20"/>
                                        </p:tgtEl>
                                      </p:cBhvr>
                                    </p:animEffect>
                                    <p:set>
                                      <p:cBhvr>
                                        <p:cTn id="117" dur="1" fill="hold">
                                          <p:stCondLst>
                                            <p:cond delay="1999"/>
                                          </p:stCondLst>
                                        </p:cTn>
                                        <p:tgtEl>
                                          <p:spTgt spid="20"/>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21"/>
                                        </p:tgtEl>
                                      </p:cBhvr>
                                    </p:animEffect>
                                    <p:set>
                                      <p:cBhvr>
                                        <p:cTn id="120" dur="1" fill="hold">
                                          <p:stCondLst>
                                            <p:cond delay="1999"/>
                                          </p:stCondLst>
                                        </p:cTn>
                                        <p:tgtEl>
                                          <p:spTgt spid="2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33"/>
                                        </p:tgtEl>
                                      </p:cBhvr>
                                    </p:animEffect>
                                    <p:set>
                                      <p:cBhvr>
                                        <p:cTn id="123" dur="1" fill="hold">
                                          <p:stCondLst>
                                            <p:cond delay="1999"/>
                                          </p:stCondLst>
                                        </p:cTn>
                                        <p:tgtEl>
                                          <p:spTgt spid="3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42"/>
                                        </p:tgtEl>
                                      </p:cBhvr>
                                    </p:animEffect>
                                    <p:set>
                                      <p:cBhvr>
                                        <p:cTn id="126" dur="1" fill="hold">
                                          <p:stCondLst>
                                            <p:cond delay="1999"/>
                                          </p:stCondLst>
                                        </p:cTn>
                                        <p:tgtEl>
                                          <p:spTgt spid="4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53"/>
                                        </p:tgtEl>
                                      </p:cBhvr>
                                    </p:animEffect>
                                    <p:set>
                                      <p:cBhvr>
                                        <p:cTn id="129" dur="1" fill="hold">
                                          <p:stCondLst>
                                            <p:cond delay="1999"/>
                                          </p:stCondLst>
                                        </p:cTn>
                                        <p:tgtEl>
                                          <p:spTgt spid="5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0" presetClass="path" presetSubtype="0" accel="50000" decel="50000" fill="hold" grpId="1" nodeType="clickEffect">
                                  <p:stCondLst>
                                    <p:cond delay="0"/>
                                  </p:stCondLst>
                                  <p:childTnLst>
                                    <p:animMotion origin="layout" path="M 3.33333E-6 4.44444E-6 L -0.29931 -0.43033 " pathEditMode="relative" rAng="0" ptsTypes="AA">
                                      <p:cBhvr>
                                        <p:cTn id="133" dur="2000" fill="hold"/>
                                        <p:tgtEl>
                                          <p:spTgt spid="35"/>
                                        </p:tgtEl>
                                        <p:attrNameLst>
                                          <p:attrName>ppt_x</p:attrName>
                                          <p:attrName>ppt_y</p:attrName>
                                        </p:attrNameLst>
                                      </p:cBhvr>
                                      <p:rCtr x="-150" y="-215"/>
                                    </p:animMotion>
                                  </p:childTnLst>
                                </p:cTn>
                              </p:par>
                            </p:childTnLst>
                          </p:cTn>
                        </p:par>
                        <p:par>
                          <p:cTn id="134" fill="hold">
                            <p:stCondLst>
                              <p:cond delay="2000"/>
                            </p:stCondLst>
                            <p:childTnLst>
                              <p:par>
                                <p:cTn id="135" presetID="10" presetClass="entr" presetSubtype="0" fill="hold"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Effect transition="in" filter="fade">
                                      <p:cBhvr>
                                        <p:cTn id="137"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2" grpId="1"/>
      <p:bldP spid="22" grpId="0"/>
      <p:bldP spid="22" grpId="1"/>
      <p:bldP spid="23" grpId="0"/>
      <p:bldP spid="23" grpId="1"/>
      <p:bldP spid="37" grpId="0"/>
      <p:bldP spid="37" grpId="1"/>
      <p:bldP spid="42" grpId="0"/>
      <p:bldP spid="42" grpId="1"/>
      <p:bldP spid="53" grpId="0"/>
      <p:bldP spid="53" grpId="1"/>
      <p:bldP spid="20" grpId="0"/>
      <p:bldP spid="20" grpId="1"/>
      <p:bldP spid="21" grpId="0"/>
      <p:bldP spid="21" grpId="1"/>
      <p:bldP spid="35" grpId="0"/>
      <p:bldP spid="3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24</a:t>
            </a:fld>
            <a:endParaRPr lang="en-US" dirty="0"/>
          </a:p>
        </p:txBody>
      </p:sp>
      <p:sp>
        <p:nvSpPr>
          <p:cNvPr id="5" name="TextBox 4"/>
          <p:cNvSpPr txBox="1"/>
          <p:nvPr/>
        </p:nvSpPr>
        <p:spPr>
          <a:xfrm>
            <a:off x="0" y="1285860"/>
            <a:ext cx="9144000" cy="369332"/>
          </a:xfrm>
          <a:prstGeom prst="rect">
            <a:avLst/>
          </a:prstGeom>
          <a:noFill/>
        </p:spPr>
        <p:txBody>
          <a:bodyPr wrap="square" rtlCol="0">
            <a:spAutoFit/>
          </a:bodyPr>
          <a:lstStyle/>
          <a:p>
            <a:pPr algn="ctr"/>
            <a:r>
              <a:rPr lang="es-ES_tradnl" dirty="0" smtClean="0">
                <a:solidFill>
                  <a:srgbClr val="0070C0"/>
                </a:solidFill>
              </a:rPr>
              <a:t>La salida ateniense: Solón y la reforma</a:t>
            </a:r>
            <a:endParaRPr lang="en-US" dirty="0">
              <a:solidFill>
                <a:srgbClr val="0070C0"/>
              </a:solidFill>
            </a:endParaRPr>
          </a:p>
        </p:txBody>
      </p:sp>
      <p:sp>
        <p:nvSpPr>
          <p:cNvPr id="6" name="TextBox 5"/>
          <p:cNvSpPr txBox="1"/>
          <p:nvPr/>
        </p:nvSpPr>
        <p:spPr>
          <a:xfrm>
            <a:off x="4000496" y="3214686"/>
            <a:ext cx="1143008" cy="369332"/>
          </a:xfrm>
          <a:prstGeom prst="rect">
            <a:avLst/>
          </a:prstGeom>
          <a:noFill/>
        </p:spPr>
        <p:txBody>
          <a:bodyPr wrap="square" rtlCol="0">
            <a:spAutoFit/>
          </a:bodyPr>
          <a:lstStyle/>
          <a:p>
            <a:r>
              <a:rPr lang="es-ES_tradnl" b="1" dirty="0" smtClean="0">
                <a:solidFill>
                  <a:srgbClr val="6B13B3"/>
                </a:solidFill>
              </a:rPr>
              <a:t>La </a:t>
            </a:r>
            <a:r>
              <a:rPr lang="es-ES_tradnl" b="1" dirty="0" err="1" smtClean="0">
                <a:solidFill>
                  <a:srgbClr val="6B13B3"/>
                </a:solidFill>
              </a:rPr>
              <a:t>Eclésia</a:t>
            </a:r>
            <a:endParaRPr lang="en-US" b="1" dirty="0">
              <a:solidFill>
                <a:srgbClr val="6B13B3"/>
              </a:solidFill>
            </a:endParaRPr>
          </a:p>
        </p:txBody>
      </p:sp>
      <p:sp>
        <p:nvSpPr>
          <p:cNvPr id="7" name="TextBox 6"/>
          <p:cNvSpPr txBox="1"/>
          <p:nvPr/>
        </p:nvSpPr>
        <p:spPr>
          <a:xfrm>
            <a:off x="3929058" y="5572140"/>
            <a:ext cx="1214446" cy="369332"/>
          </a:xfrm>
          <a:prstGeom prst="rect">
            <a:avLst/>
          </a:prstGeom>
          <a:noFill/>
        </p:spPr>
        <p:txBody>
          <a:bodyPr wrap="square" rtlCol="0">
            <a:spAutoFit/>
          </a:bodyPr>
          <a:lstStyle/>
          <a:p>
            <a:r>
              <a:rPr lang="es-ES_tradnl" b="1" dirty="0" smtClean="0">
                <a:solidFill>
                  <a:srgbClr val="6B13B3"/>
                </a:solidFill>
              </a:rPr>
              <a:t>La </a:t>
            </a:r>
            <a:r>
              <a:rPr lang="es-ES_tradnl" b="1" dirty="0" err="1" smtClean="0">
                <a:solidFill>
                  <a:srgbClr val="6B13B3"/>
                </a:solidFill>
              </a:rPr>
              <a:t>Heliea</a:t>
            </a:r>
            <a:r>
              <a:rPr lang="es-ES_tradnl" b="1" dirty="0" smtClean="0">
                <a:solidFill>
                  <a:srgbClr val="6B13B3"/>
                </a:solidFill>
              </a:rPr>
              <a:t> </a:t>
            </a:r>
            <a:endParaRPr lang="en-US" b="1" dirty="0">
              <a:solidFill>
                <a:srgbClr val="6B13B3"/>
              </a:solidFill>
            </a:endParaRPr>
          </a:p>
        </p:txBody>
      </p:sp>
      <p:sp>
        <p:nvSpPr>
          <p:cNvPr id="8" name="TextBox 7"/>
          <p:cNvSpPr txBox="1"/>
          <p:nvPr/>
        </p:nvSpPr>
        <p:spPr>
          <a:xfrm>
            <a:off x="4071934" y="2143116"/>
            <a:ext cx="1000132" cy="369332"/>
          </a:xfrm>
          <a:prstGeom prst="rect">
            <a:avLst/>
          </a:prstGeom>
          <a:noFill/>
        </p:spPr>
        <p:txBody>
          <a:bodyPr wrap="square" rtlCol="0">
            <a:spAutoFit/>
          </a:bodyPr>
          <a:lstStyle/>
          <a:p>
            <a:r>
              <a:rPr lang="es-ES_tradnl" b="1" dirty="0" smtClean="0">
                <a:solidFill>
                  <a:srgbClr val="00B050"/>
                </a:solidFill>
              </a:rPr>
              <a:t>El </a:t>
            </a:r>
            <a:r>
              <a:rPr lang="es-ES_tradnl" b="1" dirty="0" err="1" smtClean="0">
                <a:solidFill>
                  <a:srgbClr val="00B050"/>
                </a:solidFill>
              </a:rPr>
              <a:t>Bulé</a:t>
            </a:r>
            <a:endParaRPr lang="en-US" b="1" dirty="0">
              <a:solidFill>
                <a:srgbClr val="00B050"/>
              </a:solidFill>
            </a:endParaRPr>
          </a:p>
        </p:txBody>
      </p:sp>
      <p:sp>
        <p:nvSpPr>
          <p:cNvPr id="9" name="TextBox 8"/>
          <p:cNvSpPr txBox="1"/>
          <p:nvPr/>
        </p:nvSpPr>
        <p:spPr>
          <a:xfrm>
            <a:off x="500034" y="2357430"/>
            <a:ext cx="1928826" cy="369332"/>
          </a:xfrm>
          <a:prstGeom prst="rect">
            <a:avLst/>
          </a:prstGeom>
          <a:noFill/>
        </p:spPr>
        <p:txBody>
          <a:bodyPr wrap="square" rtlCol="0">
            <a:spAutoFit/>
          </a:bodyPr>
          <a:lstStyle/>
          <a:p>
            <a:pPr algn="ctr"/>
            <a:r>
              <a:rPr lang="es-ES_tradnl" b="1" dirty="0" smtClean="0">
                <a:solidFill>
                  <a:srgbClr val="FF0000"/>
                </a:solidFill>
              </a:rPr>
              <a:t>Los </a:t>
            </a:r>
            <a:r>
              <a:rPr lang="es-ES_tradnl" b="1" dirty="0" err="1" smtClean="0">
                <a:solidFill>
                  <a:srgbClr val="FF0000"/>
                </a:solidFill>
              </a:rPr>
              <a:t>Aerópagos</a:t>
            </a:r>
            <a:r>
              <a:rPr lang="es-ES_tradnl" b="1" dirty="0" smtClean="0">
                <a:solidFill>
                  <a:srgbClr val="FF0000"/>
                </a:solidFill>
              </a:rPr>
              <a:t> </a:t>
            </a:r>
            <a:endParaRPr lang="en-US" b="1" dirty="0">
              <a:solidFill>
                <a:srgbClr val="FF0000"/>
              </a:solidFill>
            </a:endParaRPr>
          </a:p>
        </p:txBody>
      </p:sp>
      <p:sp>
        <p:nvSpPr>
          <p:cNvPr id="10" name="TextBox 9"/>
          <p:cNvSpPr txBox="1"/>
          <p:nvPr/>
        </p:nvSpPr>
        <p:spPr>
          <a:xfrm>
            <a:off x="5643570" y="4786322"/>
            <a:ext cx="2500330" cy="369332"/>
          </a:xfrm>
          <a:prstGeom prst="rect">
            <a:avLst/>
          </a:prstGeom>
          <a:noFill/>
        </p:spPr>
        <p:txBody>
          <a:bodyPr wrap="square" rtlCol="0">
            <a:spAutoFit/>
          </a:bodyPr>
          <a:lstStyle/>
          <a:p>
            <a:r>
              <a:rPr lang="es-ES_tradnl" b="1" dirty="0" smtClean="0">
                <a:solidFill>
                  <a:srgbClr val="00B050"/>
                </a:solidFill>
              </a:rPr>
              <a:t>El Colegio de </a:t>
            </a:r>
            <a:r>
              <a:rPr lang="es-ES_tradnl" b="1" dirty="0" err="1" smtClean="0">
                <a:solidFill>
                  <a:srgbClr val="00B050"/>
                </a:solidFill>
              </a:rPr>
              <a:t>Estrategos</a:t>
            </a:r>
            <a:r>
              <a:rPr lang="es-ES_tradnl" b="1" dirty="0" smtClean="0">
                <a:solidFill>
                  <a:srgbClr val="00B050"/>
                </a:solidFill>
              </a:rPr>
              <a:t> </a:t>
            </a:r>
            <a:endParaRPr lang="en-US" b="1" dirty="0">
              <a:solidFill>
                <a:srgbClr val="00B050"/>
              </a:solidFill>
            </a:endParaRPr>
          </a:p>
        </p:txBody>
      </p:sp>
      <p:sp>
        <p:nvSpPr>
          <p:cNvPr id="11" name="TextBox 10"/>
          <p:cNvSpPr txBox="1"/>
          <p:nvPr/>
        </p:nvSpPr>
        <p:spPr>
          <a:xfrm>
            <a:off x="285720" y="4857760"/>
            <a:ext cx="2286016" cy="369332"/>
          </a:xfrm>
          <a:prstGeom prst="rect">
            <a:avLst/>
          </a:prstGeom>
          <a:noFill/>
        </p:spPr>
        <p:txBody>
          <a:bodyPr wrap="square" rtlCol="0">
            <a:spAutoFit/>
          </a:bodyPr>
          <a:lstStyle/>
          <a:p>
            <a:r>
              <a:rPr lang="es-ES_tradnl" b="1" dirty="0" smtClean="0">
                <a:solidFill>
                  <a:srgbClr val="FF0000"/>
                </a:solidFill>
              </a:rPr>
              <a:t>El Colegio de Arcontes</a:t>
            </a:r>
            <a:endParaRPr lang="en-US" b="1" dirty="0">
              <a:solidFill>
                <a:srgbClr val="FF0000"/>
              </a:solidFill>
            </a:endParaRPr>
          </a:p>
        </p:txBody>
      </p:sp>
      <p:cxnSp>
        <p:nvCxnSpPr>
          <p:cNvPr id="13" name="Straight Arrow Connector 12"/>
          <p:cNvCxnSpPr>
            <a:stCxn id="8" idx="2"/>
            <a:endCxn id="6" idx="0"/>
          </p:cNvCxnSpPr>
          <p:nvPr/>
        </p:nvCxnSpPr>
        <p:spPr>
          <a:xfrm rot="5400000">
            <a:off x="4220881" y="2863567"/>
            <a:ext cx="7022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1" idx="0"/>
          </p:cNvCxnSpPr>
          <p:nvPr/>
        </p:nvCxnSpPr>
        <p:spPr>
          <a:xfrm rot="5400000">
            <a:off x="381089" y="3774402"/>
            <a:ext cx="2130998" cy="357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3560080" y="4560220"/>
            <a:ext cx="1988122" cy="35719"/>
          </a:xfrm>
          <a:prstGeom prst="straightConnector1">
            <a:avLst/>
          </a:prstGeom>
          <a:ln w="38100">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86612" y="2000240"/>
            <a:ext cx="1857388" cy="646331"/>
          </a:xfrm>
          <a:prstGeom prst="rect">
            <a:avLst/>
          </a:prstGeom>
          <a:noFill/>
        </p:spPr>
        <p:txBody>
          <a:bodyPr wrap="square" rtlCol="0">
            <a:spAutoFit/>
          </a:bodyPr>
          <a:lstStyle/>
          <a:p>
            <a:r>
              <a:rPr lang="es-ES_tradnl" b="1" dirty="0" smtClean="0">
                <a:solidFill>
                  <a:srgbClr val="00B050"/>
                </a:solidFill>
              </a:rPr>
              <a:t>Nobleza y Potentados </a:t>
            </a:r>
            <a:endParaRPr lang="en-US" b="1" dirty="0">
              <a:solidFill>
                <a:srgbClr val="00B050"/>
              </a:solidFill>
            </a:endParaRPr>
          </a:p>
        </p:txBody>
      </p:sp>
      <p:cxnSp>
        <p:nvCxnSpPr>
          <p:cNvPr id="20" name="Straight Arrow Connector 19"/>
          <p:cNvCxnSpPr>
            <a:stCxn id="49" idx="2"/>
            <a:endCxn id="10" idx="0"/>
          </p:cNvCxnSpPr>
          <p:nvPr/>
        </p:nvCxnSpPr>
        <p:spPr>
          <a:xfrm rot="5400000">
            <a:off x="6899806" y="3435071"/>
            <a:ext cx="1345180" cy="13573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1"/>
            <a:endCxn id="8" idx="3"/>
          </p:cNvCxnSpPr>
          <p:nvPr/>
        </p:nvCxnSpPr>
        <p:spPr>
          <a:xfrm rot="10800000" flipV="1">
            <a:off x="5072066" y="2323406"/>
            <a:ext cx="2214546" cy="437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8" idx="2"/>
          </p:cNvCxnSpPr>
          <p:nvPr/>
        </p:nvCxnSpPr>
        <p:spPr>
          <a:xfrm rot="16200000" flipH="1">
            <a:off x="7966984" y="2894893"/>
            <a:ext cx="496677" cy="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2396" y="3071810"/>
            <a:ext cx="1357322" cy="369332"/>
          </a:xfrm>
          <a:prstGeom prst="rect">
            <a:avLst/>
          </a:prstGeom>
          <a:noFill/>
        </p:spPr>
        <p:txBody>
          <a:bodyPr wrap="square" rtlCol="0">
            <a:spAutoFit/>
          </a:bodyPr>
          <a:lstStyle/>
          <a:p>
            <a:pPr algn="ctr"/>
            <a:r>
              <a:rPr lang="es-ES_tradnl" b="1" dirty="0" smtClean="0">
                <a:solidFill>
                  <a:srgbClr val="00B050"/>
                </a:solidFill>
              </a:rPr>
              <a:t>Ejército</a:t>
            </a:r>
            <a:endParaRPr lang="en-US" b="1" dirty="0">
              <a:solidFill>
                <a:srgbClr val="00B050"/>
              </a:solidFill>
            </a:endParaRPr>
          </a:p>
        </p:txBody>
      </p:sp>
      <p:sp>
        <p:nvSpPr>
          <p:cNvPr id="51" name="TextBox 50"/>
          <p:cNvSpPr txBox="1"/>
          <p:nvPr/>
        </p:nvSpPr>
        <p:spPr>
          <a:xfrm>
            <a:off x="857224" y="1571612"/>
            <a:ext cx="1214446" cy="369332"/>
          </a:xfrm>
          <a:prstGeom prst="rect">
            <a:avLst/>
          </a:prstGeom>
          <a:noFill/>
        </p:spPr>
        <p:txBody>
          <a:bodyPr wrap="square" rtlCol="0">
            <a:spAutoFit/>
          </a:bodyPr>
          <a:lstStyle/>
          <a:p>
            <a:pPr algn="ctr"/>
            <a:r>
              <a:rPr lang="es-ES_tradnl" b="1" dirty="0" smtClean="0">
                <a:solidFill>
                  <a:srgbClr val="FF0000"/>
                </a:solidFill>
              </a:rPr>
              <a:t>Nobleza</a:t>
            </a:r>
            <a:endParaRPr lang="en-US" b="1" dirty="0">
              <a:solidFill>
                <a:srgbClr val="FF0000"/>
              </a:solidFill>
            </a:endParaRPr>
          </a:p>
        </p:txBody>
      </p:sp>
      <p:cxnSp>
        <p:nvCxnSpPr>
          <p:cNvPr id="53" name="Straight Connector 52"/>
          <p:cNvCxnSpPr>
            <a:stCxn id="51" idx="2"/>
            <a:endCxn id="9" idx="0"/>
          </p:cNvCxnSpPr>
          <p:nvPr/>
        </p:nvCxnSpPr>
        <p:spPr>
          <a:xfrm rot="5400000">
            <a:off x="1256204" y="2149187"/>
            <a:ext cx="416486"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1" idx="3"/>
            <a:endCxn id="8" idx="1"/>
          </p:cNvCxnSpPr>
          <p:nvPr/>
        </p:nvCxnSpPr>
        <p:spPr>
          <a:xfrm flipV="1">
            <a:off x="2571736" y="2327782"/>
            <a:ext cx="1500198" cy="2714644"/>
          </a:xfrm>
          <a:prstGeom prst="straightConnector1">
            <a:avLst/>
          </a:prstGeom>
          <a:ln w="38100">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000"/>
                                        <p:tgtEl>
                                          <p:spTgt spid="47"/>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2000"/>
                                        <p:tgtEl>
                                          <p:spTgt spid="49"/>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p:stCondLst>
                              <p:cond delay="14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par>
                          <p:cTn id="44" fill="hold">
                            <p:stCondLst>
                              <p:cond delay="16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par>
                          <p:cTn id="48" fill="hold">
                            <p:stCondLst>
                              <p:cond delay="180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childTnLst>
                                </p:cTn>
                              </p:par>
                            </p:childTnLst>
                          </p:cTn>
                        </p:par>
                        <p:par>
                          <p:cTn id="52" fill="hold">
                            <p:stCondLst>
                              <p:cond delay="20000"/>
                            </p:stCondLst>
                            <p:childTnLst>
                              <p:par>
                                <p:cTn id="53" presetID="10"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childTnLst>
                          </p:cTn>
                        </p:par>
                        <p:par>
                          <p:cTn id="56" fill="hold">
                            <p:stCondLst>
                              <p:cond delay="22000"/>
                            </p:stCondLst>
                            <p:childTnLst>
                              <p:par>
                                <p:cTn id="57" presetID="10"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20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childTnLst>
                                </p:cTn>
                              </p:par>
                            </p:childTnLst>
                          </p:cTn>
                        </p:par>
                        <p:par>
                          <p:cTn id="63" fill="hold">
                            <p:stCondLst>
                              <p:cond delay="24000"/>
                            </p:stCondLst>
                            <p:childTnLst>
                              <p:par>
                                <p:cTn id="64" presetID="10"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childTnLst>
                                </p:cTn>
                              </p:par>
                            </p:childTnLst>
                          </p:cTn>
                        </p:par>
                        <p:par>
                          <p:cTn id="67" fill="hold">
                            <p:stCondLst>
                              <p:cond delay="260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childTnLst>
                                </p:cTn>
                              </p:par>
                            </p:childTnLst>
                          </p:cTn>
                        </p:par>
                        <p:par>
                          <p:cTn id="71" fill="hold">
                            <p:stCondLst>
                              <p:cond delay="28000"/>
                            </p:stCondLst>
                            <p:childTnLst>
                              <p:par>
                                <p:cTn id="72" presetID="10"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8" grpId="0"/>
      <p:bldP spid="49"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25</a:t>
            </a:fld>
            <a:endParaRPr lang="en-US" dirty="0"/>
          </a:p>
        </p:txBody>
      </p:sp>
      <p:sp>
        <p:nvSpPr>
          <p:cNvPr id="5" name="TextBox 4"/>
          <p:cNvSpPr txBox="1"/>
          <p:nvPr/>
        </p:nvSpPr>
        <p:spPr>
          <a:xfrm>
            <a:off x="0" y="1500174"/>
            <a:ext cx="9144000" cy="369332"/>
          </a:xfrm>
          <a:prstGeom prst="rect">
            <a:avLst/>
          </a:prstGeom>
          <a:noFill/>
        </p:spPr>
        <p:txBody>
          <a:bodyPr wrap="square" rtlCol="0">
            <a:spAutoFit/>
          </a:bodyPr>
          <a:lstStyle/>
          <a:p>
            <a:pPr algn="ctr"/>
            <a:r>
              <a:rPr lang="es-ES_tradnl" b="1" i="1" dirty="0" smtClean="0"/>
              <a:t>La reforma de Solón logrará: </a:t>
            </a:r>
            <a:endParaRPr lang="en-US" b="1" i="1" dirty="0"/>
          </a:p>
        </p:txBody>
      </p:sp>
      <p:sp>
        <p:nvSpPr>
          <p:cNvPr id="6" name="TextBox 5"/>
          <p:cNvSpPr txBox="1"/>
          <p:nvPr/>
        </p:nvSpPr>
        <p:spPr>
          <a:xfrm>
            <a:off x="0" y="2357430"/>
            <a:ext cx="9144000" cy="369332"/>
          </a:xfrm>
          <a:prstGeom prst="rect">
            <a:avLst/>
          </a:prstGeom>
          <a:noFill/>
        </p:spPr>
        <p:txBody>
          <a:bodyPr wrap="square" rtlCol="0">
            <a:spAutoFit/>
          </a:bodyPr>
          <a:lstStyle/>
          <a:p>
            <a:pPr algn="ctr"/>
            <a:r>
              <a:rPr lang="es-ES_tradnl" i="1" dirty="0" smtClean="0"/>
              <a:t> Dividir el poder del Estado de manera que no quede concentrado en un solo grupo </a:t>
            </a:r>
            <a:endParaRPr lang="en-US" i="1" dirty="0"/>
          </a:p>
        </p:txBody>
      </p:sp>
      <p:sp>
        <p:nvSpPr>
          <p:cNvPr id="7" name="TextBox 6"/>
          <p:cNvSpPr txBox="1"/>
          <p:nvPr/>
        </p:nvSpPr>
        <p:spPr>
          <a:xfrm>
            <a:off x="0" y="3143248"/>
            <a:ext cx="9144000" cy="369332"/>
          </a:xfrm>
          <a:prstGeom prst="rect">
            <a:avLst/>
          </a:prstGeom>
          <a:noFill/>
        </p:spPr>
        <p:txBody>
          <a:bodyPr wrap="square" rtlCol="0">
            <a:spAutoFit/>
          </a:bodyPr>
          <a:lstStyle/>
          <a:p>
            <a:pPr algn="ctr"/>
            <a:r>
              <a:rPr lang="es-ES_tradnl" i="1" dirty="0" smtClean="0"/>
              <a:t>Liberar a los campesinos de las cargas al prohibir la esclavitud por deuda</a:t>
            </a:r>
            <a:endParaRPr lang="en-US" i="1" dirty="0"/>
          </a:p>
        </p:txBody>
      </p:sp>
      <p:sp>
        <p:nvSpPr>
          <p:cNvPr id="8" name="TextBox 7"/>
          <p:cNvSpPr txBox="1"/>
          <p:nvPr/>
        </p:nvSpPr>
        <p:spPr>
          <a:xfrm>
            <a:off x="0" y="4071942"/>
            <a:ext cx="9144000" cy="369332"/>
          </a:xfrm>
          <a:prstGeom prst="rect">
            <a:avLst/>
          </a:prstGeom>
          <a:noFill/>
        </p:spPr>
        <p:txBody>
          <a:bodyPr wrap="square" rtlCol="0">
            <a:spAutoFit/>
          </a:bodyPr>
          <a:lstStyle/>
          <a:p>
            <a:r>
              <a:rPr lang="es-ES_tradnl" i="1" dirty="0" smtClean="0"/>
              <a:t>Dar el primer paso para penetrar la razón divida de la nobleza para ejercer el poder absoluto</a:t>
            </a:r>
            <a:endParaRPr lang="en-US" i="1" dirty="0"/>
          </a:p>
        </p:txBody>
      </p:sp>
      <p:sp>
        <p:nvSpPr>
          <p:cNvPr id="9" name="TextBox 8"/>
          <p:cNvSpPr txBox="1"/>
          <p:nvPr/>
        </p:nvSpPr>
        <p:spPr>
          <a:xfrm>
            <a:off x="0" y="5072074"/>
            <a:ext cx="9144000" cy="646331"/>
          </a:xfrm>
          <a:prstGeom prst="rect">
            <a:avLst/>
          </a:prstGeom>
          <a:noFill/>
        </p:spPr>
        <p:txBody>
          <a:bodyPr wrap="square" rtlCol="0">
            <a:spAutoFit/>
          </a:bodyPr>
          <a:lstStyle/>
          <a:p>
            <a:pPr algn="ctr"/>
            <a:r>
              <a:rPr lang="es-ES_tradnl" i="1" dirty="0" smtClean="0"/>
              <a:t>Entregarle al pueblo estructura primitivas de control político y de intervención en las decisiones estadales (</a:t>
            </a:r>
            <a:r>
              <a:rPr lang="es-ES_tradnl" i="1" dirty="0" err="1" smtClean="0"/>
              <a:t>Eclesia</a:t>
            </a:r>
            <a:r>
              <a:rPr lang="es-ES_tradnl" i="1" dirty="0" smtClean="0"/>
              <a:t> a nivel legislativo y </a:t>
            </a:r>
            <a:r>
              <a:rPr lang="es-ES_tradnl" i="1" dirty="0" err="1" smtClean="0"/>
              <a:t>Helia</a:t>
            </a:r>
            <a:r>
              <a:rPr lang="es-ES_tradnl" i="1" dirty="0" smtClean="0"/>
              <a:t> a nivel jurídico)</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26</a:t>
            </a:fld>
            <a:endParaRPr lang="en-US" dirty="0"/>
          </a:p>
        </p:txBody>
      </p:sp>
      <p:sp>
        <p:nvSpPr>
          <p:cNvPr id="5" name="TextBox 4"/>
          <p:cNvSpPr txBox="1"/>
          <p:nvPr/>
        </p:nvSpPr>
        <p:spPr>
          <a:xfrm>
            <a:off x="0" y="1500174"/>
            <a:ext cx="9144000" cy="646331"/>
          </a:xfrm>
          <a:prstGeom prst="rect">
            <a:avLst/>
          </a:prstGeom>
          <a:noFill/>
        </p:spPr>
        <p:txBody>
          <a:bodyPr wrap="square" rtlCol="0">
            <a:spAutoFit/>
          </a:bodyPr>
          <a:lstStyle/>
          <a:p>
            <a:pPr algn="ctr"/>
            <a:r>
              <a:rPr lang="es-ES_tradnl" dirty="0" smtClean="0"/>
              <a:t>La reforma de Solón será luego profundizada por </a:t>
            </a:r>
            <a:r>
              <a:rPr lang="es-ES_tradnl" dirty="0" err="1" smtClean="0"/>
              <a:t>Clístines</a:t>
            </a:r>
            <a:r>
              <a:rPr lang="es-ES_tradnl" dirty="0" smtClean="0"/>
              <a:t>, hecha más “democrática” resuelto el problema de la “timocracia” e inmortalizada por Pericles en un impresionante discurso.  </a:t>
            </a:r>
            <a:endParaRPr lang="en-US" dirty="0"/>
          </a:p>
        </p:txBody>
      </p:sp>
      <p:sp>
        <p:nvSpPr>
          <p:cNvPr id="1025" name="Rectangle 1"/>
          <p:cNvSpPr>
            <a:spLocks noChangeArrowheads="1"/>
          </p:cNvSpPr>
          <p:nvPr/>
        </p:nvSpPr>
        <p:spPr bwMode="auto">
          <a:xfrm>
            <a:off x="0" y="1714488"/>
            <a:ext cx="9144000" cy="42043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_tradnl" sz="2000" b="0" i="1" u="none" strike="noStrike" cap="none" normalizeH="0" baseline="0" dirty="0" smtClean="0">
                <a:ln>
                  <a:noFill/>
                </a:ln>
                <a:solidFill>
                  <a:schemeClr val="tx1"/>
                </a:solidFill>
                <a:effectLst/>
                <a:latin typeface="Sylfaen" pitchFamily="18" charset="0"/>
                <a:ea typeface="Calibri" pitchFamily="34" charset="0"/>
                <a:cs typeface="Arial" pitchFamily="34" charset="0"/>
              </a:rPr>
              <a:t>Tenemos un régimen político que no emula las leyes de otros pueblos, y que más que imitadores somos un modelo a seguir. Su nombre, debido a que el gobierno no depende de unos pocos sino de una mayoría, es democracia. En los asuntos privados la igualdad, conforme a nuestras leyes, alcanza a todo el mundo, mientras que en la elección de los cargos públicos no anteponemos las razones de clase a las del mérito personal; conforme del prestigio del que goza cada ciudadano en su actividad; y tampoco nadie, en razón de su pobreza, encuentra obstáculos debido a la oscuridad de su condición social, si está en condiciones de prestar un servicio a la ciudad.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s-ES_tradnl" sz="2000" b="1" i="1" u="none" strike="noStrike" cap="none" normalizeH="0" baseline="0" dirty="0" smtClean="0">
                <a:ln>
                  <a:noFill/>
                </a:ln>
                <a:solidFill>
                  <a:schemeClr val="tx1"/>
                </a:solidFill>
                <a:effectLst/>
                <a:latin typeface="Sylfaen" pitchFamily="18" charset="0"/>
                <a:ea typeface="Calibri" pitchFamily="34" charset="0"/>
                <a:cs typeface="Arial" pitchFamily="34" charset="0"/>
              </a:rPr>
              <a:t>Oración fúnebre de Pericles</a:t>
            </a:r>
            <a:endParaRPr kumimoji="0" lang="es-ES_tradnl" sz="2000" b="0" i="1" u="none" strike="noStrike" cap="none" normalizeH="0" baseline="0" dirty="0" smtClean="0">
              <a:ln>
                <a:noFill/>
              </a:ln>
              <a:solidFill>
                <a:schemeClr val="tx1"/>
              </a:solidFill>
              <a:effectLst/>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7000"/>
                                  </p:iterate>
                                  <p:childTnLst>
                                    <p:set>
                                      <p:cBhvr>
                                        <p:cTn id="11" dur="1" fill="hold">
                                          <p:stCondLst>
                                            <p:cond delay="0"/>
                                          </p:stCondLst>
                                        </p:cTn>
                                        <p:tgtEl>
                                          <p:spTgt spid="1025"/>
                                        </p:tgtEl>
                                        <p:attrNameLst>
                                          <p:attrName>style.visibility</p:attrName>
                                        </p:attrNameLst>
                                      </p:cBhvr>
                                      <p:to>
                                        <p:strVal val="visible"/>
                                      </p:to>
                                    </p:set>
                                    <p:animEffect transition="in" filter="fade">
                                      <p:cBhvr>
                                        <p:cTn id="12"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0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27</a:t>
            </a:fld>
            <a:endParaRPr lang="en-US" dirty="0"/>
          </a:p>
        </p:txBody>
      </p:sp>
      <p:sp>
        <p:nvSpPr>
          <p:cNvPr id="5" name="TextBox 4"/>
          <p:cNvSpPr txBox="1"/>
          <p:nvPr/>
        </p:nvSpPr>
        <p:spPr>
          <a:xfrm>
            <a:off x="0" y="1357298"/>
            <a:ext cx="9144000" cy="400110"/>
          </a:xfrm>
          <a:prstGeom prst="rect">
            <a:avLst/>
          </a:prstGeom>
          <a:noFill/>
        </p:spPr>
        <p:txBody>
          <a:bodyPr wrap="square" rtlCol="0">
            <a:spAutoFit/>
          </a:bodyPr>
          <a:lstStyle/>
          <a:p>
            <a:pPr algn="ctr"/>
            <a:r>
              <a:rPr lang="es-ES_tradnl" sz="2000" b="1" dirty="0" smtClean="0">
                <a:solidFill>
                  <a:srgbClr val="0070C0"/>
                </a:solidFill>
              </a:rPr>
              <a:t>Licurgo y el comedor… </a:t>
            </a:r>
            <a:endParaRPr lang="en-US" sz="2000" b="1" dirty="0">
              <a:solidFill>
                <a:srgbClr val="0070C0"/>
              </a:solidFill>
            </a:endParaRPr>
          </a:p>
        </p:txBody>
      </p:sp>
      <p:sp>
        <p:nvSpPr>
          <p:cNvPr id="6" name="TextBox 5"/>
          <p:cNvSpPr txBox="1"/>
          <p:nvPr/>
        </p:nvSpPr>
        <p:spPr>
          <a:xfrm>
            <a:off x="0" y="1785926"/>
            <a:ext cx="9144000" cy="369332"/>
          </a:xfrm>
          <a:prstGeom prst="rect">
            <a:avLst/>
          </a:prstGeom>
          <a:noFill/>
        </p:spPr>
        <p:txBody>
          <a:bodyPr wrap="square" rtlCol="0">
            <a:spAutoFit/>
          </a:bodyPr>
          <a:lstStyle/>
          <a:p>
            <a:pPr algn="ctr"/>
            <a:r>
              <a:rPr lang="es-ES_tradnl" dirty="0" smtClean="0"/>
              <a:t>La constitución de Licurgo  750 a. de J.C. </a:t>
            </a:r>
            <a:endParaRPr lang="en-US" dirty="0"/>
          </a:p>
        </p:txBody>
      </p:sp>
      <p:sp>
        <p:nvSpPr>
          <p:cNvPr id="7" name="TextBox 6"/>
          <p:cNvSpPr txBox="1"/>
          <p:nvPr/>
        </p:nvSpPr>
        <p:spPr>
          <a:xfrm>
            <a:off x="0" y="2428868"/>
            <a:ext cx="9144000" cy="1077218"/>
          </a:xfrm>
          <a:prstGeom prst="rect">
            <a:avLst/>
          </a:prstGeom>
          <a:noFill/>
        </p:spPr>
        <p:txBody>
          <a:bodyPr wrap="square" rtlCol="0">
            <a:spAutoFit/>
          </a:bodyPr>
          <a:lstStyle/>
          <a:p>
            <a:pPr algn="ctr"/>
            <a:r>
              <a:rPr lang="es-ES_tradnl" sz="3200" dirty="0" smtClean="0"/>
              <a:t>Apolo había dicho a Licurgo en Delfos que el poder,  era únicamente, del pueblo </a:t>
            </a:r>
            <a:r>
              <a:rPr lang="es-ES_tradnl" sz="3200" dirty="0" err="1" smtClean="0"/>
              <a:t>espartiota</a:t>
            </a:r>
            <a:r>
              <a:rPr lang="es-ES_tradnl" sz="3200" dirty="0" smtClean="0"/>
              <a:t>. </a:t>
            </a:r>
            <a:endParaRPr lang="en-US" sz="3200" dirty="0"/>
          </a:p>
        </p:txBody>
      </p:sp>
      <p:sp>
        <p:nvSpPr>
          <p:cNvPr id="8" name="TextBox 7"/>
          <p:cNvSpPr txBox="1"/>
          <p:nvPr/>
        </p:nvSpPr>
        <p:spPr>
          <a:xfrm>
            <a:off x="3071802" y="2357430"/>
            <a:ext cx="2928958" cy="369332"/>
          </a:xfrm>
          <a:prstGeom prst="rect">
            <a:avLst/>
          </a:prstGeom>
          <a:noFill/>
        </p:spPr>
        <p:txBody>
          <a:bodyPr wrap="square" rtlCol="0">
            <a:spAutoFit/>
          </a:bodyPr>
          <a:lstStyle/>
          <a:p>
            <a:r>
              <a:rPr lang="es-ES_tradnl" dirty="0" smtClean="0"/>
              <a:t>Reducción del poder del Rey</a:t>
            </a:r>
            <a:endParaRPr lang="en-US" dirty="0"/>
          </a:p>
        </p:txBody>
      </p:sp>
      <p:cxnSp>
        <p:nvCxnSpPr>
          <p:cNvPr id="10" name="Straight Arrow Connector 9"/>
          <p:cNvCxnSpPr>
            <a:stCxn id="8" idx="3"/>
            <a:endCxn id="13" idx="1"/>
          </p:cNvCxnSpPr>
          <p:nvPr/>
        </p:nvCxnSpPr>
        <p:spPr>
          <a:xfrm>
            <a:off x="6000760" y="2542096"/>
            <a:ext cx="142872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29488" y="2357430"/>
            <a:ext cx="1714512" cy="369332"/>
          </a:xfrm>
          <a:prstGeom prst="rect">
            <a:avLst/>
          </a:prstGeom>
          <a:noFill/>
        </p:spPr>
        <p:txBody>
          <a:bodyPr wrap="square" rtlCol="0">
            <a:spAutoFit/>
          </a:bodyPr>
          <a:lstStyle/>
          <a:p>
            <a:pPr algn="ctr"/>
            <a:r>
              <a:rPr lang="es-ES_tradnl" dirty="0" smtClean="0"/>
              <a:t>Diarquía</a:t>
            </a:r>
            <a:endParaRPr lang="en-US" dirty="0"/>
          </a:p>
        </p:txBody>
      </p:sp>
      <p:cxnSp>
        <p:nvCxnSpPr>
          <p:cNvPr id="17" name="Straight Arrow Connector 16"/>
          <p:cNvCxnSpPr>
            <a:stCxn id="13" idx="2"/>
            <a:endCxn id="18" idx="0"/>
          </p:cNvCxnSpPr>
          <p:nvPr/>
        </p:nvCxnSpPr>
        <p:spPr>
          <a:xfrm rot="5400000">
            <a:off x="7882055" y="2881435"/>
            <a:ext cx="559362" cy="2500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9454" y="3286124"/>
            <a:ext cx="2214546" cy="646331"/>
          </a:xfrm>
          <a:prstGeom prst="rect">
            <a:avLst/>
          </a:prstGeom>
          <a:noFill/>
        </p:spPr>
        <p:txBody>
          <a:bodyPr wrap="square" rtlCol="0">
            <a:spAutoFit/>
          </a:bodyPr>
          <a:lstStyle/>
          <a:p>
            <a:pPr algn="ctr"/>
            <a:r>
              <a:rPr lang="es-ES_tradnl" dirty="0" smtClean="0"/>
              <a:t>Funciones religiosas y festivas únicamente</a:t>
            </a:r>
            <a:endParaRPr lang="en-US" dirty="0"/>
          </a:p>
        </p:txBody>
      </p:sp>
      <p:sp>
        <p:nvSpPr>
          <p:cNvPr id="24" name="TextBox 23"/>
          <p:cNvSpPr txBox="1"/>
          <p:nvPr/>
        </p:nvSpPr>
        <p:spPr>
          <a:xfrm>
            <a:off x="2428860" y="3929066"/>
            <a:ext cx="4071966" cy="461665"/>
          </a:xfrm>
          <a:prstGeom prst="rect">
            <a:avLst/>
          </a:prstGeom>
          <a:noFill/>
        </p:spPr>
        <p:txBody>
          <a:bodyPr wrap="square" rtlCol="0">
            <a:spAutoFit/>
          </a:bodyPr>
          <a:lstStyle/>
          <a:p>
            <a:pPr algn="ctr"/>
            <a:r>
              <a:rPr lang="es-ES_tradnl" sz="2400" b="1" dirty="0" smtClean="0"/>
              <a:t>Ciudadanos</a:t>
            </a:r>
            <a:r>
              <a:rPr lang="es-ES_tradnl" dirty="0" smtClean="0"/>
              <a:t> </a:t>
            </a:r>
            <a:r>
              <a:rPr lang="es-ES_tradnl" dirty="0" err="1" smtClean="0"/>
              <a:t>Espartiotas</a:t>
            </a:r>
            <a:r>
              <a:rPr lang="es-ES_tradnl" dirty="0" smtClean="0"/>
              <a:t> (Demos)</a:t>
            </a:r>
            <a:endParaRPr lang="en-US" dirty="0"/>
          </a:p>
        </p:txBody>
      </p:sp>
      <p:cxnSp>
        <p:nvCxnSpPr>
          <p:cNvPr id="26" name="Straight Arrow Connector 25"/>
          <p:cNvCxnSpPr>
            <a:endCxn id="27" idx="2"/>
          </p:cNvCxnSpPr>
          <p:nvPr/>
        </p:nvCxnSpPr>
        <p:spPr>
          <a:xfrm rot="10800000">
            <a:off x="1714480" y="2869638"/>
            <a:ext cx="1071570" cy="10594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5720" y="2500306"/>
            <a:ext cx="2857520" cy="369332"/>
          </a:xfrm>
          <a:prstGeom prst="rect">
            <a:avLst/>
          </a:prstGeom>
          <a:noFill/>
        </p:spPr>
        <p:txBody>
          <a:bodyPr wrap="square" rtlCol="0">
            <a:spAutoFit/>
          </a:bodyPr>
          <a:lstStyle/>
          <a:p>
            <a:pPr algn="ctr"/>
            <a:r>
              <a:rPr lang="es-ES_tradnl" b="1" dirty="0" err="1" smtClean="0"/>
              <a:t>Gerusia</a:t>
            </a:r>
            <a:endParaRPr lang="en-US" b="1" dirty="0"/>
          </a:p>
        </p:txBody>
      </p:sp>
      <p:cxnSp>
        <p:nvCxnSpPr>
          <p:cNvPr id="32" name="Straight Arrow Connector 31"/>
          <p:cNvCxnSpPr>
            <a:stCxn id="24" idx="2"/>
            <a:endCxn id="33" idx="0"/>
          </p:cNvCxnSpPr>
          <p:nvPr/>
        </p:nvCxnSpPr>
        <p:spPr>
          <a:xfrm rot="5400000">
            <a:off x="4088453" y="4767121"/>
            <a:ext cx="752781"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00430" y="5143512"/>
            <a:ext cx="1928826" cy="461665"/>
          </a:xfrm>
          <a:prstGeom prst="rect">
            <a:avLst/>
          </a:prstGeom>
          <a:noFill/>
        </p:spPr>
        <p:txBody>
          <a:bodyPr wrap="square" rtlCol="0">
            <a:spAutoFit/>
          </a:bodyPr>
          <a:lstStyle/>
          <a:p>
            <a:pPr algn="ctr"/>
            <a:r>
              <a:rPr lang="es-ES_tradnl" sz="2400" b="1" dirty="0" smtClean="0"/>
              <a:t>Pella</a:t>
            </a:r>
            <a:endParaRPr lang="en-US" sz="2400" b="1" dirty="0"/>
          </a:p>
        </p:txBody>
      </p:sp>
      <p:cxnSp>
        <p:nvCxnSpPr>
          <p:cNvPr id="39" name="Straight Arrow Connector 38"/>
          <p:cNvCxnSpPr/>
          <p:nvPr/>
        </p:nvCxnSpPr>
        <p:spPr>
          <a:xfrm rot="10800000" flipV="1">
            <a:off x="1571604" y="4286256"/>
            <a:ext cx="1143008" cy="10419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2844" y="5214950"/>
            <a:ext cx="1500198" cy="369332"/>
          </a:xfrm>
          <a:prstGeom prst="rect">
            <a:avLst/>
          </a:prstGeom>
          <a:noFill/>
        </p:spPr>
        <p:txBody>
          <a:bodyPr wrap="square" rtlCol="0">
            <a:spAutoFit/>
          </a:bodyPr>
          <a:lstStyle/>
          <a:p>
            <a:pPr algn="ctr"/>
            <a:r>
              <a:rPr lang="es-ES_tradnl" b="1" dirty="0" err="1" smtClean="0"/>
              <a:t>Eforado</a:t>
            </a:r>
            <a:endParaRPr lang="en-US" b="1" dirty="0"/>
          </a:p>
        </p:txBody>
      </p:sp>
      <p:cxnSp>
        <p:nvCxnSpPr>
          <p:cNvPr id="47" name="Straight Arrow Connector 46"/>
          <p:cNvCxnSpPr/>
          <p:nvPr/>
        </p:nvCxnSpPr>
        <p:spPr>
          <a:xfrm>
            <a:off x="1857356" y="5286388"/>
            <a:ext cx="2143140" cy="1588"/>
          </a:xfrm>
          <a:prstGeom prst="straightConnector1">
            <a:avLst/>
          </a:prstGeom>
          <a:ln w="38100">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2000"/>
                            </p:stCondLst>
                            <p:childTnLst>
                              <p:par>
                                <p:cTn id="14" presetID="10" presetClass="entr" presetSubtype="0" fill="hold" grpId="1"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par>
                          <p:cTn id="34" fill="hold">
                            <p:stCondLst>
                              <p:cond delay="8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par>
                          <p:cTn id="38" fill="hold">
                            <p:stCondLst>
                              <p:cond delay="10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childTnLst>
                                </p:cTn>
                              </p:par>
                            </p:childTnLst>
                          </p:cTn>
                        </p:par>
                        <p:par>
                          <p:cTn id="42" fill="hold">
                            <p:stCondLst>
                              <p:cond delay="120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2000"/>
                                        <p:tgtEl>
                                          <p:spTgt spid="39"/>
                                        </p:tgtEl>
                                      </p:cBhvr>
                                    </p:animEffect>
                                  </p:childTnLst>
                                </p:cTn>
                              </p:par>
                            </p:childTnLst>
                          </p:cTn>
                        </p:par>
                        <p:par>
                          <p:cTn id="52" fill="hold">
                            <p:stCondLst>
                              <p:cond delay="14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000"/>
                                        <p:tgtEl>
                                          <p:spTgt spid="27"/>
                                        </p:tgtEl>
                                      </p:cBhvr>
                                    </p:animEffect>
                                  </p:childTnLst>
                                </p:cTn>
                              </p:par>
                            </p:childTnLst>
                          </p:cTn>
                        </p:par>
                        <p:par>
                          <p:cTn id="56" fill="hold">
                            <p:stCondLst>
                              <p:cond delay="160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2000"/>
                                        <p:tgtEl>
                                          <p:spTgt spid="40"/>
                                        </p:tgtEl>
                                      </p:cBhvr>
                                    </p:animEffect>
                                  </p:childTnLst>
                                </p:cTn>
                              </p:par>
                            </p:childTnLst>
                          </p:cTn>
                        </p:par>
                        <p:par>
                          <p:cTn id="60" fill="hold">
                            <p:stCondLst>
                              <p:cond delay="180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2000"/>
                                        <p:tgtEl>
                                          <p:spTgt spid="32"/>
                                        </p:tgtEl>
                                      </p:cBhvr>
                                    </p:animEffect>
                                  </p:childTnLst>
                                </p:cTn>
                              </p:par>
                            </p:childTnLst>
                          </p:cTn>
                        </p:par>
                        <p:par>
                          <p:cTn id="64" fill="hold">
                            <p:stCondLst>
                              <p:cond delay="20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2000"/>
                                        <p:tgtEl>
                                          <p:spTgt spid="33"/>
                                        </p:tgtEl>
                                      </p:cBhvr>
                                    </p:animEffect>
                                  </p:childTnLst>
                                </p:cTn>
                              </p:par>
                            </p:childTnLst>
                          </p:cTn>
                        </p:par>
                        <p:par>
                          <p:cTn id="68" fill="hold">
                            <p:stCondLst>
                              <p:cond delay="22000"/>
                            </p:stCondLst>
                            <p:childTnLst>
                              <p:par>
                                <p:cTn id="69" presetID="10" presetClass="entr" presetSubtype="0"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20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decel="50000" fill="hold" grpId="1" nodeType="clickEffect">
                                  <p:stCondLst>
                                    <p:cond delay="0"/>
                                  </p:stCondLst>
                                  <p:childTnLst>
                                    <p:animScale>
                                      <p:cBhvr>
                                        <p:cTn id="75" dur="2000" fill="hold"/>
                                        <p:tgtEl>
                                          <p:spTgt spid="40"/>
                                        </p:tgtEl>
                                      </p:cBhvr>
                                      <p:by x="150000" y="150000"/>
                                    </p:animScale>
                                  </p:childTnLst>
                                </p:cTn>
                              </p:par>
                              <p:par>
                                <p:cTn id="76" presetID="3" presetClass="emph" presetSubtype="2" fill="hold" grpId="2" nodeType="withEffect">
                                  <p:stCondLst>
                                    <p:cond delay="0"/>
                                  </p:stCondLst>
                                  <p:childTnLst>
                                    <p:animClr clrSpc="rgb">
                                      <p:cBhvr override="childStyle">
                                        <p:cTn id="77" dur="2000" fill="hold"/>
                                        <p:tgtEl>
                                          <p:spTgt spid="4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8" grpId="0"/>
      <p:bldP spid="13" grpId="0"/>
      <p:bldP spid="18" grpId="0"/>
      <p:bldP spid="24" grpId="0"/>
      <p:bldP spid="27" grpId="0"/>
      <p:bldP spid="33" grpId="0"/>
      <p:bldP spid="40" grpId="0"/>
      <p:bldP spid="40" grpId="1"/>
      <p:bldP spid="40"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28</a:t>
            </a:fld>
            <a:endParaRPr lang="en-US" dirty="0"/>
          </a:p>
        </p:txBody>
      </p:sp>
      <p:sp>
        <p:nvSpPr>
          <p:cNvPr id="6" name="TextBox 5"/>
          <p:cNvSpPr txBox="1"/>
          <p:nvPr/>
        </p:nvSpPr>
        <p:spPr>
          <a:xfrm>
            <a:off x="0" y="1643050"/>
            <a:ext cx="9144000" cy="369332"/>
          </a:xfrm>
          <a:prstGeom prst="rect">
            <a:avLst/>
          </a:prstGeom>
          <a:noFill/>
        </p:spPr>
        <p:txBody>
          <a:bodyPr wrap="square" rtlCol="0">
            <a:spAutoFit/>
          </a:bodyPr>
          <a:lstStyle/>
          <a:p>
            <a:pPr algn="ctr"/>
            <a:r>
              <a:rPr lang="es-ES_tradnl" b="1" dirty="0" smtClean="0"/>
              <a:t>Ciudadano en Esparta era todo aquel que: </a:t>
            </a:r>
            <a:endParaRPr lang="en-US" b="1" dirty="0"/>
          </a:p>
        </p:txBody>
      </p:sp>
      <p:sp>
        <p:nvSpPr>
          <p:cNvPr id="7" name="TextBox 6"/>
          <p:cNvSpPr txBox="1"/>
          <p:nvPr/>
        </p:nvSpPr>
        <p:spPr>
          <a:xfrm>
            <a:off x="0" y="2285992"/>
            <a:ext cx="9144000" cy="369332"/>
          </a:xfrm>
          <a:prstGeom prst="rect">
            <a:avLst/>
          </a:prstGeom>
          <a:noFill/>
        </p:spPr>
        <p:txBody>
          <a:bodyPr wrap="square" rtlCol="0">
            <a:spAutoFit/>
          </a:bodyPr>
          <a:lstStyle/>
          <a:p>
            <a:pPr algn="ctr"/>
            <a:r>
              <a:rPr lang="es-ES_tradnl" dirty="0" smtClean="0"/>
              <a:t>Poseyera al menos un lote de tierra (Había 9.000) </a:t>
            </a:r>
            <a:endParaRPr lang="en-US" dirty="0"/>
          </a:p>
        </p:txBody>
      </p:sp>
      <p:sp>
        <p:nvSpPr>
          <p:cNvPr id="8" name="TextBox 7"/>
          <p:cNvSpPr txBox="1"/>
          <p:nvPr/>
        </p:nvSpPr>
        <p:spPr>
          <a:xfrm>
            <a:off x="0" y="2928934"/>
            <a:ext cx="9144000" cy="646331"/>
          </a:xfrm>
          <a:prstGeom prst="rect">
            <a:avLst/>
          </a:prstGeom>
          <a:noFill/>
        </p:spPr>
        <p:txBody>
          <a:bodyPr wrap="square" rtlCol="0">
            <a:spAutoFit/>
          </a:bodyPr>
          <a:lstStyle/>
          <a:p>
            <a:pPr algn="ctr"/>
            <a:r>
              <a:rPr lang="es-ES_tradnl" dirty="0" smtClean="0"/>
              <a:t>Cumpliera con la renta en fanegas de trigo, vino, leche, cereales y dinero para cubrir su cuota en los comedores </a:t>
            </a:r>
            <a:endParaRPr lang="en-US" dirty="0"/>
          </a:p>
        </p:txBody>
      </p:sp>
      <p:sp>
        <p:nvSpPr>
          <p:cNvPr id="9" name="TextBox 8"/>
          <p:cNvSpPr txBox="1"/>
          <p:nvPr/>
        </p:nvSpPr>
        <p:spPr>
          <a:xfrm>
            <a:off x="0" y="3857628"/>
            <a:ext cx="9144000" cy="369332"/>
          </a:xfrm>
          <a:prstGeom prst="rect">
            <a:avLst/>
          </a:prstGeom>
          <a:noFill/>
        </p:spPr>
        <p:txBody>
          <a:bodyPr wrap="square" rtlCol="0">
            <a:spAutoFit/>
          </a:bodyPr>
          <a:lstStyle/>
          <a:p>
            <a:pPr algn="ctr"/>
            <a:r>
              <a:rPr lang="es-ES_tradnl" dirty="0" smtClean="0"/>
              <a:t>Cumpliera con sus responsabilidades militares </a:t>
            </a:r>
            <a:endParaRPr lang="en-US" dirty="0"/>
          </a:p>
        </p:txBody>
      </p:sp>
      <p:sp>
        <p:nvSpPr>
          <p:cNvPr id="10" name="TextBox 9"/>
          <p:cNvSpPr txBox="1"/>
          <p:nvPr/>
        </p:nvSpPr>
        <p:spPr>
          <a:xfrm>
            <a:off x="0" y="4572008"/>
            <a:ext cx="9144000" cy="369332"/>
          </a:xfrm>
          <a:prstGeom prst="rect">
            <a:avLst/>
          </a:prstGeom>
          <a:noFill/>
        </p:spPr>
        <p:txBody>
          <a:bodyPr wrap="square" rtlCol="0">
            <a:spAutoFit/>
          </a:bodyPr>
          <a:lstStyle/>
          <a:p>
            <a:pPr algn="ctr"/>
            <a:r>
              <a:rPr lang="es-ES_tradnl" dirty="0" smtClean="0"/>
              <a:t>Ejerciera algún oficio considerado digno y útil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29</a:t>
            </a:fld>
            <a:endParaRPr lang="en-US" dirty="0"/>
          </a:p>
        </p:txBody>
      </p:sp>
      <p:sp>
        <p:nvSpPr>
          <p:cNvPr id="5" name="TextBox 4"/>
          <p:cNvSpPr txBox="1"/>
          <p:nvPr/>
        </p:nvSpPr>
        <p:spPr>
          <a:xfrm>
            <a:off x="0" y="1785926"/>
            <a:ext cx="9144000" cy="923330"/>
          </a:xfrm>
          <a:prstGeom prst="rect">
            <a:avLst/>
          </a:prstGeom>
          <a:noFill/>
        </p:spPr>
        <p:txBody>
          <a:bodyPr wrap="square" rtlCol="0">
            <a:spAutoFit/>
          </a:bodyPr>
          <a:lstStyle/>
          <a:p>
            <a:pPr algn="ctr"/>
            <a:r>
              <a:rPr lang="es-ES_tradnl" dirty="0" smtClean="0"/>
              <a:t>Pareciera que el objetivo fundamental del sistema ateniense era el de distribuir el poder de una manera justa, o al menos una manera que generara la mayor estabilidad para la convivencia colectiva. </a:t>
            </a:r>
            <a:endParaRPr lang="en-US" dirty="0"/>
          </a:p>
        </p:txBody>
      </p:sp>
      <p:sp>
        <p:nvSpPr>
          <p:cNvPr id="6" name="TextBox 5"/>
          <p:cNvSpPr txBox="1"/>
          <p:nvPr/>
        </p:nvSpPr>
        <p:spPr>
          <a:xfrm>
            <a:off x="0" y="4643446"/>
            <a:ext cx="9144000" cy="646331"/>
          </a:xfrm>
          <a:prstGeom prst="rect">
            <a:avLst/>
          </a:prstGeom>
          <a:noFill/>
        </p:spPr>
        <p:txBody>
          <a:bodyPr wrap="square" rtlCol="0">
            <a:spAutoFit/>
          </a:bodyPr>
          <a:lstStyle/>
          <a:p>
            <a:pPr algn="ctr"/>
            <a:r>
              <a:rPr lang="es-ES_tradnl" dirty="0" smtClean="0"/>
              <a:t>El sistema espartano por su parte simplemente planteaba el problema del derecho del pueblo a gobernarse a si mismo. </a:t>
            </a:r>
            <a:endParaRPr lang="en-US" dirty="0"/>
          </a:p>
        </p:txBody>
      </p:sp>
      <p:sp>
        <p:nvSpPr>
          <p:cNvPr id="7" name="TextBox 6"/>
          <p:cNvSpPr txBox="1"/>
          <p:nvPr/>
        </p:nvSpPr>
        <p:spPr>
          <a:xfrm>
            <a:off x="0" y="3000372"/>
            <a:ext cx="9144000" cy="707886"/>
          </a:xfrm>
          <a:prstGeom prst="rect">
            <a:avLst/>
          </a:prstGeom>
          <a:noFill/>
        </p:spPr>
        <p:txBody>
          <a:bodyPr wrap="square" rtlCol="0">
            <a:spAutoFit/>
          </a:bodyPr>
          <a:lstStyle/>
          <a:p>
            <a:pPr algn="ctr"/>
            <a:r>
              <a:rPr lang="es-ES_tradnl" sz="4000" dirty="0" smtClean="0"/>
              <a:t>¿ Y cuál es la diferencia?</a:t>
            </a:r>
            <a:endParaRPr lang="en-US" sz="4000" dirty="0"/>
          </a:p>
        </p:txBody>
      </p:sp>
      <p:sp>
        <p:nvSpPr>
          <p:cNvPr id="8" name="TextBox 7"/>
          <p:cNvSpPr txBox="1"/>
          <p:nvPr/>
        </p:nvSpPr>
        <p:spPr>
          <a:xfrm>
            <a:off x="0" y="1785926"/>
            <a:ext cx="9144000" cy="1200329"/>
          </a:xfrm>
          <a:prstGeom prst="rect">
            <a:avLst/>
          </a:prstGeom>
          <a:noFill/>
        </p:spPr>
        <p:txBody>
          <a:bodyPr wrap="square" rtlCol="0">
            <a:spAutoFit/>
          </a:bodyPr>
          <a:lstStyle/>
          <a:p>
            <a:pPr algn="ctr"/>
            <a:r>
              <a:rPr lang="es-ES_tradnl" dirty="0" smtClean="0"/>
              <a:t>El sistema ateniense reconocía la diferencia y partía de la necesidad del consenso, para poder alcanzar un mínimo de estabilidad en la convivencia colectiva. El debate era el instrumento para alcanzar el consenso entre los diversos grupos que integraban la sociedad: nobleza, burguesía (comerciantes y terratenientes) y pueblo (campesinos y artesanos). </a:t>
            </a:r>
            <a:endParaRPr lang="en-US" dirty="0"/>
          </a:p>
        </p:txBody>
      </p:sp>
      <p:sp>
        <p:nvSpPr>
          <p:cNvPr id="9" name="TextBox 8"/>
          <p:cNvSpPr txBox="1"/>
          <p:nvPr/>
        </p:nvSpPr>
        <p:spPr>
          <a:xfrm>
            <a:off x="0" y="4286256"/>
            <a:ext cx="9144000" cy="1477328"/>
          </a:xfrm>
          <a:prstGeom prst="rect">
            <a:avLst/>
          </a:prstGeom>
          <a:noFill/>
        </p:spPr>
        <p:txBody>
          <a:bodyPr wrap="square" rtlCol="0">
            <a:spAutoFit/>
          </a:bodyPr>
          <a:lstStyle/>
          <a:p>
            <a:pPr algn="ctr"/>
            <a:r>
              <a:rPr lang="es-ES_tradnl" dirty="0" smtClean="0"/>
              <a:t>El sistema espartano partía de la noción de que el pueblo espartano era el único líder de la nación espartana. Por lo tanto y como único líder, se unificó la noción de pueblo y se negó y excluyó cualquier individuo diferente a esta noción. Se estandarizó al individuo para poder hablar en nombre de todos y se entregó la tarea de velar por ello al </a:t>
            </a:r>
            <a:r>
              <a:rPr lang="es-ES_tradnl" dirty="0" err="1" smtClean="0"/>
              <a:t>eforado</a:t>
            </a:r>
            <a:r>
              <a:rPr lang="es-ES_tradnl" dirty="0" smtClean="0"/>
              <a:t>, quién pronto terminó convirtiéndose en “la voz del pueblo”.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Objetivos</a:t>
            </a:r>
            <a:endParaRPr lang="en-US" dirty="0"/>
          </a:p>
        </p:txBody>
      </p:sp>
      <p:sp>
        <p:nvSpPr>
          <p:cNvPr id="3" name="Content Placeholder 2"/>
          <p:cNvSpPr>
            <a:spLocks noGrp="1"/>
          </p:cNvSpPr>
          <p:nvPr>
            <p:ph idx="1"/>
          </p:nvPr>
        </p:nvSpPr>
        <p:spPr/>
        <p:txBody>
          <a:bodyPr>
            <a:normAutofit fontScale="92500" lnSpcReduction="10000"/>
          </a:bodyPr>
          <a:lstStyle/>
          <a:p>
            <a:r>
              <a:rPr lang="es-ES_tradnl" sz="2000" b="1" dirty="0" smtClean="0">
                <a:solidFill>
                  <a:srgbClr val="0070C0"/>
                </a:solidFill>
              </a:rPr>
              <a:t>Llegar a una aproximación en la definición de lo público y lo privado. </a:t>
            </a:r>
          </a:p>
          <a:p>
            <a:endParaRPr lang="es-ES_tradnl" sz="2000" b="1" dirty="0" smtClean="0">
              <a:solidFill>
                <a:srgbClr val="0070C0"/>
              </a:solidFill>
            </a:endParaRPr>
          </a:p>
          <a:p>
            <a:r>
              <a:rPr lang="es-ES_tradnl" sz="2000" b="1" dirty="0" smtClean="0">
                <a:solidFill>
                  <a:srgbClr val="0070C0"/>
                </a:solidFill>
              </a:rPr>
              <a:t>Llegar a una aproximación en la definición de espacio público y privado.</a:t>
            </a:r>
          </a:p>
          <a:p>
            <a:endParaRPr lang="es-ES_tradnl" sz="2000" b="1" dirty="0" smtClean="0">
              <a:solidFill>
                <a:srgbClr val="0070C0"/>
              </a:solidFill>
            </a:endParaRPr>
          </a:p>
          <a:p>
            <a:r>
              <a:rPr lang="es-ES_tradnl" sz="2000" b="1" dirty="0" smtClean="0">
                <a:solidFill>
                  <a:srgbClr val="0070C0"/>
                </a:solidFill>
              </a:rPr>
              <a:t>Llegar a una aproximación al concepto de democracia</a:t>
            </a:r>
          </a:p>
          <a:p>
            <a:endParaRPr lang="es-ES_tradnl" sz="2000" b="1" dirty="0" smtClean="0">
              <a:solidFill>
                <a:srgbClr val="0070C0"/>
              </a:solidFill>
            </a:endParaRPr>
          </a:p>
          <a:p>
            <a:r>
              <a:rPr lang="es-ES_tradnl" sz="2000" b="1" dirty="0" smtClean="0">
                <a:solidFill>
                  <a:srgbClr val="0070C0"/>
                </a:solidFill>
              </a:rPr>
              <a:t>Estudiar la relación espacio público en democracia y los elementos que la componen. </a:t>
            </a:r>
          </a:p>
          <a:p>
            <a:endParaRPr lang="es-ES_tradnl" sz="2000" b="1" dirty="0" smtClean="0">
              <a:solidFill>
                <a:srgbClr val="0070C0"/>
              </a:solidFill>
            </a:endParaRPr>
          </a:p>
          <a:p>
            <a:r>
              <a:rPr lang="es-ES_tradnl" sz="2000" b="1" dirty="0" smtClean="0">
                <a:solidFill>
                  <a:srgbClr val="0070C0"/>
                </a:solidFill>
              </a:rPr>
              <a:t>Llegar a una aproximación a la definición de espacio público en democracia.</a:t>
            </a:r>
          </a:p>
          <a:p>
            <a:endParaRPr lang="es-ES_tradnl" sz="2000" b="1" dirty="0" smtClean="0">
              <a:solidFill>
                <a:srgbClr val="0070C0"/>
              </a:solidFill>
            </a:endParaRPr>
          </a:p>
          <a:p>
            <a:r>
              <a:rPr lang="es-ES_tradnl" sz="2000" b="1" dirty="0" smtClean="0">
                <a:solidFill>
                  <a:srgbClr val="0070C0"/>
                </a:solidFill>
              </a:rPr>
              <a:t>Estudiar el rol del espacio público en democracia, y su relación con el Estado democrático y al hacerlo, intentar plantear una visión diferente sobre el papel de los MCS dentro del espacio público. </a:t>
            </a:r>
          </a:p>
          <a:p>
            <a:endParaRPr lang="es-ES_tradnl" sz="2000" b="1" dirty="0" smtClean="0">
              <a:solidFill>
                <a:srgbClr val="0070C0"/>
              </a:solidFill>
            </a:endParaRPr>
          </a:p>
          <a:p>
            <a:endParaRPr lang="en-US" sz="2000"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30</a:t>
            </a:fld>
            <a:endParaRPr lang="en-US" dirty="0"/>
          </a:p>
        </p:txBody>
      </p:sp>
      <p:sp>
        <p:nvSpPr>
          <p:cNvPr id="5" name="TextBox 4"/>
          <p:cNvSpPr txBox="1"/>
          <p:nvPr/>
        </p:nvSpPr>
        <p:spPr>
          <a:xfrm>
            <a:off x="500034" y="1714488"/>
            <a:ext cx="8072494" cy="3539430"/>
          </a:xfrm>
          <a:prstGeom prst="rect">
            <a:avLst/>
          </a:prstGeom>
          <a:noFill/>
        </p:spPr>
        <p:txBody>
          <a:bodyPr wrap="square" rtlCol="0">
            <a:spAutoFit/>
          </a:bodyPr>
          <a:lstStyle/>
          <a:p>
            <a:pPr algn="ctr"/>
            <a:r>
              <a:rPr lang="es-ES_tradnl" sz="3200" b="1" dirty="0" smtClean="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sistema en el cual el poder se distribuye de forma justa entre los factores que constituyen el Estado, buscando como fin último el beneficio colectivo, por método del consenso de la mayoría, pero partiendo del respeto y reconocimiento del individuo y de la discusión de las diferencia en el espacio público. </a:t>
            </a:r>
            <a:endParaRPr lang="en-US" sz="3200" b="1" dirty="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31</a:t>
            </a:fld>
            <a:endParaRPr lang="en-US" dirty="0"/>
          </a:p>
        </p:txBody>
      </p:sp>
      <p:pic>
        <p:nvPicPr>
          <p:cNvPr id="5" name="Picture 4" descr="Rueda.jpg"/>
          <p:cNvPicPr>
            <a:picLocks noChangeAspect="1"/>
          </p:cNvPicPr>
          <p:nvPr/>
        </p:nvPicPr>
        <p:blipFill>
          <a:blip r:embed="rId2"/>
          <a:stretch>
            <a:fillRect/>
          </a:stretch>
        </p:blipFill>
        <p:spPr>
          <a:xfrm>
            <a:off x="1357290" y="1214422"/>
            <a:ext cx="6286544" cy="400243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5500702"/>
            <a:ext cx="9144000" cy="369332"/>
          </a:xfrm>
          <a:prstGeom prst="rect">
            <a:avLst/>
          </a:prstGeom>
          <a:noFill/>
        </p:spPr>
        <p:txBody>
          <a:bodyPr wrap="square" rtlCol="0">
            <a:spAutoFit/>
          </a:bodyPr>
          <a:lstStyle/>
          <a:p>
            <a:pPr algn="ctr"/>
            <a:r>
              <a:rPr lang="es-ES_tradnl" dirty="0" smtClean="0"/>
              <a:t>El espacio público en democracia: Un juego cooperativo</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S"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32</a:t>
            </a:fld>
            <a:endParaRPr lang="en-US" dirty="0"/>
          </a:p>
        </p:txBody>
      </p:sp>
      <p:sp>
        <p:nvSpPr>
          <p:cNvPr id="5" name="TextBox 4"/>
          <p:cNvSpPr txBox="1"/>
          <p:nvPr/>
        </p:nvSpPr>
        <p:spPr>
          <a:xfrm>
            <a:off x="0" y="1214422"/>
            <a:ext cx="9144000" cy="369332"/>
          </a:xfrm>
          <a:prstGeom prst="rect">
            <a:avLst/>
          </a:prstGeom>
          <a:noFill/>
        </p:spPr>
        <p:txBody>
          <a:bodyPr wrap="square" rtlCol="0">
            <a:spAutoFit/>
          </a:bodyPr>
          <a:lstStyle/>
          <a:p>
            <a:pPr algn="ctr"/>
            <a:r>
              <a:rPr lang="es-ES" b="1" dirty="0" smtClean="0">
                <a:solidFill>
                  <a:srgbClr val="0070C0"/>
                </a:solidFill>
              </a:rPr>
              <a:t>El problema del sistema de gobierno</a:t>
            </a:r>
            <a:endParaRPr lang="en-US" b="1" dirty="0">
              <a:solidFill>
                <a:srgbClr val="0070C0"/>
              </a:solidFill>
            </a:endParaRPr>
          </a:p>
        </p:txBody>
      </p:sp>
      <p:sp>
        <p:nvSpPr>
          <p:cNvPr id="6" name="TextBox 5"/>
          <p:cNvSpPr txBox="1"/>
          <p:nvPr/>
        </p:nvSpPr>
        <p:spPr>
          <a:xfrm>
            <a:off x="0" y="2214554"/>
            <a:ext cx="9144000" cy="369332"/>
          </a:xfrm>
          <a:prstGeom prst="rect">
            <a:avLst/>
          </a:prstGeom>
          <a:noFill/>
        </p:spPr>
        <p:txBody>
          <a:bodyPr wrap="square" rtlCol="0">
            <a:spAutoFit/>
          </a:bodyPr>
          <a:lstStyle/>
          <a:p>
            <a:r>
              <a:rPr lang="es-ES" dirty="0" smtClean="0"/>
              <a:t>La manera como esté orientada la democracia determinará la conformación del espacio público. </a:t>
            </a:r>
            <a:endParaRPr lang="en-US" dirty="0"/>
          </a:p>
        </p:txBody>
      </p:sp>
      <p:sp>
        <p:nvSpPr>
          <p:cNvPr id="7" name="TextBox 6"/>
          <p:cNvSpPr txBox="1"/>
          <p:nvPr/>
        </p:nvSpPr>
        <p:spPr>
          <a:xfrm>
            <a:off x="3500430" y="2857496"/>
            <a:ext cx="1571636" cy="369332"/>
          </a:xfrm>
          <a:prstGeom prst="rect">
            <a:avLst/>
          </a:prstGeom>
          <a:noFill/>
        </p:spPr>
        <p:txBody>
          <a:bodyPr wrap="square" rtlCol="0">
            <a:spAutoFit/>
          </a:bodyPr>
          <a:lstStyle/>
          <a:p>
            <a:r>
              <a:rPr lang="es-ES" b="1" dirty="0" smtClean="0">
                <a:solidFill>
                  <a:srgbClr val="0070C0"/>
                </a:solidFill>
              </a:rPr>
              <a:t>La democracia</a:t>
            </a:r>
            <a:endParaRPr lang="en-US" b="1" dirty="0">
              <a:solidFill>
                <a:srgbClr val="0070C0"/>
              </a:solidFill>
            </a:endParaRPr>
          </a:p>
        </p:txBody>
      </p:sp>
      <p:sp>
        <p:nvSpPr>
          <p:cNvPr id="8" name="TextBox 7"/>
          <p:cNvSpPr txBox="1"/>
          <p:nvPr/>
        </p:nvSpPr>
        <p:spPr>
          <a:xfrm>
            <a:off x="142844" y="3643314"/>
            <a:ext cx="3286148" cy="369332"/>
          </a:xfrm>
          <a:prstGeom prst="rect">
            <a:avLst/>
          </a:prstGeom>
          <a:noFill/>
        </p:spPr>
        <p:txBody>
          <a:bodyPr wrap="square" rtlCol="0">
            <a:spAutoFit/>
          </a:bodyPr>
          <a:lstStyle/>
          <a:p>
            <a:r>
              <a:rPr lang="es-ES" dirty="0" smtClean="0"/>
              <a:t>Orientada a la voluntad popular</a:t>
            </a:r>
            <a:endParaRPr lang="en-US" dirty="0"/>
          </a:p>
        </p:txBody>
      </p:sp>
      <p:cxnSp>
        <p:nvCxnSpPr>
          <p:cNvPr id="10" name="Straight Arrow Connector 9"/>
          <p:cNvCxnSpPr>
            <a:stCxn id="7" idx="2"/>
          </p:cNvCxnSpPr>
          <p:nvPr/>
        </p:nvCxnSpPr>
        <p:spPr>
          <a:xfrm rot="5400000">
            <a:off x="4149443" y="3363633"/>
            <a:ext cx="27361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8" idx="0"/>
          </p:cNvCxnSpPr>
          <p:nvPr/>
        </p:nvCxnSpPr>
        <p:spPr>
          <a:xfrm rot="10800000" flipV="1">
            <a:off x="1785918" y="3500438"/>
            <a:ext cx="2500330" cy="14287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23" idx="0"/>
          </p:cNvCxnSpPr>
          <p:nvPr/>
        </p:nvCxnSpPr>
        <p:spPr>
          <a:xfrm>
            <a:off x="4214810" y="3500438"/>
            <a:ext cx="2750331" cy="214314"/>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86282" y="3714752"/>
            <a:ext cx="4357718" cy="369332"/>
          </a:xfrm>
          <a:prstGeom prst="rect">
            <a:avLst/>
          </a:prstGeom>
          <a:noFill/>
        </p:spPr>
        <p:txBody>
          <a:bodyPr wrap="square" rtlCol="0">
            <a:spAutoFit/>
          </a:bodyPr>
          <a:lstStyle/>
          <a:p>
            <a:r>
              <a:rPr lang="es-ES" dirty="0" smtClean="0"/>
              <a:t>Orientada a la búsqueda del consenso</a:t>
            </a:r>
            <a:endParaRPr lang="en-US" dirty="0"/>
          </a:p>
        </p:txBody>
      </p:sp>
      <p:cxnSp>
        <p:nvCxnSpPr>
          <p:cNvPr id="31" name="Straight Arrow Connector 30"/>
          <p:cNvCxnSpPr>
            <a:stCxn id="8" idx="2"/>
          </p:cNvCxnSpPr>
          <p:nvPr/>
        </p:nvCxnSpPr>
        <p:spPr>
          <a:xfrm rot="5400000">
            <a:off x="1434799" y="4363765"/>
            <a:ext cx="7022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4786322"/>
            <a:ext cx="3714744" cy="923330"/>
          </a:xfrm>
          <a:prstGeom prst="rect">
            <a:avLst/>
          </a:prstGeom>
          <a:noFill/>
        </p:spPr>
        <p:txBody>
          <a:bodyPr wrap="square" rtlCol="0">
            <a:spAutoFit/>
          </a:bodyPr>
          <a:lstStyle/>
          <a:p>
            <a:pPr algn="ctr"/>
            <a:r>
              <a:rPr lang="es-ES" dirty="0" smtClean="0"/>
              <a:t>Homogeniza, no reconoce la diferencia, la voz del pueblo es una sola y su voluntad es ley</a:t>
            </a:r>
            <a:endParaRPr lang="en-US" dirty="0"/>
          </a:p>
        </p:txBody>
      </p:sp>
      <p:cxnSp>
        <p:nvCxnSpPr>
          <p:cNvPr id="36" name="Straight Arrow Connector 35"/>
          <p:cNvCxnSpPr/>
          <p:nvPr/>
        </p:nvCxnSpPr>
        <p:spPr>
          <a:xfrm rot="16200000" flipH="1">
            <a:off x="6643703" y="4429132"/>
            <a:ext cx="714381" cy="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29256" y="4857760"/>
            <a:ext cx="3214710" cy="1200329"/>
          </a:xfrm>
          <a:prstGeom prst="rect">
            <a:avLst/>
          </a:prstGeom>
          <a:noFill/>
        </p:spPr>
        <p:txBody>
          <a:bodyPr wrap="square" rtlCol="0">
            <a:spAutoFit/>
          </a:bodyPr>
          <a:lstStyle/>
          <a:p>
            <a:pPr algn="ctr"/>
            <a:r>
              <a:rPr lang="es-ES" dirty="0" smtClean="0"/>
              <a:t>Heterogénea, reconoce la diferencia y la respeta. Se debate para obtener el consenso de la mayoría. </a:t>
            </a:r>
            <a:endParaRPr lang="en-US" dirty="0"/>
          </a:p>
        </p:txBody>
      </p:sp>
      <p:cxnSp>
        <p:nvCxnSpPr>
          <p:cNvPr id="41" name="Straight Arrow Connector 40"/>
          <p:cNvCxnSpPr/>
          <p:nvPr/>
        </p:nvCxnSpPr>
        <p:spPr>
          <a:xfrm rot="5400000" flipH="1" flipV="1">
            <a:off x="6465901" y="3035297"/>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694" y="1714488"/>
            <a:ext cx="3143272" cy="923330"/>
          </a:xfrm>
          <a:prstGeom prst="rect">
            <a:avLst/>
          </a:prstGeom>
          <a:noFill/>
        </p:spPr>
        <p:txBody>
          <a:bodyPr wrap="square" rtlCol="0">
            <a:spAutoFit/>
          </a:bodyPr>
          <a:lstStyle/>
          <a:p>
            <a:r>
              <a:rPr lang="es-ES" dirty="0" smtClean="0"/>
              <a:t>El espacio público se convierte en arena para la obtención del consenso </a:t>
            </a:r>
            <a:endParaRPr lang="en-US" dirty="0"/>
          </a:p>
        </p:txBody>
      </p:sp>
      <p:cxnSp>
        <p:nvCxnSpPr>
          <p:cNvPr id="44" name="Straight Arrow Connector 43"/>
          <p:cNvCxnSpPr/>
          <p:nvPr/>
        </p:nvCxnSpPr>
        <p:spPr>
          <a:xfrm rot="5400000" flipH="1" flipV="1">
            <a:off x="1358084" y="3071016"/>
            <a:ext cx="85725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0034" y="1571612"/>
            <a:ext cx="2643174" cy="923330"/>
          </a:xfrm>
          <a:prstGeom prst="rect">
            <a:avLst/>
          </a:prstGeom>
          <a:noFill/>
        </p:spPr>
        <p:txBody>
          <a:bodyPr wrap="square" rtlCol="0">
            <a:spAutoFit/>
          </a:bodyPr>
          <a:lstStyle/>
          <a:p>
            <a:pPr algn="ctr"/>
            <a:r>
              <a:rPr lang="es-ES" dirty="0" smtClean="0"/>
              <a:t>El espacio público no genera debate sino validación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20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0"/>
                                        <p:tgtEl>
                                          <p:spTgt spid="41"/>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2000"/>
                                        <p:tgtEl>
                                          <p:spTgt spid="44"/>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0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23" grpId="0"/>
      <p:bldP spid="32" grpId="0"/>
      <p:bldP spid="39" grpId="0"/>
      <p:bldP spid="42"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33</a:t>
            </a:fld>
            <a:endParaRPr lang="en-US" dirty="0"/>
          </a:p>
        </p:txBody>
      </p:sp>
      <p:sp>
        <p:nvSpPr>
          <p:cNvPr id="5" name="TextBox 4"/>
          <p:cNvSpPr txBox="1"/>
          <p:nvPr/>
        </p:nvSpPr>
        <p:spPr>
          <a:xfrm>
            <a:off x="0" y="1285860"/>
            <a:ext cx="9144000" cy="369332"/>
          </a:xfrm>
          <a:prstGeom prst="rect">
            <a:avLst/>
          </a:prstGeom>
          <a:noFill/>
        </p:spPr>
        <p:txBody>
          <a:bodyPr wrap="square" rtlCol="0">
            <a:spAutoFit/>
          </a:bodyPr>
          <a:lstStyle/>
          <a:p>
            <a:pPr algn="ctr"/>
            <a:r>
              <a:rPr lang="es-ES_tradnl" b="1" dirty="0" smtClean="0">
                <a:solidFill>
                  <a:srgbClr val="0070C0"/>
                </a:solidFill>
              </a:rPr>
              <a:t>El problema del Sistema de Gobierno</a:t>
            </a:r>
            <a:endParaRPr lang="en-US" b="1" dirty="0">
              <a:solidFill>
                <a:srgbClr val="0070C0"/>
              </a:solidFill>
            </a:endParaRPr>
          </a:p>
        </p:txBody>
      </p:sp>
      <p:sp>
        <p:nvSpPr>
          <p:cNvPr id="6" name="TextBox 5"/>
          <p:cNvSpPr txBox="1"/>
          <p:nvPr/>
        </p:nvSpPr>
        <p:spPr>
          <a:xfrm>
            <a:off x="714348" y="2714620"/>
            <a:ext cx="2500330" cy="369332"/>
          </a:xfrm>
          <a:prstGeom prst="rect">
            <a:avLst/>
          </a:prstGeom>
          <a:noFill/>
        </p:spPr>
        <p:txBody>
          <a:bodyPr wrap="square" rtlCol="0">
            <a:spAutoFit/>
          </a:bodyPr>
          <a:lstStyle/>
          <a:p>
            <a:r>
              <a:rPr lang="es-ES_tradnl" dirty="0" smtClean="0"/>
              <a:t>La democracia popular</a:t>
            </a:r>
            <a:endParaRPr lang="en-US" dirty="0"/>
          </a:p>
        </p:txBody>
      </p:sp>
      <p:cxnSp>
        <p:nvCxnSpPr>
          <p:cNvPr id="17" name="Straight Arrow Connector 16"/>
          <p:cNvCxnSpPr/>
          <p:nvPr/>
        </p:nvCxnSpPr>
        <p:spPr>
          <a:xfrm>
            <a:off x="3214678" y="2928934"/>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810" y="2643182"/>
            <a:ext cx="2143140" cy="646331"/>
          </a:xfrm>
          <a:prstGeom prst="rect">
            <a:avLst/>
          </a:prstGeom>
          <a:noFill/>
        </p:spPr>
        <p:txBody>
          <a:bodyPr wrap="square" rtlCol="0">
            <a:spAutoFit/>
          </a:bodyPr>
          <a:lstStyle/>
          <a:p>
            <a:r>
              <a:rPr lang="es-ES_tradnl" dirty="0" smtClean="0"/>
              <a:t>Debe validarse sobre la noción de pueblo</a:t>
            </a:r>
            <a:endParaRPr lang="en-US" dirty="0"/>
          </a:p>
        </p:txBody>
      </p:sp>
      <p:cxnSp>
        <p:nvCxnSpPr>
          <p:cNvPr id="21" name="Straight Arrow Connector 20"/>
          <p:cNvCxnSpPr/>
          <p:nvPr/>
        </p:nvCxnSpPr>
        <p:spPr>
          <a:xfrm flipV="1">
            <a:off x="6072198" y="2000240"/>
            <a:ext cx="714380" cy="500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16" y="1643050"/>
            <a:ext cx="2143140" cy="369332"/>
          </a:xfrm>
          <a:prstGeom prst="rect">
            <a:avLst/>
          </a:prstGeom>
          <a:noFill/>
        </p:spPr>
        <p:txBody>
          <a:bodyPr wrap="square" rtlCol="0">
            <a:spAutoFit/>
          </a:bodyPr>
          <a:lstStyle/>
          <a:p>
            <a:r>
              <a:rPr lang="es-ES_tradnl" dirty="0" smtClean="0"/>
              <a:t>No busca consenso</a:t>
            </a:r>
            <a:endParaRPr lang="en-US" dirty="0"/>
          </a:p>
        </p:txBody>
      </p:sp>
      <p:sp>
        <p:nvSpPr>
          <p:cNvPr id="23" name="TextBox 22"/>
          <p:cNvSpPr txBox="1"/>
          <p:nvPr/>
        </p:nvSpPr>
        <p:spPr>
          <a:xfrm>
            <a:off x="714348" y="4500570"/>
            <a:ext cx="2214578" cy="369332"/>
          </a:xfrm>
          <a:prstGeom prst="rect">
            <a:avLst/>
          </a:prstGeom>
          <a:noFill/>
        </p:spPr>
        <p:txBody>
          <a:bodyPr wrap="square" rtlCol="0">
            <a:spAutoFit/>
          </a:bodyPr>
          <a:lstStyle/>
          <a:p>
            <a:r>
              <a:rPr lang="es-ES_tradnl" dirty="0" smtClean="0"/>
              <a:t>La democracia</a:t>
            </a:r>
            <a:endParaRPr lang="en-US" dirty="0"/>
          </a:p>
        </p:txBody>
      </p:sp>
      <p:cxnSp>
        <p:nvCxnSpPr>
          <p:cNvPr id="27" name="Straight Arrow Connector 26"/>
          <p:cNvCxnSpPr/>
          <p:nvPr/>
        </p:nvCxnSpPr>
        <p:spPr>
          <a:xfrm>
            <a:off x="2500298" y="4643446"/>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14744" y="4286256"/>
            <a:ext cx="2214578" cy="923330"/>
          </a:xfrm>
          <a:prstGeom prst="rect">
            <a:avLst/>
          </a:prstGeom>
          <a:noFill/>
        </p:spPr>
        <p:txBody>
          <a:bodyPr wrap="square" rtlCol="0">
            <a:spAutoFit/>
          </a:bodyPr>
          <a:lstStyle/>
          <a:p>
            <a:r>
              <a:rPr lang="es-ES_tradnl" dirty="0" smtClean="0"/>
              <a:t>Debe validarse sobre la noción del consenso</a:t>
            </a:r>
            <a:endParaRPr lang="en-US" dirty="0"/>
          </a:p>
        </p:txBody>
      </p:sp>
      <p:cxnSp>
        <p:nvCxnSpPr>
          <p:cNvPr id="30" name="Straight Arrow Connector 29"/>
          <p:cNvCxnSpPr/>
          <p:nvPr/>
        </p:nvCxnSpPr>
        <p:spPr>
          <a:xfrm>
            <a:off x="6357950" y="3071810"/>
            <a:ext cx="57150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00892" y="2714620"/>
            <a:ext cx="2000264" cy="646331"/>
          </a:xfrm>
          <a:prstGeom prst="rect">
            <a:avLst/>
          </a:prstGeom>
          <a:noFill/>
        </p:spPr>
        <p:txBody>
          <a:bodyPr wrap="square" rtlCol="0">
            <a:spAutoFit/>
          </a:bodyPr>
          <a:lstStyle/>
          <a:p>
            <a:r>
              <a:rPr lang="es-ES_tradnl" dirty="0" smtClean="0"/>
              <a:t>Espacio público de validación </a:t>
            </a:r>
            <a:endParaRPr lang="en-US" dirty="0"/>
          </a:p>
        </p:txBody>
      </p:sp>
      <p:cxnSp>
        <p:nvCxnSpPr>
          <p:cNvPr id="34" name="Straight Arrow Connector 33"/>
          <p:cNvCxnSpPr/>
          <p:nvPr/>
        </p:nvCxnSpPr>
        <p:spPr>
          <a:xfrm>
            <a:off x="5643570" y="5214950"/>
            <a:ext cx="857256" cy="5715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715140" y="5786454"/>
            <a:ext cx="1785950" cy="369332"/>
          </a:xfrm>
          <a:prstGeom prst="rect">
            <a:avLst/>
          </a:prstGeom>
          <a:noFill/>
        </p:spPr>
        <p:txBody>
          <a:bodyPr wrap="square" rtlCol="0">
            <a:spAutoFit/>
          </a:bodyPr>
          <a:lstStyle/>
          <a:p>
            <a:r>
              <a:rPr lang="es-ES_tradnl" dirty="0" smtClean="0"/>
              <a:t>Busca Consenso</a:t>
            </a:r>
            <a:endParaRPr lang="en-US" dirty="0"/>
          </a:p>
        </p:txBody>
      </p:sp>
      <p:cxnSp>
        <p:nvCxnSpPr>
          <p:cNvPr id="37" name="Straight Arrow Connector 36"/>
          <p:cNvCxnSpPr/>
          <p:nvPr/>
        </p:nvCxnSpPr>
        <p:spPr>
          <a:xfrm>
            <a:off x="6000760" y="4714884"/>
            <a:ext cx="7858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43768" y="4429132"/>
            <a:ext cx="1714512" cy="646331"/>
          </a:xfrm>
          <a:prstGeom prst="rect">
            <a:avLst/>
          </a:prstGeom>
          <a:noFill/>
        </p:spPr>
        <p:txBody>
          <a:bodyPr wrap="square" rtlCol="0">
            <a:spAutoFit/>
          </a:bodyPr>
          <a:lstStyle/>
          <a:p>
            <a:r>
              <a:rPr lang="es-ES_tradnl" dirty="0" smtClean="0"/>
              <a:t>Espacio Público de diálogo</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34</a:t>
            </a:fld>
            <a:endParaRPr lang="en-US" dirty="0"/>
          </a:p>
        </p:txBody>
      </p:sp>
      <p:sp>
        <p:nvSpPr>
          <p:cNvPr id="5" name="TextBox 4"/>
          <p:cNvSpPr txBox="1"/>
          <p:nvPr/>
        </p:nvSpPr>
        <p:spPr>
          <a:xfrm>
            <a:off x="0" y="1142984"/>
            <a:ext cx="9144000" cy="400110"/>
          </a:xfrm>
          <a:prstGeom prst="rect">
            <a:avLst/>
          </a:prstGeom>
          <a:noFill/>
        </p:spPr>
        <p:txBody>
          <a:bodyPr wrap="square" rtlCol="0">
            <a:spAutoFit/>
          </a:bodyPr>
          <a:lstStyle/>
          <a:p>
            <a:pPr algn="ctr"/>
            <a:r>
              <a:rPr lang="es-ES_tradnl" sz="2000" b="1" dirty="0" smtClean="0">
                <a:solidFill>
                  <a:srgbClr val="0070C0"/>
                </a:solidFill>
              </a:rPr>
              <a:t>El problema del sistema de gobierno</a:t>
            </a:r>
            <a:endParaRPr lang="en-US" sz="2000" b="1" dirty="0">
              <a:solidFill>
                <a:srgbClr val="0070C0"/>
              </a:solidFill>
            </a:endParaRPr>
          </a:p>
        </p:txBody>
      </p:sp>
      <p:sp>
        <p:nvSpPr>
          <p:cNvPr id="6" name="TextBox 5"/>
          <p:cNvSpPr txBox="1"/>
          <p:nvPr/>
        </p:nvSpPr>
        <p:spPr>
          <a:xfrm>
            <a:off x="0" y="2928934"/>
            <a:ext cx="9144000" cy="369332"/>
          </a:xfrm>
          <a:prstGeom prst="rect">
            <a:avLst/>
          </a:prstGeom>
          <a:noFill/>
        </p:spPr>
        <p:txBody>
          <a:bodyPr wrap="square" rtlCol="0">
            <a:spAutoFit/>
          </a:bodyPr>
          <a:lstStyle/>
          <a:p>
            <a:pPr algn="ctr"/>
            <a:r>
              <a:rPr lang="es-ES_tradnl" dirty="0" smtClean="0"/>
              <a:t>El Objetivo del bien común </a:t>
            </a:r>
            <a:endParaRPr lang="en-US" dirty="0"/>
          </a:p>
        </p:txBody>
      </p:sp>
      <p:sp>
        <p:nvSpPr>
          <p:cNvPr id="7" name="TextBox 6"/>
          <p:cNvSpPr txBox="1"/>
          <p:nvPr/>
        </p:nvSpPr>
        <p:spPr>
          <a:xfrm>
            <a:off x="0" y="3357562"/>
            <a:ext cx="9144000" cy="369332"/>
          </a:xfrm>
          <a:prstGeom prst="rect">
            <a:avLst/>
          </a:prstGeom>
          <a:noFill/>
        </p:spPr>
        <p:txBody>
          <a:bodyPr wrap="square" rtlCol="0">
            <a:spAutoFit/>
          </a:bodyPr>
          <a:lstStyle/>
          <a:p>
            <a:pPr algn="ctr"/>
            <a:r>
              <a:rPr lang="es-ES_tradnl" dirty="0" smtClean="0"/>
              <a:t>La noción de libertad del individuo</a:t>
            </a:r>
            <a:endParaRPr lang="en-US" dirty="0"/>
          </a:p>
        </p:txBody>
      </p:sp>
      <p:sp>
        <p:nvSpPr>
          <p:cNvPr id="9" name="TextBox 8"/>
          <p:cNvSpPr txBox="1"/>
          <p:nvPr/>
        </p:nvSpPr>
        <p:spPr>
          <a:xfrm>
            <a:off x="0" y="3786190"/>
            <a:ext cx="9144000" cy="369332"/>
          </a:xfrm>
          <a:prstGeom prst="rect">
            <a:avLst/>
          </a:prstGeom>
          <a:noFill/>
        </p:spPr>
        <p:txBody>
          <a:bodyPr wrap="square" rtlCol="0">
            <a:spAutoFit/>
          </a:bodyPr>
          <a:lstStyle/>
          <a:p>
            <a:pPr algn="ctr"/>
            <a:r>
              <a:rPr lang="es-ES_tradnl" dirty="0" smtClean="0"/>
              <a:t>El método del consenso</a:t>
            </a:r>
            <a:endParaRPr lang="en-US" dirty="0"/>
          </a:p>
        </p:txBody>
      </p:sp>
      <p:cxnSp>
        <p:nvCxnSpPr>
          <p:cNvPr id="11" name="Straight Connector 10"/>
          <p:cNvCxnSpPr/>
          <p:nvPr/>
        </p:nvCxnSpPr>
        <p:spPr>
          <a:xfrm>
            <a:off x="2357422" y="4286256"/>
            <a:ext cx="435771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6358744" y="3928272"/>
            <a:ext cx="71438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001026" y="3928272"/>
            <a:ext cx="71438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072728" y="4714090"/>
            <a:ext cx="856462"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286388"/>
            <a:ext cx="9144000" cy="369332"/>
          </a:xfrm>
          <a:prstGeom prst="rect">
            <a:avLst/>
          </a:prstGeom>
          <a:noFill/>
        </p:spPr>
        <p:txBody>
          <a:bodyPr wrap="square" rtlCol="0">
            <a:spAutoFit/>
          </a:bodyPr>
          <a:lstStyle/>
          <a:p>
            <a:pPr algn="ctr"/>
            <a:r>
              <a:rPr lang="es-ES_tradnl" b="1" dirty="0" smtClean="0">
                <a:solidFill>
                  <a:srgbClr val="0070C0"/>
                </a:solidFill>
              </a:rPr>
              <a:t>El espacio público en democracia</a:t>
            </a:r>
            <a:endParaRPr lang="en-US" b="1" dirty="0">
              <a:solidFill>
                <a:srgbClr val="0070C0"/>
              </a:solidFill>
            </a:endParaRPr>
          </a:p>
        </p:txBody>
      </p:sp>
      <p:cxnSp>
        <p:nvCxnSpPr>
          <p:cNvPr id="21" name="Straight Connector 20"/>
          <p:cNvCxnSpPr/>
          <p:nvPr/>
        </p:nvCxnSpPr>
        <p:spPr>
          <a:xfrm rot="5400000" flipH="1" flipV="1">
            <a:off x="2072464" y="3071016"/>
            <a:ext cx="57150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6430182" y="3071016"/>
            <a:ext cx="57150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57422" y="2786058"/>
            <a:ext cx="435771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214810" y="2500306"/>
            <a:ext cx="571504" cy="1588"/>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1714488"/>
            <a:ext cx="9144000" cy="369332"/>
          </a:xfrm>
          <a:prstGeom prst="rect">
            <a:avLst/>
          </a:prstGeom>
          <a:noFill/>
        </p:spPr>
        <p:txBody>
          <a:bodyPr wrap="square" rtlCol="0">
            <a:spAutoFit/>
          </a:bodyPr>
          <a:lstStyle/>
          <a:p>
            <a:pPr algn="ctr"/>
            <a:r>
              <a:rPr lang="es-ES_tradnl" dirty="0" smtClean="0"/>
              <a:t>El espacio público arena donde se tratan los temas que afectan la convivencia en colectivo</a:t>
            </a:r>
            <a:endParaRPr lang="en-US" dirty="0"/>
          </a:p>
        </p:txBody>
      </p:sp>
      <p:sp>
        <p:nvSpPr>
          <p:cNvPr id="31" name="TextBox 30"/>
          <p:cNvSpPr txBox="1"/>
          <p:nvPr/>
        </p:nvSpPr>
        <p:spPr>
          <a:xfrm>
            <a:off x="0" y="4929198"/>
            <a:ext cx="9144000" cy="646331"/>
          </a:xfrm>
          <a:prstGeom prst="rect">
            <a:avLst/>
          </a:prstGeom>
          <a:noFill/>
        </p:spPr>
        <p:txBody>
          <a:bodyPr wrap="square" rtlCol="0">
            <a:spAutoFit/>
          </a:bodyPr>
          <a:lstStyle/>
          <a:p>
            <a:pPr algn="ctr"/>
            <a:r>
              <a:rPr lang="es-ES_tradnl" dirty="0" smtClean="0"/>
              <a:t>La democracia establece como método para dirimir las diferencias el método del consenso de la mayoría</a:t>
            </a:r>
            <a:endParaRPr lang="en-US" dirty="0"/>
          </a:p>
        </p:txBody>
      </p:sp>
      <p:sp>
        <p:nvSpPr>
          <p:cNvPr id="33" name="TextBox 32"/>
          <p:cNvSpPr txBox="1"/>
          <p:nvPr/>
        </p:nvSpPr>
        <p:spPr>
          <a:xfrm>
            <a:off x="0" y="1785926"/>
            <a:ext cx="9144000" cy="369332"/>
          </a:xfrm>
          <a:prstGeom prst="rect">
            <a:avLst/>
          </a:prstGeom>
          <a:noFill/>
        </p:spPr>
        <p:txBody>
          <a:bodyPr wrap="square" rtlCol="0">
            <a:spAutoFit/>
          </a:bodyPr>
          <a:lstStyle/>
          <a:p>
            <a:pPr algn="ctr"/>
            <a:r>
              <a:rPr lang="es-ES_tradnl" b="1" dirty="0" smtClean="0">
                <a:solidFill>
                  <a:srgbClr val="0070C0"/>
                </a:solidFill>
              </a:rPr>
              <a:t>Democracia</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31"/>
                                        </p:tgtEl>
                                      </p:cBhvr>
                                    </p:animEffect>
                                    <p:set>
                                      <p:cBhvr>
                                        <p:cTn id="10" dur="1" fill="hold">
                                          <p:stCondLst>
                                            <p:cond delay="1999"/>
                                          </p:stCondLst>
                                        </p:cTn>
                                        <p:tgtEl>
                                          <p:spTgt spid="31"/>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par>
                          <p:cTn id="40" fill="hold">
                            <p:stCondLst>
                              <p:cond delay="12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par>
                          <p:cTn id="53" fill="hold">
                            <p:stCondLst>
                              <p:cond delay="14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9" grpId="0"/>
      <p:bldP spid="30" grpId="0"/>
      <p:bldP spid="31"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35</a:t>
            </a:fld>
            <a:endParaRPr lang="en-US" dirty="0"/>
          </a:p>
        </p:txBody>
      </p:sp>
      <p:sp>
        <p:nvSpPr>
          <p:cNvPr id="6" name="TextBox 5"/>
          <p:cNvSpPr txBox="1"/>
          <p:nvPr/>
        </p:nvSpPr>
        <p:spPr>
          <a:xfrm>
            <a:off x="0" y="1285860"/>
            <a:ext cx="9144000" cy="400110"/>
          </a:xfrm>
          <a:prstGeom prst="rect">
            <a:avLst/>
          </a:prstGeom>
          <a:noFill/>
        </p:spPr>
        <p:txBody>
          <a:bodyPr wrap="square" rtlCol="0">
            <a:spAutoFit/>
          </a:bodyPr>
          <a:lstStyle/>
          <a:p>
            <a:pPr algn="ctr"/>
            <a:r>
              <a:rPr lang="es-ES_tradnl" sz="2000" dirty="0" smtClean="0">
                <a:solidFill>
                  <a:srgbClr val="0070C0"/>
                </a:solidFill>
              </a:rPr>
              <a:t>Los elementos </a:t>
            </a:r>
            <a:endParaRPr lang="en-US" sz="2000" dirty="0">
              <a:solidFill>
                <a:srgbClr val="0070C0"/>
              </a:solidFill>
            </a:endParaRPr>
          </a:p>
        </p:txBody>
      </p:sp>
      <p:sp>
        <p:nvSpPr>
          <p:cNvPr id="7" name="TextBox 6"/>
          <p:cNvSpPr txBox="1"/>
          <p:nvPr/>
        </p:nvSpPr>
        <p:spPr>
          <a:xfrm>
            <a:off x="0" y="1928802"/>
            <a:ext cx="9144000" cy="369332"/>
          </a:xfrm>
          <a:prstGeom prst="rect">
            <a:avLst/>
          </a:prstGeom>
          <a:noFill/>
        </p:spPr>
        <p:txBody>
          <a:bodyPr wrap="square" rtlCol="0">
            <a:spAutoFit/>
          </a:bodyPr>
          <a:lstStyle/>
          <a:p>
            <a:pPr algn="ctr"/>
            <a:r>
              <a:rPr lang="es-ES_tradnl" b="1" dirty="0" smtClean="0">
                <a:solidFill>
                  <a:srgbClr val="6B13B3"/>
                </a:solidFill>
              </a:rPr>
              <a:t>La pluralidad</a:t>
            </a:r>
            <a:endParaRPr lang="en-US" b="1" dirty="0">
              <a:solidFill>
                <a:srgbClr val="6B13B3"/>
              </a:solidFill>
            </a:endParaRPr>
          </a:p>
        </p:txBody>
      </p:sp>
      <p:cxnSp>
        <p:nvCxnSpPr>
          <p:cNvPr id="9" name="Straight Arrow Connector 8"/>
          <p:cNvCxnSpPr>
            <a:stCxn id="7" idx="2"/>
          </p:cNvCxnSpPr>
          <p:nvPr/>
        </p:nvCxnSpPr>
        <p:spPr>
          <a:xfrm rot="5400000">
            <a:off x="4113724" y="2756410"/>
            <a:ext cx="91655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357562"/>
            <a:ext cx="9144000" cy="369332"/>
          </a:xfrm>
          <a:prstGeom prst="rect">
            <a:avLst/>
          </a:prstGeom>
          <a:noFill/>
        </p:spPr>
        <p:txBody>
          <a:bodyPr wrap="square" rtlCol="0">
            <a:spAutoFit/>
          </a:bodyPr>
          <a:lstStyle/>
          <a:p>
            <a:pPr algn="ctr"/>
            <a:r>
              <a:rPr lang="es-ES_tradnl" dirty="0" smtClean="0"/>
              <a:t>Posibilidad del consenso </a:t>
            </a:r>
            <a:endParaRPr lang="en-US" dirty="0"/>
          </a:p>
        </p:txBody>
      </p:sp>
      <p:cxnSp>
        <p:nvCxnSpPr>
          <p:cNvPr id="12" name="Straight Arrow Connector 11"/>
          <p:cNvCxnSpPr/>
          <p:nvPr/>
        </p:nvCxnSpPr>
        <p:spPr>
          <a:xfrm>
            <a:off x="5286380" y="2143116"/>
            <a:ext cx="85725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15074" y="1928802"/>
            <a:ext cx="2571768" cy="646331"/>
          </a:xfrm>
          <a:prstGeom prst="rect">
            <a:avLst/>
          </a:prstGeom>
          <a:noFill/>
        </p:spPr>
        <p:txBody>
          <a:bodyPr wrap="square" rtlCol="0">
            <a:spAutoFit/>
          </a:bodyPr>
          <a:lstStyle/>
          <a:p>
            <a:pPr algn="ctr"/>
            <a:r>
              <a:rPr lang="es-ES_tradnl" dirty="0" smtClean="0"/>
              <a:t>Reconocimiento de la diferencia </a:t>
            </a:r>
            <a:endParaRPr lang="en-US" dirty="0"/>
          </a:p>
        </p:txBody>
      </p:sp>
      <p:cxnSp>
        <p:nvCxnSpPr>
          <p:cNvPr id="16" name="Straight Arrow Connector 15"/>
          <p:cNvCxnSpPr/>
          <p:nvPr/>
        </p:nvCxnSpPr>
        <p:spPr>
          <a:xfrm rot="10800000">
            <a:off x="2786050" y="2143116"/>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5720" y="1928802"/>
            <a:ext cx="2286016" cy="369332"/>
          </a:xfrm>
          <a:prstGeom prst="rect">
            <a:avLst/>
          </a:prstGeom>
          <a:noFill/>
        </p:spPr>
        <p:txBody>
          <a:bodyPr wrap="square" rtlCol="0">
            <a:spAutoFit/>
          </a:bodyPr>
          <a:lstStyle/>
          <a:p>
            <a:r>
              <a:rPr lang="es-ES_tradnl" dirty="0" smtClean="0"/>
              <a:t>La libertad en positivo</a:t>
            </a:r>
            <a:endParaRPr lang="en-US" dirty="0"/>
          </a:p>
        </p:txBody>
      </p:sp>
      <p:sp>
        <p:nvSpPr>
          <p:cNvPr id="18" name="TextBox 17"/>
          <p:cNvSpPr txBox="1"/>
          <p:nvPr/>
        </p:nvSpPr>
        <p:spPr>
          <a:xfrm>
            <a:off x="0" y="4071942"/>
            <a:ext cx="9144000" cy="369332"/>
          </a:xfrm>
          <a:prstGeom prst="rect">
            <a:avLst/>
          </a:prstGeom>
          <a:noFill/>
        </p:spPr>
        <p:txBody>
          <a:bodyPr wrap="square" rtlCol="0">
            <a:spAutoFit/>
          </a:bodyPr>
          <a:lstStyle/>
          <a:p>
            <a:pPr algn="ctr"/>
            <a:r>
              <a:rPr lang="es-ES_tradnl" b="1" dirty="0" smtClean="0"/>
              <a:t>Informe de </a:t>
            </a:r>
            <a:r>
              <a:rPr lang="es-ES_tradnl" b="1" dirty="0" err="1" smtClean="0"/>
              <a:t>Human</a:t>
            </a:r>
            <a:r>
              <a:rPr lang="es-ES_tradnl" b="1" dirty="0" smtClean="0"/>
              <a:t> </a:t>
            </a:r>
            <a:r>
              <a:rPr lang="es-ES_tradnl" b="1" dirty="0" err="1" smtClean="0"/>
              <a:t>Rigths</a:t>
            </a:r>
            <a:r>
              <a:rPr lang="es-ES_tradnl" b="1" dirty="0" smtClean="0"/>
              <a:t> </a:t>
            </a:r>
            <a:r>
              <a:rPr lang="es-ES_tradnl" b="1" dirty="0" err="1" smtClean="0"/>
              <a:t>Watch</a:t>
            </a:r>
            <a:r>
              <a:rPr lang="es-ES_tradnl" b="1" dirty="0" smtClean="0"/>
              <a:t> </a:t>
            </a:r>
            <a:endParaRPr lang="en-US" b="1" dirty="0"/>
          </a:p>
        </p:txBody>
      </p:sp>
      <p:pic>
        <p:nvPicPr>
          <p:cNvPr id="19" name="Picture 18" descr="vivanco6.jpg"/>
          <p:cNvPicPr>
            <a:picLocks noChangeAspect="1"/>
          </p:cNvPicPr>
          <p:nvPr/>
        </p:nvPicPr>
        <p:blipFill>
          <a:blip r:embed="rId2"/>
          <a:stretch>
            <a:fillRect/>
          </a:stretch>
        </p:blipFill>
        <p:spPr>
          <a:xfrm>
            <a:off x="3286116" y="4500570"/>
            <a:ext cx="2643174" cy="1950075"/>
          </a:xfrm>
          <a:prstGeom prst="rect">
            <a:avLst/>
          </a:prstGeom>
        </p:spPr>
      </p:pic>
      <p:sp>
        <p:nvSpPr>
          <p:cNvPr id="20" name="TextBox 19"/>
          <p:cNvSpPr txBox="1"/>
          <p:nvPr/>
        </p:nvSpPr>
        <p:spPr>
          <a:xfrm>
            <a:off x="6572264" y="4357694"/>
            <a:ext cx="2000264" cy="1754326"/>
          </a:xfrm>
          <a:prstGeom prst="rect">
            <a:avLst/>
          </a:prstGeom>
          <a:noFill/>
        </p:spPr>
        <p:txBody>
          <a:bodyPr wrap="square" rtlCol="0">
            <a:spAutoFit/>
          </a:bodyPr>
          <a:lstStyle/>
          <a:p>
            <a:pPr algn="ctr"/>
            <a:r>
              <a:rPr lang="es-ES_tradnl" i="1" dirty="0" smtClean="0"/>
              <a:t>“La discriminación política ha sido una característica definitoria de la presidencia de Chávez…”</a:t>
            </a:r>
            <a:endParaRPr lang="en-US" i="1" dirty="0"/>
          </a:p>
        </p:txBody>
      </p:sp>
      <p:sp>
        <p:nvSpPr>
          <p:cNvPr id="21" name="TextBox 20"/>
          <p:cNvSpPr txBox="1"/>
          <p:nvPr/>
        </p:nvSpPr>
        <p:spPr>
          <a:xfrm>
            <a:off x="214282" y="4357694"/>
            <a:ext cx="2428892" cy="2031325"/>
          </a:xfrm>
          <a:prstGeom prst="rect">
            <a:avLst/>
          </a:prstGeom>
          <a:noFill/>
        </p:spPr>
        <p:txBody>
          <a:bodyPr wrap="square" rtlCol="0">
            <a:spAutoFit/>
          </a:bodyPr>
          <a:lstStyle/>
          <a:p>
            <a:pPr algn="ctr"/>
            <a:r>
              <a:rPr lang="es-ES_tradnl" i="1" dirty="0" smtClean="0"/>
              <a:t>“… para adoptar un amplio espectro de medidas que han debilitado garantías fundamentales establecidas en la constitución de 1999”</a:t>
            </a:r>
            <a:endParaRPr lang="en-US" i="1" dirty="0"/>
          </a:p>
        </p:txBody>
      </p:sp>
      <p:sp>
        <p:nvSpPr>
          <p:cNvPr id="22" name="TextBox 21"/>
          <p:cNvSpPr txBox="1"/>
          <p:nvPr/>
        </p:nvSpPr>
        <p:spPr>
          <a:xfrm>
            <a:off x="3071802" y="6396335"/>
            <a:ext cx="3357586" cy="461665"/>
          </a:xfrm>
          <a:prstGeom prst="rect">
            <a:avLst/>
          </a:prstGeom>
          <a:noFill/>
        </p:spPr>
        <p:txBody>
          <a:bodyPr wrap="square" rtlCol="0">
            <a:spAutoFit/>
          </a:bodyPr>
          <a:lstStyle/>
          <a:p>
            <a:pPr algn="ctr"/>
            <a:r>
              <a:rPr lang="es-ES_tradnl" sz="1200" b="1" i="1" dirty="0" smtClean="0"/>
              <a:t>José Miguel Vivanco Dir. Para las Américas de HRW</a:t>
            </a:r>
            <a:endParaRPr lang="en-US" sz="1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7" grpId="0"/>
      <p:bldP spid="18"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36</a:t>
            </a:fld>
            <a:endParaRPr lang="en-US" dirty="0"/>
          </a:p>
        </p:txBody>
      </p:sp>
      <p:sp>
        <p:nvSpPr>
          <p:cNvPr id="5" name="TextBox 4"/>
          <p:cNvSpPr txBox="1"/>
          <p:nvPr/>
        </p:nvSpPr>
        <p:spPr>
          <a:xfrm>
            <a:off x="0" y="1285860"/>
            <a:ext cx="9144000" cy="400110"/>
          </a:xfrm>
          <a:prstGeom prst="rect">
            <a:avLst/>
          </a:prstGeom>
          <a:noFill/>
        </p:spPr>
        <p:txBody>
          <a:bodyPr wrap="square" rtlCol="0">
            <a:spAutoFit/>
          </a:bodyPr>
          <a:lstStyle/>
          <a:p>
            <a:pPr algn="ctr"/>
            <a:r>
              <a:rPr lang="es-ES_tradnl" sz="2000" dirty="0" smtClean="0">
                <a:solidFill>
                  <a:srgbClr val="0070C0"/>
                </a:solidFill>
              </a:rPr>
              <a:t>Los elementos </a:t>
            </a:r>
            <a:endParaRPr lang="en-US" sz="2000" dirty="0">
              <a:solidFill>
                <a:srgbClr val="0070C0"/>
              </a:solidFill>
            </a:endParaRPr>
          </a:p>
        </p:txBody>
      </p:sp>
      <p:sp>
        <p:nvSpPr>
          <p:cNvPr id="6" name="TextBox 5"/>
          <p:cNvSpPr txBox="1"/>
          <p:nvPr/>
        </p:nvSpPr>
        <p:spPr>
          <a:xfrm>
            <a:off x="0" y="1643050"/>
            <a:ext cx="9144000" cy="369332"/>
          </a:xfrm>
          <a:prstGeom prst="rect">
            <a:avLst/>
          </a:prstGeom>
          <a:noFill/>
        </p:spPr>
        <p:txBody>
          <a:bodyPr wrap="square" rtlCol="0">
            <a:spAutoFit/>
          </a:bodyPr>
          <a:lstStyle/>
          <a:p>
            <a:pPr algn="ctr"/>
            <a:r>
              <a:rPr lang="es-ES_tradnl" b="1" dirty="0" smtClean="0">
                <a:solidFill>
                  <a:srgbClr val="6B13B3"/>
                </a:solidFill>
              </a:rPr>
              <a:t>Campo de Negociación </a:t>
            </a:r>
            <a:endParaRPr lang="en-US" b="1" dirty="0">
              <a:solidFill>
                <a:srgbClr val="6B13B3"/>
              </a:solidFill>
            </a:endParaRPr>
          </a:p>
        </p:txBody>
      </p:sp>
      <p:sp>
        <p:nvSpPr>
          <p:cNvPr id="8" name="Oval 7"/>
          <p:cNvSpPr/>
          <p:nvPr/>
        </p:nvSpPr>
        <p:spPr>
          <a:xfrm>
            <a:off x="214282" y="2643182"/>
            <a:ext cx="2643206" cy="2571768"/>
          </a:xfrm>
          <a:prstGeom prst="ellipse">
            <a:avLst/>
          </a:prstGeom>
          <a:gradFill>
            <a:gsLst>
              <a:gs pos="0">
                <a:srgbClr val="D6B19C"/>
              </a:gs>
              <a:gs pos="30000">
                <a:srgbClr val="D49E6C"/>
              </a:gs>
              <a:gs pos="7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57950" y="2643182"/>
            <a:ext cx="2643206" cy="2571768"/>
          </a:xfrm>
          <a:prstGeom prst="ellipse">
            <a:avLst/>
          </a:prstGeom>
          <a:gradFill>
            <a:gsLst>
              <a:gs pos="0">
                <a:schemeClr val="accent5">
                  <a:lumMod val="75000"/>
                </a:schemeClr>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rot="3106871">
            <a:off x="6110037" y="3074131"/>
            <a:ext cx="1785950" cy="1857388"/>
          </a:xfrm>
          <a:prstGeom prst="arc">
            <a:avLst>
              <a:gd name="adj1" fmla="val 11542225"/>
              <a:gd name="adj2" fmla="val 2876259"/>
            </a:avLst>
          </a:prstGeom>
          <a:ln w="444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3570805">
            <a:off x="1318870" y="3001208"/>
            <a:ext cx="1785950" cy="1857388"/>
          </a:xfrm>
          <a:prstGeom prst="arc">
            <a:avLst>
              <a:gd name="adj1" fmla="val 12385690"/>
              <a:gd name="adj2" fmla="val 3613052"/>
            </a:avLst>
          </a:prstGeom>
          <a:ln w="444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rot="5400000">
            <a:off x="6286512" y="4000504"/>
            <a:ext cx="1714512"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286646" y="3929066"/>
            <a:ext cx="1713718"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00826" y="3643314"/>
            <a:ext cx="571504" cy="369332"/>
          </a:xfrm>
          <a:prstGeom prst="rect">
            <a:avLst/>
          </a:prstGeom>
          <a:noFill/>
        </p:spPr>
        <p:txBody>
          <a:bodyPr wrap="square" rtlCol="0">
            <a:spAutoFit/>
          </a:bodyPr>
          <a:lstStyle/>
          <a:p>
            <a:r>
              <a:rPr lang="es-ES_tradnl" b="1" dirty="0" smtClean="0"/>
              <a:t>O I</a:t>
            </a:r>
            <a:endParaRPr lang="en-US" b="1" dirty="0"/>
          </a:p>
        </p:txBody>
      </p:sp>
      <p:sp>
        <p:nvSpPr>
          <p:cNvPr id="17" name="TextBox 16"/>
          <p:cNvSpPr txBox="1"/>
          <p:nvPr/>
        </p:nvSpPr>
        <p:spPr>
          <a:xfrm>
            <a:off x="2214546" y="3643314"/>
            <a:ext cx="571504" cy="369332"/>
          </a:xfrm>
          <a:prstGeom prst="rect">
            <a:avLst/>
          </a:prstGeom>
          <a:noFill/>
        </p:spPr>
        <p:txBody>
          <a:bodyPr wrap="square" rtlCol="0">
            <a:spAutoFit/>
          </a:bodyPr>
          <a:lstStyle/>
          <a:p>
            <a:r>
              <a:rPr lang="es-ES_tradnl" b="1" dirty="0" smtClean="0"/>
              <a:t>O I</a:t>
            </a:r>
            <a:endParaRPr lang="en-US" b="1" dirty="0"/>
          </a:p>
        </p:txBody>
      </p:sp>
      <p:sp>
        <p:nvSpPr>
          <p:cNvPr id="18" name="TextBox 17"/>
          <p:cNvSpPr txBox="1"/>
          <p:nvPr/>
        </p:nvSpPr>
        <p:spPr>
          <a:xfrm>
            <a:off x="1500166" y="3643314"/>
            <a:ext cx="571504" cy="369332"/>
          </a:xfrm>
          <a:prstGeom prst="rect">
            <a:avLst/>
          </a:prstGeom>
          <a:noFill/>
        </p:spPr>
        <p:txBody>
          <a:bodyPr wrap="square" rtlCol="0">
            <a:spAutoFit/>
          </a:bodyPr>
          <a:lstStyle/>
          <a:p>
            <a:r>
              <a:rPr lang="es-ES_tradnl" dirty="0" smtClean="0"/>
              <a:t>PR</a:t>
            </a:r>
            <a:endParaRPr lang="en-US" dirty="0"/>
          </a:p>
        </p:txBody>
      </p:sp>
      <p:sp>
        <p:nvSpPr>
          <p:cNvPr id="20" name="TextBox 19"/>
          <p:cNvSpPr txBox="1"/>
          <p:nvPr/>
        </p:nvSpPr>
        <p:spPr>
          <a:xfrm>
            <a:off x="7215206" y="3643314"/>
            <a:ext cx="571504" cy="369332"/>
          </a:xfrm>
          <a:prstGeom prst="rect">
            <a:avLst/>
          </a:prstGeom>
          <a:noFill/>
        </p:spPr>
        <p:txBody>
          <a:bodyPr wrap="square" rtlCol="0">
            <a:spAutoFit/>
          </a:bodyPr>
          <a:lstStyle/>
          <a:p>
            <a:r>
              <a:rPr lang="es-ES_tradnl" dirty="0" smtClean="0"/>
              <a:t>PR</a:t>
            </a:r>
            <a:endParaRPr lang="en-US" dirty="0"/>
          </a:p>
        </p:txBody>
      </p:sp>
      <p:sp>
        <p:nvSpPr>
          <p:cNvPr id="21" name="TextBox 20"/>
          <p:cNvSpPr txBox="1"/>
          <p:nvPr/>
        </p:nvSpPr>
        <p:spPr>
          <a:xfrm>
            <a:off x="7429520" y="2143116"/>
            <a:ext cx="500066" cy="369332"/>
          </a:xfrm>
          <a:prstGeom prst="rect">
            <a:avLst/>
          </a:prstGeom>
          <a:noFill/>
        </p:spPr>
        <p:txBody>
          <a:bodyPr wrap="square" rtlCol="0">
            <a:spAutoFit/>
          </a:bodyPr>
          <a:lstStyle/>
          <a:p>
            <a:r>
              <a:rPr lang="es-ES_tradnl" dirty="0" smtClean="0"/>
              <a:t>SQ</a:t>
            </a:r>
            <a:endParaRPr lang="en-US" dirty="0"/>
          </a:p>
        </p:txBody>
      </p:sp>
      <p:sp>
        <p:nvSpPr>
          <p:cNvPr id="22" name="TextBox 21"/>
          <p:cNvSpPr txBox="1"/>
          <p:nvPr/>
        </p:nvSpPr>
        <p:spPr>
          <a:xfrm>
            <a:off x="1357290" y="2143116"/>
            <a:ext cx="500066" cy="369332"/>
          </a:xfrm>
          <a:prstGeom prst="rect">
            <a:avLst/>
          </a:prstGeom>
          <a:noFill/>
        </p:spPr>
        <p:txBody>
          <a:bodyPr wrap="square" rtlCol="0">
            <a:spAutoFit/>
          </a:bodyPr>
          <a:lstStyle/>
          <a:p>
            <a:r>
              <a:rPr lang="es-ES_tradnl" dirty="0" smtClean="0"/>
              <a:t>SQ</a:t>
            </a:r>
            <a:endParaRPr lang="en-US" dirty="0"/>
          </a:p>
        </p:txBody>
      </p:sp>
      <p:sp>
        <p:nvSpPr>
          <p:cNvPr id="25" name="TextBox 24"/>
          <p:cNvSpPr txBox="1"/>
          <p:nvPr/>
        </p:nvSpPr>
        <p:spPr>
          <a:xfrm>
            <a:off x="3500430" y="3500438"/>
            <a:ext cx="2214578" cy="830997"/>
          </a:xfrm>
          <a:prstGeom prst="rect">
            <a:avLst/>
          </a:prstGeom>
          <a:noFill/>
        </p:spPr>
        <p:txBody>
          <a:bodyPr wrap="square" rtlCol="0">
            <a:spAutoFit/>
          </a:bodyPr>
          <a:lstStyle/>
          <a:p>
            <a:pPr algn="ctr"/>
            <a:r>
              <a:rPr lang="es-ES_tradnl" sz="2400" b="1" dirty="0" smtClean="0">
                <a:solidFill>
                  <a:srgbClr val="0070C0"/>
                </a:solidFill>
              </a:rPr>
              <a:t>Zona de Acuerdo</a:t>
            </a:r>
            <a:endParaRPr lang="en-US" sz="2400" b="1" dirty="0">
              <a:solidFill>
                <a:srgbClr val="0070C0"/>
              </a:solidFill>
            </a:endParaRPr>
          </a:p>
        </p:txBody>
      </p:sp>
      <p:cxnSp>
        <p:nvCxnSpPr>
          <p:cNvPr id="29" name="Straight Arrow Connector 28"/>
          <p:cNvCxnSpPr/>
          <p:nvPr/>
        </p:nvCxnSpPr>
        <p:spPr>
          <a:xfrm rot="5400000" flipH="1" flipV="1">
            <a:off x="6929454" y="3071810"/>
            <a:ext cx="2001058" cy="794"/>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214282" y="5000636"/>
            <a:ext cx="2143140" cy="1588"/>
          </a:xfrm>
          <a:prstGeom prst="straightConnector1">
            <a:avLst/>
          </a:prstGeom>
          <a:ln w="3810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85852" y="6072206"/>
            <a:ext cx="6643734"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6893735" y="5036355"/>
            <a:ext cx="2071702" cy="15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1285852" y="2071678"/>
            <a:ext cx="6643734" cy="1588"/>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92877" y="2964653"/>
            <a:ext cx="17859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par>
                          <p:cTn id="47" fill="hold">
                            <p:stCondLst>
                              <p:cond delay="80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000"/>
                                        <p:tgtEl>
                                          <p:spTgt spid="25"/>
                                        </p:tgtEl>
                                      </p:cBhvr>
                                    </p:animEffect>
                                  </p:childTnLst>
                                </p:cTn>
                              </p:par>
                            </p:childTnLst>
                          </p:cTn>
                        </p:par>
                        <p:par>
                          <p:cTn id="51" fill="hold">
                            <p:stCondLst>
                              <p:cond delay="10000"/>
                            </p:stCondLst>
                            <p:childTnLst>
                              <p:par>
                                <p:cTn id="52" presetID="10"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childTnLst>
                                </p:cTn>
                              </p:par>
                            </p:childTnLst>
                          </p:cTn>
                        </p:par>
                        <p:par>
                          <p:cTn id="55" fill="hold">
                            <p:stCondLst>
                              <p:cond delay="12000"/>
                            </p:stCondLst>
                            <p:childTnLst>
                              <p:par>
                                <p:cTn id="56" presetID="10"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childTnLst>
                                </p:cTn>
                              </p:par>
                            </p:childTnLst>
                          </p:cTn>
                        </p:par>
                        <p:par>
                          <p:cTn id="59" fill="hold">
                            <p:stCondLst>
                              <p:cond delay="14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2000"/>
                                        <p:tgtEl>
                                          <p:spTgt spid="44"/>
                                        </p:tgtEl>
                                      </p:cBhvr>
                                    </p:animEffect>
                                  </p:childTnLst>
                                </p:cTn>
                              </p:par>
                            </p:childTnLst>
                          </p:cTn>
                        </p:par>
                        <p:par>
                          <p:cTn id="63" fill="hold">
                            <p:stCondLst>
                              <p:cond delay="1600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000"/>
                                        <p:tgtEl>
                                          <p:spTgt spid="30"/>
                                        </p:tgtEl>
                                      </p:cBhvr>
                                    </p:animEffect>
                                  </p:childTnLst>
                                </p:cTn>
                              </p:par>
                            </p:childTnLst>
                          </p:cTn>
                        </p:par>
                        <p:par>
                          <p:cTn id="67" fill="hold">
                            <p:stCondLst>
                              <p:cond delay="18000"/>
                            </p:stCondLst>
                            <p:childTnLst>
                              <p:par>
                                <p:cTn id="68" presetID="10"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2000"/>
                                        <p:tgtEl>
                                          <p:spTgt spid="34"/>
                                        </p:tgtEl>
                                      </p:cBhvr>
                                    </p:animEffect>
                                  </p:childTnLst>
                                </p:cTn>
                              </p:par>
                            </p:childTnLst>
                          </p:cTn>
                        </p:par>
                        <p:par>
                          <p:cTn id="71" fill="hold">
                            <p:stCondLst>
                              <p:cond delay="20000"/>
                            </p:stCondLst>
                            <p:childTnLst>
                              <p:par>
                                <p:cTn id="72" presetID="10"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6" grpId="0"/>
      <p:bldP spid="17" grpId="0"/>
      <p:bldP spid="18" grpId="0"/>
      <p:bldP spid="20" grpId="0"/>
      <p:bldP spid="21" grpId="0"/>
      <p:bldP spid="22"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143000"/>
          </a:xfrm>
        </p:spPr>
        <p:txBody>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37</a:t>
            </a:fld>
            <a:endParaRPr lang="en-US" dirty="0"/>
          </a:p>
        </p:txBody>
      </p:sp>
      <p:sp>
        <p:nvSpPr>
          <p:cNvPr id="5" name="TextBox 4"/>
          <p:cNvSpPr txBox="1"/>
          <p:nvPr/>
        </p:nvSpPr>
        <p:spPr>
          <a:xfrm>
            <a:off x="0" y="1571612"/>
            <a:ext cx="9144000" cy="461665"/>
          </a:xfrm>
          <a:prstGeom prst="rect">
            <a:avLst/>
          </a:prstGeom>
          <a:noFill/>
        </p:spPr>
        <p:txBody>
          <a:bodyPr wrap="square" rtlCol="0">
            <a:spAutoFit/>
          </a:bodyPr>
          <a:lstStyle/>
          <a:p>
            <a:pPr algn="ctr"/>
            <a:r>
              <a:rPr lang="es-ES_tradnl" sz="2400" b="1" dirty="0" smtClean="0">
                <a:solidFill>
                  <a:srgbClr val="0070C0"/>
                </a:solidFill>
              </a:rPr>
              <a:t>Juego Suma Cero VS Juegos Cooperativos</a:t>
            </a:r>
            <a:endParaRPr lang="en-US" sz="2400" b="1" dirty="0">
              <a:solidFill>
                <a:srgbClr val="0070C0"/>
              </a:solidFill>
            </a:endParaRPr>
          </a:p>
        </p:txBody>
      </p:sp>
      <p:sp>
        <p:nvSpPr>
          <p:cNvPr id="6" name="TextBox 5"/>
          <p:cNvSpPr txBox="1"/>
          <p:nvPr/>
        </p:nvSpPr>
        <p:spPr>
          <a:xfrm>
            <a:off x="0" y="2643182"/>
            <a:ext cx="9144000" cy="369332"/>
          </a:xfrm>
          <a:prstGeom prst="rect">
            <a:avLst/>
          </a:prstGeom>
          <a:noFill/>
        </p:spPr>
        <p:txBody>
          <a:bodyPr wrap="square" rtlCol="0">
            <a:spAutoFit/>
          </a:bodyPr>
          <a:lstStyle/>
          <a:p>
            <a:pPr algn="ctr"/>
            <a:r>
              <a:rPr lang="es-ES_tradnl" i="1" dirty="0" smtClean="0"/>
              <a:t>Yo gano absolutamente / el otro pierde absolutamente</a:t>
            </a:r>
            <a:endParaRPr lang="en-US" i="1" dirty="0"/>
          </a:p>
        </p:txBody>
      </p:sp>
      <p:sp>
        <p:nvSpPr>
          <p:cNvPr id="7" name="TextBox 6"/>
          <p:cNvSpPr txBox="1"/>
          <p:nvPr/>
        </p:nvSpPr>
        <p:spPr>
          <a:xfrm>
            <a:off x="0" y="2143116"/>
            <a:ext cx="9144000" cy="369332"/>
          </a:xfrm>
          <a:prstGeom prst="rect">
            <a:avLst/>
          </a:prstGeom>
          <a:noFill/>
        </p:spPr>
        <p:txBody>
          <a:bodyPr wrap="square" rtlCol="0">
            <a:spAutoFit/>
          </a:bodyPr>
          <a:lstStyle/>
          <a:p>
            <a:pPr algn="ctr"/>
            <a:r>
              <a:rPr lang="es-ES_tradnl" dirty="0" smtClean="0">
                <a:solidFill>
                  <a:srgbClr val="7030A0"/>
                </a:solidFill>
              </a:rPr>
              <a:t>Suma Cero</a:t>
            </a:r>
            <a:endParaRPr lang="en-US" dirty="0">
              <a:solidFill>
                <a:srgbClr val="7030A0"/>
              </a:solidFill>
            </a:endParaRPr>
          </a:p>
        </p:txBody>
      </p:sp>
      <p:sp>
        <p:nvSpPr>
          <p:cNvPr id="9" name="TextBox 8"/>
          <p:cNvSpPr txBox="1"/>
          <p:nvPr/>
        </p:nvSpPr>
        <p:spPr>
          <a:xfrm>
            <a:off x="0" y="3000372"/>
            <a:ext cx="9144000" cy="369332"/>
          </a:xfrm>
          <a:prstGeom prst="rect">
            <a:avLst/>
          </a:prstGeom>
          <a:noFill/>
        </p:spPr>
        <p:txBody>
          <a:bodyPr wrap="square" rtlCol="0">
            <a:spAutoFit/>
          </a:bodyPr>
          <a:lstStyle/>
          <a:p>
            <a:pPr algn="ctr"/>
            <a:r>
              <a:rPr lang="es-ES_tradnl" i="1" dirty="0" smtClean="0"/>
              <a:t>Yo pierdo absolutamente / el otro gana absolutamente</a:t>
            </a:r>
            <a:endParaRPr lang="en-US" i="1" dirty="0"/>
          </a:p>
        </p:txBody>
      </p:sp>
      <p:sp>
        <p:nvSpPr>
          <p:cNvPr id="10" name="TextBox 9"/>
          <p:cNvSpPr txBox="1"/>
          <p:nvPr/>
        </p:nvSpPr>
        <p:spPr>
          <a:xfrm>
            <a:off x="0" y="3929066"/>
            <a:ext cx="9144000" cy="369332"/>
          </a:xfrm>
          <a:prstGeom prst="rect">
            <a:avLst/>
          </a:prstGeom>
          <a:noFill/>
        </p:spPr>
        <p:txBody>
          <a:bodyPr wrap="square" rtlCol="0">
            <a:spAutoFit/>
          </a:bodyPr>
          <a:lstStyle/>
          <a:p>
            <a:pPr algn="ctr"/>
            <a:r>
              <a:rPr lang="es-ES_tradnl" dirty="0" smtClean="0">
                <a:solidFill>
                  <a:srgbClr val="7030A0"/>
                </a:solidFill>
              </a:rPr>
              <a:t>Juegos Cooperativos </a:t>
            </a:r>
            <a:endParaRPr lang="en-US" dirty="0">
              <a:solidFill>
                <a:srgbClr val="7030A0"/>
              </a:solidFill>
            </a:endParaRPr>
          </a:p>
        </p:txBody>
      </p:sp>
      <p:sp>
        <p:nvSpPr>
          <p:cNvPr id="11" name="TextBox 10"/>
          <p:cNvSpPr txBox="1"/>
          <p:nvPr/>
        </p:nvSpPr>
        <p:spPr>
          <a:xfrm>
            <a:off x="0" y="4786322"/>
            <a:ext cx="9144000" cy="369332"/>
          </a:xfrm>
          <a:prstGeom prst="rect">
            <a:avLst/>
          </a:prstGeom>
          <a:noFill/>
        </p:spPr>
        <p:txBody>
          <a:bodyPr wrap="square" rtlCol="0">
            <a:spAutoFit/>
          </a:bodyPr>
          <a:lstStyle/>
          <a:p>
            <a:pPr algn="ctr"/>
            <a:r>
              <a:rPr lang="es-ES_tradnl" i="1" dirty="0" smtClean="0"/>
              <a:t>Yo cedo y gano parcialmente / el otro cede y gana parcialmente </a:t>
            </a:r>
            <a:endParaRPr lang="en-US" i="1" dirty="0"/>
          </a:p>
        </p:txBody>
      </p:sp>
      <p:sp>
        <p:nvSpPr>
          <p:cNvPr id="12" name="TextBox 11"/>
          <p:cNvSpPr txBox="1"/>
          <p:nvPr/>
        </p:nvSpPr>
        <p:spPr>
          <a:xfrm>
            <a:off x="0" y="5214950"/>
            <a:ext cx="9144000" cy="369332"/>
          </a:xfrm>
          <a:prstGeom prst="rect">
            <a:avLst/>
          </a:prstGeom>
          <a:noFill/>
        </p:spPr>
        <p:txBody>
          <a:bodyPr wrap="square" rtlCol="0">
            <a:spAutoFit/>
          </a:bodyPr>
          <a:lstStyle/>
          <a:p>
            <a:pPr algn="ctr"/>
            <a:r>
              <a:rPr lang="es-ES_tradnl" i="1" dirty="0" smtClean="0"/>
              <a:t>Yo no cedo y pierdo / el otro no cede y pierde </a:t>
            </a:r>
            <a:endParaRPr lang="en-US" i="1" dirty="0"/>
          </a:p>
        </p:txBody>
      </p:sp>
      <p:sp>
        <p:nvSpPr>
          <p:cNvPr id="13" name="TextBox 12"/>
          <p:cNvSpPr txBox="1"/>
          <p:nvPr/>
        </p:nvSpPr>
        <p:spPr>
          <a:xfrm>
            <a:off x="0" y="5715016"/>
            <a:ext cx="9144000" cy="369332"/>
          </a:xfrm>
          <a:prstGeom prst="rect">
            <a:avLst/>
          </a:prstGeom>
          <a:noFill/>
        </p:spPr>
        <p:txBody>
          <a:bodyPr wrap="square" rtlCol="0">
            <a:spAutoFit/>
          </a:bodyPr>
          <a:lstStyle/>
          <a:p>
            <a:pPr algn="ctr"/>
            <a:r>
              <a:rPr lang="es-ES_tradnl" i="1" dirty="0" smtClean="0"/>
              <a:t>Uno  no cede y gana y el otro  cede </a:t>
            </a:r>
            <a:r>
              <a:rPr lang="es-ES_tradnl" i="1" smtClean="0"/>
              <a:t>y pierde </a:t>
            </a:r>
            <a:endParaRPr lang="en-US"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38</a:t>
            </a:fld>
            <a:endParaRPr lang="en-US" dirty="0"/>
          </a:p>
        </p:txBody>
      </p:sp>
      <p:sp>
        <p:nvSpPr>
          <p:cNvPr id="5" name="TextBox 4"/>
          <p:cNvSpPr txBox="1"/>
          <p:nvPr/>
        </p:nvSpPr>
        <p:spPr>
          <a:xfrm>
            <a:off x="0" y="1928802"/>
            <a:ext cx="9144000" cy="769441"/>
          </a:xfrm>
          <a:prstGeom prst="rect">
            <a:avLst/>
          </a:prstGeom>
          <a:noFill/>
        </p:spPr>
        <p:txBody>
          <a:bodyPr wrap="square" rtlCol="0">
            <a:spAutoFit/>
          </a:bodyPr>
          <a:lstStyle/>
          <a:p>
            <a:r>
              <a:rPr lang="es-ES_tradnl" sz="4400" dirty="0" smtClean="0">
                <a:solidFill>
                  <a:srgbClr val="0070C0"/>
                </a:solidFill>
              </a:rPr>
              <a:t>La democracia es un juego cooperativo </a:t>
            </a:r>
            <a:endParaRPr lang="en-US" sz="4400" dirty="0">
              <a:solidFill>
                <a:srgbClr val="0070C0"/>
              </a:solidFill>
            </a:endParaRPr>
          </a:p>
        </p:txBody>
      </p:sp>
      <p:pic>
        <p:nvPicPr>
          <p:cNvPr id="6" name="Picture 5" descr="Nica00.jpg"/>
          <p:cNvPicPr>
            <a:picLocks noChangeAspect="1"/>
          </p:cNvPicPr>
          <p:nvPr/>
        </p:nvPicPr>
        <p:blipFill>
          <a:blip r:embed="rId2"/>
          <a:stretch>
            <a:fillRect/>
          </a:stretch>
        </p:blipFill>
        <p:spPr>
          <a:xfrm>
            <a:off x="2285984" y="2786058"/>
            <a:ext cx="4618182" cy="32327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39</a:t>
            </a:fld>
            <a:endParaRPr lang="en-US" dirty="0"/>
          </a:p>
        </p:txBody>
      </p:sp>
      <p:sp>
        <p:nvSpPr>
          <p:cNvPr id="5" name="TextBox 4"/>
          <p:cNvSpPr txBox="1"/>
          <p:nvPr/>
        </p:nvSpPr>
        <p:spPr>
          <a:xfrm>
            <a:off x="0" y="1714488"/>
            <a:ext cx="9144000" cy="400110"/>
          </a:xfrm>
          <a:prstGeom prst="rect">
            <a:avLst/>
          </a:prstGeom>
          <a:noFill/>
        </p:spPr>
        <p:txBody>
          <a:bodyPr wrap="square" rtlCol="0">
            <a:spAutoFit/>
          </a:bodyPr>
          <a:lstStyle/>
          <a:p>
            <a:pPr algn="ctr"/>
            <a:r>
              <a:rPr lang="es-ES_tradnl" sz="2000" b="1" dirty="0" smtClean="0">
                <a:solidFill>
                  <a:srgbClr val="0070C0"/>
                </a:solidFill>
              </a:rPr>
              <a:t>Dos conceptos de libertad </a:t>
            </a:r>
            <a:endParaRPr lang="en-US" sz="2000" b="1" dirty="0">
              <a:solidFill>
                <a:srgbClr val="0070C0"/>
              </a:solidFill>
            </a:endParaRPr>
          </a:p>
        </p:txBody>
      </p:sp>
      <p:sp>
        <p:nvSpPr>
          <p:cNvPr id="6" name="TextBox 5"/>
          <p:cNvSpPr txBox="1"/>
          <p:nvPr/>
        </p:nvSpPr>
        <p:spPr>
          <a:xfrm>
            <a:off x="714348" y="2786058"/>
            <a:ext cx="1357322" cy="369332"/>
          </a:xfrm>
          <a:prstGeom prst="rect">
            <a:avLst/>
          </a:prstGeom>
          <a:noFill/>
        </p:spPr>
        <p:txBody>
          <a:bodyPr wrap="square" rtlCol="0">
            <a:spAutoFit/>
          </a:bodyPr>
          <a:lstStyle/>
          <a:p>
            <a:r>
              <a:rPr lang="es-ES_tradnl" dirty="0" smtClean="0">
                <a:solidFill>
                  <a:srgbClr val="0070C0"/>
                </a:solidFill>
              </a:rPr>
              <a:t>En Positivo</a:t>
            </a:r>
            <a:endParaRPr lang="en-US" dirty="0">
              <a:solidFill>
                <a:srgbClr val="0070C0"/>
              </a:solidFill>
            </a:endParaRPr>
          </a:p>
        </p:txBody>
      </p:sp>
      <p:sp>
        <p:nvSpPr>
          <p:cNvPr id="7" name="TextBox 6"/>
          <p:cNvSpPr txBox="1"/>
          <p:nvPr/>
        </p:nvSpPr>
        <p:spPr>
          <a:xfrm>
            <a:off x="6929454" y="2714620"/>
            <a:ext cx="1357322" cy="369332"/>
          </a:xfrm>
          <a:prstGeom prst="rect">
            <a:avLst/>
          </a:prstGeom>
          <a:noFill/>
        </p:spPr>
        <p:txBody>
          <a:bodyPr wrap="square" rtlCol="0">
            <a:spAutoFit/>
          </a:bodyPr>
          <a:lstStyle/>
          <a:p>
            <a:r>
              <a:rPr lang="es-ES_tradnl" dirty="0" smtClean="0">
                <a:solidFill>
                  <a:srgbClr val="0070C0"/>
                </a:solidFill>
              </a:rPr>
              <a:t>En Negativo</a:t>
            </a:r>
            <a:endParaRPr lang="en-US" dirty="0">
              <a:solidFill>
                <a:srgbClr val="0070C0"/>
              </a:solidFill>
            </a:endParaRPr>
          </a:p>
        </p:txBody>
      </p:sp>
      <p:sp>
        <p:nvSpPr>
          <p:cNvPr id="8" name="TextBox 7"/>
          <p:cNvSpPr txBox="1"/>
          <p:nvPr/>
        </p:nvSpPr>
        <p:spPr>
          <a:xfrm>
            <a:off x="285720" y="3429000"/>
            <a:ext cx="2143140" cy="1846659"/>
          </a:xfrm>
          <a:prstGeom prst="rect">
            <a:avLst/>
          </a:prstGeom>
          <a:noFill/>
        </p:spPr>
        <p:txBody>
          <a:bodyPr wrap="square" rtlCol="0">
            <a:spAutoFit/>
          </a:bodyPr>
          <a:lstStyle/>
          <a:p>
            <a:pPr algn="ctr"/>
            <a:r>
              <a:rPr lang="es-ES_tradnl" dirty="0" smtClean="0"/>
              <a:t>Es la </a:t>
            </a:r>
            <a:r>
              <a:rPr lang="es-ES_tradnl" sz="2400" dirty="0" smtClean="0"/>
              <a:t>suma</a:t>
            </a:r>
            <a:r>
              <a:rPr lang="es-ES_tradnl" dirty="0" smtClean="0"/>
              <a:t> de opciones posibles y realizables por el individuo dentro de la lista total de opciones</a:t>
            </a:r>
            <a:endParaRPr lang="en-US" dirty="0"/>
          </a:p>
        </p:txBody>
      </p:sp>
      <p:sp>
        <p:nvSpPr>
          <p:cNvPr id="9" name="TextBox 8"/>
          <p:cNvSpPr txBox="1"/>
          <p:nvPr/>
        </p:nvSpPr>
        <p:spPr>
          <a:xfrm>
            <a:off x="6643702" y="3286124"/>
            <a:ext cx="1857388" cy="1815882"/>
          </a:xfrm>
          <a:prstGeom prst="rect">
            <a:avLst/>
          </a:prstGeom>
          <a:noFill/>
        </p:spPr>
        <p:txBody>
          <a:bodyPr wrap="square" rtlCol="0">
            <a:spAutoFit/>
          </a:bodyPr>
          <a:lstStyle/>
          <a:p>
            <a:pPr algn="ctr"/>
            <a:r>
              <a:rPr lang="es-ES_tradnl" sz="2800" dirty="0" smtClean="0"/>
              <a:t>Es la no restricción de opciones  </a:t>
            </a:r>
            <a:endParaRPr lang="en-US" sz="2800" dirty="0"/>
          </a:p>
        </p:txBody>
      </p:sp>
      <p:pic>
        <p:nvPicPr>
          <p:cNvPr id="10" name="Picture 9" descr="Balanza_justicia.jpg"/>
          <p:cNvPicPr>
            <a:picLocks noChangeAspect="1"/>
          </p:cNvPicPr>
          <p:nvPr/>
        </p:nvPicPr>
        <p:blipFill>
          <a:blip r:embed="rId2"/>
          <a:stretch>
            <a:fillRect/>
          </a:stretch>
        </p:blipFill>
        <p:spPr>
          <a:xfrm>
            <a:off x="2928926" y="2428868"/>
            <a:ext cx="3324225" cy="3762375"/>
          </a:xfrm>
          <a:prstGeom prst="rect">
            <a:avLst/>
          </a:prstGeom>
        </p:spPr>
      </p:pic>
      <p:sp>
        <p:nvSpPr>
          <p:cNvPr id="11" name="TextBox 10"/>
          <p:cNvSpPr txBox="1"/>
          <p:nvPr/>
        </p:nvSpPr>
        <p:spPr>
          <a:xfrm>
            <a:off x="0" y="1214422"/>
            <a:ext cx="9144000" cy="369332"/>
          </a:xfrm>
          <a:prstGeom prst="rect">
            <a:avLst/>
          </a:prstGeom>
          <a:noFill/>
        </p:spPr>
        <p:txBody>
          <a:bodyPr wrap="square" rtlCol="0">
            <a:spAutoFit/>
          </a:bodyPr>
          <a:lstStyle/>
          <a:p>
            <a:pPr algn="ctr"/>
            <a:r>
              <a:rPr lang="es-ES_tradnl" b="1" dirty="0" smtClean="0">
                <a:solidFill>
                  <a:srgbClr val="0070C0"/>
                </a:solidFill>
              </a:rPr>
              <a:t>El marco legal </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Introducción</a:t>
            </a:r>
            <a:endParaRPr lang="en-US" dirty="0"/>
          </a:p>
        </p:txBody>
      </p:sp>
      <p:sp>
        <p:nvSpPr>
          <p:cNvPr id="3" name="Content Placeholder 2"/>
          <p:cNvSpPr>
            <a:spLocks noGrp="1"/>
          </p:cNvSpPr>
          <p:nvPr>
            <p:ph idx="1"/>
          </p:nvPr>
        </p:nvSpPr>
        <p:spPr>
          <a:xfrm>
            <a:off x="0" y="1357298"/>
            <a:ext cx="9144000" cy="685792"/>
          </a:xfrm>
        </p:spPr>
        <p:txBody>
          <a:bodyPr>
            <a:normAutofit fontScale="92500"/>
          </a:bodyPr>
          <a:lstStyle/>
          <a:p>
            <a:pPr algn="ctr">
              <a:buFont typeface="Arial" charset="0"/>
              <a:buChar char="•"/>
            </a:pPr>
            <a:r>
              <a:rPr lang="es-ES_tradnl" b="1" dirty="0" smtClean="0">
                <a:solidFill>
                  <a:srgbClr val="0070C0"/>
                </a:solidFill>
              </a:rPr>
              <a:t>¿Por qué estudiar el espacio público en democracia? </a:t>
            </a:r>
          </a:p>
          <a:p>
            <a:pPr>
              <a:buNone/>
            </a:pPr>
            <a:endParaRPr lang="en-US"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a:t>
            </a:fld>
            <a:endParaRPr lang="en-US" dirty="0"/>
          </a:p>
        </p:txBody>
      </p:sp>
      <p:sp>
        <p:nvSpPr>
          <p:cNvPr id="5" name="TextBox 4"/>
          <p:cNvSpPr txBox="1"/>
          <p:nvPr/>
        </p:nvSpPr>
        <p:spPr>
          <a:xfrm>
            <a:off x="0" y="2643182"/>
            <a:ext cx="9144000" cy="923330"/>
          </a:xfrm>
          <a:prstGeom prst="rect">
            <a:avLst/>
          </a:prstGeom>
          <a:noFill/>
        </p:spPr>
        <p:txBody>
          <a:bodyPr wrap="square" rtlCol="0">
            <a:spAutoFit/>
          </a:bodyPr>
          <a:lstStyle/>
          <a:p>
            <a:pPr algn="ctr"/>
            <a:r>
              <a:rPr lang="es-ES_tradnl" dirty="0" smtClean="0"/>
              <a:t>La comprensión del espacio público en democracia, es la comprensión del método utilizado por la sociedad para, de manera colectiva y a través de instrumentos de comunicación, dirimir sus diferencias. </a:t>
            </a:r>
            <a:endParaRPr lang="en-US" dirty="0"/>
          </a:p>
        </p:txBody>
      </p:sp>
      <p:sp>
        <p:nvSpPr>
          <p:cNvPr id="6" name="TextBox 5"/>
          <p:cNvSpPr txBox="1"/>
          <p:nvPr/>
        </p:nvSpPr>
        <p:spPr>
          <a:xfrm>
            <a:off x="0" y="3643314"/>
            <a:ext cx="9144000" cy="1200329"/>
          </a:xfrm>
          <a:prstGeom prst="rect">
            <a:avLst/>
          </a:prstGeom>
          <a:noFill/>
        </p:spPr>
        <p:txBody>
          <a:bodyPr wrap="square" rtlCol="0">
            <a:spAutoFit/>
          </a:bodyPr>
          <a:lstStyle/>
          <a:p>
            <a:pPr algn="ctr"/>
            <a:r>
              <a:rPr lang="es-ES_tradnl" dirty="0" smtClean="0"/>
              <a:t>Esto reviste una importancia considerable para todos aquellos que deseen estudiar el fenómeno de la comunicación social dentro de sistemas democráticos. Pues es, en esencia, en el espacio público que la sociedad se comunica como sociedad. Allí se manifiesta colectivamente y allí se gesta y genera la expresión de su opinión, la opinión pública. </a:t>
            </a:r>
            <a:endParaRPr lang="en-US" dirty="0"/>
          </a:p>
        </p:txBody>
      </p:sp>
      <p:sp>
        <p:nvSpPr>
          <p:cNvPr id="7" name="TextBox 6"/>
          <p:cNvSpPr txBox="1"/>
          <p:nvPr/>
        </p:nvSpPr>
        <p:spPr>
          <a:xfrm>
            <a:off x="1000100" y="3143248"/>
            <a:ext cx="7429552" cy="923330"/>
          </a:xfrm>
          <a:prstGeom prst="rect">
            <a:avLst/>
          </a:prstGeom>
          <a:noFill/>
        </p:spPr>
        <p:txBody>
          <a:bodyPr wrap="square" rtlCol="0">
            <a:spAutoFit/>
          </a:bodyPr>
          <a:lstStyle/>
          <a:p>
            <a:pPr algn="ctr"/>
            <a:r>
              <a:rPr lang="es-ES_tradnl" b="1" dirty="0" smtClean="0">
                <a:solidFill>
                  <a:schemeClr val="tx1">
                    <a:lumMod val="95000"/>
                    <a:lumOff val="5000"/>
                  </a:schemeClr>
                </a:solidFill>
              </a:rPr>
              <a:t>“Por el espacio público nos queremos referir, en primeros términos, a un espacio en nuestra vida social donde algo cercano a la opinión pública puede formarse” (Habermas, 1946) </a:t>
            </a:r>
            <a:endParaRPr lang="en-US" b="1" dirty="0">
              <a:solidFill>
                <a:schemeClr val="tx1">
                  <a:lumMod val="95000"/>
                  <a:lumOff val="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6">
                                            <p:txEl>
                                              <p:pRg st="0" end="0"/>
                                            </p:txEl>
                                          </p:spTgt>
                                        </p:tgtEl>
                                      </p:cBhvr>
                                    </p:animEffect>
                                    <p:set>
                                      <p:cBhvr>
                                        <p:cTn id="27" dur="1" fill="hold">
                                          <p:stCondLst>
                                            <p:cond delay="1999"/>
                                          </p:stCondLst>
                                        </p:cTn>
                                        <p:tgtEl>
                                          <p:spTgt spid="6">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2"/>
      <p:bldP spid="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40</a:t>
            </a:fld>
            <a:endParaRPr lang="en-US" dirty="0"/>
          </a:p>
        </p:txBody>
      </p:sp>
      <p:sp>
        <p:nvSpPr>
          <p:cNvPr id="5" name="TextBox 4"/>
          <p:cNvSpPr txBox="1"/>
          <p:nvPr/>
        </p:nvSpPr>
        <p:spPr>
          <a:xfrm>
            <a:off x="0" y="1214422"/>
            <a:ext cx="9144000" cy="369332"/>
          </a:xfrm>
          <a:prstGeom prst="rect">
            <a:avLst/>
          </a:prstGeom>
          <a:noFill/>
        </p:spPr>
        <p:txBody>
          <a:bodyPr wrap="square" rtlCol="0">
            <a:spAutoFit/>
          </a:bodyPr>
          <a:lstStyle/>
          <a:p>
            <a:pPr algn="ctr"/>
            <a:r>
              <a:rPr lang="es-ES_tradnl" b="1" dirty="0" smtClean="0">
                <a:solidFill>
                  <a:srgbClr val="0070C0"/>
                </a:solidFill>
              </a:rPr>
              <a:t>El marco legal </a:t>
            </a:r>
            <a:endParaRPr lang="en-US" b="1" dirty="0">
              <a:solidFill>
                <a:srgbClr val="0070C0"/>
              </a:solidFill>
            </a:endParaRPr>
          </a:p>
        </p:txBody>
      </p:sp>
      <p:sp>
        <p:nvSpPr>
          <p:cNvPr id="1026" name="Rectangle 2"/>
          <p:cNvSpPr>
            <a:spLocks noChangeArrowheads="1"/>
          </p:cNvSpPr>
          <p:nvPr/>
        </p:nvSpPr>
        <p:spPr bwMode="auto">
          <a:xfrm>
            <a:off x="0" y="2428868"/>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_tradnl"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Son los medios de comunicación los que hacen que el ejercicio de la libertad de expresión se convierta en una realidad”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Compulsory Membership in an Association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Prescribed by Law for the Practice of Journalism,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Inter-American Court of Human Rights, Adv. </a:t>
            </a:r>
            <a:r>
              <a:rPr kumimoji="0" lang="en-US" sz="1200" b="1" i="0" u="none" strike="noStrike" cap="none" normalizeH="0" baseline="0" dirty="0" err="1" smtClean="0" bmk="2">
                <a:ln>
                  <a:noFill/>
                </a:ln>
                <a:solidFill>
                  <a:schemeClr val="tx1"/>
                </a:solidFill>
                <a:effectLst/>
                <a:latin typeface="+mj-lt"/>
                <a:ea typeface="Calibri" pitchFamily="34" charset="0"/>
                <a:cs typeface="Arial" pitchFamily="34" charset="0"/>
              </a:rPr>
              <a:t>Opn</a:t>
            </a: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OC-5/83 of 13 Nov. 1985, Series A no. 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reprinted in 7 Human Rights Law Journal (1986),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bmk="2">
                <a:ln>
                  <a:noFill/>
                </a:ln>
                <a:solidFill>
                  <a:schemeClr val="tx1"/>
                </a:solidFill>
                <a:effectLst/>
                <a:latin typeface="+mj-lt"/>
                <a:ea typeface="Calibri" pitchFamily="34" charset="0"/>
                <a:cs typeface="Arial" pitchFamily="34" charset="0"/>
              </a:rPr>
              <a:t>74 and in 8 EHRR 165.</a:t>
            </a:r>
            <a:endParaRPr kumimoji="0" lang="en-US" sz="12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41</a:t>
            </a:fld>
            <a:endParaRPr lang="en-US" dirty="0"/>
          </a:p>
        </p:txBody>
      </p:sp>
      <p:sp>
        <p:nvSpPr>
          <p:cNvPr id="5" name="TextBox 4"/>
          <p:cNvSpPr txBox="1"/>
          <p:nvPr/>
        </p:nvSpPr>
        <p:spPr>
          <a:xfrm>
            <a:off x="0" y="2214554"/>
            <a:ext cx="9144000" cy="1077218"/>
          </a:xfrm>
          <a:prstGeom prst="rect">
            <a:avLst/>
          </a:prstGeom>
          <a:noFill/>
        </p:spPr>
        <p:txBody>
          <a:bodyPr wrap="square" rtlCol="0">
            <a:spAutoFit/>
          </a:bodyPr>
          <a:lstStyle/>
          <a:p>
            <a:pPr algn="ctr"/>
            <a:r>
              <a:rPr lang="es-ES_tradnl" sz="3200" dirty="0" smtClean="0"/>
              <a:t>Los Medios de Comunicación Social como administradores del espacio público</a:t>
            </a:r>
            <a:endParaRPr lang="en-US" sz="3200" dirty="0"/>
          </a:p>
        </p:txBody>
      </p:sp>
      <p:sp>
        <p:nvSpPr>
          <p:cNvPr id="6" name="TextBox 5"/>
          <p:cNvSpPr txBox="1"/>
          <p:nvPr/>
        </p:nvSpPr>
        <p:spPr>
          <a:xfrm>
            <a:off x="0" y="3429000"/>
            <a:ext cx="9144000" cy="954107"/>
          </a:xfrm>
          <a:prstGeom prst="rect">
            <a:avLst/>
          </a:prstGeom>
          <a:noFill/>
        </p:spPr>
        <p:txBody>
          <a:bodyPr wrap="square" rtlCol="0">
            <a:spAutoFit/>
          </a:bodyPr>
          <a:lstStyle/>
          <a:p>
            <a:pPr algn="ctr"/>
            <a:r>
              <a:rPr lang="es-ES_tradnl" sz="2800" dirty="0" smtClean="0"/>
              <a:t>El espacio público en democracia tiene funciones que los medios deberían ayudar a cumplir</a:t>
            </a:r>
            <a:endParaRPr lang="en-US" sz="2800" dirty="0"/>
          </a:p>
        </p:txBody>
      </p:sp>
      <p:sp>
        <p:nvSpPr>
          <p:cNvPr id="7" name="TextBox 6"/>
          <p:cNvSpPr txBox="1"/>
          <p:nvPr/>
        </p:nvSpPr>
        <p:spPr>
          <a:xfrm>
            <a:off x="0" y="2071678"/>
            <a:ext cx="9144000" cy="2554545"/>
          </a:xfrm>
          <a:prstGeom prst="rect">
            <a:avLst/>
          </a:prstGeom>
          <a:noFill/>
        </p:spPr>
        <p:txBody>
          <a:bodyPr wrap="square" rtlCol="0">
            <a:spAutoFit/>
          </a:bodyPr>
          <a:lstStyle/>
          <a:p>
            <a:pPr algn="ctr"/>
            <a:r>
              <a:rPr lang="es-ES_tradnl" sz="3200" b="1" dirty="0" smtClean="0">
                <a:solidFill>
                  <a:srgbClr val="0070C0"/>
                </a:solidFill>
              </a:rPr>
              <a:t>Sería posible proponer entonces, como principal tarea de los medios en democracia, asistir en su rol de administradores del espacio público, al cumplimiento de la principal función que es la obtención del CONSENSO por el método del diálogo</a:t>
            </a:r>
            <a:endParaRPr lang="en-US" sz="3200" b="1" dirty="0">
              <a:solidFill>
                <a:srgbClr val="0070C0"/>
              </a:solidFill>
            </a:endParaRPr>
          </a:p>
        </p:txBody>
      </p:sp>
      <p:sp>
        <p:nvSpPr>
          <p:cNvPr id="8" name="TextBox 7"/>
          <p:cNvSpPr txBox="1"/>
          <p:nvPr/>
        </p:nvSpPr>
        <p:spPr>
          <a:xfrm>
            <a:off x="0" y="1214422"/>
            <a:ext cx="9144000" cy="523220"/>
          </a:xfrm>
          <a:prstGeom prst="rect">
            <a:avLst/>
          </a:prstGeom>
          <a:noFill/>
        </p:spPr>
        <p:txBody>
          <a:bodyPr wrap="square" rtlCol="0">
            <a:spAutoFit/>
          </a:bodyPr>
          <a:lstStyle/>
          <a:p>
            <a:pPr algn="ctr"/>
            <a:r>
              <a:rPr lang="es-ES_tradnl" sz="2800" b="1" dirty="0" smtClean="0">
                <a:solidFill>
                  <a:srgbClr val="0070C0"/>
                </a:solidFill>
              </a:rPr>
              <a:t>¿Podríamos plantearnos…?</a:t>
            </a:r>
            <a:endParaRPr lang="en-US"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III</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42</a:t>
            </a:fld>
            <a:endParaRPr lang="en-US" dirty="0"/>
          </a:p>
        </p:txBody>
      </p:sp>
      <p:sp>
        <p:nvSpPr>
          <p:cNvPr id="5" name="TextBox 4"/>
          <p:cNvSpPr txBox="1"/>
          <p:nvPr/>
        </p:nvSpPr>
        <p:spPr>
          <a:xfrm>
            <a:off x="428596" y="1214422"/>
            <a:ext cx="8215370" cy="4031873"/>
          </a:xfrm>
          <a:prstGeom prst="rect">
            <a:avLst/>
          </a:prstGeom>
          <a:noFill/>
          <a:ln w="0">
            <a:solidFill>
              <a:schemeClr val="tx1"/>
            </a:solidFill>
          </a:ln>
        </p:spPr>
        <p:txBody>
          <a:bodyPr wrap="square" rtlCol="0">
            <a:spAutoFit/>
          </a:bodyPr>
          <a:lstStyle/>
          <a:p>
            <a:pPr algn="ctr"/>
            <a:r>
              <a:rPr lang="es-ES_tradnl" sz="3200" b="1" dirty="0" smtClean="0">
                <a:ln w="1905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rPr>
              <a:t>El espacio público en democracia parece tener como función principal, la resolución de los temas que afectan la convivencia en colectivo (los temas del espacio público) a través del método democrático del diálogo entre iguales, partiendo del reconocimiento de la diferencia y dirigido hacia la obtención del consenso en pro del bien común. </a:t>
            </a:r>
            <a:endParaRPr lang="en-US" sz="3200" b="1" dirty="0">
              <a:ln w="1905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b="1" i="1" dirty="0" smtClean="0"/>
              <a:t>Capítulo IV</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43</a:t>
            </a:fld>
            <a:endParaRPr lang="en-US" dirty="0"/>
          </a:p>
        </p:txBody>
      </p:sp>
      <p:pic>
        <p:nvPicPr>
          <p:cNvPr id="5" name="Picture 4" descr="esclavitud.jpg"/>
          <p:cNvPicPr>
            <a:picLocks noChangeAspect="1"/>
          </p:cNvPicPr>
          <p:nvPr/>
        </p:nvPicPr>
        <p:blipFill>
          <a:blip r:embed="rId3"/>
          <a:stretch>
            <a:fillRect/>
          </a:stretch>
        </p:blipFill>
        <p:spPr>
          <a:xfrm>
            <a:off x="3071802" y="1285860"/>
            <a:ext cx="2928958" cy="39227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57356" y="5286388"/>
            <a:ext cx="5429288" cy="369332"/>
          </a:xfrm>
          <a:prstGeom prst="rect">
            <a:avLst/>
          </a:prstGeom>
          <a:noFill/>
        </p:spPr>
        <p:txBody>
          <a:bodyPr wrap="square" rtlCol="0">
            <a:spAutoFit/>
          </a:bodyPr>
          <a:lstStyle/>
          <a:p>
            <a:pPr algn="ctr"/>
            <a:r>
              <a:rPr lang="es-ES_tradnl" dirty="0" smtClean="0"/>
              <a:t>Conclusiones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b="1" i="1" dirty="0" smtClean="0"/>
              <a:t>Capítulo IV</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44</a:t>
            </a:fld>
            <a:endParaRPr lang="en-US" dirty="0"/>
          </a:p>
        </p:txBody>
      </p:sp>
      <p:sp>
        <p:nvSpPr>
          <p:cNvPr id="5" name="TextBox 4"/>
          <p:cNvSpPr txBox="1"/>
          <p:nvPr/>
        </p:nvSpPr>
        <p:spPr>
          <a:xfrm>
            <a:off x="0" y="5072074"/>
            <a:ext cx="9144000" cy="369332"/>
          </a:xfrm>
          <a:prstGeom prst="rect">
            <a:avLst/>
          </a:prstGeom>
          <a:noFill/>
        </p:spPr>
        <p:txBody>
          <a:bodyPr wrap="square" rtlCol="0">
            <a:spAutoFit/>
          </a:bodyPr>
          <a:lstStyle/>
          <a:p>
            <a:pPr algn="ctr"/>
            <a:r>
              <a:rPr lang="es-ES_tradnl" b="1" dirty="0" smtClean="0">
                <a:solidFill>
                  <a:srgbClr val="0070C0"/>
                </a:solidFill>
              </a:rPr>
              <a:t>El problema de la convivencia</a:t>
            </a:r>
            <a:endParaRPr lang="en-US" b="1" dirty="0">
              <a:solidFill>
                <a:srgbClr val="0070C0"/>
              </a:solidFill>
            </a:endParaRPr>
          </a:p>
        </p:txBody>
      </p:sp>
      <p:cxnSp>
        <p:nvCxnSpPr>
          <p:cNvPr id="9" name="Straight Arrow Connector 8"/>
          <p:cNvCxnSpPr/>
          <p:nvPr/>
        </p:nvCxnSpPr>
        <p:spPr>
          <a:xfrm rot="10800000">
            <a:off x="1928794" y="5286388"/>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4282" y="4929198"/>
            <a:ext cx="1214446" cy="369332"/>
          </a:xfrm>
          <a:prstGeom prst="rect">
            <a:avLst/>
          </a:prstGeom>
          <a:noFill/>
        </p:spPr>
        <p:txBody>
          <a:bodyPr wrap="square" rtlCol="0">
            <a:spAutoFit/>
          </a:bodyPr>
          <a:lstStyle/>
          <a:p>
            <a:r>
              <a:rPr lang="es-ES_tradnl" dirty="0" smtClean="0"/>
              <a:t>Lo público</a:t>
            </a:r>
            <a:endParaRPr lang="en-US" dirty="0"/>
          </a:p>
        </p:txBody>
      </p:sp>
      <p:sp>
        <p:nvSpPr>
          <p:cNvPr id="14" name="TextBox 13"/>
          <p:cNvSpPr txBox="1"/>
          <p:nvPr/>
        </p:nvSpPr>
        <p:spPr>
          <a:xfrm>
            <a:off x="214282" y="5429264"/>
            <a:ext cx="1214446" cy="369332"/>
          </a:xfrm>
          <a:prstGeom prst="rect">
            <a:avLst/>
          </a:prstGeom>
          <a:noFill/>
        </p:spPr>
        <p:txBody>
          <a:bodyPr wrap="square" rtlCol="0">
            <a:spAutoFit/>
          </a:bodyPr>
          <a:lstStyle/>
          <a:p>
            <a:r>
              <a:rPr lang="es-ES_tradnl" dirty="0" smtClean="0"/>
              <a:t>Lo privado</a:t>
            </a:r>
            <a:endParaRPr lang="en-US" dirty="0"/>
          </a:p>
        </p:txBody>
      </p:sp>
      <p:cxnSp>
        <p:nvCxnSpPr>
          <p:cNvPr id="16" name="Straight Arrow Connector 15"/>
          <p:cNvCxnSpPr/>
          <p:nvPr/>
        </p:nvCxnSpPr>
        <p:spPr>
          <a:xfrm rot="5400000" flipH="1" flipV="1">
            <a:off x="393671" y="4606933"/>
            <a:ext cx="50006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3786190"/>
            <a:ext cx="1714512" cy="369332"/>
          </a:xfrm>
          <a:prstGeom prst="rect">
            <a:avLst/>
          </a:prstGeom>
          <a:noFill/>
        </p:spPr>
        <p:txBody>
          <a:bodyPr wrap="square" rtlCol="0">
            <a:spAutoFit/>
          </a:bodyPr>
          <a:lstStyle/>
          <a:p>
            <a:r>
              <a:rPr lang="es-ES_tradnl" dirty="0" smtClean="0"/>
              <a:t>Espacio Público</a:t>
            </a:r>
            <a:endParaRPr lang="en-US" dirty="0"/>
          </a:p>
        </p:txBody>
      </p:sp>
      <p:cxnSp>
        <p:nvCxnSpPr>
          <p:cNvPr id="22" name="Straight Arrow Connector 21"/>
          <p:cNvCxnSpPr/>
          <p:nvPr/>
        </p:nvCxnSpPr>
        <p:spPr>
          <a:xfrm>
            <a:off x="6072198" y="5286388"/>
            <a:ext cx="78423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7984" y="5072074"/>
            <a:ext cx="2286016" cy="369332"/>
          </a:xfrm>
          <a:prstGeom prst="rect">
            <a:avLst/>
          </a:prstGeom>
          <a:noFill/>
        </p:spPr>
        <p:txBody>
          <a:bodyPr wrap="square" rtlCol="0">
            <a:spAutoFit/>
          </a:bodyPr>
          <a:lstStyle/>
          <a:p>
            <a:pPr algn="ctr"/>
            <a:r>
              <a:rPr lang="es-ES_tradnl" dirty="0" smtClean="0"/>
              <a:t>La Democracia</a:t>
            </a:r>
            <a:endParaRPr lang="en-US" dirty="0"/>
          </a:p>
        </p:txBody>
      </p:sp>
      <p:cxnSp>
        <p:nvCxnSpPr>
          <p:cNvPr id="26" name="Straight Arrow Connector 25"/>
          <p:cNvCxnSpPr/>
          <p:nvPr/>
        </p:nvCxnSpPr>
        <p:spPr>
          <a:xfrm rot="5400000" flipH="1" flipV="1">
            <a:off x="7537471" y="4606933"/>
            <a:ext cx="7858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00794" y="3786190"/>
            <a:ext cx="2643206" cy="369332"/>
          </a:xfrm>
          <a:prstGeom prst="rect">
            <a:avLst/>
          </a:prstGeom>
          <a:noFill/>
        </p:spPr>
        <p:txBody>
          <a:bodyPr wrap="square" rtlCol="0">
            <a:spAutoFit/>
          </a:bodyPr>
          <a:lstStyle/>
          <a:p>
            <a:pPr algn="ctr"/>
            <a:r>
              <a:rPr lang="es-ES_tradnl" dirty="0" smtClean="0"/>
              <a:t>El método del consenso </a:t>
            </a:r>
            <a:endParaRPr lang="en-US" dirty="0"/>
          </a:p>
        </p:txBody>
      </p:sp>
      <p:cxnSp>
        <p:nvCxnSpPr>
          <p:cNvPr id="31" name="Straight Arrow Connector 30"/>
          <p:cNvCxnSpPr>
            <a:stCxn id="20" idx="3"/>
            <a:endCxn id="27" idx="1"/>
          </p:cNvCxnSpPr>
          <p:nvPr/>
        </p:nvCxnSpPr>
        <p:spPr>
          <a:xfrm>
            <a:off x="1714512" y="3970856"/>
            <a:ext cx="4786282" cy="1588"/>
          </a:xfrm>
          <a:prstGeom prst="straightConnector1">
            <a:avLst/>
          </a:prstGeom>
          <a:ln w="254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0" y="3286124"/>
            <a:ext cx="9144000" cy="369332"/>
          </a:xfrm>
          <a:prstGeom prst="rect">
            <a:avLst/>
          </a:prstGeom>
          <a:noFill/>
        </p:spPr>
        <p:txBody>
          <a:bodyPr wrap="square" rtlCol="0">
            <a:spAutoFit/>
          </a:bodyPr>
          <a:lstStyle/>
          <a:p>
            <a:pPr algn="ctr"/>
            <a:r>
              <a:rPr lang="es-ES_tradnl" dirty="0" smtClean="0"/>
              <a:t>El espacio público en democracia</a:t>
            </a:r>
            <a:endParaRPr lang="en-US" dirty="0"/>
          </a:p>
        </p:txBody>
      </p:sp>
      <p:cxnSp>
        <p:nvCxnSpPr>
          <p:cNvPr id="38" name="Straight Arrow Connector 37"/>
          <p:cNvCxnSpPr/>
          <p:nvPr/>
        </p:nvCxnSpPr>
        <p:spPr>
          <a:xfrm rot="5400000" flipH="1" flipV="1">
            <a:off x="2393935" y="2606669"/>
            <a:ext cx="1357322"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71802" y="1928802"/>
            <a:ext cx="10001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71934" y="1714488"/>
            <a:ext cx="1214446" cy="369332"/>
          </a:xfrm>
          <a:prstGeom prst="rect">
            <a:avLst/>
          </a:prstGeom>
          <a:noFill/>
        </p:spPr>
        <p:txBody>
          <a:bodyPr wrap="square" rtlCol="0">
            <a:spAutoFit/>
          </a:bodyPr>
          <a:lstStyle/>
          <a:p>
            <a:r>
              <a:rPr lang="es-ES_tradnl" dirty="0" smtClean="0"/>
              <a:t>Pluralidad</a:t>
            </a:r>
            <a:endParaRPr lang="en-US" dirty="0"/>
          </a:p>
        </p:txBody>
      </p:sp>
      <p:cxnSp>
        <p:nvCxnSpPr>
          <p:cNvPr id="44" name="Straight Arrow Connector 43"/>
          <p:cNvCxnSpPr/>
          <p:nvPr/>
        </p:nvCxnSpPr>
        <p:spPr>
          <a:xfrm>
            <a:off x="3071802" y="2357430"/>
            <a:ext cx="10001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43372" y="2071678"/>
            <a:ext cx="1428760" cy="646331"/>
          </a:xfrm>
          <a:prstGeom prst="rect">
            <a:avLst/>
          </a:prstGeom>
          <a:noFill/>
        </p:spPr>
        <p:txBody>
          <a:bodyPr wrap="square" rtlCol="0">
            <a:spAutoFit/>
          </a:bodyPr>
          <a:lstStyle/>
          <a:p>
            <a:r>
              <a:rPr lang="es-ES_tradnl" dirty="0" smtClean="0"/>
              <a:t>Campo de negociación</a:t>
            </a:r>
            <a:endParaRPr lang="en-US" dirty="0"/>
          </a:p>
        </p:txBody>
      </p:sp>
      <p:cxnSp>
        <p:nvCxnSpPr>
          <p:cNvPr id="46" name="Straight Arrow Connector 45"/>
          <p:cNvCxnSpPr/>
          <p:nvPr/>
        </p:nvCxnSpPr>
        <p:spPr>
          <a:xfrm>
            <a:off x="3071802" y="2928934"/>
            <a:ext cx="10001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43372" y="2714620"/>
            <a:ext cx="1643074" cy="369332"/>
          </a:xfrm>
          <a:prstGeom prst="rect">
            <a:avLst/>
          </a:prstGeom>
          <a:noFill/>
        </p:spPr>
        <p:txBody>
          <a:bodyPr wrap="square" rtlCol="0">
            <a:spAutoFit/>
          </a:bodyPr>
          <a:lstStyle/>
          <a:p>
            <a:r>
              <a:rPr lang="es-ES_tradnl" dirty="0" smtClean="0"/>
              <a:t>Sustento Legal</a:t>
            </a:r>
            <a:endParaRPr lang="en-US" dirty="0"/>
          </a:p>
        </p:txBody>
      </p:sp>
      <p:cxnSp>
        <p:nvCxnSpPr>
          <p:cNvPr id="52" name="Straight Connector 51"/>
          <p:cNvCxnSpPr>
            <a:stCxn id="34" idx="2"/>
          </p:cNvCxnSpPr>
          <p:nvPr/>
        </p:nvCxnSpPr>
        <p:spPr>
          <a:xfrm rot="5400000">
            <a:off x="4399476" y="3827980"/>
            <a:ext cx="345048"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53" name="Right Brace 52"/>
          <p:cNvSpPr/>
          <p:nvPr/>
        </p:nvSpPr>
        <p:spPr>
          <a:xfrm>
            <a:off x="5572132" y="1643050"/>
            <a:ext cx="1071570" cy="1500198"/>
          </a:xfrm>
          <a:prstGeom prst="rightBrace">
            <a:avLst/>
          </a:prstGeom>
          <a:ln w="254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6715140" y="2214554"/>
            <a:ext cx="785818" cy="369332"/>
          </a:xfrm>
          <a:prstGeom prst="rect">
            <a:avLst/>
          </a:prstGeom>
          <a:noFill/>
        </p:spPr>
        <p:txBody>
          <a:bodyPr wrap="square" rtlCol="0">
            <a:spAutoFit/>
          </a:bodyPr>
          <a:lstStyle/>
          <a:p>
            <a:r>
              <a:rPr lang="es-ES_tradnl" dirty="0" smtClean="0"/>
              <a:t>M C S</a:t>
            </a:r>
            <a:endParaRPr lang="en-US" dirty="0"/>
          </a:p>
        </p:txBody>
      </p:sp>
      <p:sp>
        <p:nvSpPr>
          <p:cNvPr id="28" name="27 CuadroTexto"/>
          <p:cNvSpPr txBox="1"/>
          <p:nvPr/>
        </p:nvSpPr>
        <p:spPr>
          <a:xfrm>
            <a:off x="357158" y="5214950"/>
            <a:ext cx="785818"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1</a:t>
            </a:r>
            <a:endParaRPr lang="es-VE" b="1" dirty="0">
              <a:solidFill>
                <a:srgbClr val="FF0000"/>
              </a:solidFill>
            </a:endParaRPr>
          </a:p>
        </p:txBody>
      </p:sp>
      <p:sp>
        <p:nvSpPr>
          <p:cNvPr id="29" name="28 CuadroTexto"/>
          <p:cNvSpPr txBox="1"/>
          <p:nvPr/>
        </p:nvSpPr>
        <p:spPr>
          <a:xfrm>
            <a:off x="285720" y="3429000"/>
            <a:ext cx="714380"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2</a:t>
            </a:r>
            <a:endParaRPr lang="es-VE" b="1" dirty="0">
              <a:solidFill>
                <a:srgbClr val="FF0000"/>
              </a:solidFill>
            </a:endParaRPr>
          </a:p>
        </p:txBody>
      </p:sp>
      <p:sp>
        <p:nvSpPr>
          <p:cNvPr id="30" name="29 CuadroTexto"/>
          <p:cNvSpPr txBox="1"/>
          <p:nvPr/>
        </p:nvSpPr>
        <p:spPr>
          <a:xfrm>
            <a:off x="7500958" y="3429000"/>
            <a:ext cx="857256"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3</a:t>
            </a:r>
            <a:endParaRPr lang="es-VE" b="1" dirty="0">
              <a:solidFill>
                <a:srgbClr val="FF0000"/>
              </a:solidFill>
            </a:endParaRPr>
          </a:p>
        </p:txBody>
      </p:sp>
      <p:sp>
        <p:nvSpPr>
          <p:cNvPr id="32" name="31 CuadroTexto"/>
          <p:cNvSpPr txBox="1"/>
          <p:nvPr/>
        </p:nvSpPr>
        <p:spPr>
          <a:xfrm>
            <a:off x="2071670" y="2428868"/>
            <a:ext cx="785818"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4</a:t>
            </a:r>
            <a:endParaRPr lang="es-VE" b="1" dirty="0">
              <a:solidFill>
                <a:srgbClr val="FF0000"/>
              </a:solidFill>
            </a:endParaRPr>
          </a:p>
        </p:txBody>
      </p:sp>
      <p:sp>
        <p:nvSpPr>
          <p:cNvPr id="33" name="32 CuadroTexto"/>
          <p:cNvSpPr txBox="1"/>
          <p:nvPr/>
        </p:nvSpPr>
        <p:spPr>
          <a:xfrm>
            <a:off x="4214810" y="1357298"/>
            <a:ext cx="928694"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5</a:t>
            </a:r>
            <a:endParaRPr lang="es-VE" b="1" dirty="0">
              <a:solidFill>
                <a:srgbClr val="FF0000"/>
              </a:solidFill>
            </a:endParaRPr>
          </a:p>
        </p:txBody>
      </p:sp>
      <p:sp>
        <p:nvSpPr>
          <p:cNvPr id="35" name="34 CuadroTexto"/>
          <p:cNvSpPr txBox="1"/>
          <p:nvPr/>
        </p:nvSpPr>
        <p:spPr>
          <a:xfrm>
            <a:off x="6786578" y="1785926"/>
            <a:ext cx="714380" cy="369332"/>
          </a:xfrm>
          <a:prstGeom prst="rect">
            <a:avLst/>
          </a:prstGeom>
          <a:noFill/>
        </p:spPr>
        <p:txBody>
          <a:bodyPr wrap="square" rtlCol="0">
            <a:spAutoFit/>
          </a:bodyPr>
          <a:lstStyle/>
          <a:p>
            <a:r>
              <a:rPr lang="es-VE" b="1" dirty="0" err="1" smtClean="0">
                <a:solidFill>
                  <a:srgbClr val="FF0000"/>
                </a:solidFill>
              </a:rPr>
              <a:t>Obj</a:t>
            </a:r>
            <a:r>
              <a:rPr lang="es-VE" b="1" dirty="0" smtClean="0">
                <a:solidFill>
                  <a:srgbClr val="FF0000"/>
                </a:solidFill>
              </a:rPr>
              <a:t> 6</a:t>
            </a:r>
            <a:endParaRPr lang="es-VE"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par>
                          <p:cTn id="23" fill="hold">
                            <p:stCondLst>
                              <p:cond delay="6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par>
                          <p:cTn id="27" fill="hold">
                            <p:stCondLst>
                              <p:cond delay="8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par>
                          <p:cTn id="31" fill="hold">
                            <p:stCondLst>
                              <p:cond delay="10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000"/>
                                        <p:tgtEl>
                                          <p:spTgt spid="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0"/>
                                        <p:tgtEl>
                                          <p:spTgt spid="26"/>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2000"/>
                                        <p:tgtEl>
                                          <p:spTgt spid="34"/>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2000"/>
                                        <p:tgtEl>
                                          <p:spTgt spid="3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200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2000"/>
                                        <p:tgtEl>
                                          <p:spTgt spid="44"/>
                                        </p:tgtEl>
                                      </p:cBhvr>
                                    </p:animEffect>
                                  </p:childTnLst>
                                </p:cTn>
                              </p:par>
                              <p:par>
                                <p:cTn id="80" presetID="10"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0"/>
                                        <p:tgtEl>
                                          <p:spTgt spid="46"/>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20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2000"/>
                                        <p:tgtEl>
                                          <p:spTgt spid="45"/>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2000"/>
                                        <p:tgtEl>
                                          <p:spTgt spid="47"/>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dissolve">
                                      <p:cBhvr>
                                        <p:cTn id="96" dur="500"/>
                                        <p:tgtEl>
                                          <p:spTgt spid="33"/>
                                        </p:tgtEl>
                                      </p:cBhvr>
                                    </p:animEffect>
                                  </p:child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2000"/>
                                        <p:tgtEl>
                                          <p:spTgt spid="53"/>
                                        </p:tgtEl>
                                      </p:cBhvr>
                                    </p:animEffect>
                                  </p:childTnLst>
                                </p:cTn>
                              </p:par>
                            </p:childTnLst>
                          </p:cTn>
                        </p:par>
                        <p:par>
                          <p:cTn id="101" fill="hold">
                            <p:stCondLst>
                              <p:cond delay="120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2000"/>
                                        <p:tgtEl>
                                          <p:spTgt spid="54"/>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dissolv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20" grpId="0"/>
      <p:bldP spid="23" grpId="0"/>
      <p:bldP spid="27" grpId="0"/>
      <p:bldP spid="34" grpId="0"/>
      <p:bldP spid="41" grpId="0"/>
      <p:bldP spid="45" grpId="0"/>
      <p:bldP spid="47" grpId="0"/>
      <p:bldP spid="53" grpId="0" animBg="1"/>
      <p:bldP spid="54" grpId="0"/>
      <p:bldP spid="28" grpId="0"/>
      <p:bldP spid="29" grpId="0"/>
      <p:bldP spid="30" grpId="0"/>
      <p:bldP spid="32" grpId="0"/>
      <p:bldP spid="33"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sz="3600" b="1" i="1" dirty="0" smtClean="0"/>
              <a:t>Capítulo IV</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45</a:t>
            </a:fld>
            <a:endParaRPr lang="en-US" dirty="0"/>
          </a:p>
        </p:txBody>
      </p:sp>
      <p:sp>
        <p:nvSpPr>
          <p:cNvPr id="5" name="TextBox 4"/>
          <p:cNvSpPr txBox="1"/>
          <p:nvPr/>
        </p:nvSpPr>
        <p:spPr>
          <a:xfrm>
            <a:off x="0" y="1785926"/>
            <a:ext cx="9144000" cy="1569660"/>
          </a:xfrm>
          <a:prstGeom prst="rect">
            <a:avLst/>
          </a:prstGeom>
          <a:noFill/>
        </p:spPr>
        <p:txBody>
          <a:bodyPr wrap="square" rtlCol="0">
            <a:spAutoFit/>
          </a:bodyPr>
          <a:lstStyle/>
          <a:p>
            <a:pPr algn="ctr"/>
            <a:r>
              <a:rPr lang="es-ES_tradnl" sz="2400" b="1" dirty="0" smtClean="0">
                <a:solidFill>
                  <a:srgbClr val="0070C0"/>
                </a:solidFill>
              </a:rPr>
              <a:t>El espacio público en democracia tiene la función de resolver los temas que afectan la convivencia en colectivo, a través del método del consenso de la mayoría, partiendo del diálogo entre iguales y del reconocimiento de las diferencias. </a:t>
            </a:r>
            <a:endParaRPr lang="en-US" sz="2400" b="1" dirty="0">
              <a:solidFill>
                <a:srgbClr val="0070C0"/>
              </a:solidFill>
            </a:endParaRPr>
          </a:p>
        </p:txBody>
      </p:sp>
      <p:sp>
        <p:nvSpPr>
          <p:cNvPr id="6" name="Right Brace 5"/>
          <p:cNvSpPr/>
          <p:nvPr/>
        </p:nvSpPr>
        <p:spPr>
          <a:xfrm rot="5400000">
            <a:off x="3911200" y="803652"/>
            <a:ext cx="1285882" cy="6250826"/>
          </a:xfrm>
          <a:prstGeom prst="rightBrace">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0" y="4500570"/>
            <a:ext cx="9144000" cy="646331"/>
          </a:xfrm>
          <a:prstGeom prst="rect">
            <a:avLst/>
          </a:prstGeom>
          <a:noFill/>
        </p:spPr>
        <p:txBody>
          <a:bodyPr wrap="square" rtlCol="0">
            <a:spAutoFit/>
          </a:bodyPr>
          <a:lstStyle/>
          <a:p>
            <a:pPr algn="ctr"/>
            <a:r>
              <a:rPr lang="es-ES_tradnl" b="1" dirty="0" smtClean="0"/>
              <a:t>Pareciera que los MCS en democracia, al tener naturalmente que buscar los fines del espacio público, terminan no siendo el cuarto poder, sino los servidores de este.  </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1143000"/>
          </a:xfrm>
        </p:spPr>
        <p:txBody>
          <a:bodyPr>
            <a:normAutofit/>
          </a:bodyPr>
          <a:lstStyle/>
          <a:p>
            <a:r>
              <a:rPr lang="es-ES_tradnl" sz="3600" b="1" i="1" dirty="0" smtClean="0"/>
              <a:t>Gracias ! </a:t>
            </a:r>
            <a:endParaRPr lang="en-US" sz="3600" b="1" i="1"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46</a:t>
            </a:fld>
            <a:endParaRPr lang="en-US" dirty="0"/>
          </a:p>
        </p:txBody>
      </p:sp>
      <p:pic>
        <p:nvPicPr>
          <p:cNvPr id="5" name="4 Imagen" descr="reloj%20de%20ucv_preview.jpg"/>
          <p:cNvPicPr>
            <a:picLocks noChangeAspect="1"/>
          </p:cNvPicPr>
          <p:nvPr/>
        </p:nvPicPr>
        <p:blipFill>
          <a:blip r:embed="rId2"/>
          <a:stretch>
            <a:fillRect/>
          </a:stretch>
        </p:blipFill>
        <p:spPr>
          <a:xfrm>
            <a:off x="2285984" y="2285992"/>
            <a:ext cx="4357349" cy="2919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Secuencia Lógica</a:t>
            </a:r>
            <a:endParaRPr lang="en-US" dirty="0"/>
          </a:p>
        </p:txBody>
      </p:sp>
      <p:sp>
        <p:nvSpPr>
          <p:cNvPr id="3" name="Content Placeholder 2"/>
          <p:cNvSpPr>
            <a:spLocks noGrp="1"/>
          </p:cNvSpPr>
          <p:nvPr>
            <p:ph idx="1"/>
          </p:nvPr>
        </p:nvSpPr>
        <p:spPr/>
        <p:txBody>
          <a:bodyPr/>
          <a:lstStyle/>
          <a:p>
            <a:pPr algn="ctr"/>
            <a:r>
              <a:rPr lang="es-ES_tradnl" b="1" dirty="0" smtClean="0">
                <a:solidFill>
                  <a:schemeClr val="accent1"/>
                </a:solidFill>
              </a:rPr>
              <a:t>El espacio público</a:t>
            </a:r>
          </a:p>
          <a:p>
            <a:pPr algn="ctr"/>
            <a:endParaRPr lang="es-ES_tradnl" b="1" dirty="0" smtClean="0">
              <a:solidFill>
                <a:schemeClr val="accent1"/>
              </a:solidFill>
            </a:endParaRPr>
          </a:p>
          <a:p>
            <a:pPr algn="ctr"/>
            <a:r>
              <a:rPr lang="es-ES_tradnl" b="1" dirty="0" smtClean="0">
                <a:solidFill>
                  <a:schemeClr val="accent1"/>
                </a:solidFill>
              </a:rPr>
              <a:t>La democracia</a:t>
            </a:r>
          </a:p>
          <a:p>
            <a:pPr algn="ctr"/>
            <a:endParaRPr lang="es-ES_tradnl" b="1" dirty="0" smtClean="0">
              <a:solidFill>
                <a:schemeClr val="accent1"/>
              </a:solidFill>
            </a:endParaRPr>
          </a:p>
          <a:p>
            <a:pPr algn="ctr"/>
            <a:r>
              <a:rPr lang="es-ES_tradnl" b="1" dirty="0" smtClean="0">
                <a:solidFill>
                  <a:schemeClr val="accent1"/>
                </a:solidFill>
              </a:rPr>
              <a:t>El espacio público en democracia</a:t>
            </a:r>
          </a:p>
          <a:p>
            <a:pPr algn="ctr"/>
            <a:endParaRPr lang="es-ES_tradnl" b="1" dirty="0" smtClean="0">
              <a:solidFill>
                <a:schemeClr val="accent1"/>
              </a:solidFill>
            </a:endParaRPr>
          </a:p>
          <a:p>
            <a:pPr algn="ctr"/>
            <a:r>
              <a:rPr lang="es-ES_tradnl" b="1" dirty="0" smtClean="0">
                <a:solidFill>
                  <a:schemeClr val="accent1"/>
                </a:solidFill>
              </a:rPr>
              <a:t>Conclusiones</a:t>
            </a:r>
          </a:p>
          <a:p>
            <a:pPr>
              <a:buNone/>
            </a:pP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F2876D19-5472-419D-8967-9F46ECCE7981}" type="slidenum">
              <a:rPr lang="en-US" smtClean="0"/>
              <a:pPr/>
              <a:t>5</a:t>
            </a:fld>
            <a:endParaRPr lang="en-US" dirty="0"/>
          </a:p>
        </p:txBody>
      </p:sp>
      <p:sp>
        <p:nvSpPr>
          <p:cNvPr id="5" name="TextBox 4"/>
          <p:cNvSpPr txBox="1"/>
          <p:nvPr/>
        </p:nvSpPr>
        <p:spPr>
          <a:xfrm>
            <a:off x="0" y="1928802"/>
            <a:ext cx="9144000" cy="2031325"/>
          </a:xfrm>
          <a:prstGeom prst="rect">
            <a:avLst/>
          </a:prstGeom>
          <a:noFill/>
        </p:spPr>
        <p:txBody>
          <a:bodyPr wrap="square" rtlCol="0">
            <a:spAutoFit/>
          </a:bodyPr>
          <a:lstStyle/>
          <a:p>
            <a:pPr algn="ctr"/>
            <a:r>
              <a:rPr lang="es-ES_tradnl" dirty="0" smtClean="0"/>
              <a:t>De manera que podamos estudiar el fenómeno del espacio público en democracia, con cierta eficacia,  estando claros en las limitaciones propias de un trabajo de grado, procederemos a trabajar descomponiendo sus partes y analizando individualmente cada una de ellas. Intentaremos abordar este fenómeno, desde una perspectiva empírico analítica, separando cada uno de sus elementos y revisándolo de manera ordenada. De esta forma obtendremos un conocimiento autocorrectivo y progresivo, que es más compatible con el estudio de la ciencias humanas o sociales. </a:t>
            </a:r>
            <a:endParaRPr lang="en-US" dirty="0"/>
          </a:p>
        </p:txBody>
      </p:sp>
      <p:sp>
        <p:nvSpPr>
          <p:cNvPr id="6" name="TextBox 5"/>
          <p:cNvSpPr txBox="1"/>
          <p:nvPr/>
        </p:nvSpPr>
        <p:spPr>
          <a:xfrm>
            <a:off x="0" y="1214422"/>
            <a:ext cx="9144000" cy="369332"/>
          </a:xfrm>
          <a:prstGeom prst="rect">
            <a:avLst/>
          </a:prstGeom>
          <a:noFill/>
        </p:spPr>
        <p:txBody>
          <a:bodyPr wrap="square" rtlCol="0">
            <a:spAutoFit/>
          </a:bodyPr>
          <a:lstStyle/>
          <a:p>
            <a:pPr algn="ctr"/>
            <a:r>
              <a:rPr lang="es-ES_tradnl" b="1" dirty="0" smtClean="0">
                <a:solidFill>
                  <a:schemeClr val="accent1"/>
                </a:solidFill>
              </a:rPr>
              <a:t>¿Pero cómo se puede estudiar el espacio público en democracia? </a:t>
            </a:r>
            <a:endParaRPr lang="en-US" b="1" dirty="0">
              <a:solidFill>
                <a:schemeClr val="accent1"/>
              </a:solidFill>
            </a:endParaRPr>
          </a:p>
        </p:txBody>
      </p:sp>
      <p:sp>
        <p:nvSpPr>
          <p:cNvPr id="7" name="TextBox 6"/>
          <p:cNvSpPr txBox="1"/>
          <p:nvPr/>
        </p:nvSpPr>
        <p:spPr>
          <a:xfrm>
            <a:off x="0" y="3857628"/>
            <a:ext cx="9144000" cy="646331"/>
          </a:xfrm>
          <a:prstGeom prst="rect">
            <a:avLst/>
          </a:prstGeom>
          <a:noFill/>
        </p:spPr>
        <p:txBody>
          <a:bodyPr wrap="square" rtlCol="0">
            <a:spAutoFit/>
          </a:bodyPr>
          <a:lstStyle/>
          <a:p>
            <a:pPr algn="ctr"/>
            <a:r>
              <a:rPr lang="es-ES_tradnl" dirty="0" smtClean="0"/>
              <a:t>Así pues para poder descomponer el fenómeno de una manera ordenada, seguiremos una secuencia lógica que será la siguiente… </a:t>
            </a:r>
            <a:endParaRPr lang="en-US" dirty="0"/>
          </a:p>
        </p:txBody>
      </p:sp>
      <p:sp>
        <p:nvSpPr>
          <p:cNvPr id="8" name="TextBox 7"/>
          <p:cNvSpPr txBox="1"/>
          <p:nvPr/>
        </p:nvSpPr>
        <p:spPr>
          <a:xfrm>
            <a:off x="2786050" y="1571612"/>
            <a:ext cx="184731" cy="369332"/>
          </a:xfrm>
          <a:prstGeom prst="rect">
            <a:avLst/>
          </a:prstGeom>
          <a:noFill/>
        </p:spPr>
        <p:txBody>
          <a:bodyPr wrap="none" rtlCol="0">
            <a:spAutoFit/>
          </a:bodyPr>
          <a:lstStyle/>
          <a:p>
            <a:endParaRPr lang="en-US" dirty="0"/>
          </a:p>
        </p:txBody>
      </p:sp>
      <p:sp>
        <p:nvSpPr>
          <p:cNvPr id="9" name="TextBox 8"/>
          <p:cNvSpPr txBox="1"/>
          <p:nvPr/>
        </p:nvSpPr>
        <p:spPr>
          <a:xfrm>
            <a:off x="1785918" y="1142984"/>
            <a:ext cx="1159741" cy="369332"/>
          </a:xfrm>
          <a:prstGeom prst="rect">
            <a:avLst/>
          </a:prstGeom>
          <a:noFill/>
        </p:spPr>
        <p:txBody>
          <a:bodyPr wrap="none" rtlCol="0">
            <a:spAutoFit/>
          </a:bodyPr>
          <a:lstStyle/>
          <a:p>
            <a:r>
              <a:rPr lang="es-ES_tradnl" b="1" dirty="0" smtClean="0">
                <a:solidFill>
                  <a:srgbClr val="6B13B3"/>
                </a:solidFill>
              </a:rPr>
              <a:t>Lo público</a:t>
            </a:r>
            <a:endParaRPr lang="en-US" b="1" dirty="0">
              <a:solidFill>
                <a:srgbClr val="6B13B3"/>
              </a:solidFill>
            </a:endParaRPr>
          </a:p>
        </p:txBody>
      </p:sp>
      <p:sp>
        <p:nvSpPr>
          <p:cNvPr id="10" name="TextBox 9"/>
          <p:cNvSpPr txBox="1"/>
          <p:nvPr/>
        </p:nvSpPr>
        <p:spPr>
          <a:xfrm>
            <a:off x="5715008" y="1142984"/>
            <a:ext cx="1285884" cy="369332"/>
          </a:xfrm>
          <a:prstGeom prst="rect">
            <a:avLst/>
          </a:prstGeom>
          <a:noFill/>
        </p:spPr>
        <p:txBody>
          <a:bodyPr wrap="square" rtlCol="0">
            <a:spAutoFit/>
          </a:bodyPr>
          <a:lstStyle/>
          <a:p>
            <a:r>
              <a:rPr lang="es-ES_tradnl" b="1" dirty="0" smtClean="0">
                <a:solidFill>
                  <a:srgbClr val="6B13B3"/>
                </a:solidFill>
              </a:rPr>
              <a:t>Lo privado</a:t>
            </a:r>
            <a:endParaRPr lang="en-US" b="1" dirty="0">
              <a:solidFill>
                <a:srgbClr val="6B13B3"/>
              </a:solidFill>
            </a:endParaRPr>
          </a:p>
        </p:txBody>
      </p:sp>
      <p:sp>
        <p:nvSpPr>
          <p:cNvPr id="11" name="TextBox 10"/>
          <p:cNvSpPr txBox="1"/>
          <p:nvPr/>
        </p:nvSpPr>
        <p:spPr>
          <a:xfrm>
            <a:off x="1500166" y="214290"/>
            <a:ext cx="6000792" cy="523220"/>
          </a:xfrm>
          <a:prstGeom prst="rect">
            <a:avLst/>
          </a:prstGeom>
          <a:noFill/>
        </p:spPr>
        <p:txBody>
          <a:bodyPr wrap="square" rtlCol="0">
            <a:spAutoFit/>
          </a:bodyPr>
          <a:lstStyle/>
          <a:p>
            <a:pPr algn="ctr"/>
            <a:r>
              <a:rPr lang="es-ES_tradnl" sz="2800" b="1" dirty="0" smtClean="0">
                <a:solidFill>
                  <a:schemeClr val="accent1"/>
                </a:solidFill>
              </a:rPr>
              <a:t>El espacio público</a:t>
            </a:r>
          </a:p>
        </p:txBody>
      </p:sp>
      <p:cxnSp>
        <p:nvCxnSpPr>
          <p:cNvPr id="13" name="Straight Arrow Connector 12"/>
          <p:cNvCxnSpPr/>
          <p:nvPr/>
        </p:nvCxnSpPr>
        <p:spPr>
          <a:xfrm rot="5400000">
            <a:off x="2071670" y="1000108"/>
            <a:ext cx="429422" cy="794"/>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000760" y="1000108"/>
            <a:ext cx="429422" cy="794"/>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28992" y="3929066"/>
            <a:ext cx="2143140" cy="1588"/>
          </a:xfrm>
          <a:prstGeom prst="straightConnector1">
            <a:avLst/>
          </a:prstGeom>
          <a:ln w="25400">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86116" y="3500438"/>
            <a:ext cx="2500330" cy="369332"/>
          </a:xfrm>
          <a:prstGeom prst="rect">
            <a:avLst/>
          </a:prstGeom>
          <a:noFill/>
        </p:spPr>
        <p:txBody>
          <a:bodyPr wrap="square" rtlCol="0">
            <a:spAutoFit/>
          </a:bodyPr>
          <a:lstStyle/>
          <a:p>
            <a:r>
              <a:rPr lang="es-ES_tradnl" b="1" dirty="0" smtClean="0">
                <a:solidFill>
                  <a:srgbClr val="6B13B3"/>
                </a:solidFill>
              </a:rPr>
              <a:t>El espacio en continuum </a:t>
            </a:r>
            <a:endParaRPr lang="en-US" b="1" dirty="0">
              <a:solidFill>
                <a:srgbClr val="6B13B3"/>
              </a:solidFill>
            </a:endParaRPr>
          </a:p>
        </p:txBody>
      </p:sp>
      <p:cxnSp>
        <p:nvCxnSpPr>
          <p:cNvPr id="25" name="Straight Arrow Connector 24"/>
          <p:cNvCxnSpPr/>
          <p:nvPr/>
        </p:nvCxnSpPr>
        <p:spPr>
          <a:xfrm rot="5400000">
            <a:off x="1331825" y="2025706"/>
            <a:ext cx="1202304" cy="8367"/>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118171" y="2025705"/>
            <a:ext cx="1202304" cy="8367"/>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00100" y="2714620"/>
            <a:ext cx="2000264" cy="369332"/>
          </a:xfrm>
          <a:prstGeom prst="rect">
            <a:avLst/>
          </a:prstGeom>
          <a:noFill/>
        </p:spPr>
        <p:txBody>
          <a:bodyPr wrap="square" rtlCol="0">
            <a:spAutoFit/>
          </a:bodyPr>
          <a:lstStyle/>
          <a:p>
            <a:r>
              <a:rPr lang="es-ES_tradnl" b="1" dirty="0" smtClean="0">
                <a:solidFill>
                  <a:srgbClr val="6B13B3"/>
                </a:solidFill>
              </a:rPr>
              <a:t>El espacio público</a:t>
            </a:r>
            <a:endParaRPr lang="en-US" b="1" dirty="0">
              <a:solidFill>
                <a:srgbClr val="6B13B3"/>
              </a:solidFill>
            </a:endParaRPr>
          </a:p>
        </p:txBody>
      </p:sp>
      <p:sp>
        <p:nvSpPr>
          <p:cNvPr id="30" name="TextBox 29"/>
          <p:cNvSpPr txBox="1"/>
          <p:nvPr/>
        </p:nvSpPr>
        <p:spPr>
          <a:xfrm>
            <a:off x="5857884" y="2714620"/>
            <a:ext cx="2000264" cy="369332"/>
          </a:xfrm>
          <a:prstGeom prst="rect">
            <a:avLst/>
          </a:prstGeom>
          <a:noFill/>
        </p:spPr>
        <p:txBody>
          <a:bodyPr wrap="square" rtlCol="0">
            <a:spAutoFit/>
          </a:bodyPr>
          <a:lstStyle/>
          <a:p>
            <a:r>
              <a:rPr lang="es-ES_tradnl" b="1" dirty="0" smtClean="0">
                <a:solidFill>
                  <a:srgbClr val="6B13B3"/>
                </a:solidFill>
              </a:rPr>
              <a:t>El espacio privado</a:t>
            </a:r>
            <a:endParaRPr lang="en-US" b="1" dirty="0">
              <a:solidFill>
                <a:srgbClr val="6B13B3"/>
              </a:solidFill>
            </a:endParaRPr>
          </a:p>
        </p:txBody>
      </p:sp>
      <p:cxnSp>
        <p:nvCxnSpPr>
          <p:cNvPr id="34" name="Straight Arrow Connector 33"/>
          <p:cNvCxnSpPr/>
          <p:nvPr/>
        </p:nvCxnSpPr>
        <p:spPr>
          <a:xfrm>
            <a:off x="4857752" y="1714488"/>
            <a:ext cx="928694"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2928926" y="1714488"/>
            <a:ext cx="85725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57554" y="1428736"/>
            <a:ext cx="2071702" cy="369332"/>
          </a:xfrm>
          <a:prstGeom prst="rect">
            <a:avLst/>
          </a:prstGeom>
          <a:noFill/>
        </p:spPr>
        <p:txBody>
          <a:bodyPr wrap="square" rtlCol="0">
            <a:spAutoFit/>
          </a:bodyPr>
          <a:lstStyle/>
          <a:p>
            <a:r>
              <a:rPr lang="es-ES_tradnl" b="1" dirty="0" smtClean="0">
                <a:solidFill>
                  <a:srgbClr val="6B13B3"/>
                </a:solidFill>
              </a:rPr>
              <a:t>Teoría de la brecha</a:t>
            </a:r>
            <a:endParaRPr lang="en-US" b="1" dirty="0">
              <a:solidFill>
                <a:srgbClr val="6B13B3"/>
              </a:solidFill>
            </a:endParaRPr>
          </a:p>
        </p:txBody>
      </p:sp>
      <p:cxnSp>
        <p:nvCxnSpPr>
          <p:cNvPr id="47" name="Straight Arrow Connector 46"/>
          <p:cNvCxnSpPr/>
          <p:nvPr/>
        </p:nvCxnSpPr>
        <p:spPr>
          <a:xfrm>
            <a:off x="2214546" y="3071810"/>
            <a:ext cx="928694" cy="571504"/>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5929322" y="3071810"/>
            <a:ext cx="1071570" cy="630800"/>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071934" y="4429132"/>
            <a:ext cx="85725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643174" y="4857760"/>
            <a:ext cx="3857652" cy="369332"/>
          </a:xfrm>
          <a:prstGeom prst="rect">
            <a:avLst/>
          </a:prstGeom>
          <a:noFill/>
        </p:spPr>
        <p:txBody>
          <a:bodyPr wrap="square" rtlCol="0">
            <a:spAutoFit/>
          </a:bodyPr>
          <a:lstStyle/>
          <a:p>
            <a:r>
              <a:rPr lang="es-ES_tradnl" b="1" dirty="0" smtClean="0">
                <a:solidFill>
                  <a:srgbClr val="FF0000"/>
                </a:solidFill>
              </a:rPr>
              <a:t>Definición tentativa de Espacio Público</a:t>
            </a:r>
            <a:endParaRPr lang="en-US" b="1" dirty="0">
              <a:solidFill>
                <a:srgbClr val="FF0000"/>
              </a:solidFill>
            </a:endParaRPr>
          </a:p>
        </p:txBody>
      </p:sp>
      <p:cxnSp>
        <p:nvCxnSpPr>
          <p:cNvPr id="36" name="Straight Connector 35"/>
          <p:cNvCxnSpPr/>
          <p:nvPr/>
        </p:nvCxnSpPr>
        <p:spPr>
          <a:xfrm rot="5400000">
            <a:off x="4357686" y="714356"/>
            <a:ext cx="142876"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2285984" y="785794"/>
            <a:ext cx="2143140"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29124" y="785794"/>
            <a:ext cx="1785950"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childTnLst>
                          </p:cTn>
                        </p:par>
                        <p:par>
                          <p:cTn id="17" fill="hold">
                            <p:stCondLst>
                              <p:cond delay="2000"/>
                            </p:stCondLst>
                            <p:childTnLst>
                              <p:par>
                                <p:cTn id="18" presetID="10" presetClass="exit" presetSubtype="0" fill="hold" grpId="1" nodeType="after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par>
                          <p:cTn id="21" fill="hold">
                            <p:stCondLst>
                              <p:cond delay="4000"/>
                            </p:stCondLst>
                            <p:childTnLst>
                              <p:par>
                                <p:cTn id="22" presetID="10" presetClass="exit" presetSubtype="0" fill="hold" grpId="0" nodeType="afterEffect">
                                  <p:stCondLst>
                                    <p:cond delay="1000"/>
                                  </p:stCondLst>
                                  <p:childTnLst>
                                    <p:animEffect transition="out" filter="fade">
                                      <p:cBhvr>
                                        <p:cTn id="23" dur="2000"/>
                                        <p:tgtEl>
                                          <p:spTgt spid="7">
                                            <p:txEl>
                                              <p:pRg st="0" end="0"/>
                                            </p:txEl>
                                          </p:spTgt>
                                        </p:tgtEl>
                                      </p:cBhvr>
                                    </p:animEffect>
                                    <p:set>
                                      <p:cBhvr>
                                        <p:cTn id="24" dur="1" fill="hold">
                                          <p:stCondLst>
                                            <p:cond delay="1999"/>
                                          </p:stCondLst>
                                        </p:cTn>
                                        <p:tgtEl>
                                          <p:spTgt spid="7">
                                            <p:txEl>
                                              <p:pRg st="0" end="0"/>
                                            </p:txEl>
                                          </p:spTgt>
                                        </p:tgtEl>
                                        <p:attrNameLst>
                                          <p:attrName>style.visibility</p:attrName>
                                        </p:attrNameLst>
                                      </p:cBhvr>
                                      <p:to>
                                        <p:strVal val="hidden"/>
                                      </p:to>
                                    </p:set>
                                  </p:childTnLst>
                                </p:cTn>
                              </p:par>
                              <p:par>
                                <p:cTn id="25" presetID="10" presetClass="exit" presetSubtype="0" fill="hold" grpId="2" nodeType="withEffect">
                                  <p:stCondLst>
                                    <p:cond delay="1000"/>
                                  </p:stCondLst>
                                  <p:childTnLst>
                                    <p:animEffect transition="out" filter="fade">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par>
                          <p:cTn id="28" fill="hold">
                            <p:stCondLst>
                              <p:cond delay="7000"/>
                            </p:stCondLst>
                            <p:childTnLst>
                              <p:par>
                                <p:cTn id="29" presetID="10" presetClass="entr" presetSubtype="0" fill="hold" grpId="0"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p:stCondLst>
                              <p:cond delay="10000"/>
                            </p:stCondLst>
                            <p:childTnLst>
                              <p:par>
                                <p:cTn id="33" presetID="2" presetClass="entr" presetSubtype="4"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500"/>
                            </p:stCondLst>
                            <p:childTnLst>
                              <p:par>
                                <p:cTn id="38" presetID="2" presetClass="entr" presetSubtype="4"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1500"/>
                            </p:stCondLst>
                            <p:childTnLst>
                              <p:par>
                                <p:cTn id="48" presetID="2" presetClass="entr" presetSubtype="4"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2"/>
                                        </p:tgtEl>
                                      </p:cBhvr>
                                    </p:animEffect>
                                    <p:set>
                                      <p:cBhvr>
                                        <p:cTn id="56" dur="1" fill="hold">
                                          <p:stCondLst>
                                            <p:cond delay="1999"/>
                                          </p:stCondLst>
                                        </p:cTn>
                                        <p:tgtEl>
                                          <p:spTgt spid="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3">
                                            <p:txEl>
                                              <p:pRg st="0" end="0"/>
                                            </p:txEl>
                                          </p:spTgt>
                                        </p:tgtEl>
                                      </p:cBhvr>
                                    </p:animEffect>
                                    <p:set>
                                      <p:cBhvr>
                                        <p:cTn id="59" dur="1" fill="hold">
                                          <p:stCondLst>
                                            <p:cond delay="999"/>
                                          </p:stCondLst>
                                        </p:cTn>
                                        <p:tgtEl>
                                          <p:spTgt spid="3">
                                            <p:txEl>
                                              <p:pRg st="0" end="0"/>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3">
                                            <p:txEl>
                                              <p:pRg st="2" end="2"/>
                                            </p:txEl>
                                          </p:spTgt>
                                        </p:tgtEl>
                                      </p:cBhvr>
                                    </p:animEffect>
                                    <p:set>
                                      <p:cBhvr>
                                        <p:cTn id="62" dur="1" fill="hold">
                                          <p:stCondLst>
                                            <p:cond delay="999"/>
                                          </p:stCondLst>
                                        </p:cTn>
                                        <p:tgtEl>
                                          <p:spTgt spid="3">
                                            <p:txEl>
                                              <p:pRg st="2" end="2"/>
                                            </p:txEl>
                                          </p:spTgt>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3">
                                            <p:txEl>
                                              <p:pRg st="4" end="4"/>
                                            </p:txEl>
                                          </p:spTgt>
                                        </p:tgtEl>
                                      </p:cBhvr>
                                    </p:animEffect>
                                    <p:set>
                                      <p:cBhvr>
                                        <p:cTn id="65" dur="1" fill="hold">
                                          <p:stCondLst>
                                            <p:cond delay="999"/>
                                          </p:stCondLst>
                                        </p:cTn>
                                        <p:tgtEl>
                                          <p:spTgt spid="3">
                                            <p:txEl>
                                              <p:pRg st="4" end="4"/>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3">
                                            <p:txEl>
                                              <p:pRg st="6" end="6"/>
                                            </p:txEl>
                                          </p:spTgt>
                                        </p:tgtEl>
                                      </p:cBhvr>
                                    </p:animEffect>
                                    <p:set>
                                      <p:cBhvr>
                                        <p:cTn id="68" dur="1" fill="hold">
                                          <p:stCondLst>
                                            <p:cond delay="999"/>
                                          </p:stCondLst>
                                        </p:cTn>
                                        <p:tgtEl>
                                          <p:spTgt spid="3">
                                            <p:txEl>
                                              <p:pRg st="6" end="6"/>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000"/>
                                        <p:tgtEl>
                                          <p:spTgt spid="36"/>
                                        </p:tgtEl>
                                      </p:cBhvr>
                                    </p:animEffect>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20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2000"/>
                                        <p:tgtEl>
                                          <p:spTgt spid="39"/>
                                        </p:tgtEl>
                                      </p:cBhvr>
                                    </p:animEffect>
                                  </p:childTnLst>
                                </p:cTn>
                              </p:par>
                            </p:childTnLst>
                          </p:cTn>
                        </p:par>
                        <p:par>
                          <p:cTn id="87" fill="hold">
                            <p:stCondLst>
                              <p:cond delay="4000"/>
                            </p:stCondLst>
                            <p:childTnLst>
                              <p:par>
                                <p:cTn id="88" presetID="10"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000"/>
                                        <p:tgtEl>
                                          <p:spTgt spid="13"/>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2000"/>
                                        <p:tgtEl>
                                          <p:spTgt spid="16"/>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2000"/>
                                        <p:tgtEl>
                                          <p:spTgt spid="1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2000"/>
                                        <p:tgtEl>
                                          <p:spTgt spid="9"/>
                                        </p:tgtEl>
                                      </p:cBhvr>
                                    </p:animEffect>
                                  </p:childTnLst>
                                </p:cTn>
                              </p:par>
                            </p:childTnLst>
                          </p:cTn>
                        </p:par>
                        <p:par>
                          <p:cTn id="101" fill="hold">
                            <p:stCondLst>
                              <p:cond delay="8000"/>
                            </p:stCondLst>
                            <p:childTnLst>
                              <p:par>
                                <p:cTn id="102" presetID="10" presetClass="entr" presetSubtype="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2000"/>
                                        <p:tgtEl>
                                          <p:spTgt spid="25"/>
                                        </p:tgtEl>
                                      </p:cBhvr>
                                    </p:animEffect>
                                  </p:childTnLst>
                                </p:cTn>
                              </p:par>
                              <p:par>
                                <p:cTn id="105" presetID="10"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2000"/>
                                        <p:tgtEl>
                                          <p:spTgt spid="2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20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20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2000"/>
                                        <p:tgtEl>
                                          <p:spTgt spid="38"/>
                                        </p:tgtEl>
                                      </p:cBhvr>
                                    </p:animEffect>
                                  </p:childTnLst>
                                </p:cTn>
                              </p:par>
                              <p:par>
                                <p:cTn id="117" presetID="10" presetClass="entr" presetSubtype="0"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20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2000"/>
                                        <p:tgtEl>
                                          <p:spTgt spid="45"/>
                                        </p:tgtEl>
                                      </p:cBhvr>
                                    </p:animEffect>
                                  </p:childTnLst>
                                </p:cTn>
                              </p:par>
                            </p:childTnLst>
                          </p:cTn>
                        </p:par>
                        <p:par>
                          <p:cTn id="123" fill="hold">
                            <p:stCondLst>
                              <p:cond delay="10000"/>
                            </p:stCondLst>
                            <p:childTnLst>
                              <p:par>
                                <p:cTn id="124" presetID="10" presetClass="entr" presetSubtype="0" fill="hold"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2000"/>
                                        <p:tgtEl>
                                          <p:spTgt spid="49"/>
                                        </p:tgtEl>
                                      </p:cBhvr>
                                    </p:animEffect>
                                  </p:childTnLst>
                                </p:cTn>
                              </p:par>
                              <p:par>
                                <p:cTn id="127" presetID="10" presetClass="entr" presetSubtype="0"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2000"/>
                                        <p:tgtEl>
                                          <p:spTgt spid="47"/>
                                        </p:tgtEl>
                                      </p:cBhvr>
                                    </p:animEffect>
                                  </p:childTnLst>
                                </p:cTn>
                              </p:par>
                            </p:childTnLst>
                          </p:cTn>
                        </p:par>
                        <p:par>
                          <p:cTn id="130" fill="hold">
                            <p:stCondLst>
                              <p:cond delay="12000"/>
                            </p:stCondLst>
                            <p:childTnLst>
                              <p:par>
                                <p:cTn id="131" presetID="10" presetClass="entr" presetSubtype="0"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2000"/>
                                        <p:tgtEl>
                                          <p:spTgt spid="2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2000"/>
                                        <p:tgtEl>
                                          <p:spTgt spid="23"/>
                                        </p:tgtEl>
                                      </p:cBhvr>
                                    </p:animEffect>
                                  </p:childTnLst>
                                </p:cTn>
                              </p:par>
                            </p:childTnLst>
                          </p:cTn>
                        </p:par>
                        <p:par>
                          <p:cTn id="137" fill="hold">
                            <p:stCondLst>
                              <p:cond delay="14000"/>
                            </p:stCondLst>
                            <p:childTnLst>
                              <p:par>
                                <p:cTn id="138" presetID="10" presetClass="entr" presetSubtype="0" fill="hold" nodeType="after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2000"/>
                                        <p:tgtEl>
                                          <p:spTgt spid="5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advAuto="0"/>
      <p:bldP spid="5" grpId="0"/>
      <p:bldP spid="5" grpId="1"/>
      <p:bldP spid="6" grpId="0"/>
      <p:bldP spid="6" grpId="1"/>
      <p:bldP spid="6" grpId="2"/>
      <p:bldP spid="7" grpId="0" build="allAtOnce"/>
      <p:bldP spid="9" grpId="0"/>
      <p:bldP spid="10" grpId="0"/>
      <p:bldP spid="11" grpId="0"/>
      <p:bldP spid="23" grpId="0"/>
      <p:bldP spid="29" grpId="0"/>
      <p:bldP spid="30" grpId="0"/>
      <p:bldP spid="45"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876D19-5472-419D-8967-9F46ECCE7981}" type="slidenum">
              <a:rPr lang="en-US" smtClean="0"/>
              <a:pPr/>
              <a:t>6</a:t>
            </a:fld>
            <a:endParaRPr lang="en-US" dirty="0"/>
          </a:p>
        </p:txBody>
      </p:sp>
      <p:sp>
        <p:nvSpPr>
          <p:cNvPr id="5" name="TextBox 4"/>
          <p:cNvSpPr txBox="1"/>
          <p:nvPr/>
        </p:nvSpPr>
        <p:spPr>
          <a:xfrm>
            <a:off x="0" y="0"/>
            <a:ext cx="9144000" cy="523220"/>
          </a:xfrm>
          <a:prstGeom prst="rect">
            <a:avLst/>
          </a:prstGeom>
          <a:noFill/>
        </p:spPr>
        <p:txBody>
          <a:bodyPr wrap="square" rtlCol="0">
            <a:spAutoFit/>
          </a:bodyPr>
          <a:lstStyle/>
          <a:p>
            <a:pPr algn="ctr"/>
            <a:r>
              <a:rPr lang="es-ES_tradnl" sz="2800" b="1" dirty="0" smtClean="0">
                <a:solidFill>
                  <a:srgbClr val="0070C0"/>
                </a:solidFill>
              </a:rPr>
              <a:t>La democracia </a:t>
            </a:r>
            <a:endParaRPr lang="en-US" sz="2800" b="1" dirty="0">
              <a:solidFill>
                <a:srgbClr val="0070C0"/>
              </a:solidFill>
            </a:endParaRPr>
          </a:p>
        </p:txBody>
      </p:sp>
      <p:cxnSp>
        <p:nvCxnSpPr>
          <p:cNvPr id="7" name="Straight Arrow Connector 6"/>
          <p:cNvCxnSpPr/>
          <p:nvPr/>
        </p:nvCxnSpPr>
        <p:spPr>
          <a:xfrm rot="5400000">
            <a:off x="1570810" y="1142984"/>
            <a:ext cx="715174" cy="794"/>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786181" y="1143381"/>
            <a:ext cx="715174" cy="1588"/>
          </a:xfrm>
          <a:prstGeom prst="straightConnector1">
            <a:avLst/>
          </a:prstGeom>
          <a:ln w="25400" cmpd="sng">
            <a:prstDash val="lg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00892" y="1428736"/>
            <a:ext cx="1071570" cy="369332"/>
          </a:xfrm>
          <a:prstGeom prst="rect">
            <a:avLst/>
          </a:prstGeom>
          <a:noFill/>
        </p:spPr>
        <p:txBody>
          <a:bodyPr wrap="square" rtlCol="0">
            <a:spAutoFit/>
          </a:bodyPr>
          <a:lstStyle/>
          <a:p>
            <a:r>
              <a:rPr lang="es-ES_tradnl" dirty="0" smtClean="0">
                <a:solidFill>
                  <a:srgbClr val="6B13B3"/>
                </a:solidFill>
              </a:rPr>
              <a:t>ESPARTA</a:t>
            </a:r>
            <a:endParaRPr lang="en-US" dirty="0">
              <a:solidFill>
                <a:srgbClr val="6B13B3"/>
              </a:solidFill>
            </a:endParaRPr>
          </a:p>
        </p:txBody>
      </p:sp>
      <p:sp>
        <p:nvSpPr>
          <p:cNvPr id="15" name="TextBox 14"/>
          <p:cNvSpPr txBox="1"/>
          <p:nvPr/>
        </p:nvSpPr>
        <p:spPr>
          <a:xfrm>
            <a:off x="1142976" y="1428736"/>
            <a:ext cx="1143008" cy="369332"/>
          </a:xfrm>
          <a:prstGeom prst="rect">
            <a:avLst/>
          </a:prstGeom>
          <a:noFill/>
        </p:spPr>
        <p:txBody>
          <a:bodyPr wrap="square" rtlCol="0">
            <a:spAutoFit/>
          </a:bodyPr>
          <a:lstStyle/>
          <a:p>
            <a:r>
              <a:rPr lang="es-ES_tradnl" dirty="0" smtClean="0">
                <a:solidFill>
                  <a:srgbClr val="6B13B3"/>
                </a:solidFill>
              </a:rPr>
              <a:t>ATENAS</a:t>
            </a:r>
            <a:endParaRPr lang="en-US" dirty="0">
              <a:solidFill>
                <a:srgbClr val="6B13B3"/>
              </a:solidFill>
            </a:endParaRPr>
          </a:p>
        </p:txBody>
      </p:sp>
      <p:cxnSp>
        <p:nvCxnSpPr>
          <p:cNvPr id="17" name="Straight Arrow Connector 16"/>
          <p:cNvCxnSpPr/>
          <p:nvPr/>
        </p:nvCxnSpPr>
        <p:spPr>
          <a:xfrm rot="5400000">
            <a:off x="4178297" y="1178703"/>
            <a:ext cx="786612" cy="794"/>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57554" y="1571612"/>
            <a:ext cx="2357454" cy="646331"/>
          </a:xfrm>
          <a:prstGeom prst="rect">
            <a:avLst/>
          </a:prstGeom>
          <a:noFill/>
        </p:spPr>
        <p:txBody>
          <a:bodyPr wrap="square" rtlCol="0">
            <a:spAutoFit/>
          </a:bodyPr>
          <a:lstStyle/>
          <a:p>
            <a:pPr algn="ctr"/>
            <a:r>
              <a:rPr lang="es-ES_tradnl" b="1" dirty="0" smtClean="0">
                <a:solidFill>
                  <a:srgbClr val="6B13B3"/>
                </a:solidFill>
              </a:rPr>
              <a:t>¿Qué entendemos por democracia?</a:t>
            </a:r>
            <a:endParaRPr lang="en-US" b="1" dirty="0">
              <a:solidFill>
                <a:srgbClr val="6B13B3"/>
              </a:solidFill>
            </a:endParaRPr>
          </a:p>
        </p:txBody>
      </p:sp>
      <p:cxnSp>
        <p:nvCxnSpPr>
          <p:cNvPr id="20" name="Straight Arrow Connector 19"/>
          <p:cNvCxnSpPr/>
          <p:nvPr/>
        </p:nvCxnSpPr>
        <p:spPr>
          <a:xfrm rot="5400000">
            <a:off x="1036613" y="2320917"/>
            <a:ext cx="1071570"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3" idx="0"/>
          </p:cNvCxnSpPr>
          <p:nvPr/>
        </p:nvCxnSpPr>
        <p:spPr>
          <a:xfrm rot="5400000">
            <a:off x="6930256" y="2286000"/>
            <a:ext cx="1142214" cy="77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158" y="2857496"/>
            <a:ext cx="2571768" cy="369332"/>
          </a:xfrm>
          <a:prstGeom prst="rect">
            <a:avLst/>
          </a:prstGeom>
          <a:noFill/>
        </p:spPr>
        <p:txBody>
          <a:bodyPr wrap="square" rtlCol="0">
            <a:spAutoFit/>
          </a:bodyPr>
          <a:lstStyle/>
          <a:p>
            <a:r>
              <a:rPr lang="es-ES_tradnl" b="1" dirty="0" smtClean="0">
                <a:solidFill>
                  <a:srgbClr val="6B13B3"/>
                </a:solidFill>
              </a:rPr>
              <a:t>La distribución del poder</a:t>
            </a:r>
            <a:endParaRPr lang="en-US" b="1" dirty="0">
              <a:solidFill>
                <a:srgbClr val="6B13B3"/>
              </a:solidFill>
            </a:endParaRPr>
          </a:p>
        </p:txBody>
      </p:sp>
      <p:sp>
        <p:nvSpPr>
          <p:cNvPr id="13" name="TextBox 12"/>
          <p:cNvSpPr txBox="1"/>
          <p:nvPr/>
        </p:nvSpPr>
        <p:spPr>
          <a:xfrm>
            <a:off x="6000760" y="2857496"/>
            <a:ext cx="3000428" cy="646331"/>
          </a:xfrm>
          <a:prstGeom prst="rect">
            <a:avLst/>
          </a:prstGeom>
          <a:noFill/>
        </p:spPr>
        <p:txBody>
          <a:bodyPr wrap="square" rtlCol="0">
            <a:spAutoFit/>
          </a:bodyPr>
          <a:lstStyle/>
          <a:p>
            <a:pPr algn="ctr"/>
            <a:r>
              <a:rPr lang="es-ES_tradnl" b="1" dirty="0" smtClean="0">
                <a:solidFill>
                  <a:srgbClr val="6B13B3"/>
                </a:solidFill>
              </a:rPr>
              <a:t>El ejercicio popular directo del poder</a:t>
            </a:r>
            <a:endParaRPr lang="en-US" b="1" dirty="0">
              <a:solidFill>
                <a:srgbClr val="6B13B3"/>
              </a:solidFill>
            </a:endParaRPr>
          </a:p>
        </p:txBody>
      </p:sp>
      <p:cxnSp>
        <p:nvCxnSpPr>
          <p:cNvPr id="21" name="Straight Arrow Connector 20"/>
          <p:cNvCxnSpPr/>
          <p:nvPr/>
        </p:nvCxnSpPr>
        <p:spPr>
          <a:xfrm>
            <a:off x="3000364" y="3071810"/>
            <a:ext cx="2928958" cy="1588"/>
          </a:xfrm>
          <a:prstGeom prst="straightConnector1">
            <a:avLst/>
          </a:prstGeom>
          <a:ln w="2540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929852" y="3856834"/>
            <a:ext cx="1285884"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86050" y="4500570"/>
            <a:ext cx="3500462" cy="369332"/>
          </a:xfrm>
          <a:prstGeom prst="rect">
            <a:avLst/>
          </a:prstGeom>
          <a:noFill/>
        </p:spPr>
        <p:txBody>
          <a:bodyPr wrap="square" rtlCol="0">
            <a:spAutoFit/>
          </a:bodyPr>
          <a:lstStyle/>
          <a:p>
            <a:r>
              <a:rPr lang="es-ES_tradnl" b="1" dirty="0" smtClean="0">
                <a:solidFill>
                  <a:srgbClr val="FF0000"/>
                </a:solidFill>
              </a:rPr>
              <a:t>Definición tentativa de democracia</a:t>
            </a:r>
            <a:endParaRPr lang="en-US" b="1" dirty="0">
              <a:solidFill>
                <a:srgbClr val="FF0000"/>
              </a:solidFill>
            </a:endParaRPr>
          </a:p>
        </p:txBody>
      </p:sp>
      <p:cxnSp>
        <p:nvCxnSpPr>
          <p:cNvPr id="34" name="Straight Connector 33"/>
          <p:cNvCxnSpPr/>
          <p:nvPr/>
        </p:nvCxnSpPr>
        <p:spPr>
          <a:xfrm rot="5400000">
            <a:off x="4429918" y="642124"/>
            <a:ext cx="284958" cy="79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785794"/>
            <a:ext cx="2571768"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1928794" y="785794"/>
            <a:ext cx="264320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2000"/>
                                        <p:tgtEl>
                                          <p:spTgt spid="4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par>
                          <p:cTn id="51" fill="hold">
                            <p:stCondLst>
                              <p:cond delay="100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000"/>
                                        <p:tgtEl>
                                          <p:spTgt spid="21"/>
                                        </p:tgtEl>
                                      </p:cBhvr>
                                    </p:animEffect>
                                  </p:childTnLst>
                                </p:cTn>
                              </p:par>
                            </p:childTnLst>
                          </p:cTn>
                        </p:par>
                        <p:par>
                          <p:cTn id="55" fill="hold">
                            <p:stCondLst>
                              <p:cond delay="12000"/>
                            </p:stCondLst>
                            <p:childTnLst>
                              <p:par>
                                <p:cTn id="56" presetID="10" presetClass="entr" presetSubtype="0"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0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876D19-5472-419D-8967-9F46ECCE7981}" type="slidenum">
              <a:rPr lang="en-US" smtClean="0"/>
              <a:pPr/>
              <a:t>7</a:t>
            </a:fld>
            <a:endParaRPr lang="en-US" dirty="0"/>
          </a:p>
        </p:txBody>
      </p:sp>
      <p:sp>
        <p:nvSpPr>
          <p:cNvPr id="5" name="TextBox 4"/>
          <p:cNvSpPr txBox="1"/>
          <p:nvPr/>
        </p:nvSpPr>
        <p:spPr>
          <a:xfrm>
            <a:off x="0" y="357166"/>
            <a:ext cx="9144000" cy="523220"/>
          </a:xfrm>
          <a:prstGeom prst="rect">
            <a:avLst/>
          </a:prstGeom>
          <a:noFill/>
        </p:spPr>
        <p:txBody>
          <a:bodyPr wrap="square" rtlCol="0">
            <a:spAutoFit/>
          </a:bodyPr>
          <a:lstStyle/>
          <a:p>
            <a:pPr algn="ctr"/>
            <a:r>
              <a:rPr lang="es-ES_tradnl" sz="2800" b="1" dirty="0" smtClean="0">
                <a:solidFill>
                  <a:srgbClr val="0070C0"/>
                </a:solidFill>
              </a:rPr>
              <a:t>El espacio público en democracia</a:t>
            </a:r>
            <a:endParaRPr lang="en-US" sz="2800" b="1" dirty="0">
              <a:solidFill>
                <a:srgbClr val="0070C0"/>
              </a:solidFill>
            </a:endParaRPr>
          </a:p>
        </p:txBody>
      </p:sp>
      <p:cxnSp>
        <p:nvCxnSpPr>
          <p:cNvPr id="9" name="Straight Connector 8"/>
          <p:cNvCxnSpPr>
            <a:stCxn id="5" idx="2"/>
          </p:cNvCxnSpPr>
          <p:nvPr/>
        </p:nvCxnSpPr>
        <p:spPr>
          <a:xfrm rot="5400000">
            <a:off x="4226387" y="1225999"/>
            <a:ext cx="69122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2214546" y="1571612"/>
            <a:ext cx="2357454"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2000232" y="1785926"/>
            <a:ext cx="428628"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034" y="2000240"/>
            <a:ext cx="3714776" cy="369332"/>
          </a:xfrm>
          <a:prstGeom prst="rect">
            <a:avLst/>
          </a:prstGeom>
          <a:noFill/>
        </p:spPr>
        <p:txBody>
          <a:bodyPr wrap="square" rtlCol="0">
            <a:spAutoFit/>
          </a:bodyPr>
          <a:lstStyle/>
          <a:p>
            <a:r>
              <a:rPr lang="es-ES_tradnl" b="1" dirty="0" smtClean="0">
                <a:solidFill>
                  <a:srgbClr val="6B13B3"/>
                </a:solidFill>
              </a:rPr>
              <a:t>El problema del sistema de gobierno</a:t>
            </a:r>
            <a:endParaRPr lang="en-US" b="1" dirty="0">
              <a:solidFill>
                <a:srgbClr val="6B13B3"/>
              </a:solidFill>
            </a:endParaRPr>
          </a:p>
        </p:txBody>
      </p:sp>
      <p:cxnSp>
        <p:nvCxnSpPr>
          <p:cNvPr id="21" name="Elbow Connector 20"/>
          <p:cNvCxnSpPr/>
          <p:nvPr/>
        </p:nvCxnSpPr>
        <p:spPr>
          <a:xfrm rot="5400000">
            <a:off x="893737" y="2392355"/>
            <a:ext cx="856462" cy="643736"/>
          </a:xfrm>
          <a:prstGeom prst="bentConnector3">
            <a:avLst>
              <a:gd name="adj1" fmla="val 48729"/>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H="1">
            <a:off x="2894001" y="2322505"/>
            <a:ext cx="856462" cy="785024"/>
          </a:xfrm>
          <a:prstGeom prst="bentConnector3">
            <a:avLst>
              <a:gd name="adj1" fmla="val 50000"/>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85720" y="3143248"/>
            <a:ext cx="1643074" cy="646331"/>
          </a:xfrm>
          <a:prstGeom prst="rect">
            <a:avLst/>
          </a:prstGeom>
          <a:noFill/>
        </p:spPr>
        <p:txBody>
          <a:bodyPr wrap="square" rtlCol="0">
            <a:spAutoFit/>
          </a:bodyPr>
          <a:lstStyle/>
          <a:p>
            <a:pPr algn="ctr"/>
            <a:r>
              <a:rPr lang="es-ES_tradnl" dirty="0" smtClean="0">
                <a:solidFill>
                  <a:srgbClr val="6B13B3"/>
                </a:solidFill>
              </a:rPr>
              <a:t>Democracia Representativa</a:t>
            </a:r>
            <a:r>
              <a:rPr lang="es-ES_tradnl" dirty="0" smtClean="0"/>
              <a:t> </a:t>
            </a:r>
            <a:endParaRPr lang="en-US" dirty="0"/>
          </a:p>
        </p:txBody>
      </p:sp>
      <p:sp>
        <p:nvSpPr>
          <p:cNvPr id="42" name="TextBox 41"/>
          <p:cNvSpPr txBox="1"/>
          <p:nvPr/>
        </p:nvSpPr>
        <p:spPr>
          <a:xfrm>
            <a:off x="2857488" y="3143248"/>
            <a:ext cx="1928826" cy="646331"/>
          </a:xfrm>
          <a:prstGeom prst="rect">
            <a:avLst/>
          </a:prstGeom>
          <a:noFill/>
        </p:spPr>
        <p:txBody>
          <a:bodyPr wrap="square" rtlCol="0">
            <a:spAutoFit/>
          </a:bodyPr>
          <a:lstStyle/>
          <a:p>
            <a:pPr algn="ctr"/>
            <a:r>
              <a:rPr lang="es-ES_tradnl" dirty="0" smtClean="0">
                <a:solidFill>
                  <a:srgbClr val="6B13B3"/>
                </a:solidFill>
              </a:rPr>
              <a:t>Democracia Popular directa</a:t>
            </a:r>
            <a:endParaRPr lang="en-US" dirty="0">
              <a:solidFill>
                <a:srgbClr val="6B13B3"/>
              </a:solidFill>
            </a:endParaRPr>
          </a:p>
        </p:txBody>
      </p:sp>
      <p:cxnSp>
        <p:nvCxnSpPr>
          <p:cNvPr id="46" name="Straight Connector 45"/>
          <p:cNvCxnSpPr/>
          <p:nvPr/>
        </p:nvCxnSpPr>
        <p:spPr>
          <a:xfrm>
            <a:off x="4572000" y="1571612"/>
            <a:ext cx="192882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001025" y="3071413"/>
            <a:ext cx="2999602"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500826" y="2643182"/>
            <a:ext cx="50006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00826" y="3571876"/>
            <a:ext cx="50006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500826" y="4572008"/>
            <a:ext cx="50006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929454" y="1142984"/>
            <a:ext cx="1714512" cy="369332"/>
          </a:xfrm>
          <a:prstGeom prst="rect">
            <a:avLst/>
          </a:prstGeom>
          <a:noFill/>
        </p:spPr>
        <p:txBody>
          <a:bodyPr wrap="square" rtlCol="0">
            <a:spAutoFit/>
          </a:bodyPr>
          <a:lstStyle/>
          <a:p>
            <a:r>
              <a:rPr lang="es-ES_tradnl" b="1" dirty="0" smtClean="0">
                <a:solidFill>
                  <a:srgbClr val="6B13B3"/>
                </a:solidFill>
              </a:rPr>
              <a:t>Los elementos</a:t>
            </a:r>
            <a:endParaRPr lang="en-US" b="1" dirty="0">
              <a:solidFill>
                <a:srgbClr val="6B13B3"/>
              </a:solidFill>
            </a:endParaRPr>
          </a:p>
        </p:txBody>
      </p:sp>
      <p:sp>
        <p:nvSpPr>
          <p:cNvPr id="66" name="TextBox 65"/>
          <p:cNvSpPr txBox="1"/>
          <p:nvPr/>
        </p:nvSpPr>
        <p:spPr>
          <a:xfrm>
            <a:off x="7000892" y="2428868"/>
            <a:ext cx="1643074" cy="369332"/>
          </a:xfrm>
          <a:prstGeom prst="rect">
            <a:avLst/>
          </a:prstGeom>
          <a:noFill/>
        </p:spPr>
        <p:txBody>
          <a:bodyPr wrap="square" rtlCol="0">
            <a:spAutoFit/>
          </a:bodyPr>
          <a:lstStyle/>
          <a:p>
            <a:r>
              <a:rPr lang="es-ES_tradnl" dirty="0" smtClean="0">
                <a:solidFill>
                  <a:srgbClr val="6B13B3"/>
                </a:solidFill>
              </a:rPr>
              <a:t>Pluralidad</a:t>
            </a:r>
            <a:endParaRPr lang="en-US" dirty="0">
              <a:solidFill>
                <a:srgbClr val="6B13B3"/>
              </a:solidFill>
            </a:endParaRPr>
          </a:p>
        </p:txBody>
      </p:sp>
      <p:sp>
        <p:nvSpPr>
          <p:cNvPr id="67" name="TextBox 66"/>
          <p:cNvSpPr txBox="1"/>
          <p:nvPr/>
        </p:nvSpPr>
        <p:spPr>
          <a:xfrm>
            <a:off x="7072298" y="3214686"/>
            <a:ext cx="2071702" cy="646331"/>
          </a:xfrm>
          <a:prstGeom prst="rect">
            <a:avLst/>
          </a:prstGeom>
          <a:noFill/>
        </p:spPr>
        <p:txBody>
          <a:bodyPr wrap="square" rtlCol="0">
            <a:spAutoFit/>
          </a:bodyPr>
          <a:lstStyle/>
          <a:p>
            <a:r>
              <a:rPr lang="es-ES_tradnl" dirty="0" smtClean="0">
                <a:solidFill>
                  <a:srgbClr val="6B13B3"/>
                </a:solidFill>
              </a:rPr>
              <a:t>Campo de negociación</a:t>
            </a:r>
            <a:endParaRPr lang="en-US" dirty="0">
              <a:solidFill>
                <a:srgbClr val="6B13B3"/>
              </a:solidFill>
            </a:endParaRPr>
          </a:p>
        </p:txBody>
      </p:sp>
      <p:sp>
        <p:nvSpPr>
          <p:cNvPr id="68" name="TextBox 67"/>
          <p:cNvSpPr txBox="1"/>
          <p:nvPr/>
        </p:nvSpPr>
        <p:spPr>
          <a:xfrm>
            <a:off x="7000892" y="4357694"/>
            <a:ext cx="1643074" cy="369332"/>
          </a:xfrm>
          <a:prstGeom prst="rect">
            <a:avLst/>
          </a:prstGeom>
          <a:noFill/>
        </p:spPr>
        <p:txBody>
          <a:bodyPr wrap="square" rtlCol="0">
            <a:spAutoFit/>
          </a:bodyPr>
          <a:lstStyle/>
          <a:p>
            <a:r>
              <a:rPr lang="es-ES_tradnl" dirty="0" smtClean="0">
                <a:solidFill>
                  <a:srgbClr val="6B13B3"/>
                </a:solidFill>
              </a:rPr>
              <a:t>Sustento legal</a:t>
            </a:r>
            <a:endParaRPr lang="en-US" dirty="0">
              <a:solidFill>
                <a:srgbClr val="6B13B3"/>
              </a:solidFill>
            </a:endParaRPr>
          </a:p>
        </p:txBody>
      </p:sp>
      <p:sp>
        <p:nvSpPr>
          <p:cNvPr id="69" name="TextBox 68"/>
          <p:cNvSpPr txBox="1"/>
          <p:nvPr/>
        </p:nvSpPr>
        <p:spPr>
          <a:xfrm>
            <a:off x="3357554" y="5643578"/>
            <a:ext cx="2857520" cy="954107"/>
          </a:xfrm>
          <a:prstGeom prst="rect">
            <a:avLst/>
          </a:prstGeom>
          <a:noFill/>
        </p:spPr>
        <p:txBody>
          <a:bodyPr wrap="square" rtlCol="0">
            <a:spAutoFit/>
          </a:bodyPr>
          <a:lstStyle/>
          <a:p>
            <a:pPr algn="ctr"/>
            <a:r>
              <a:rPr lang="es-ES_tradnl" sz="2800" b="1" dirty="0" smtClean="0">
                <a:solidFill>
                  <a:srgbClr val="FF0000"/>
                </a:solidFill>
              </a:rPr>
              <a:t>UN JUEGO COOPERATIVO </a:t>
            </a:r>
            <a:endParaRPr lang="en-US" sz="2800" b="1" dirty="0">
              <a:solidFill>
                <a:srgbClr val="FF0000"/>
              </a:solidFill>
            </a:endParaRPr>
          </a:p>
        </p:txBody>
      </p:sp>
      <p:sp>
        <p:nvSpPr>
          <p:cNvPr id="75" name="Right Arrow 74"/>
          <p:cNvSpPr/>
          <p:nvPr/>
        </p:nvSpPr>
        <p:spPr>
          <a:xfrm rot="5400000">
            <a:off x="4171283" y="4472659"/>
            <a:ext cx="115862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0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0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000"/>
                                        <p:tgtEl>
                                          <p:spTgt spid="54"/>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2000"/>
                                        <p:tgtEl>
                                          <p:spTgt spid="5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2000"/>
                                        <p:tgtEl>
                                          <p:spTgt spid="63"/>
                                        </p:tgtEl>
                                      </p:cBhvr>
                                    </p:animEffect>
                                  </p:childTnLst>
                                </p:cTn>
                              </p:par>
                            </p:childTnLst>
                          </p:cTn>
                        </p:par>
                        <p:par>
                          <p:cTn id="59" fill="hold">
                            <p:stCondLst>
                              <p:cond delay="8000"/>
                            </p:stCondLst>
                            <p:childTnLst>
                              <p:par>
                                <p:cTn id="60" presetID="10" presetClass="entr" presetSubtype="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2000"/>
                                        <p:tgtEl>
                                          <p:spTgt spid="66"/>
                                        </p:tgtEl>
                                      </p:cBhvr>
                                    </p:animEffect>
                                  </p:childTnLst>
                                </p:cTn>
                              </p:par>
                            </p:childTnLst>
                          </p:cTn>
                        </p:par>
                        <p:par>
                          <p:cTn id="63" fill="hold">
                            <p:stCondLst>
                              <p:cond delay="10000"/>
                            </p:stCondLst>
                            <p:childTnLst>
                              <p:par>
                                <p:cTn id="64" presetID="10" presetClass="entr" presetSubtype="0"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2000"/>
                                        <p:tgtEl>
                                          <p:spTgt spid="67"/>
                                        </p:tgtEl>
                                      </p:cBhvr>
                                    </p:animEffect>
                                  </p:childTnLst>
                                </p:cTn>
                              </p:par>
                            </p:childTnLst>
                          </p:cTn>
                        </p:par>
                        <p:par>
                          <p:cTn id="67" fill="hold">
                            <p:stCondLst>
                              <p:cond delay="12000"/>
                            </p:stCondLst>
                            <p:childTnLst>
                              <p:par>
                                <p:cTn id="68" presetID="10" presetClass="entr" presetSubtype="0"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20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2000"/>
                                        <p:tgtEl>
                                          <p:spTgt spid="75"/>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2000"/>
                                        <p:tgtEl>
                                          <p:spTgt spid="69"/>
                                        </p:tgtEl>
                                      </p:cBhvr>
                                    </p:animEffect>
                                  </p:childTnLst>
                                </p:cTn>
                              </p:par>
                            </p:childTnLst>
                          </p:cTn>
                        </p:par>
                        <p:par>
                          <p:cTn id="80" fill="hold">
                            <p:stCondLst>
                              <p:cond delay="4000"/>
                            </p:stCondLst>
                            <p:childTnLst>
                              <p:par>
                                <p:cTn id="81" presetID="6" presetClass="emph" presetSubtype="0" fill="hold" grpId="1" nodeType="afterEffect">
                                  <p:stCondLst>
                                    <p:cond delay="0"/>
                                  </p:stCondLst>
                                  <p:childTnLst>
                                    <p:animScale>
                                      <p:cBhvr>
                                        <p:cTn id="82" dur="2000" fill="hold"/>
                                        <p:tgtEl>
                                          <p:spTgt spid="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41" grpId="0"/>
      <p:bldP spid="42" grpId="0"/>
      <p:bldP spid="65" grpId="0"/>
      <p:bldP spid="66" grpId="0"/>
      <p:bldP spid="67" grpId="0"/>
      <p:bldP spid="68" grpId="0"/>
      <p:bldP spid="69" grpId="0"/>
      <p:bldP spid="69" grpId="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876D19-5472-419D-8967-9F46ECCE7981}" type="slidenum">
              <a:rPr lang="en-US" smtClean="0"/>
              <a:pPr/>
              <a:t>8</a:t>
            </a:fld>
            <a:endParaRPr lang="en-US" dirty="0"/>
          </a:p>
        </p:txBody>
      </p:sp>
      <p:sp>
        <p:nvSpPr>
          <p:cNvPr id="5" name="TextBox 4"/>
          <p:cNvSpPr txBox="1"/>
          <p:nvPr/>
        </p:nvSpPr>
        <p:spPr>
          <a:xfrm>
            <a:off x="0" y="214290"/>
            <a:ext cx="9144000" cy="523220"/>
          </a:xfrm>
          <a:prstGeom prst="rect">
            <a:avLst/>
          </a:prstGeom>
          <a:noFill/>
        </p:spPr>
        <p:txBody>
          <a:bodyPr wrap="square" rtlCol="0">
            <a:spAutoFit/>
          </a:bodyPr>
          <a:lstStyle/>
          <a:p>
            <a:pPr algn="ctr"/>
            <a:r>
              <a:rPr lang="es-ES_tradnl" sz="2800" b="1" dirty="0" smtClean="0">
                <a:solidFill>
                  <a:srgbClr val="0070C0"/>
                </a:solidFill>
              </a:rPr>
              <a:t>Conclusiones</a:t>
            </a:r>
            <a:r>
              <a:rPr lang="es-ES_tradnl" dirty="0" smtClean="0"/>
              <a:t> </a:t>
            </a:r>
            <a:endParaRPr lang="en-US" dirty="0"/>
          </a:p>
        </p:txBody>
      </p:sp>
      <p:cxnSp>
        <p:nvCxnSpPr>
          <p:cNvPr id="7" name="Straight Connector 6"/>
          <p:cNvCxnSpPr>
            <a:stCxn id="5" idx="2"/>
          </p:cNvCxnSpPr>
          <p:nvPr/>
        </p:nvCxnSpPr>
        <p:spPr>
          <a:xfrm rot="5400000">
            <a:off x="4226387" y="1083123"/>
            <a:ext cx="69122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714480" y="1428736"/>
            <a:ext cx="514353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465241" y="1677975"/>
            <a:ext cx="500066"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7224" y="1928802"/>
            <a:ext cx="1785918" cy="646331"/>
          </a:xfrm>
          <a:prstGeom prst="rect">
            <a:avLst/>
          </a:prstGeom>
          <a:noFill/>
        </p:spPr>
        <p:txBody>
          <a:bodyPr wrap="square" rtlCol="0">
            <a:spAutoFit/>
          </a:bodyPr>
          <a:lstStyle/>
          <a:p>
            <a:pPr algn="ctr"/>
            <a:r>
              <a:rPr lang="es-ES_tradnl" b="1" dirty="0" smtClean="0">
                <a:solidFill>
                  <a:srgbClr val="6B13B3"/>
                </a:solidFill>
              </a:rPr>
              <a:t>El dilema del Cuarto Poder</a:t>
            </a:r>
            <a:endParaRPr lang="en-US" b="1" dirty="0">
              <a:solidFill>
                <a:srgbClr val="6B13B3"/>
              </a:solidFill>
            </a:endParaRPr>
          </a:p>
        </p:txBody>
      </p:sp>
      <p:cxnSp>
        <p:nvCxnSpPr>
          <p:cNvPr id="17" name="Straight Connector 16"/>
          <p:cNvCxnSpPr/>
          <p:nvPr/>
        </p:nvCxnSpPr>
        <p:spPr>
          <a:xfrm rot="5400000">
            <a:off x="6001554" y="2285992"/>
            <a:ext cx="1713718" cy="79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322365" y="2963859"/>
            <a:ext cx="785818"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714480" y="3357562"/>
            <a:ext cx="428628"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14546" y="3143248"/>
            <a:ext cx="3500462" cy="646331"/>
          </a:xfrm>
          <a:prstGeom prst="rect">
            <a:avLst/>
          </a:prstGeom>
          <a:noFill/>
        </p:spPr>
        <p:txBody>
          <a:bodyPr wrap="square" rtlCol="0">
            <a:spAutoFit/>
          </a:bodyPr>
          <a:lstStyle/>
          <a:p>
            <a:r>
              <a:rPr lang="es-ES_tradnl" dirty="0" smtClean="0">
                <a:solidFill>
                  <a:srgbClr val="6B13B3"/>
                </a:solidFill>
              </a:rPr>
              <a:t>Una mirada a los MCS dentro del espacio público en democracia</a:t>
            </a:r>
            <a:endParaRPr lang="en-US" dirty="0">
              <a:solidFill>
                <a:srgbClr val="6B13B3"/>
              </a:solidFill>
            </a:endParaRPr>
          </a:p>
        </p:txBody>
      </p:sp>
      <p:cxnSp>
        <p:nvCxnSpPr>
          <p:cNvPr id="29" name="Straight Connector 28"/>
          <p:cNvCxnSpPr/>
          <p:nvPr/>
        </p:nvCxnSpPr>
        <p:spPr>
          <a:xfrm>
            <a:off x="6858016" y="1643050"/>
            <a:ext cx="714380" cy="1588"/>
          </a:xfrm>
          <a:prstGeom prst="line">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58016" y="2357430"/>
            <a:ext cx="714380" cy="1588"/>
          </a:xfrm>
          <a:prstGeom prst="line">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58016" y="3143248"/>
            <a:ext cx="714380" cy="1588"/>
          </a:xfrm>
          <a:prstGeom prst="line">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43834" y="1285860"/>
            <a:ext cx="1500166" cy="646331"/>
          </a:xfrm>
          <a:prstGeom prst="rect">
            <a:avLst/>
          </a:prstGeom>
          <a:noFill/>
        </p:spPr>
        <p:txBody>
          <a:bodyPr wrap="square" rtlCol="0">
            <a:spAutoFit/>
          </a:bodyPr>
          <a:lstStyle/>
          <a:p>
            <a:pPr algn="ctr"/>
            <a:r>
              <a:rPr lang="es-ES_tradnl" dirty="0" smtClean="0">
                <a:solidFill>
                  <a:srgbClr val="6B13B3"/>
                </a:solidFill>
              </a:rPr>
              <a:t>Resumen Capitulo I</a:t>
            </a:r>
            <a:endParaRPr lang="en-US" dirty="0">
              <a:solidFill>
                <a:srgbClr val="6B13B3"/>
              </a:solidFill>
            </a:endParaRPr>
          </a:p>
        </p:txBody>
      </p:sp>
      <p:sp>
        <p:nvSpPr>
          <p:cNvPr id="36" name="TextBox 35"/>
          <p:cNvSpPr txBox="1"/>
          <p:nvPr/>
        </p:nvSpPr>
        <p:spPr>
          <a:xfrm>
            <a:off x="7715272" y="2000240"/>
            <a:ext cx="1428728" cy="646331"/>
          </a:xfrm>
          <a:prstGeom prst="rect">
            <a:avLst/>
          </a:prstGeom>
          <a:noFill/>
        </p:spPr>
        <p:txBody>
          <a:bodyPr wrap="square" rtlCol="0">
            <a:spAutoFit/>
          </a:bodyPr>
          <a:lstStyle/>
          <a:p>
            <a:pPr algn="ctr"/>
            <a:r>
              <a:rPr lang="es-ES_tradnl" dirty="0" smtClean="0">
                <a:solidFill>
                  <a:srgbClr val="6B13B3"/>
                </a:solidFill>
              </a:rPr>
              <a:t>Resumen Capitulo II</a:t>
            </a:r>
            <a:endParaRPr lang="en-US" dirty="0">
              <a:solidFill>
                <a:srgbClr val="6B13B3"/>
              </a:solidFill>
            </a:endParaRPr>
          </a:p>
        </p:txBody>
      </p:sp>
      <p:sp>
        <p:nvSpPr>
          <p:cNvPr id="37" name="TextBox 36"/>
          <p:cNvSpPr txBox="1"/>
          <p:nvPr/>
        </p:nvSpPr>
        <p:spPr>
          <a:xfrm>
            <a:off x="7715272" y="2643182"/>
            <a:ext cx="1428728" cy="646331"/>
          </a:xfrm>
          <a:prstGeom prst="rect">
            <a:avLst/>
          </a:prstGeom>
          <a:noFill/>
        </p:spPr>
        <p:txBody>
          <a:bodyPr wrap="square" rtlCol="0">
            <a:spAutoFit/>
          </a:bodyPr>
          <a:lstStyle/>
          <a:p>
            <a:pPr algn="ctr"/>
            <a:r>
              <a:rPr lang="es-ES_tradnl" dirty="0" smtClean="0">
                <a:solidFill>
                  <a:srgbClr val="6B13B3"/>
                </a:solidFill>
              </a:rPr>
              <a:t>Resumen Capitulo III</a:t>
            </a:r>
            <a:endParaRPr lang="en-US" dirty="0">
              <a:solidFill>
                <a:srgbClr val="6B13B3"/>
              </a:solidFill>
            </a:endParaRPr>
          </a:p>
        </p:txBody>
      </p:sp>
      <p:cxnSp>
        <p:nvCxnSpPr>
          <p:cNvPr id="43" name="Straight Connector 42"/>
          <p:cNvCxnSpPr/>
          <p:nvPr/>
        </p:nvCxnSpPr>
        <p:spPr>
          <a:xfrm>
            <a:off x="5500694" y="3571876"/>
            <a:ext cx="3000396"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8359917" y="3427298"/>
            <a:ext cx="282363" cy="1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144430" y="4572008"/>
            <a:ext cx="1999470" cy="79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5929322" y="5572140"/>
            <a:ext cx="1214446" cy="1588"/>
          </a:xfrm>
          <a:prstGeom prst="line">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000232" y="5143512"/>
            <a:ext cx="3929090" cy="923330"/>
          </a:xfrm>
          <a:prstGeom prst="rect">
            <a:avLst/>
          </a:prstGeom>
          <a:noFill/>
        </p:spPr>
        <p:txBody>
          <a:bodyPr wrap="square" rtlCol="0">
            <a:spAutoFit/>
          </a:bodyPr>
          <a:lstStyle/>
          <a:p>
            <a:pPr algn="ctr"/>
            <a:r>
              <a:rPr lang="es-ES_tradnl" b="1" dirty="0" smtClean="0">
                <a:solidFill>
                  <a:srgbClr val="FF0000"/>
                </a:solidFill>
              </a:rPr>
              <a:t>Objetivos del espacio público en democracia , función y reflexiones.  </a:t>
            </a:r>
          </a:p>
          <a:p>
            <a:r>
              <a:rPr lang="es-ES_tradnl"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000"/>
                                        <p:tgtEl>
                                          <p:spTgt spid="34"/>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0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childTnLst>
                                </p:cTn>
                              </p:par>
                            </p:childTnLst>
                          </p:cTn>
                        </p:par>
                        <p:par>
                          <p:cTn id="48" fill="hold">
                            <p:stCondLst>
                              <p:cond delay="1000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2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2000"/>
                                        <p:tgtEl>
                                          <p:spTgt spid="45"/>
                                        </p:tgtEl>
                                      </p:cBhvr>
                                    </p:animEffect>
                                  </p:childTnLst>
                                </p:cTn>
                              </p:par>
                              <p:par>
                                <p:cTn id="60" presetID="10" presetClass="entr" presetSubtype="0"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2000"/>
                                        <p:tgtEl>
                                          <p:spTgt spid="54"/>
                                        </p:tgtEl>
                                      </p:cBhvr>
                                    </p:animEffect>
                                  </p:childTnLst>
                                </p:cTn>
                              </p:par>
                              <p:par>
                                <p:cTn id="63" presetID="10"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20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20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6" grpId="0"/>
      <p:bldP spid="34" grpId="0"/>
      <p:bldP spid="36" grpId="0"/>
      <p:bldP spid="37"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Capítulo I</a:t>
            </a:r>
            <a:endParaRPr lang="en-US" dirty="0"/>
          </a:p>
        </p:txBody>
      </p:sp>
      <p:sp>
        <p:nvSpPr>
          <p:cNvPr id="4" name="Slide Number Placeholder 3"/>
          <p:cNvSpPr>
            <a:spLocks noGrp="1"/>
          </p:cNvSpPr>
          <p:nvPr>
            <p:ph type="sldNum" sz="quarter" idx="12"/>
          </p:nvPr>
        </p:nvSpPr>
        <p:spPr/>
        <p:txBody>
          <a:bodyPr/>
          <a:lstStyle/>
          <a:p>
            <a:fld id="{F2876D19-5472-419D-8967-9F46ECCE7981}" type="slidenum">
              <a:rPr lang="en-US" smtClean="0"/>
              <a:pPr/>
              <a:t>9</a:t>
            </a:fld>
            <a:endParaRPr lang="en-US" dirty="0"/>
          </a:p>
        </p:txBody>
      </p:sp>
      <p:pic>
        <p:nvPicPr>
          <p:cNvPr id="5" name="Picture 4" descr="Henri-Silberman-Brooklyn-Bridge-.jpg"/>
          <p:cNvPicPr>
            <a:picLocks noChangeAspect="1"/>
          </p:cNvPicPr>
          <p:nvPr/>
        </p:nvPicPr>
        <p:blipFill>
          <a:blip r:embed="rId2"/>
          <a:stretch>
            <a:fillRect/>
          </a:stretch>
        </p:blipFill>
        <p:spPr>
          <a:xfrm>
            <a:off x="2071670" y="1357298"/>
            <a:ext cx="4857750" cy="3619500"/>
          </a:xfrm>
          <a:prstGeom prst="rect">
            <a:avLst/>
          </a:prstGeom>
        </p:spPr>
      </p:pic>
      <p:sp>
        <p:nvSpPr>
          <p:cNvPr id="6" name="TextBox 5"/>
          <p:cNvSpPr txBox="1"/>
          <p:nvPr/>
        </p:nvSpPr>
        <p:spPr>
          <a:xfrm>
            <a:off x="0" y="5357826"/>
            <a:ext cx="9144000" cy="369332"/>
          </a:xfrm>
          <a:prstGeom prst="rect">
            <a:avLst/>
          </a:prstGeom>
          <a:noFill/>
        </p:spPr>
        <p:txBody>
          <a:bodyPr wrap="square" rtlCol="0">
            <a:spAutoFit/>
          </a:bodyPr>
          <a:lstStyle/>
          <a:p>
            <a:pPr algn="ctr"/>
            <a:r>
              <a:rPr lang="es-ES_tradnl" b="1" i="1" dirty="0" smtClean="0"/>
              <a:t>La gran brecha: Privado o Público</a:t>
            </a:r>
            <a:endParaRPr lang="en-US"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TotalTime>
  <Words>3541</Words>
  <Application>Microsoft Office PowerPoint</Application>
  <PresentationFormat>Presentación en pantalla (4:3)</PresentationFormat>
  <Paragraphs>441</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Office Theme</vt:lpstr>
      <vt:lpstr>Diapositiva 1</vt:lpstr>
      <vt:lpstr>Abstrac</vt:lpstr>
      <vt:lpstr>Objetivos</vt:lpstr>
      <vt:lpstr>Introducción</vt:lpstr>
      <vt:lpstr>Secuencia Lógica</vt:lpstr>
      <vt:lpstr>Diapositiva 6</vt:lpstr>
      <vt:lpstr>Diapositiva 7</vt:lpstr>
      <vt:lpstr>Diapositiva 8</vt:lpstr>
      <vt:lpstr>Capítulo I</vt:lpstr>
      <vt:lpstr>Capítulo I  La gran brecha: Privado o Público</vt:lpstr>
      <vt:lpstr>Diapositiva 11</vt:lpstr>
      <vt:lpstr>Capítulo I</vt:lpstr>
      <vt:lpstr>Capítulo I</vt:lpstr>
      <vt:lpstr>Capítulo I</vt:lpstr>
      <vt:lpstr>Capítulo I</vt:lpstr>
      <vt:lpstr>Capítulo I</vt:lpstr>
      <vt:lpstr>Capítulo I</vt:lpstr>
      <vt:lpstr>Capítulo I</vt:lpstr>
      <vt:lpstr>Capítulo I </vt:lpstr>
      <vt:lpstr>Capítulo II</vt:lpstr>
      <vt:lpstr>Capítulo II</vt:lpstr>
      <vt:lpstr>Capítulo II</vt:lpstr>
      <vt:lpstr>Capítulo II</vt:lpstr>
      <vt:lpstr>Capítulo II</vt:lpstr>
      <vt:lpstr>Capítulo II</vt:lpstr>
      <vt:lpstr>Capítulo II</vt:lpstr>
      <vt:lpstr>Capítulo II</vt:lpstr>
      <vt:lpstr>Capítulo II</vt:lpstr>
      <vt:lpstr>Capítulo II</vt:lpstr>
      <vt:lpstr>Capítulo II</vt:lpstr>
      <vt:lpstr>Capítulo III</vt:lpstr>
      <vt:lpstr>Capítulo III</vt:lpstr>
      <vt:lpstr>Capítulo III</vt:lpstr>
      <vt:lpstr>Capítulo III</vt:lpstr>
      <vt:lpstr>Capítulo III</vt:lpstr>
      <vt:lpstr>Capítulo III</vt:lpstr>
      <vt:lpstr>Capítulo III</vt:lpstr>
      <vt:lpstr>Capítulo III</vt:lpstr>
      <vt:lpstr>Capítulo III</vt:lpstr>
      <vt:lpstr>Capítulo III</vt:lpstr>
      <vt:lpstr>Capítulo III</vt:lpstr>
      <vt:lpstr>Capítulo III</vt:lpstr>
      <vt:lpstr>Capítulo IV</vt:lpstr>
      <vt:lpstr>Capítulo IV</vt:lpstr>
      <vt:lpstr>Capítulo IV</vt:lpstr>
      <vt:lpstr>Gracias !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Eduardo</dc:creator>
  <cp:lastModifiedBy>Flia</cp:lastModifiedBy>
  <cp:revision>199</cp:revision>
  <dcterms:created xsi:type="dcterms:W3CDTF">2008-11-09T17:01:46Z</dcterms:created>
  <dcterms:modified xsi:type="dcterms:W3CDTF">2008-11-25T17:44:05Z</dcterms:modified>
</cp:coreProperties>
</file>