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0" r:id="rId13"/>
    <p:sldId id="269" r:id="rId14"/>
    <p:sldId id="270" r:id="rId15"/>
    <p:sldId id="283" r:id="rId16"/>
    <p:sldId id="271" r:id="rId17"/>
    <p:sldId id="284" r:id="rId18"/>
    <p:sldId id="272" r:id="rId19"/>
    <p:sldId id="273" r:id="rId20"/>
    <p:sldId id="274" r:id="rId21"/>
    <p:sldId id="275" r:id="rId22"/>
    <p:sldId id="276" r:id="rId23"/>
    <p:sldId id="277" r:id="rId24"/>
    <p:sldId id="285" r:id="rId25"/>
    <p:sldId id="278" r:id="rId26"/>
  </p:sldIdLst>
  <p:sldSz cx="9144000" cy="6858000" type="screen4x3"/>
  <p:notesSz cx="6854825" cy="97139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6" autoAdjust="0"/>
    <p:restoredTop sz="94660"/>
  </p:normalViewPr>
  <p:slideViewPr>
    <p:cSldViewPr>
      <p:cViewPr varScale="1">
        <p:scale>
          <a:sx n="74" d="100"/>
          <a:sy n="74" d="100"/>
        </p:scale>
        <p:origin x="-13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2815" y="0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0E8C5-B847-4010-AE9B-89893AF50FC7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226531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2815" y="9226531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45CB65-AF87-4A06-877E-197BB58ACC5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1405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2815" y="0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B61763-D1B4-4EEF-9231-F6A32C377072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8538" y="728663"/>
            <a:ext cx="4857750" cy="3643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483" y="4614109"/>
            <a:ext cx="5483860" cy="4371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226531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2815" y="9226531"/>
            <a:ext cx="2970424" cy="4856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064BF-B0FD-49C9-92A1-C0A48B68747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739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6064BF-B0FD-49C9-92A1-C0A48B687471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1CADB-DCDF-4D93-A335-D436ADD50DCE}" type="datetimeFigureOut">
              <a:rPr lang="es-ES" smtClean="0"/>
              <a:pPr/>
              <a:t>28/10/2015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4D7FB-4062-49B7-A534-81890C4C011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28690" y="3000372"/>
            <a:ext cx="7772400" cy="1470025"/>
          </a:xfrm>
        </p:spPr>
        <p:txBody>
          <a:bodyPr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r"/>
            <a:r>
              <a:rPr lang="es-ES" sz="4800" b="1" dirty="0" smtClean="0">
                <a:ln/>
                <a:solidFill>
                  <a:schemeClr val="accent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PRINCIPALES </a:t>
            </a:r>
            <a:br>
              <a:rPr lang="es-ES" sz="4800" b="1" dirty="0" smtClean="0">
                <a:ln/>
                <a:solidFill>
                  <a:schemeClr val="accent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s-ES" sz="4800" b="1" dirty="0" smtClean="0">
                <a:ln/>
                <a:solidFill>
                  <a:schemeClr val="accent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ENFERMEDADES</a:t>
            </a:r>
            <a:br>
              <a:rPr lang="es-ES" sz="4800" b="1" dirty="0" smtClean="0">
                <a:ln/>
                <a:solidFill>
                  <a:schemeClr val="accent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s-ES" sz="4800" b="1" dirty="0" smtClean="0">
                <a:ln/>
                <a:solidFill>
                  <a:schemeClr val="accent3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 LA PIEL DEL CERDO </a:t>
            </a:r>
            <a:endParaRPr lang="es-ES" sz="4800" b="1" dirty="0">
              <a:ln/>
              <a:solidFill>
                <a:schemeClr val="accent3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-32" y="5357826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es-E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M.V MERCEDES CHANG</a:t>
            </a:r>
          </a:p>
          <a:p>
            <a:pPr algn="l"/>
            <a:r>
              <a:rPr lang="es-E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MEDICINA POBLACIONAL</a:t>
            </a:r>
          </a:p>
          <a:p>
            <a:pPr algn="l"/>
            <a:r>
              <a:rPr lang="es-ES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FCV - UCV</a:t>
            </a:r>
            <a:endParaRPr lang="es-ES" sz="28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Imagen" descr="logo ucv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7166" y="71415"/>
            <a:ext cx="1635887" cy="1643190"/>
          </a:xfrm>
          <a:prstGeom prst="rect">
            <a:avLst/>
          </a:prstGeom>
        </p:spPr>
      </p:pic>
      <p:pic>
        <p:nvPicPr>
          <p:cNvPr id="7" name="6 Imagen" descr="fvc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72132" y="285728"/>
            <a:ext cx="1524000" cy="923925"/>
          </a:xfrm>
          <a:prstGeom prst="rect">
            <a:avLst/>
          </a:prstGeom>
        </p:spPr>
      </p:pic>
      <p:pic>
        <p:nvPicPr>
          <p:cNvPr id="8" name="7 Imagen" descr="PIEL RADIAN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2699" y="161514"/>
            <a:ext cx="4360385" cy="29817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LESIONES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8 Imagen" descr="cerdo gras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1928801"/>
            <a:ext cx="4286280" cy="321057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9 Imagen" descr="cerdiugioj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1357298"/>
            <a:ext cx="3810016" cy="49768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LESIONES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Imagen" descr="grasoc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423979"/>
            <a:ext cx="4833330" cy="2647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6 Imagen" descr="epide5r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4844" y="3883676"/>
            <a:ext cx="4429156" cy="29743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7 Imagen" descr="epiderex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928794" y="2214554"/>
            <a:ext cx="5520209" cy="364333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DIAGNÓSTICO: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u="sng" dirty="0" smtClean="0"/>
              <a:t>Signos clínicos</a:t>
            </a:r>
          </a:p>
          <a:p>
            <a:r>
              <a:rPr lang="es-ES" dirty="0" smtClean="0"/>
              <a:t>La </a:t>
            </a:r>
            <a:r>
              <a:rPr lang="es-ES" dirty="0"/>
              <a:t>a</a:t>
            </a:r>
            <a:r>
              <a:rPr lang="es-ES" dirty="0" smtClean="0"/>
              <a:t>usencia de Fiebre y de prurito</a:t>
            </a:r>
          </a:p>
          <a:p>
            <a:r>
              <a:rPr lang="es-ES" dirty="0" smtClean="0"/>
              <a:t>La naturaleza generalizada de las lesiones</a:t>
            </a:r>
          </a:p>
          <a:p>
            <a:pPr>
              <a:buNone/>
            </a:pPr>
            <a:r>
              <a:rPr lang="es-ES" u="sng" dirty="0" smtClean="0"/>
              <a:t>Confirmación estudios:</a:t>
            </a:r>
          </a:p>
          <a:p>
            <a:r>
              <a:rPr lang="es-ES" dirty="0" smtClean="0"/>
              <a:t>Histopatológicos</a:t>
            </a:r>
          </a:p>
          <a:p>
            <a:r>
              <a:rPr lang="es-ES" dirty="0" smtClean="0"/>
              <a:t>Bacteriológicos  (</a:t>
            </a:r>
            <a:r>
              <a:rPr lang="es-ES" dirty="0"/>
              <a:t>S</a:t>
            </a:r>
            <a:r>
              <a:rPr lang="es-ES" dirty="0" smtClean="0"/>
              <a:t>taph-Zym)</a:t>
            </a:r>
          </a:p>
          <a:p>
            <a:endParaRPr lang="es-ES" dirty="0"/>
          </a:p>
        </p:txBody>
      </p:sp>
      <p:pic>
        <p:nvPicPr>
          <p:cNvPr id="9" name="8 Imagen" descr="dx e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4286256"/>
            <a:ext cx="3251238" cy="24352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Viruela porcina</a:t>
            </a:r>
          </a:p>
          <a:p>
            <a:r>
              <a:rPr lang="es-ES" dirty="0" smtClean="0"/>
              <a:t>Sarna</a:t>
            </a:r>
          </a:p>
          <a:p>
            <a:r>
              <a:rPr lang="es-ES" dirty="0" err="1" smtClean="0"/>
              <a:t>Dermatomicosis</a:t>
            </a:r>
            <a:endParaRPr lang="es-ES" dirty="0" smtClean="0"/>
          </a:p>
          <a:p>
            <a:r>
              <a:rPr lang="es-ES" dirty="0" err="1" smtClean="0"/>
              <a:t>Ptiriasis</a:t>
            </a:r>
            <a:r>
              <a:rPr lang="es-ES" dirty="0" smtClean="0"/>
              <a:t> rosea</a:t>
            </a:r>
          </a:p>
          <a:p>
            <a:r>
              <a:rPr lang="es-ES" dirty="0" smtClean="0"/>
              <a:t>Deficiencia de zinc</a:t>
            </a:r>
          </a:p>
          <a:p>
            <a:r>
              <a:rPr lang="es-ES" dirty="0" smtClean="0"/>
              <a:t>Lesiones faciales/ rodillas.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DIAGNÓSTICOS DIFERENCIALES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Imagen" descr="dermatomicosi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29256" y="5330572"/>
            <a:ext cx="3629781" cy="1456014"/>
          </a:xfrm>
          <a:prstGeom prst="rect">
            <a:avLst/>
          </a:prstGeom>
        </p:spPr>
      </p:pic>
      <p:pic>
        <p:nvPicPr>
          <p:cNvPr id="7" name="6 Imagen" descr="ptiriasi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43708" y="2928934"/>
            <a:ext cx="2743200" cy="1666875"/>
          </a:xfrm>
          <a:prstGeom prst="rect">
            <a:avLst/>
          </a:prstGeom>
        </p:spPr>
      </p:pic>
      <p:pic>
        <p:nvPicPr>
          <p:cNvPr id="8" name="7 Imagen" descr="viruel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5533" y="1211407"/>
            <a:ext cx="2638425" cy="1733550"/>
          </a:xfrm>
          <a:prstGeom prst="rect">
            <a:avLst/>
          </a:prstGeom>
        </p:spPr>
      </p:pic>
      <p:pic>
        <p:nvPicPr>
          <p:cNvPr id="9" name="8 Imagen" descr="zinc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32" y="5295945"/>
            <a:ext cx="5311191" cy="149064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Imagen" descr="tratam cerdo gras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1357298"/>
            <a:ext cx="3429024" cy="1656123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85786" y="1500174"/>
            <a:ext cx="3696559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4000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ANTIBIÓTICOS :</a:t>
            </a:r>
            <a:endParaRPr lang="es-ES" sz="2400" dirty="0" smtClean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s-ES" sz="2400" dirty="0" smtClean="0"/>
              <a:t>Penicilinas</a:t>
            </a:r>
          </a:p>
          <a:p>
            <a:pPr algn="ctr">
              <a:buNone/>
            </a:pPr>
            <a:r>
              <a:rPr lang="es-ES" sz="2400" dirty="0" smtClean="0"/>
              <a:t>Ampicilinas </a:t>
            </a:r>
          </a:p>
          <a:p>
            <a:pPr algn="ctr">
              <a:buNone/>
            </a:pPr>
            <a:r>
              <a:rPr lang="es-ES" sz="2400" dirty="0" err="1" smtClean="0"/>
              <a:t>Tilosina</a:t>
            </a:r>
            <a:r>
              <a:rPr lang="es-ES" sz="2400" dirty="0" smtClean="0"/>
              <a:t> </a:t>
            </a:r>
          </a:p>
          <a:p>
            <a:pPr algn="ctr">
              <a:buNone/>
            </a:pPr>
            <a:r>
              <a:rPr lang="es-ES" sz="2400" dirty="0" err="1" smtClean="0"/>
              <a:t>Lincomisina</a:t>
            </a:r>
            <a:endParaRPr lang="es-ES" sz="2400" dirty="0" smtClean="0"/>
          </a:p>
          <a:p>
            <a:pPr algn="ctr">
              <a:buNone/>
            </a:pPr>
            <a:r>
              <a:rPr lang="es-ES" sz="2400" dirty="0" err="1" smtClean="0"/>
              <a:t>Trimetropin</a:t>
            </a:r>
            <a:r>
              <a:rPr lang="es-ES" sz="2400" dirty="0" smtClean="0"/>
              <a:t> </a:t>
            </a:r>
            <a:r>
              <a:rPr lang="es-ES" sz="2400" dirty="0" err="1" smtClean="0"/>
              <a:t>sulfa</a:t>
            </a:r>
            <a:r>
              <a:rPr lang="es-ES" sz="2400" dirty="0" smtClean="0"/>
              <a:t> </a:t>
            </a:r>
          </a:p>
          <a:p>
            <a:pPr algn="ctr">
              <a:buNone/>
            </a:pPr>
            <a:r>
              <a:rPr lang="es-ES" sz="2400" dirty="0" err="1" smtClean="0"/>
              <a:t>cefalosporinas</a:t>
            </a:r>
            <a:endParaRPr lang="es-ES" sz="24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85804" y="428612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500430" y="5000636"/>
            <a:ext cx="549422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VE" sz="2400" dirty="0" smtClean="0"/>
              <a:t>Desinfectantes de la piel</a:t>
            </a:r>
            <a:br>
              <a:rPr lang="es-VE" sz="2400" dirty="0" smtClean="0"/>
            </a:br>
            <a:r>
              <a:rPr lang="es-VE" sz="2400" dirty="0" smtClean="0"/>
              <a:t>Bacterinas autógenas a las cerdas</a:t>
            </a:r>
            <a:br>
              <a:rPr lang="es-VE" sz="2400" dirty="0" smtClean="0"/>
            </a:br>
            <a:r>
              <a:rPr lang="es-VE" sz="2400" dirty="0" smtClean="0"/>
              <a:t>Adecuado corte de colmillos </a:t>
            </a:r>
            <a:br>
              <a:rPr lang="es-VE" sz="2400" dirty="0" smtClean="0"/>
            </a:br>
            <a:r>
              <a:rPr lang="es-VE" sz="2400" dirty="0" smtClean="0"/>
              <a:t>Mejoramiento del ambiente del lechón</a:t>
            </a:r>
            <a:endParaRPr lang="es-ES" sz="2400" dirty="0"/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-1714544" y="4786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4400" b="1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9 Imagen" descr="ceftiofu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14612" y="5143512"/>
            <a:ext cx="1114425" cy="1752600"/>
          </a:xfrm>
          <a:prstGeom prst="rect">
            <a:avLst/>
          </a:prstGeom>
        </p:spPr>
      </p:pic>
      <p:pic>
        <p:nvPicPr>
          <p:cNvPr id="11" name="10 Imagen" descr="penicili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67444" y="2819406"/>
            <a:ext cx="3105150" cy="1466850"/>
          </a:xfrm>
          <a:prstGeom prst="rect">
            <a:avLst/>
          </a:prstGeom>
        </p:spPr>
      </p:pic>
      <p:pic>
        <p:nvPicPr>
          <p:cNvPr id="12" name="11 Imagen" descr="pencive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32" y="5095899"/>
            <a:ext cx="2590800" cy="1762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59632" y="4585381"/>
            <a:ext cx="8229600" cy="1143000"/>
          </a:xfrm>
        </p:spPr>
        <p:txBody>
          <a:bodyPr>
            <a:noAutofit/>
          </a:bodyPr>
          <a:lstStyle/>
          <a:p>
            <a:r>
              <a:rPr lang="es-E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SARNA </a:t>
            </a:r>
            <a:br>
              <a:rPr lang="es-E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SARCÓPTICA</a:t>
            </a:r>
            <a:endParaRPr lang="es-E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Imagen" descr="sar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285728"/>
            <a:ext cx="4643470" cy="327587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dx sar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00892" y="0"/>
            <a:ext cx="2171700" cy="200024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ETIOLOGÌA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6 Imagen" descr="sarc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00924" y="2181233"/>
            <a:ext cx="2143076" cy="239077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7 Imagen" descr="sarcopt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00892" y="4824436"/>
            <a:ext cx="2143108" cy="196215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" name="8 CuadroTexto"/>
          <p:cNvSpPr txBox="1"/>
          <p:nvPr/>
        </p:nvSpPr>
        <p:spPr>
          <a:xfrm>
            <a:off x="357158" y="1785926"/>
            <a:ext cx="6073458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i="1" dirty="0" err="1" smtClean="0"/>
              <a:t>Sarcoptes</a:t>
            </a:r>
            <a:r>
              <a:rPr lang="es-ES" sz="4400" i="1" dirty="0" smtClean="0"/>
              <a:t> </a:t>
            </a:r>
            <a:r>
              <a:rPr lang="es-ES" sz="4400" i="1" dirty="0" err="1" smtClean="0"/>
              <a:t>scabiei</a:t>
            </a:r>
            <a:r>
              <a:rPr lang="es-ES" sz="4400" i="1" dirty="0" smtClean="0"/>
              <a:t> </a:t>
            </a:r>
            <a:r>
              <a:rPr lang="es-ES" sz="4400" i="1" dirty="0" err="1" smtClean="0"/>
              <a:t>var</a:t>
            </a:r>
            <a:r>
              <a:rPr lang="es-ES" sz="4400" i="1" dirty="0" smtClean="0"/>
              <a:t>. </a:t>
            </a:r>
            <a:r>
              <a:rPr lang="es-ES" sz="4400" i="1" dirty="0" err="1" smtClean="0"/>
              <a:t>Suis</a:t>
            </a:r>
            <a:endParaRPr lang="es-ES" sz="4400" i="1" dirty="0" smtClean="0"/>
          </a:p>
          <a:p>
            <a:endParaRPr lang="es-ES" sz="1400" i="1" dirty="0" smtClean="0"/>
          </a:p>
          <a:p>
            <a:r>
              <a:rPr lang="es-ES" sz="3200" i="1" dirty="0" smtClean="0"/>
              <a:t>Acaro  pequeño (0.4 – 0.5 mm)</a:t>
            </a:r>
          </a:p>
          <a:p>
            <a:r>
              <a:rPr lang="es-ES" sz="3200" i="1" dirty="0" smtClean="0"/>
              <a:t>Familia </a:t>
            </a:r>
            <a:r>
              <a:rPr lang="es-ES" sz="3200" i="1" dirty="0" err="1" smtClean="0"/>
              <a:t>Sarcoptidae</a:t>
            </a:r>
            <a:endParaRPr lang="es-ES" sz="3200" i="1" dirty="0" smtClean="0"/>
          </a:p>
          <a:p>
            <a:r>
              <a:rPr lang="es-ES" sz="3200" i="1" dirty="0" smtClean="0"/>
              <a:t>Cuerpo No segmentado</a:t>
            </a:r>
          </a:p>
          <a:p>
            <a:r>
              <a:rPr lang="es-ES" sz="3200" i="1" dirty="0" smtClean="0"/>
              <a:t>4 pares de patas cortas</a:t>
            </a:r>
          </a:p>
          <a:p>
            <a:endParaRPr lang="es-ES" sz="32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dx sarn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429520" y="0"/>
            <a:ext cx="1743072" cy="200024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ETIOLOGÌA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6 Imagen" descr="sarco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9520" y="2181233"/>
            <a:ext cx="1714480" cy="239077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7 Imagen" descr="sarcopt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29552" y="4824436"/>
            <a:ext cx="1785918" cy="196215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sp>
        <p:nvSpPr>
          <p:cNvPr id="9" name="8 CuadroTexto"/>
          <p:cNvSpPr txBox="1"/>
          <p:nvPr/>
        </p:nvSpPr>
        <p:spPr>
          <a:xfrm>
            <a:off x="500034" y="1357298"/>
            <a:ext cx="22816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/>
              <a:t>Ciclo biológico</a:t>
            </a:r>
            <a:endParaRPr lang="es-ES" sz="2800" dirty="0"/>
          </a:p>
        </p:txBody>
      </p:sp>
      <p:sp>
        <p:nvSpPr>
          <p:cNvPr id="10" name="9 CuadroTexto"/>
          <p:cNvSpPr txBox="1"/>
          <p:nvPr/>
        </p:nvSpPr>
        <p:spPr>
          <a:xfrm>
            <a:off x="71406" y="1857364"/>
            <a:ext cx="751231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400" dirty="0" smtClean="0"/>
              <a:t>Permanecen en la epidermis  (huevo, larva, ninfa, adulto))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Huevos en la epidermis 40-50 huevos (1-3 diarios)</a:t>
            </a:r>
          </a:p>
          <a:p>
            <a:pPr>
              <a:buFont typeface="Arial" pitchFamily="34" charset="0"/>
              <a:buChar char="•"/>
            </a:pPr>
            <a:r>
              <a:rPr lang="es-ES" sz="2400" dirty="0" smtClean="0"/>
              <a:t>Sup. Interna de las orejas 18000 ácaros/gr. </a:t>
            </a:r>
          </a:p>
          <a:p>
            <a:r>
              <a:rPr lang="es-ES" sz="2400" dirty="0" smtClean="0"/>
              <a:t>e material extraído.</a:t>
            </a:r>
          </a:p>
        </p:txBody>
      </p:sp>
      <p:pic>
        <p:nvPicPr>
          <p:cNvPr id="11" name="Picture 5" descr="sarcopte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2" y="3929066"/>
            <a:ext cx="7286644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EPIDEMIOLOGÍA: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 smtClean="0"/>
              <a:t>Ppal. Fuente de contaminación animal con lesiones crónicas de sarna            Ácaros orejas </a:t>
            </a:r>
          </a:p>
          <a:p>
            <a:pPr>
              <a:buNone/>
            </a:pPr>
            <a:r>
              <a:rPr lang="es-ES" sz="2400" dirty="0" smtClean="0"/>
              <a:t>                                Lesiones extensivas hiperqueratósis</a:t>
            </a:r>
          </a:p>
          <a:p>
            <a:r>
              <a:rPr lang="es-ES" sz="2400" dirty="0" smtClean="0"/>
              <a:t>Más afectados el plantel reproductor</a:t>
            </a:r>
          </a:p>
          <a:p>
            <a:r>
              <a:rPr lang="es-ES" sz="2400" dirty="0" smtClean="0"/>
              <a:t>Machos más afectados </a:t>
            </a:r>
          </a:p>
          <a:p>
            <a:pPr algn="r"/>
            <a:r>
              <a:rPr lang="es-ES" sz="2400" dirty="0" smtClean="0"/>
              <a:t>Engorde lesiones en las orejas</a:t>
            </a:r>
          </a:p>
          <a:p>
            <a:pPr algn="r"/>
            <a:r>
              <a:rPr lang="es-ES" sz="2400" dirty="0" smtClean="0"/>
              <a:t>Poca sobrevivencia del ácaro al MA</a:t>
            </a:r>
          </a:p>
          <a:p>
            <a:pPr algn="r">
              <a:buNone/>
            </a:pPr>
            <a:endParaRPr lang="es-ES" sz="24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2071670" y="2143116"/>
            <a:ext cx="571504" cy="500066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" name="5 Imagen" descr="sarnit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399" y="3714752"/>
            <a:ext cx="2854677" cy="29289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786314" y="5357826"/>
            <a:ext cx="3733800" cy="9906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s-VE" sz="1600" dirty="0"/>
              <a:t>Supervivencia del ácaro fuera del hospedador es limitada</a:t>
            </a:r>
            <a:br>
              <a:rPr lang="es-VE" sz="1600" dirty="0"/>
            </a:br>
            <a:r>
              <a:rPr lang="es-VE" sz="1600" dirty="0"/>
              <a:t>		3 semanas</a:t>
            </a:r>
            <a:br>
              <a:rPr lang="es-VE" sz="1600" dirty="0"/>
            </a:br>
            <a:r>
              <a:rPr lang="es-VE" sz="1600" dirty="0"/>
              <a:t>		12 días (clima frío)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71488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SIGNOS CLINICOS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85720" y="617549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s-VE" dirty="0"/>
              <a:t>Prurito</a:t>
            </a:r>
            <a:br>
              <a:rPr lang="es-VE" dirty="0"/>
            </a:br>
            <a:r>
              <a:rPr lang="es-VE" sz="2400" dirty="0"/>
              <a:t>Placas en las orejas (hasta 70% de la oreja)</a:t>
            </a:r>
            <a:br>
              <a:rPr lang="es-VE" sz="2400" dirty="0"/>
            </a:br>
            <a:r>
              <a:rPr lang="es-VE" sz="2400" dirty="0"/>
              <a:t>Lesiones principalmente en nalgas, flancos y abdomen</a:t>
            </a:r>
            <a:br>
              <a:rPr lang="es-VE" sz="2400" dirty="0"/>
            </a:br>
            <a:r>
              <a:rPr lang="es-VE" sz="2400" dirty="0"/>
              <a:t/>
            </a:r>
            <a:br>
              <a:rPr lang="es-VE" sz="2400" dirty="0"/>
            </a:br>
            <a:r>
              <a:rPr lang="es-VE" sz="2400" dirty="0"/>
              <a:t>Rebaños con pobres condiciones sanitarias</a:t>
            </a:r>
            <a:br>
              <a:rPr lang="es-VE" sz="2400" dirty="0"/>
            </a:br>
            <a:r>
              <a:rPr lang="es-VE" sz="2400" dirty="0"/>
              <a:t>Mala alimentación (proteínas, hierro)</a:t>
            </a:r>
          </a:p>
        </p:txBody>
      </p:sp>
      <p:pic>
        <p:nvPicPr>
          <p:cNvPr id="6" name="Picture 4" descr="carr3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33898" y="4071942"/>
            <a:ext cx="4010101" cy="27860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PIEL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4 Imagen" descr="piel_r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986791"/>
            <a:ext cx="4572032" cy="3048022"/>
          </a:xfrm>
          <a:prstGeom prst="rect">
            <a:avLst/>
          </a:prstGeom>
        </p:spPr>
      </p:pic>
      <p:pic>
        <p:nvPicPr>
          <p:cNvPr id="9" name="8 Marcador de contenido" descr="ERD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4429124" y="3182111"/>
            <a:ext cx="4572032" cy="367591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DIAGNÓSTICO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sarmay2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53025" y="4019550"/>
            <a:ext cx="3990975" cy="28384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Autofit/>
          </a:bodyPr>
          <a:lstStyle/>
          <a:p>
            <a:pPr>
              <a:defRPr/>
            </a:pPr>
            <a:r>
              <a:rPr lang="es-VE" sz="2800" b="1" dirty="0" smtClean="0"/>
              <a:t>     Signos </a:t>
            </a:r>
            <a:r>
              <a:rPr lang="es-VE" sz="2800" b="1" dirty="0"/>
              <a:t>Clínicos</a:t>
            </a:r>
            <a:r>
              <a:rPr lang="es-VE" sz="2800" dirty="0"/>
              <a:t/>
            </a:r>
            <a:br>
              <a:rPr lang="es-VE" sz="2800" dirty="0"/>
            </a:br>
            <a:r>
              <a:rPr lang="es-VE" sz="2800" dirty="0"/>
              <a:t>	</a:t>
            </a:r>
            <a:r>
              <a:rPr lang="es-VE" sz="2800" dirty="0" smtClean="0"/>
              <a:t>Rascado</a:t>
            </a:r>
          </a:p>
          <a:p>
            <a:pPr>
              <a:defRPr/>
            </a:pPr>
            <a:r>
              <a:rPr lang="es-VE" sz="2800" b="1" dirty="0" smtClean="0"/>
              <a:t>Observación </a:t>
            </a:r>
            <a:r>
              <a:rPr lang="es-VE" sz="2800" b="1" dirty="0"/>
              <a:t>del ácaro</a:t>
            </a:r>
            <a:r>
              <a:rPr lang="es-VE" sz="2800" dirty="0"/>
              <a:t/>
            </a:r>
            <a:br>
              <a:rPr lang="es-VE" sz="2800" dirty="0"/>
            </a:br>
            <a:r>
              <a:rPr lang="es-VE" sz="2800" dirty="0"/>
              <a:t>	Papel oscuro</a:t>
            </a:r>
            <a:br>
              <a:rPr lang="es-VE" sz="2800" dirty="0"/>
            </a:br>
            <a:r>
              <a:rPr lang="es-VE" sz="2800" dirty="0"/>
              <a:t>	Hidróxido de potasio al 10</a:t>
            </a:r>
            <a:r>
              <a:rPr lang="es-VE" sz="2800" dirty="0" smtClean="0"/>
              <a:t>%</a:t>
            </a:r>
          </a:p>
          <a:p>
            <a:pPr>
              <a:defRPr/>
            </a:pPr>
            <a:r>
              <a:rPr lang="es-VE" sz="2800" b="1" dirty="0" smtClean="0"/>
              <a:t>Diferencial</a:t>
            </a:r>
            <a:r>
              <a:rPr lang="es-VE" sz="2800" dirty="0"/>
              <a:t/>
            </a:r>
            <a:br>
              <a:rPr lang="es-VE" sz="2800" dirty="0"/>
            </a:br>
            <a:r>
              <a:rPr lang="es-VE" sz="2800" dirty="0"/>
              <a:t>	</a:t>
            </a:r>
            <a:r>
              <a:rPr lang="es-VE" sz="2800" dirty="0" err="1"/>
              <a:t>Paraqueratosis</a:t>
            </a:r>
            <a:r>
              <a:rPr lang="es-VE" sz="2800" dirty="0"/>
              <a:t/>
            </a:r>
            <a:br>
              <a:rPr lang="es-VE" sz="2800" dirty="0"/>
            </a:br>
            <a:r>
              <a:rPr lang="es-VE" sz="2800" dirty="0"/>
              <a:t>	</a:t>
            </a:r>
            <a:r>
              <a:rPr lang="es-VE" sz="2800" dirty="0" err="1" smtClean="0"/>
              <a:t>Epidermitis</a:t>
            </a:r>
            <a:r>
              <a:rPr lang="es-VE" sz="2800" dirty="0" smtClean="0"/>
              <a:t> </a:t>
            </a:r>
            <a:r>
              <a:rPr lang="es-VE" sz="2800" dirty="0"/>
              <a:t>exudativa</a:t>
            </a:r>
            <a:br>
              <a:rPr lang="es-VE" sz="2800" dirty="0"/>
            </a:br>
            <a:r>
              <a:rPr lang="es-VE" sz="2800" dirty="0"/>
              <a:t>	Viruela</a:t>
            </a:r>
            <a:br>
              <a:rPr lang="es-VE" sz="2800" dirty="0"/>
            </a:br>
            <a:r>
              <a:rPr lang="es-VE" sz="2800" dirty="0"/>
              <a:t>	Quemaduras de sol</a:t>
            </a:r>
            <a:br>
              <a:rPr lang="es-VE" sz="2800" dirty="0"/>
            </a:br>
            <a:r>
              <a:rPr lang="es-VE" sz="2800" dirty="0"/>
              <a:t>	Fotosensibilización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7" descr="sarmay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28736"/>
            <a:ext cx="5113338" cy="455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DIAGNÓSTICO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Picture 4" descr="sarmay2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4709" y="1357298"/>
            <a:ext cx="3609291" cy="333708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7 Imagen" descr="dx sarn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4218554"/>
            <a:ext cx="3102029" cy="2639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TRATAMIENTO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500034" y="1714488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eaLnBrk="1" hangingPunct="1">
              <a:buNone/>
              <a:defRPr/>
            </a:pPr>
            <a:r>
              <a:rPr lang="es-VE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Ivomec</a:t>
            </a:r>
            <a:r>
              <a:rPr lang="es-V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VE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Premix</a:t>
            </a:r>
            <a:r>
              <a:rPr lang="es-V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(alimento)	100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µg/Kg x 7 </a:t>
            </a:r>
            <a:r>
              <a:rPr lang="en-US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días</a:t>
            </a:r>
            <a:r>
              <a:rPr lang="es-VE" sz="2000" dirty="0"/>
              <a:t/>
            </a:r>
            <a:br>
              <a:rPr lang="es-VE" sz="2000" dirty="0"/>
            </a:br>
            <a:r>
              <a:rPr lang="es-VE" sz="2000" dirty="0"/>
              <a:t/>
            </a:r>
            <a:br>
              <a:rPr lang="es-VE" sz="2000" dirty="0"/>
            </a:br>
            <a:r>
              <a:rPr lang="es-VE" sz="2000" dirty="0"/>
              <a:t>     Plantel reproductor:</a:t>
            </a:r>
            <a:br>
              <a:rPr lang="es-VE" sz="2000" dirty="0"/>
            </a:br>
            <a:r>
              <a:rPr lang="es-VE" sz="2000" dirty="0"/>
              <a:t>	Hembras gestantes: 7 días, entre 14-21 días preparto</a:t>
            </a:r>
            <a:br>
              <a:rPr lang="es-VE" sz="2000" dirty="0"/>
            </a:br>
            <a:r>
              <a:rPr lang="es-VE" sz="2000" dirty="0"/>
              <a:t/>
            </a:r>
            <a:br>
              <a:rPr lang="es-VE" sz="2000" dirty="0"/>
            </a:br>
            <a:r>
              <a:rPr lang="es-VE" sz="2000" dirty="0"/>
              <a:t>	Hembras reemplazo: 7 días, entre 14-21 días </a:t>
            </a:r>
            <a:r>
              <a:rPr lang="es-VE" sz="2000" dirty="0" err="1"/>
              <a:t>premonta</a:t>
            </a:r>
            <a:r>
              <a:rPr lang="es-VE" sz="2000" dirty="0"/>
              <a:t/>
            </a:r>
            <a:br>
              <a:rPr lang="es-VE" sz="2000" dirty="0"/>
            </a:br>
            <a:r>
              <a:rPr lang="es-VE" sz="2000" dirty="0"/>
              <a:t/>
            </a:r>
            <a:br>
              <a:rPr lang="es-VE" sz="2000" dirty="0"/>
            </a:br>
            <a:r>
              <a:rPr lang="es-VE" sz="2000" dirty="0"/>
              <a:t>	Verracos: 7 días, 2 veces al </a:t>
            </a:r>
            <a:r>
              <a:rPr lang="es-VE" sz="2000" dirty="0" smtClean="0"/>
              <a:t>año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00034" y="1643050"/>
            <a:ext cx="51435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s-VE" sz="2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Ivermectina</a:t>
            </a:r>
            <a:r>
              <a:rPr lang="es-V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300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µg/Kg SC</a:t>
            </a:r>
            <a:r>
              <a:rPr lang="es-V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s-V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VE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ERRADICACIÓN: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800" b="1" dirty="0" smtClean="0">
                <a:latin typeface="+mj-lt"/>
                <a:ea typeface="+mj-ea"/>
                <a:cs typeface="+mj-cs"/>
              </a:rPr>
              <a:t>SARNA SARCÓPTICA</a:t>
            </a:r>
            <a:endParaRPr kumimoji="0" lang="es-ES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s-VE" dirty="0" err="1"/>
              <a:t>Doramectina</a:t>
            </a:r>
            <a:r>
              <a:rPr lang="es-VE" dirty="0"/>
              <a:t> 300</a:t>
            </a:r>
            <a:r>
              <a:rPr lang="en-US" dirty="0">
                <a:cs typeface="Arial" charset="0"/>
              </a:rPr>
              <a:t>µg/Kg SC</a:t>
            </a:r>
            <a:r>
              <a:rPr lang="es-VE" dirty="0"/>
              <a:t/>
            </a:r>
            <a:br>
              <a:rPr lang="es-VE" dirty="0"/>
            </a:br>
            <a:r>
              <a:rPr lang="es-VE" dirty="0"/>
              <a:t/>
            </a:r>
            <a:br>
              <a:rPr lang="es-VE" dirty="0"/>
            </a:br>
            <a:r>
              <a:rPr lang="es-VE" dirty="0"/>
              <a:t>* Todos los cerdos</a:t>
            </a:r>
            <a:br>
              <a:rPr lang="es-VE" dirty="0"/>
            </a:br>
            <a:r>
              <a:rPr lang="es-VE" dirty="0"/>
              <a:t>* Una segunda aplicación a los mas afectados</a:t>
            </a:r>
            <a:br>
              <a:rPr lang="es-VE" dirty="0"/>
            </a:br>
            <a:r>
              <a:rPr lang="es-VE" dirty="0"/>
              <a:t>* A los lechones 4 días de nacidos</a:t>
            </a:r>
            <a:br>
              <a:rPr lang="es-VE" dirty="0"/>
            </a:br>
            <a:r>
              <a:rPr lang="es-VE" dirty="0"/>
              <a:t>* A los futuros animales que vayan ser introducidos, el día de llegada a la granja</a:t>
            </a:r>
            <a:br>
              <a:rPr lang="es-VE" dirty="0"/>
            </a:br>
            <a:r>
              <a:rPr lang="es-VE" dirty="0"/>
              <a:t>	</a:t>
            </a:r>
          </a:p>
        </p:txBody>
      </p:sp>
      <p:pic>
        <p:nvPicPr>
          <p:cNvPr id="6" name="5 Imagen" descr="dsa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1142984"/>
            <a:ext cx="2419350" cy="18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4400" dirty="0" smtClean="0"/>
              <a:t>“El control de la Sarna involucra IDENTIFICAR  a los animales más afectados, los portadores y proteger a la población joven”</a:t>
            </a:r>
            <a:endParaRPr lang="es-ES" sz="4400" dirty="0"/>
          </a:p>
        </p:txBody>
      </p:sp>
      <p:pic>
        <p:nvPicPr>
          <p:cNvPr id="4" name="3 Imagen" descr="PIEL RADIANT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4143380"/>
            <a:ext cx="2590800" cy="1771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785794"/>
            <a:ext cx="8229600" cy="1143000"/>
          </a:xfrm>
        </p:spPr>
        <p:txBody>
          <a:bodyPr>
            <a:noAutofit/>
          </a:bodyPr>
          <a:lstStyle/>
          <a:p>
            <a:r>
              <a:rPr lang="es-ES" sz="115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GRACIAS!!!</a:t>
            </a:r>
            <a:endParaRPr lang="es-ES" sz="115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 descr="cerdo grasoI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4281" y="357166"/>
            <a:ext cx="3667253" cy="33098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26" name="AutoShape 2" descr="data:image/jpeg;base64,/9j/4AAQSkZJRgABAQAAAQABAAD/2wCEAAkGBxQTEhUUEhQWFRUXGCEaGRgYGR0cIRoeIR0cHiAcICAeHCggIB0mIBwgITEhJSkrLi4uGiAzODMsNygtLisBCgoKDg0OGhAQGywkICQ0MCwsLC8sLCwsLCwsLCw0LCwsLCwsLCwsLCwsLCwsLCwsLywsLCwsLSwsLywsLCwsLP/AABEIAOAA4QMBIgACEQEDEQH/xAAcAAACAwEBAQEAAAAAAAAAAAAABgQFBwMCAQj/xABLEAACAQIEBAQDBQQHAwsFAQABAgMEEQAFEiEGEzFBByJRYTJxgRQjQlKRYoKhsRUzcpKiwdIk0fA0Q1ODsrPCw9Ph8RYlY3OTF//EABoBAQEBAQEBAQAAAAAAAAAAAAABAwIEBQb/xAArEQACAgEDAwMDBAMAAAAAAAAAAQIRAxIhQQQxUSJhcROBkQXR4fAyofH/2gAMAwEAAhEDEQA/ANwGC2BRbH3AHwjH3BgwAYMGDABgwYpuIeJ6WiXVUyhCei9Wb5KNz8+mALnHKqqUjUtI6oo6sxCgfU7Yy48b5lmBK5VS8uPpz5bfzPkB9hrOO1L4VvOwlzSsknfrpUnSPbU29v7IXAF3m3ill0F/vjMR2iXUP7xsn+LFEfFWeb/kWWTyg9GOoj52jRhb94YYsgyfKonKUkUMksYuSo5rLbsZGvZj2BYfwx8ouODNVSUkFK4miUlxM6RgAae6cy/xA7DviAX/AOn+IZD93QQxj9q38dU4/lj0z8SN+GnT/wDn/vbDLlHGSvVtRVELU9QBdQWDrILX8jAC+29iB0PcEY4eJPFT0MCNAoaZ2uAwuAika2IHa7Kt+xcYAoVk4kX8FO/z5f8Aky48/wD1HxBGTzMvikA/ILn/AAzN/LGh5ZmC1MCTQnyyIGUkXtcdxt0OxHscJvDnF9bU1NXTrFTOaZipbVJGGszKNrSWvpJ74Ar18WXi/wCW5dUQAfi3/lIiW/U4YMp8S8unsOeIie0wKf4j5P8AFix4e4ljq2mhZDFPA2mWJrG3owI2ZT6/K4Fxjnm/AtBUX5lNGGP4oxy2/VLE/W+AGCKVWAZSGB6EG4P1GPeMun8MZ6YmTK62SI9eXIfKfYlRYj+0hx8i8QK2hYR5tStpvYTxAWP8dB9bAqfbFBqWDFZkWf09WmumlWQdwNiv9pTuPqMWeADBgwYAMGDBgAwY+Xx9wAYMGDABgwYMAGDBgwAY51E6opZ2CqouWJsAPUk9MRM7ziGkhaadwiL+pPZQO7HsMZbFHWZ/JqctTZcrbAdZLH/E3v8ACva5xAWGc+IFRVymlyaMu3RqgjZR0uL7AftN17A4m8N+F8SNz8wc1dQdzrJKA/I7v+9t7DFhnOYQZNSEU9K7BReyKdNybapJD6n5n2wqcY1k7UUFfDmMgkkZdMSlY47tsVC9bqeustsDe2AH7Nc3KTxUcHKjkeNpNUg8qIpC2CgrqYk7C4AAJ9jV5W8j1M9PWT0tXDKoKqpUaCtgUMRZiQR5r3O4PS+K/j/KaWqpIqmpZyYlF5Kcq3lawc2NwyKfMbbgA2wsPwfl/JVstqnnq7qYdDqxDahuyqo0KO5NrWxAWnBa/YM4qqEeWOYa4h2286gfull/cx7qx9n4mjPaoiFz6koy/wA4lxf8QcGy1VdBVCZYDAoAZF1O567g2VQCWFvNcE4sKzg6lkkWeqLzSILB5JCLfIIVUb77DFAq8X0/Mz6hMVtcaB5iPwRq7G7HsCCw39RjtHL/AEpPWNBU0pi0fZgrqZG5YAZ5V0yLpDOwGqxB5SHDCmdZXSAqs1LFq+IKyksenmtck/PEQ+IeVIfLOn7kb/5JiAWPCHieOAT0M88QEUjGJy6hWFyGCm9iNQ1j11n0x28FJFY19SxA5ko6noPO/wD4/wCGGKPxByp9jOlj2aNgP4pbHSOXJqo7fYZGO26x3P0IvigWvDkNUZtmFam8B1Rq3ZzqW1vXypf94YY/E3itqCmXkgGaVtKXF9NhctbuRsAPVhhqo4ERAsSqqDoEAAHyA2wp+JPDj1SQSwrrkppRJy7gcxbqWQE7ajpFr++APuRZBVJTCSSsnNWy6zqbVGrHfRyyLaexIsetiMScr4hEuXpVV0axJJ8S7uqqSQrMSPhIsbkWFxiQvEvM0pDT1DSEgESRPEqC/mLOy6dh2XUTtb1wk+KmatNJFldKD2ablrfSo3C6R6KNZHso74AmZx4boSKrKZvs8vVQjfdt8iL6QfTdfbH3IfESSGX7Lm8fIlGwltZW92tsB+0t1+WPGXShYYHycOqGdYCJAeXOLEvJpJupWxu40kkEb7YbeIKGjrCaOoCtJo1qOjAG41o3sRva/a/XAF9G4YAgggi4I3BHrj1jII6isyCQLKWqcvZrKw6x3/7J/Z+Fu1jjVMrzKKoiWWFw8bC4YfyPoR3BwBLwYMGKAwYMGADBj5bBiA+4MGDABivzzOIqSF5520oo+pPYAdyewxMllCKWYhVUEknYADck+2MijV8/rix1Ll1M2w6cxv8AUw6/lUgdWwB6yjKp88nFXWgx0SE8mG/x/wDt6t36DbDVLxEk8rUGXyxxtGnmkAuEA20xLsGcfovv0x24ozOSlMCRQkUqsvPksNMcROkKAf4kDyr88LviLwWbLW5cOVNEu6xC2pQLXUD8QG3uNvTEAwcMFXoWWpqUqqd/u1kcaWIY6THICfjDeXrc/Prn2T5fHQV0+X1cBqIpVJhYRl2semmwJF+hItZlubDfFhw48FXQSU9DEyTzgJMpZzHER1mJN9z2sdRIHoSH1vs+Xw86okBcIqvM/wAcmkWAHf8AdHf3ucCi/wAI+HbUzsJajm012KQlbbupQlvfSxBC7E79sWGeccUGXLylIZ1AAihAJFhYBj0X6m+E6t4gzHOHMVCrU9N0aQki4/acdP7KfU4buEfDilpLO4583d5ACFNt9K9B9bn3w+SCzPxZnFajvSwClp1ViZGG9gLkgsN9vyp174j5fwH9sijqa3MzLG9ieux/LeRrBgdraRY3FsP3GjVfLK00aNEyMJWuOYFtuEVrKTbuW+hwkV8lGGgmEbSJG0ckxEbNsUGkkgFA6jQ7LsWAG/QHz5M+icY6W758HSjaLxPDjK4GRXjd2kbSmuRrXCltPlsOik7+hxU5xl2Xf7TTw0sX2kOI49Ebto1hAHc/CukszbkXCYZpkLD7M7EtYS0szHdyp1AHuWXYN+ZG/tYrMyqnnlo5aaNOYVlDszgaCoCMjBTqkCsWOgd0G69cefJnyNPT9jpRRAyHLssvFTVNGBVG6n7mWzFNmcNbTpNtWq9vMB1xYVHh1lcsjRrG6OoDNokawDFrCzEgfCTYDtjhw3Vus7z1AUJLSpOHHlJVQQQykkpcOvkBI1KTfe2JtFLIUMTELLNeerfVbkxtfSgbaz6FEYO1grN85DPkSWp/PgOKKGDw/eJWkyzNCqre4LeUWvcEodO3uvrjllPH+ZQxLLUU4q6YkgTxAj4WKk3Ata421Kt/XHW9BLWOyrphIjiNldVdwbKDpAXl20oQ5sxA223ZOCJqgMyJEGozJIRK5CMCXZiAoZta6iQCQm3Y42x9VqyaHF+SONKyfkHGdFmCmNJLMws0T+ViCN7b2b5qTiDS8JGhnmqqVDUGVbMkkn3i9zy5G632uHN9h5seuKfDikqrug+zz9RJGLAn1ZRYH5ix98LdJxPX5S6w5mjT05NkqFuxA+f4v7Leb3OPWcDJw7n/ACqdmlh+yxR2jgpibzMQSNxfcu2wFt7E3N8KfEEMy5xlklQ33sr3KA+WJdVhGvrYHzN3JPawxoJy+krmp6yMqzxtqjmS17dCh26EEgg7jtY4T/EWlnkzbLxTKGlVCwLfCtnHma34R/uHfFA21GewSVUmXzoCWQEX8yOGB8jbWV9idJ6ixHsh11HPkFRzoNUuXyt95GTcoT0+vo3fod7HD2uRywU/KppVWR2LTVMo1MWPxSW6FuwBICgDqBbFVwvxJBVGXL5pkqmQaeYVsKhLb7dCw6G2xtcd7QDdlWZR1ESTQsHjcXUj+R9COhHbEzGP0ksmQ1vKcs2X1DXVjvyz6/Md/VbHqDjXUcEAgggi4I7jAHvBj5j7igMGDBgAx5OPuKnirOko6WWoffQvlH5mOyr9Tb+OIBH8Tc3kqp48ppD55CDO3ZV66TbtbzN7aR3thmkoGo6NaTLhHztB0B2C+muZu7bkdAd2A6YXfCrK+VBNmdYwElReQu22mL4i1+wYjV/ZCemOHFNDm0FS2YU7JKLaWp1BbTECbC2xe/xErYgnoQMUFcmf5pQw8iuoftEFirOtySpvqLMuoG9z1C9cMnhdxKlXTvCGbVAdI1Ea+WfgJ3N2A8pPqt++PXDPiVS1ShXJhnuFMRBJZibeQgebft1ABJA64Yc0qaejjlqZAiAL52CjU1ui7bsSTYD1OOSlXmuYUmT0hIWwJOlB8Urnckk9SepY9MI2RcP1OdSirrmKUwP3ca3Goei+i/t9W7WsMROHsukzyserq7rSxGwW+22/LHtbdm7/AMtkyupikiR4GVoiPIV6EdBb2xQZ9ygK2VaCdoY1RVIQKYw66gyhW8paxBuvQje97YtPDnNYV5lIZC0/MeU3fXzFLbMGBN7CwINiD2tbE/iDg6KSM/ZUip59WpZVQA73DAlRcgqx+tjhhoKGOFFSNVUKoUWAGwFv8sedQmsjk5beC2qO0+ymwvt09cJmVUiUypFDrgQDSYJwCji/mYSb3fe19RHw3GG3MJVVbs2kX63t03/yxR5rWBCAZJCrXuogaUEX3XyJt6b3OMeom7o6iilq5Rp5el41TzrFb7yEqTaSIqbSRA9UF/K1unkxAqcwSmaKomIQSu7rHHHq5jlGV9LXsEltHIpJG/Xrt8qZEEiWXQhkTrFURoD8I8kkLRA9BcFD7jFR4hyGapdSSv2dYxFb80rbyHboNIH0YX3x5G964NccdTonPmUNQgNGXdY44GkjYsFVUBMcbNYgeZg0m99MR64k0rGVuWVea55jILKZ3sPvZz0jhGwSM7kAeU2thR8PK40+YCmXeOVSjAGxBQF1cn1AuNrfET2thom5aOYOW7xo5FjHO0dz1usMJRzvuZHLE3Jx09npXyhlxuEnFl0RHIz853q5WQxmCAtykDX2IvpBP55Dfba3TDFwtRvDEsRVVjRQEGou/Tcu1gCfkPqcUVFmwVdJd1FrKsVHMoT0tqQjYe1sTcpqoeZH95VO/QF0nVSSLXI0LH+osO1sa4ZtSMmjx4i5rCtO1Mz2nmX7pVbSbgghi1xpUEbtf5XO2KHNKUvJTLXVLy0pfe4Cp8JEYkK/EzMR5zZfKNgTvo01Oj/Git/aAP8APCrknAsKB/tccNQb6YtSBuXCL6EGodbE3Pc49U4ZHkjKMqS7rycpqhSzPKKnJJTVURaWiY/ewk30D1Pt6P1HQ3GNI4fzyGshWeA3BFjf4kPdW9D/AOxxOnKLGdWkRqpvfoFA3v7WxkmZ0zZNULXUX3lBORzI1NwAdxb23uh/dPUY9BCbxPUZlmFScuRBTIqhp5ASQ6m9mBsDoNtlG5IIPQ4vZOB1hpoqWj+7JlWSWp21jQQ1x+0x8oHwgFr+hYUqlnhWppRHI5jPKZtr3sdJPUAkAEdiPbGZZpmGaZsJVhjNJTR6g4ZrFmW+pC3c32stlHcnD4IPVaKbNqeppiwJjcoSCCUcbrICNv8AhlPcYX/CzPZI3kyur2mp78sn8SDsD3sCGX9k+2KjJsxyzL1o3oJjJJM6pKpJLOj7HWo2Qo1iBYdxvcnFr4uZQ6crM6baamI1+6X2J9QpNj+y7emBTTcGKzh3OEq6eKoj+GRb2/KejKfcG4+mLLAh9x9x5wYADjK/EeQ1+Y0uVoToB5k9uwsT9CEvb3kXGn1E4RWZjZVBYn0AFyf0xmHhBCametzOUeaWQpHfqF2Zh8gNC/uHBFHDjGnpmpeRUVCU0B0hrsqakHRFJItcgdAdgR3vhDqPEqOicJFUmvhva0ilJEHtLpCy/Irf9rFlnnAK5hL9vE6T67FI21pG0VvIodDzFP4i24uTtiZlNTR0UkUH9HNT1MjBEAjEmv8AMyz3N1UXY6irWB8vS4hYcP5fTVU65nHEUYpoCvFy21XOp23sxtZQwHTVub7JPGlbJm+ZJl9OTyIW+8Ybi4+NjbsvwL+0cPfiPxF9iopJFNpX+7j/ALTX3/dF2+mKfwc4dFPSfaHsZKkB79wn4Rf3vq+uAIFdk8cFU9JHUSx07orGIS2VSTp5VmvtJYkBbN8V+oxccC1NSCIEiV6NGdRMRyitmbyqhLcyzXXUNI274tjlGX1MlRaKGSW+idrecHSLDV1U2sfKdreuLDh/KRSwLCHZwCx1Pa5LMWN7d98YLHJZHPVt4/v8HV7UWePuPOPuNSHOoO2KCqrxqKIZJnvYpFYBT0IZtgnW9ma+2wwwOt8Z54lLMaVySIoEdeYAfPImoBjcbKu+q25YDe3Q+PPjuVncWQs+q44A8hESmM2cqQ7Ix6B5m8/NKknlxgtvubHVjL814gqaqcPK5UiygBDYBXDKCouTZiOtzcgd8SpxP5BJMpsv3KtZuWobSx02UCVdmuVNwb3PbtSJLzraUOmRltqYbILgbo1rsQ+rqx+V8RRjDfuzSKZVcOZ9JRVfPsGuSr6lPmQuNdr2Iby7X6Wse+NVy2thnfmgxHW1xJcxa/ZJUAPMUKfu5Bq99PmxmObpKzuDClxJYC9760LEA2W6gqW1eUjpvviDkMcra+VJGoWMu6yGyyDoE02PNZiwCqR19OuOpY45Fq7MkrTN3oqz4VFTJA7GyrUaJAx38qPqtIbA7I5PrbF9RmqDqGELp+Jwzo3zCaWB+WoYzvwxgYUk14hNSs4VYvKxJC6ZGsbKwLdtidzvsDpHD6xGPXA14zcABiVBBsQAd1sRbRsBvsMZ48fro5b2LYY+3xCzHM4oFDTOEBNhfcsSbAKo8zMT2AJxGyTO1qTMFjkTkycslwtmIAPl0u3qLg2IOxAIIH0DMpeO8yqUR40hAp3jIkqd5OXe4N4ls1gDfXe3rbrhcnyUNJFQipmWmkLaowyBVAAblL5dV2JLAMbBVaw6DGh51Q8+CWEtp5iMmoC9ri17Yq6bg6jQR3hV5I2D85v6xnBvqLixO/4ena1tsYzxSlkjJSpLjydJqqErgurfK698tnYmGU6qdz0uent5rWI/MP2sWXirQ1BjjWmJigml/wBqZAxPm0qrME8xXaxA6nSDiV4scP8A2mk50Y+/pvvEI6lRuyj9Aw91HriZw7XpmuWWksTIhilHo1rE/wAmHzGNzgkZLwbRIIJBTgyRxqFkdCr7AWZlNvP8xcfTDFVU6yIyONSOpVgehBFiP0xkfFUVHlyQG7TeRonijqZlLSKAeZtLdVVgVYdg422xb+FvDtUpNZVyzLrB5dOZJGCqe7B2Jv8AlBJIG5N9gKcPC2dqOsq8rlJIVjJCT3G1/wBUKtYdw2NUBxlHiqDSVlFmSD4H5clu43I/VDIv6Y1GKUMAQbgi4Ptgwd74Mc74+4gE/wAWsz5GVz2NjIBEP3zZv8GrHnhiiSlyiCGRjCZI1UsBcrJObbbHcNJ1IsLb7DC/41NzXy+j686fcfVIx/3jfpht4y4XGYRRwNI0UQbU2i1yQpCjcEaQSSfkMUh5puDUgULRz1NMFtZVk5iH5pKHUX76dJ98dMlleSaSKqEbzUpBSVAVBWRdjpJOl9ipFyO4te2EwcFZvSf8hzHmJfZJSQAPk3MX9LYcODsmlpYpHqpRLUTNzJnHTZQAo2HlVR6DvtgBH46/+4ZzTUF7xReaQdjca3GxHVQq37aj8saDScQwSUzTxOOXGrFhtdNN9mF9jthA8I4/tNZXV7WOp9KHuNRLH/DoH64SeLopaKtqolYjmatyBZ45LkAg7Eblb9iu2DOZSoZfDTidYZK6epfSrqJn931EEKo6k6got6DDJwfxdU5hXmw5VNFGWKCxJLEBNbHvsxsosLd+uMNeYMVv1ANvn/v/AN+HDguGpnf7JE7xRzMDM0QswQDozjcC3QCwu3fEM4zeyZ+hw2DViNSwiNFRbhVAUXN9gLDc49TVCoCzsFA6kkAYG53LYi1UAcbgHvYi/wAtsUVRxtSj+qZpz/8AiXUP7xIT+PfFRV8VVL3ESxQ79XvKSN+oBQKenduuMskoVTNIwk+yFzM/DFpJHnjlWMEEpAybLfpGzatgRcHY2vYbDCZHWvTzCKoRopFZdQf5BL3BsbpY36XUn2xpsFdVLqP2lnJG3MSMhT62RUJ/XthJ8R3Mpp/tM0OrVpukZVtJtcm8jDSP88YKpbN2aaZw3FuvzGSpkMMSGRnkIQWBPZRpItb8RJOwB9Bh94a8MZIXEjzqJQl9PL1KGO4F2uGUEWOwPWxG2F3wnrVhnlIiWWQhQpMgRgmo6yoKkN+EkbHyj1xrzcRhTb7NUML/ABDlfr/W398duNemOyOHb3O2XxM2mWIaCPLLASAL7X7bOvUHowO/VSs2vzLQywwIJJm303sEXvI57DsB1Y7DuRQycZo7tT08Uq1LAkc2PSii4UyM17FB6g72ABxA4qqlpaVxBWPHIGLTzJFz5HI2IYiyIb+pAUAAADpvCCitjN2Sc/oQrJEY5KiqqDpNQHEfLQkFtNm1pGoAuq2vsC1yLtOTZetLTxwqSyxra53LdST8ybnCt4ZUiRwl2qVnnn85Jm5jBPwqfMel7kgAXOHfHZyZonjBC0lhTvyw1i2sawBtcx2/w6r4dXz+H7K1Wrh4VjL6h6AXI9QdrW7Y4cT8NU9ZGUlUB+qSLYOh9Qe49R0PfGI1dbUUIqqCTcSEKwtte6/eL+y6Dpv298Q4cmu4w8N0FRnFRLLUTyxwqQWWNyACekaC9hYdWsSb++1rwAv2DNKrLyTy3HMiv3sLj66SQf8A9eKLKeLjQUEUVPpeomLSsxXaMMxVRb8bHTYDbb6X7cTGsgny+vrRGsgkCNywR5OoDdtWkve22+KixGLiihoKXM1ra24V47oNBYGZCBchQbtpKkX2upPpjlW+LsbkpR0s879j0+oChm/UDDB4hwQ8iKoqIxLFTzK7qQGBRroxseoGsPb9nFxw5XUksd6JojGNvugAB7WAFvlinQsZwjV+QsXBMwh1MLWPNhPmFuxLIwt74tPC3NOfllOSblF5R/cOkfquk/XDKIVsRpABvcAdb9b/ADxmvgq/KNdSG/3M+1/m0Z/7ofriFNQv74MGDAGZcWPzOI8ui7JHr+v3zf8AlrjTumMzqxq4oj/Zptv7j/6sHHeQtHUJPzp5IqiVYmgE8iaWb8UelgNIAJKEdLm/bHM5aYt+Ai+4O4vNZNUIyhVU64D/ANJDqZNR3/MpPbZhi14wreVQ1Ug6rC5Hz0kD+OM+4lpIBHEKf442WlVkmaMRByABIYzqIBC7epGLTiLJDRZHVRtPLO7KCzyMW3ZkUhbkkL7XP8cYdJ1H14aqoslpdFb4a5pFQZSk8ocpNUsGKi/L6xgnuV+7Hv5sRfGLNIZ1jjQRtZOaJ730gkiy2NiDpN79Nu+Kl84aDKaemen1wVETusisdSyiRm3B8tr2Nrja+F/gvMIFq0+0xRyRt5XDrfTc7MAehDdfY3x6JXwcwyQjL1q0LGXU5aRR6nftsOtjY/yxueRcT0FJTwrSRlppiF5QYF9WrT94/QC97fwGM3ramkQVqBFMrT2pyhI5aanuykbFbWAXoSR6Yr8jqZUnjNMqtKreQMuq7m4XbuwJv8xiW7JKcFFJL1X34o3TxEzWWCnTkvy2kkCa7A6RpZiQDtey2+uM2hVpLO0iVZHRpSxYbg9SWA2t0UdMMfiKsiUlLT1MxeR3LPMoVSNKk2UAWA8wX5A364SaXKmUHkTgqfzC5Fwe6kb736emPPnfFnswLa6Lv+mNDrG8bAm1tNmG99tt+x7djidDmsRNi2k9LNdTe9rbgd8JlNVzmpZlTWU8rMpBHU77kX2uPXbF0c9C+WVTYbHUpF/h7EW7ttf8BxhLH7HojkLrOamUQM1MA8nboe9iR7jr9PbCBCkwZpJDE7t8QnBBG37Sjp7bbYs2rIppkePVEgALFPL1uzatJ6ALbbuze2GqGI+bl1DE72DaXANyO41WBBHX19Mdr0KmZyWt2jKqbmBw8QbUDcGME2PtYY1zIs1nSlD1qESagqAfFJewXyj8RJtb2vtiizvPpaYFFMQAUEFEsbsWsNJbSPhJJ3ttscT+Aad5HasnZ20oWRZCTpjPlL3A8rObhWVeiPbqCN0vqIwb0DtSCKkTVVNpqJSSXsSLgCyoF8zRrqNgRuQxIGMazziICVDSzTuFBu0ukAsTsViA0KF7bXvvscNniTxLrR1Sv1MxAEFOLKoHxc2Tdi37II9wcZnRUMkxIiRnIFzpHQep7D6437GPcbPDydDWxyzNeY1Eem/VtWsMfffTf0vj9F3x+dfC+tgWoVJFvI00XLNtXRtwNtj0N/QH0x+isCMzji/w6kqJZqmOoJlYgxxtcAAKo0Bgbrci9wOp+uMfzesmZwJizOi6Lv8AGOWxOlj3K7i5xqniHFmkU71McrCmS2jlMPuxpGouhFmGq+/msPTGdcQ5gtVNzCoWV4/vQospkF11r7Mtj8xiMwm0TPDqnhE32ipYCGnUStexu7EiNbdSdiQB3AxdcecX/wBIU0iR0sgjidWEx3C76bNYWUkNsLk79MJmU0bzzLCh3eQIgJ21AWLHY9Bff3ONj4wjpafKp6SOSMNHCLIXXUTcG5HUkkE9Ot8VHUBmyCtSWip5JCtniQnVaxOkeu3XC/xvxRJA0SUZU8sGecLY/coQCnexa5tbfy9seOGMihr8lpoahbro2I6qyllDD3A9cUXDVXR0sTiXkRlpXiDqgUyojFdbqL2HW56frjzdXmlihcVbNoRtmo02YxOFKyIdQBHmG9+mM74Sbl8RZhF0Dpr+v3T/APmNg4D4VpZamWpaOMPTzFI44lCooFmSQkbuzAggk2HpjpANPFD/ALdN/wCBf9ON4S1RT8kfc03HzHrH3FIZfWvp4oiv+Ont/gf/AE4ceKuFlrjBrmkjWJyxEexa66fi6rsSLjsx+eEzjVOXxBl0350CfW8q/wDmDGqLigTM68NaSWIJADSsoAEkWxNjqGsfj33ud773x28TYf8A7TVDraMG/wAmUk/ww34qOK6TnUdTFbd4XA+ek2/jgDNMtFJVZLS00lRFDMQTCZCAQ6yMptci4Nipt2OM5zvIammfRPEysL2axKkega2lgf1G1xhmyOkiqckbW8aS0878kyELcMokeIE9dVybeoHpiny/jWpijWFah1gbcG9ytvwhjuq+q9PTEk63OVDXNR7Xz+4prESU0tuwIG9u5xpHCNbRZfT/AGk/7RWnyJBYDlsO5uTYG/xntsBfCjw/DTzVDrUOyxIkkgdSAbquoDcW3I6WxCjna4JY62IJO3bcn5bWGJbLLRCNP/JP7UfpXiPJaerhtVCwQFtWrSY9tzqBFh89tsZnmXCicstQNLIqC2qVVCkAH4GAWQm3RtwdvmLbL+H6mTK5ZQ5aqqGWchyTzFTdIyLiwI3t72xf8OZwlXAsqXF9mU9VYbEH/joRj536l1M8EU4xTXnwbYd+RHpOB66MNJAYp0kAdWVtBIN2+FgR1Y283YeuI9RLVwLepo5h0+FSR0F911DY+p7DD7TcQx0DLTVGvlu3+zsqM/U7xWW5up6bdGA7YuTxRT2uFqGt6U03rb/o8bRngyRU7W/udrJkjsjBsqWB5pzMBvfSFuukXYdiCPKB9CPXF5JkkLG6TFSTqAchwevZ/N+M9+/vjQs3KVWq2XI5JI5lSETbYahp1SXt0+Hp1GM/zGKgoZisyvVOp1aLgRRXsdKqzbm1tjqsLXxlPPByrHK34W/8fk6jLbdFHMolqY6fyzJdQTENzZnJUEk7nWVvqsNiTscaHw/U1hiEU8FJFGG0LzLybgEIoUNpsosouR0va+FPhriSA1zzzppuNKdNMO57XvYLa7AbEudgcaoIERG0qAL67DYX63/XHl63rsuBqEVVrv78/j4OVFS3YgZp4cz1Mhklq1vsBaAKoFr2VVksBufrfFBVcHfYXV62RmpidLGnbS5v2Ib8NgSQDf0xssEyuquhDKwBUjoQehGFrxIy0zUT2FzH951O1gb7BTfbtt88eTpv1TO8sY5Hs3XY6ljilsNvC/D9HBEjUkSBWUMHtdmBA3LHfcYvDhH8IuIRU0SxsfvYLIw7lfwN8reX5qcONbWJEjSSusaKLszEAAe5OP01nlKaq4pouc1LJMnM+FlN7XP4Sbab79L4/P8AnFIIKqZB0jaRB/ZVvL/C2NC8To6Gog+2U0kbuHWOXlkHWHNhrA/ED0JF7XxlEkrkvclmLaQT3J7n6DBmOTfYlZbmUkDl4n0EIVLgbgsbtp9GPS/a5tbDJBlmXigmkedZawxF0TUbISR0/PIO5ueuFnK6dJp1ieZIUBJaSTpfuQB8TdgMPXF+W5amU82jIlkMioJWLFwfiYEG2k6QRpsLXxUWCZpHhlFbK6UesZP6sx/zxNyDhCko1ZYogS2zO/nZgb7Entv06Y78JUhio6aM/hhQH+6L/wAcXAGBoUmRcM09I8rU6FBLp1ICdI03tpX8PU7YTIzfig2/DTf+Af6sadpxl3DYMnEtdJ2ji0/W0C/5NgU1LBg04MQGYeOEfL+w1e/3M9jb92Qf90f1xp1MQVBG4IBGFfxTyzn5ZULa7IvNG35DqP8Ah1D646eGeafaMtp3Juypy2v6p5bn5gA/XFA03wEYyfPMyzPMquaDL2MFNA5jaW+jUw2a7AFuvRV+ZO4xeZHl2YZeYzU1gq6d3WNgwOqMsdKsrEksNRCkE979t6BL4QyOM1mY5XPYKSWiNhqUg7OhPfQwO3YHCzxhwZUUEhDAyQnpMF8rD0bYhW7WJ9LE9nvxNU0OZ0mZJsjEJLb22PzJjJt7pi8484vpfstTTrPpnaE6V0SXIYbWOi242Bva/fbBnMoqR+d40uxUbaum+3/H1xbcPypG4lmRZURrvGG0lgDtvY7e3fpffEarCFWITQwsEB2Nv82vi0pkpTSy6gRUhk0dQpUsusEdCw3PmHS1umM7cl4NZRhil6qkmnVMYIePqpJKp4wNdSAVLG/J07KFB2Oxtbpe536YZRWLltWFlBWKsRZibACOS33lx2F7G3a/TGdcOZc9XVRwqC2qwa3ZSQWJ22AXv7j1xoHiNOtdRyyQoVehqGikBAuY76SR+ySFNtvhPpjPNgjmxuEuTHDOS3ZPrMwWuiVggWnaSyz8y0kbDZZAoU6fPYWJ6NuLYusumd0eCcjnKtmI6OCCBILWsDY3G1iCL9Cce4WzxYvuKhn+yu2pwnW47G3m0G24G5sPfGg5bxTTy1DTI5Max8pFCOzvuGL6Rdgo2W7Ab3x+f6no5w9EU6W6/vnyu3J7YyvcZ83lSKIzSarQAyeW4vZSCLX3uD0PtjCc3nZy88yqebIW077E3vZgb2GkDfqAMaNxRmcksTCKmlVHdWl1FSxC26IrMewBHWy9N8JU1OtQ6kWaNBa473F9v4fxx7f03p5YYuU1u/8AS/6J7lFMhWNXVQqvdepJ+W/QH2xpHBnG9OtKoqW+9iGgWQsWTbTYgHboD7i+FvOqfVAw2Ftx8xv/AMfM46cLxGyuvwBCl97ubg3F/wAI3A+fa2PV1GKGfHUxCD1UjRcrr5amBGoqaN4wRpEs6xlQD5fKiuR0tY22GI/Fmc1FO6QS0sTJP5FkM5CEnYqbwmx37je4wrzxITcqL+o2I+RG46/qcRM1nkeFY2qHESG4DkOBtbq4J6Ejr3xguj6Wv8d/Nv8Ac0lhycM802a/0ZWGRdUUgAEkBUaJVO/kZBpHsSo3HbcY2SWClzSlQt97A5DizFdx2NrEEHqNjcY/OOYrLI5cu0+19ZuQB6Any/RcMGUZnW5YIJEdhFMvOWI2IdRYNdfwk3BBBHY+2PpYU1HdnjyLT3InGmVCmrJoUY6UkW177oQHUH10k2BPpfFGxG29ibkn8ob/AD7DFtxlmq1dbLOl+U7XBOx0qip07XIP64h5Hkc1bMUp42c9bdFUert0XpsOuNDytb0MfC3C9Md62sgpAP8AmjLEJWGxBa7eQEfhtf5YtOL+F6VK6ho6RTeUh5WMjPddWx3JHwhzfF7lfhAqxjn1LK3UiFUCL/eUk/Pb5Yr/AAfydZK2eoVneGnHKhZzckHZfYWTsNhrGKjWKrg2RBbHsnCN4kcPVk4WWkqZ0CizwxsQWW5JZAGXU4B+EncAWIPVLyngM1ry6MxnnjSNTrbVvI2q8ZDuSpUAar7jVa22B2bXHMrC4YEAkEg3FwbEfQi2Mw8Gfvp8xrL3Es1lPsWd/wCTr+mL3OlGV5GyAgNHBywR3kfy3/vsWx68IMr5GWQ3FjLeU/Jj5f8AAFwA6Y+4+Wx9wB9lQMCpFwRYj2xlXhU5oq6tyyQ7Kxkiv3AsL/WMxt9DjWcZV4tUj0lTS5tCLmJgkoHcb2/UFkufzLigZ6eKeilmCUz1EEshlUwtGGjZ7F1ZZHS41XYMpOxsQLXMnijIZqxolFQYIEZZGEajmM6m6+ZrqqjY/Cbn5Y75nnZFGaulQT+QSquojWlgTYgHzabkC3UWxRNxjV3j1U1NAkkJmWSWqJXQoBb4IbagCDa/Q3BO9oC6414eFbRSU9/OReNj2dd1P1Ox9icZVkFbFU5dLTVlPK89HsphC85VF9xqbfSwKsNxYrscO3h5xfV5hLK7xRJSpdVdQ4LPcWtqO407nYWuMUniVlElBVx5tSD8QE6gbb7aj7OPKT2Ok98UjRkVRqN7aSvbUeo/aFuvyIxwkjP4x5Tsd729wfb0ON/k4Uy7Nolq4dUbSC5eIgG/Qh1IKagdjtfbrhVz3wzo6S0lRmDRRHpqCKzG92UFVBPl6AAm++42xzRj9OSYs+GOZx0800ckkySyrojMUatbqdVyrNtYWAUjrcHtV5FxBUUcry2DTEOsyS6iGJY6wygjzBt/19Tj7nlBHDVstDMZYlUMkqTB39D5kC27jSO1t98VdZKo0sLeY7qPXofYg9fXY37Xl70ayg1DU+/Hv5r4LjJokR1aamDtOuuJWA0EXudGlyQADshRiLLhtpuKUACmExX6AWXe9rWcRtfvsDthHzGJ7IiziohhA0nSBpuoZgu5JCk2vfqpsBjzV5nK8SxSMWCyBgxOoobEDc3utyNj06dOnEkpHoc3hrUqtWvcf2zuJuj6T6MCve3fruO3p74iVNJA9yY42J3vYb+9x19f/nH3J67LKhQKiJKeo02dkvEH6DUGTSpuRfS3Qg+m/XM+C4eS81LUMbIWv5W1AAsBqTS257knHzn1UYy0zTj8rb8o3jltXVldJR0wHmiiA/aA/wA/l/A4j1+dRxJcK7KPL5VsOm3Wwtb0vimymojCyO4uwbqfO1rAjc72G+JFRLLVAw08LysTbygmxFze42FiF3J7j6+vQ3KjT6iUbVImNJJIoOtYwRfy+Y7+5sO/5T3wv50VSSNgxc3vYtq3uN+th/8AGJRyqoWoSkqHaE6o0YXDBA4G5sQCQGv1+u2JXAsVOjVMlQqukdJIylgCNZYKhAO2s3IA99sawxU9zz5Oqi9l3KipzF2lK3ZBp23Hzv7/APtiz4ozMTQUSRnW0NIEcjszkG37qgfrihiUkeh0BRf8Itux+ePcFM0hWKFWIJsAoLNIfYDe3v0x2lWyPBPNKb3I9OpdlRStyQoJsNR7DzEAAerEDvjSMh8Lap49azQJqsfLK7n6mMab/Ikb9cc8g8I6yQAyCKmUi95PvHHtoWyj+99MM+X8EtlD/bXr1EMdzKiwlOYLWC/1pBYm1tr3tbHdBRvgXs6zLMaCmmoagmR5yqQMJDIdJFn0kgNp3CjVvqY2uBjQMshjyXKgZLakGpt7a5XIFr2O1yFvY2Awu+H+Wy5jWvm1UtkB006HoLXAI9lud+7Fj2xdZ5VrW1AhehlqqKMlTMjeXm/CSFuC4S5GpTs2r0xTUc8ur450EkMiSKfxIwYfqMZ1VZfNJnQgKhEutTK8TFUmjUnliWMkjnLIqrqB8yg3AsAI+ZeGtRRs0+UVbRkbtE7WBA/a+Fha+0gPzw18EtIKVq+uKiaaMO506QkSKSi27CxZz7u3yxCiv4wztU1FFlkR80sgeSx6DdVv7Aa2/cGNQpadURUUWVVCgegAsB+mMv8AC+Bq+vqs1lBCljHAD2FgNr/lTSNu7vjVxgDzbBj1bBgD7iDneVpUwSQSi6SKVPt6Ee4NiPcYnY+YoMt8Kc0enlmymqP3kLEwk/iXqQPbfWPZj6Y4+JWXVlZV09ABGtPI3MSQLuoVbODfutyQB8WtR2JxaeK3DMjhMwpNqqm82w3ZBv8AUrubdwWHpixyusgzvL7k6HIs2g2aGS3VT173Hqpse+AFviDieCmiXKcsjWaVlMR6sq3B1Xtu8h3J7Dck7Ww0cMSzGEUOZhGnMV+uoTR/Cb7DzrcBrbbgg74z7OaSHKaWOliiL5nPYiRTcqQ9lZDbYEjyp7nVfe7hlPCVf/SKVldVpKkKsIwo0k6lsQy2Cr1ubE3IHQYAVJ1myCpYDW9BUbBlsWjNjaxO3MUdL7MPcYhcccMgU65gtY1YjWAMu7nU1gEI2Fj1WwtY+mNYqKyirubRmSOc6byIDewva9xsCD6G42xl2bZNLk7FZoRXZY76tLgExt2Por9r/C3scO5zKNqmZpOep0Ee5CAD62wLTPGra1NrBiGXY3OxuSDb3AN7fXH6FyP+iGpmqqeGnEcYLtaIFkI33FtQba/8sZXx7xRDV1Akp1MXl0s7MNUii9vIRZbX6nfsR6cO62GOONOsrdexQ5LSWMc86TikL2YLcK1zYgPsPpcE2tiXxPRUyky0kitCesTkiRBe1tLnU43uGBPf54r4c5qOU0SuTCVKlWclLE3ICnYG/ceuPGVZVLNKkUF2ZjcgmyqvdmvfSg7sf5kYqM5T1bN3XYY/CnLIaqreCoiSVDC3xGxXdSGWxB1G53G4B7Y0av8ACilO9NJNTtpI2YuCDbY6jq0jpYML3whf/TqU45sWb0QkjBKBCym/SylWJ36bA3v0OF3MOJamUss87zKoOlWYsuroDuAenrvv747jDU9Mixk4o2DI/Cuij3ndqkg30k6EBvf4EO/yYkf5MWeZ3SZbBchIwASkSAKXPoqj3tv0HfH5wizmaI/cyyRBrF1R2QE2tvpI/U4vcl4aWr1TTVlNEbXPOlZnBv0ZWtt3vc4SVOkdOb5RRZ3mLVM0kz7mVy7ae56BF9lAAv7Y4qtrmV7AkHlg7bX03He1zb0ufXD2fDKvcE070cse4V1kYah9AQPlfCznvCVbR3NTTKE/6Qedb9fiv/O2OKZk4yK5kLmyjr2CliffSNyfn+mHPhjg3NY9UlNHLEWFizukbMPb8QH6YkcP5XXUUf23LmjqISLsI99W26vGQGUqeoUkgjGuPxbTJRx1kz8uORAwDA6iSPhC9ScEjqEBT4O4hr4KiSmzNW5ccRk57WsgHrIvlZT0FxqvimmeXiGr0Lrjy6Btz0Ln/Uw6D8IN+ptj1as4glFw1NlyN9ZCP+03+Ffc4b+Is2jyqjMVHDrkjS6xqCdA7yyW3033JO7H6kdGqQcV5ksSR5bRyRwVEy6I73tEtj6dGIBC973O9sZ22e1ETU1BXn7DLTv93VKt7IFK2sLK6NsC3T8wuMabw5mVLmlH2luoWZWADhgOp02sb7hl+mIFfk/2gS5dVBZysRlppn2a19PnIFw6sRdh8QPS98CnhYJpMxpngnVtMH+2yRrZJQSOUNN2AY+Y3vcD2IGK3xczl5DFldLvNUEcy34Uvsp9AbEn9lD64vJWpsiy7bfSLDs00p/3nc+ij2xUeFXDsjNJmdZvUVFygI+FD3t21CwA7KB6nADvw5kyUlNFTx/DGtr/AJj1Zj7k3P1xZ4MGADBgwYUAwYMGKAtjIuJculyWs+30ilqSU2nhGwW5/QC5up7EkdDjXccaqnWRGSRQyMCGUi4IPUHACnmuWQ5nFFW0cgWdUPJmHa+xRh1HcfmUkkYpM2palaVazMGadUU8+kJ5aA3sCoBtIAe0hYMDcWNgaurpajh+oMsIabLpW86XuYyfn0bsG6N0O9jht4hyqDOqINTzEEj7twTa+x0SLfcXAuDuCLjEAq+GdTBQUMuYVZEZqZCEAXcqpNlRR6tqO21gMN2T8awVaXemnjgfyiSaMct77WJBIAPS7bXNr4VOIeFubmOWUUnlpo6b4QTZinxqD6ny3PW18aRnlJqpJooo1YmJkRNgN1IA9AMUGfZ/4bS08v2rKJDE43MN7A+oUna37Dbe4xR5jxctVH9izVJKGS41yog8wG9irKSqk/luNutr40payPK6FPtk7OUWxdiWaR+pCg7n2HYDBTw0ua0kUstOGSRdSiQDUu5GzKdjt1BxLIIkfAFGkP2hJKivi7RwGO536grY7egN8LHE0NQ9OKamyyWmhEms+SRpJDYga20+/S56DfDtV+FckDmTLKySnb8rkkfLUNyP7QbHL+mM/pNpqZKpQN2QXJ+qWPv8GFHOlLtsZjk2TVNQs0ZieTlC7qP6xLEqbL8RsVsQBcXG2+H6iyjMMwp4oBBDTUqKXD8vliRx8F0+K25N7WPXtbHah8TIKeSWWfLJYJpLcxkA81vXmaCN/wBe+LmLxloCASs4uOmlTb22fG8s7pbdueTlYlv7iseFKzKp2NLEaqJxpYlNaunWzoCTdSbC3z9cLFVk8qQtUiMR630qWXRrcksVRNrIoB36C1tzjTm8ZKAXJE3t5V/14oc88RoK5FjXLZakA6lD9mHS3L1Eg7gja423viwztcffkSxXyJvB3E1Rl1QZOQ8vMQKUa6X1WcMtlN7gXG3Q43nL+IUlgeSqgekQbMKkKoYEfM3HaxwiNmWf1gtDTpSIejMApHTu927dk74lUfhS8zCTM6ySob8ik2+Wpt/0Axg7bs0SpUVdLxlT0rTU+R08k7zSawCDy0OkA6Etq07d7AetsWmSeHM1TKKrOZTK/UQA+VfY22C/srttuThrqFpsqp2aClcqASVgj1MbC5LMf5scKHGXEtSklJJVRp/R01iyRsWLXF7O1hewIbQNmAIN8QowZnxdHqhpcvMZLy8hpUsUpza9rDYsQCFHw3U77WxQcFw8jP6+Asz6ogdTnUzf1ZuSevxn2HbFjw7U0slROy0gUxqXp3WMxrURLpYEA2VmRx5WPYgi1zijgr3lzxKuiiM6TUisPwqNQKgu34QGQX6nbYHAEibhGTn/AG3I5liOtklhfyqGViGW1iLXHwEehBw35ZS/YYpazMKgSTMo5kltKoovpjjX0ufmxPyx8y2hgyuGeoqJvNK5lnkNwC57Il9hvYAXJ2uThHijqOIagM4aHLYm2HQyEfzb1PRb7XOAPeS0Uue1n2upUrQwtaKI9HI7H19WPyXsca8BbHGipEijWOJQiIAqqBYADHfFAYMGDABgwYMAGDBgwAYMGDAHOogV1KOoZWFmUi4IPYjGVZtwtV5TK1XlV5IDvLTG5272HVgB0I8w9xtjWcGAErJOIKLOI1U3SZDq0aiskbD8SMLEjfqOxsR2xJzWGShQ1EUdVXyhSoDSjyjrstgCCQL6VLYhcXeG8NS/Ppm+y1QOoSJsGPqwFiD+0N/W+KOj45rcvYQ5vAzJ0WpjF7/O3lb12s3scAR+NqadaGermaKp58aqJBqQwKzJ5I0a4KE9Tsx73tt1zirnp+H6Q05YHRGZShsyxkEsQRutyQpbtqw2V9JQ5zT2WXmKO8blWQ9fMv0B0uOwxBhyCqpJ4pVIqaeOmWlMSqA+gbmQAnSTcAFL7jpvtiArKPOFliilyeVg/MSOanlLyaVdtJcqzEgqd9anSd73xplsZtw9w2ozf7VSQS09MsRDiRDGHdrjSiMAwXox2tdRbGk4oPMig7EA/PEDMKOmVGkmiiKqLkmMNYfRScQch4jaoleJ6Spp9AJDypZGAa3lN7km97W6YYMAK/D+bZdUs4pER9AuzJAQvyDFACxvsL3xKyDiOOpkljiimTlHS5ePQA23k631WN+nT5i+fLIMlzlgx00VYCR6Ibk/4HJHsso9MaDwTAwpFkcESTlqhweoMrFwp/sqVT93AFFmHGc4zCKgECwNKCVllPMFrNayoQNypG7Yrc1yyvq1nRax5Y9MgQxLyQs0T6TC4uWKNuAQe29wRfj430hj+yVqXvFJobSSpsfMNxYj4SL/ALWO5rYqWFo8qaSpaaeOUJFql5QuhkDPvYMo6Mb3c/MQFPltRm9FCk0J/pCjZQ2lgS6qR0I+NSOhHnAt0GLLgergzOhqaCRSixk8tWsWjjJJS23WNrqPYLfrhq4epKqOonGhI6Qys6KxvJ5t20hTpVGe7i5v5jsO03NZ6KkY1U/JhkK6eYQA7DY6RbzN0Gwv0wAmeH2VZgaRqWZhHTamVJd+a0ZuCEB+BT1DNuAbAdCLvNs9oMlp1iQBSB5IU3Zvck9AT1Zv49MLldx9WV7GDJ4GA6NUOOnuL+VfXe5/ZxdcI+G0VO/2irb7VVE6iz3KqfUA7sR+Y/QDAC/lnDVXnEq1WZ3iphvFTrcXH8wD3Y+Y9rDGrUlKkSLHGoRFFlVRYADsMdsGADBgwYoDBgwYAMGDBgAwYMGADBgwYAMGDBgAxyqqZJFKSIro2xVgCD8wcdcGAM6znwpiL86glejlHTSSV+liGUfI29sQBnWeUG1TTrXRD/nI/i6+qLf9Y/rjVMGAM9yrxdoZNphLTsNiHTUL/NLm3zAw25dxJST/ANTUwyH0V1v+l746ZrkVNUi1RBFL7ugJHyNrj6YUsx8I8ul+FJIr/kkJ/hIGFsAPl74+4zH/APyHQtqevqYrdB2H0Rkx5HhvmI2XOZ7f9b/6+AHLjDhWHMIkjmuNDhwy9fdfkw2P0PbF6AAPQDGYHw3zE/FnM9v+t/8AXx6HhDrW1TmFTLfqOx+js+AG3iGry66mtkpyUPlWV1Nj/YJ3O3W1+uF3MfFnL4RogEkx6BY00L+r6dvkDjvl3hHl0XxJJL/bkI/hGFGGzK8hpqcfcQRR+6oAT8z1P1OAM8Od55X7U1OtFEf+ck+L9XW/92P64m5R4UxF+dmE0lXKeoJIX9b6mH1A9saPgwBwo6RIkCRIqIOiqAAPoMd8GDABgwYMAGDBgwAYMGDABgwYM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data:image/jpeg;base64,/9j/4AAQSkZJRgABAQAAAQABAAD/2wCEAAkGBxQTEhUUEhQWFRUXGCEaGRgYGR0cIRoeIR0cHiAcICAeHCggIB0mIBwgITEhJSkrLi4uGiAzODMsNygtLisBCgoKDg0OGhAQGywkICQ0MCwsLC8sLCwsLCwsLCw0LCwsLCwsLCwsLCwsLCwsLCwsLywsLCwsLSwsLywsLCwsLP/AABEIAOAA4QMBIgACEQEDEQH/xAAcAAACAwEBAQEAAAAAAAAAAAAABgQFBwMCAQj/xABLEAACAQIEBAQDBQQHAwsFAQABAgMEEQAFEiEGEzFBByJRYTJxgRQjQlKRYoKhsRUzcpKiwdIk0fA0Q1ODsrPCw9Ph8RYlY3OTF//EABoBAQEBAQEBAQAAAAAAAAAAAAABAwIEBQb/xAArEQACAgEDAwMDBAMAAAAAAAAAAQIRAxIhQQQxUSJhcROBkQXR4fAyofH/2gAMAwEAAhEDEQA/ANwGC2BRbH3AHwjH3BgwAYMGDABgwYpuIeJ6WiXVUyhCei9Wb5KNz8+mALnHKqqUjUtI6oo6sxCgfU7Yy48b5lmBK5VS8uPpz5bfzPkB9hrOO1L4VvOwlzSsknfrpUnSPbU29v7IXAF3m3ill0F/vjMR2iXUP7xsn+LFEfFWeb/kWWTyg9GOoj52jRhb94YYsgyfKonKUkUMksYuSo5rLbsZGvZj2BYfwx8ouODNVSUkFK4miUlxM6RgAae6cy/xA7DviAX/AOn+IZD93QQxj9q38dU4/lj0z8SN+GnT/wDn/vbDLlHGSvVtRVELU9QBdQWDrILX8jAC+29iB0PcEY4eJPFT0MCNAoaZ2uAwuAika2IHa7Kt+xcYAoVk4kX8FO/z5f8Aky48/wD1HxBGTzMvikA/ILn/AAzN/LGh5ZmC1MCTQnyyIGUkXtcdxt0OxHscJvDnF9bU1NXTrFTOaZipbVJGGszKNrSWvpJ74Ar18WXi/wCW5dUQAfi3/lIiW/U4YMp8S8unsOeIie0wKf4j5P8AFix4e4ljq2mhZDFPA2mWJrG3owI2ZT6/K4Fxjnm/AtBUX5lNGGP4oxy2/VLE/W+AGCKVWAZSGB6EG4P1GPeMun8MZ6YmTK62SI9eXIfKfYlRYj+0hx8i8QK2hYR5tStpvYTxAWP8dB9bAqfbFBqWDFZkWf09WmumlWQdwNiv9pTuPqMWeADBgwYAMGDBgAwY+Xx9wAYMGDABgwYMAGDBgwAY51E6opZ2CqouWJsAPUk9MRM7ziGkhaadwiL+pPZQO7HsMZbFHWZ/JqctTZcrbAdZLH/E3v8ACva5xAWGc+IFRVymlyaMu3RqgjZR0uL7AftN17A4m8N+F8SNz8wc1dQdzrJKA/I7v+9t7DFhnOYQZNSEU9K7BReyKdNybapJD6n5n2wqcY1k7UUFfDmMgkkZdMSlY47tsVC9bqeustsDe2AH7Nc3KTxUcHKjkeNpNUg8qIpC2CgrqYk7C4AAJ9jV5W8j1M9PWT0tXDKoKqpUaCtgUMRZiQR5r3O4PS+K/j/KaWqpIqmpZyYlF5Kcq3lawc2NwyKfMbbgA2wsPwfl/JVstqnnq7qYdDqxDahuyqo0KO5NrWxAWnBa/YM4qqEeWOYa4h2286gfull/cx7qx9n4mjPaoiFz6koy/wA4lxf8QcGy1VdBVCZYDAoAZF1O567g2VQCWFvNcE4sKzg6lkkWeqLzSILB5JCLfIIVUb77DFAq8X0/Mz6hMVtcaB5iPwRq7G7HsCCw39RjtHL/AEpPWNBU0pi0fZgrqZG5YAZ5V0yLpDOwGqxB5SHDCmdZXSAqs1LFq+IKyksenmtck/PEQ+IeVIfLOn7kb/5JiAWPCHieOAT0M88QEUjGJy6hWFyGCm9iNQ1j11n0x28FJFY19SxA5ko6noPO/wD4/wCGGKPxByp9jOlj2aNgP4pbHSOXJqo7fYZGO26x3P0IvigWvDkNUZtmFam8B1Rq3ZzqW1vXypf94YY/E3itqCmXkgGaVtKXF9NhctbuRsAPVhhqo4ERAsSqqDoEAAHyA2wp+JPDj1SQSwrrkppRJy7gcxbqWQE7ajpFr++APuRZBVJTCSSsnNWy6zqbVGrHfRyyLaexIsetiMScr4hEuXpVV0axJJ8S7uqqSQrMSPhIsbkWFxiQvEvM0pDT1DSEgESRPEqC/mLOy6dh2XUTtb1wk+KmatNJFldKD2ablrfSo3C6R6KNZHso74AmZx4boSKrKZvs8vVQjfdt8iL6QfTdfbH3IfESSGX7Lm8fIlGwltZW92tsB+0t1+WPGXShYYHycOqGdYCJAeXOLEvJpJupWxu40kkEb7YbeIKGjrCaOoCtJo1qOjAG41o3sRva/a/XAF9G4YAgggi4I3BHrj1jII6isyCQLKWqcvZrKw6x3/7J/Z+Fu1jjVMrzKKoiWWFw8bC4YfyPoR3BwBLwYMGKAwYMGADBj5bBiA+4MGDABivzzOIqSF5520oo+pPYAdyewxMllCKWYhVUEknYADck+2MijV8/rix1Ll1M2w6cxv8AUw6/lUgdWwB6yjKp88nFXWgx0SE8mG/x/wDt6t36DbDVLxEk8rUGXyxxtGnmkAuEA20xLsGcfovv0x24ozOSlMCRQkUqsvPksNMcROkKAf4kDyr88LviLwWbLW5cOVNEu6xC2pQLXUD8QG3uNvTEAwcMFXoWWpqUqqd/u1kcaWIY6THICfjDeXrc/Prn2T5fHQV0+X1cBqIpVJhYRl2semmwJF+hItZlubDfFhw48FXQSU9DEyTzgJMpZzHER1mJN9z2sdRIHoSH1vs+Xw86okBcIqvM/wAcmkWAHf8AdHf3ucCi/wAI+HbUzsJajm012KQlbbupQlvfSxBC7E79sWGeccUGXLylIZ1AAihAJFhYBj0X6m+E6t4gzHOHMVCrU9N0aQki4/acdP7KfU4buEfDilpLO4583d5ACFNt9K9B9bn3w+SCzPxZnFajvSwClp1ViZGG9gLkgsN9vyp174j5fwH9sijqa3MzLG9ieux/LeRrBgdraRY3FsP3GjVfLK00aNEyMJWuOYFtuEVrKTbuW+hwkV8lGGgmEbSJG0ckxEbNsUGkkgFA6jQ7LsWAG/QHz5M+icY6W758HSjaLxPDjK4GRXjd2kbSmuRrXCltPlsOik7+hxU5xl2Xf7TTw0sX2kOI49Ebto1hAHc/CukszbkXCYZpkLD7M7EtYS0szHdyp1AHuWXYN+ZG/tYrMyqnnlo5aaNOYVlDszgaCoCMjBTqkCsWOgd0G69cefJnyNPT9jpRRAyHLssvFTVNGBVG6n7mWzFNmcNbTpNtWq9vMB1xYVHh1lcsjRrG6OoDNokawDFrCzEgfCTYDtjhw3Vus7z1AUJLSpOHHlJVQQQykkpcOvkBI1KTfe2JtFLIUMTELLNeerfVbkxtfSgbaz6FEYO1grN85DPkSWp/PgOKKGDw/eJWkyzNCqre4LeUWvcEodO3uvrjllPH+ZQxLLUU4q6YkgTxAj4WKk3Ata421Kt/XHW9BLWOyrphIjiNldVdwbKDpAXl20oQ5sxA223ZOCJqgMyJEGozJIRK5CMCXZiAoZta6iQCQm3Y42x9VqyaHF+SONKyfkHGdFmCmNJLMws0T+ViCN7b2b5qTiDS8JGhnmqqVDUGVbMkkn3i9zy5G632uHN9h5seuKfDikqrug+zz9RJGLAn1ZRYH5ix98LdJxPX5S6w5mjT05NkqFuxA+f4v7Leb3OPWcDJw7n/ACqdmlh+yxR2jgpibzMQSNxfcu2wFt7E3N8KfEEMy5xlklQ33sr3KA+WJdVhGvrYHzN3JPawxoJy+krmp6yMqzxtqjmS17dCh26EEgg7jtY4T/EWlnkzbLxTKGlVCwLfCtnHma34R/uHfFA21GewSVUmXzoCWQEX8yOGB8jbWV9idJ6ixHsh11HPkFRzoNUuXyt95GTcoT0+vo3fod7HD2uRywU/KppVWR2LTVMo1MWPxSW6FuwBICgDqBbFVwvxJBVGXL5pkqmQaeYVsKhLb7dCw6G2xtcd7QDdlWZR1ESTQsHjcXUj+R9COhHbEzGP0ksmQ1vKcs2X1DXVjvyz6/Md/VbHqDjXUcEAgggi4I7jAHvBj5j7igMGDBgAx5OPuKnirOko6WWoffQvlH5mOyr9Tb+OIBH8Tc3kqp48ppD55CDO3ZV66TbtbzN7aR3thmkoGo6NaTLhHztB0B2C+muZu7bkdAd2A6YXfCrK+VBNmdYwElReQu22mL4i1+wYjV/ZCemOHFNDm0FS2YU7JKLaWp1BbTECbC2xe/xErYgnoQMUFcmf5pQw8iuoftEFirOtySpvqLMuoG9z1C9cMnhdxKlXTvCGbVAdI1Ea+WfgJ3N2A8pPqt++PXDPiVS1ShXJhnuFMRBJZibeQgebft1ABJA64Yc0qaejjlqZAiAL52CjU1ui7bsSTYD1OOSlXmuYUmT0hIWwJOlB8Urnckk9SepY9MI2RcP1OdSirrmKUwP3ca3Goei+i/t9W7WsMROHsukzyserq7rSxGwW+22/LHtbdm7/AMtkyupikiR4GVoiPIV6EdBb2xQZ9ygK2VaCdoY1RVIQKYw66gyhW8paxBuvQje97YtPDnNYV5lIZC0/MeU3fXzFLbMGBN7CwINiD2tbE/iDg6KSM/ZUip59WpZVQA73DAlRcgqx+tjhhoKGOFFSNVUKoUWAGwFv8sedQmsjk5beC2qO0+ymwvt09cJmVUiUypFDrgQDSYJwCji/mYSb3fe19RHw3GG3MJVVbs2kX63t03/yxR5rWBCAZJCrXuogaUEX3XyJt6b3OMeom7o6iilq5Rp5el41TzrFb7yEqTaSIqbSRA9UF/K1unkxAqcwSmaKomIQSu7rHHHq5jlGV9LXsEltHIpJG/Xrt8qZEEiWXQhkTrFURoD8I8kkLRA9BcFD7jFR4hyGapdSSv2dYxFb80rbyHboNIH0YX3x5G964NccdTonPmUNQgNGXdY44GkjYsFVUBMcbNYgeZg0m99MR64k0rGVuWVea55jILKZ3sPvZz0jhGwSM7kAeU2thR8PK40+YCmXeOVSjAGxBQF1cn1AuNrfET2thom5aOYOW7xo5FjHO0dz1usMJRzvuZHLE3Jx09npXyhlxuEnFl0RHIz853q5WQxmCAtykDX2IvpBP55Dfba3TDFwtRvDEsRVVjRQEGou/Tcu1gCfkPqcUVFmwVdJd1FrKsVHMoT0tqQjYe1sTcpqoeZH95VO/QF0nVSSLXI0LH+osO1sa4ZtSMmjx4i5rCtO1Mz2nmX7pVbSbgghi1xpUEbtf5XO2KHNKUvJTLXVLy0pfe4Cp8JEYkK/EzMR5zZfKNgTvo01Oj/Git/aAP8APCrknAsKB/tccNQb6YtSBuXCL6EGodbE3Pc49U4ZHkjKMqS7rycpqhSzPKKnJJTVURaWiY/ewk30D1Pt6P1HQ3GNI4fzyGshWeA3BFjf4kPdW9D/AOxxOnKLGdWkRqpvfoFA3v7WxkmZ0zZNULXUX3lBORzI1NwAdxb23uh/dPUY9BCbxPUZlmFScuRBTIqhp5ASQ6m9mBsDoNtlG5IIPQ4vZOB1hpoqWj+7JlWSWp21jQQ1x+0x8oHwgFr+hYUqlnhWppRHI5jPKZtr3sdJPUAkAEdiPbGZZpmGaZsJVhjNJTR6g4ZrFmW+pC3c32stlHcnD4IPVaKbNqeppiwJjcoSCCUcbrICNv8AhlPcYX/CzPZI3kyur2mp78sn8SDsD3sCGX9k+2KjJsxyzL1o3oJjJJM6pKpJLOj7HWo2Qo1iBYdxvcnFr4uZQ6crM6baamI1+6X2J9QpNj+y7emBTTcGKzh3OEq6eKoj+GRb2/KejKfcG4+mLLAh9x9x5wYADjK/EeQ1+Y0uVoToB5k9uwsT9CEvb3kXGn1E4RWZjZVBYn0AFyf0xmHhBCametzOUeaWQpHfqF2Zh8gNC/uHBFHDjGnpmpeRUVCU0B0hrsqakHRFJItcgdAdgR3vhDqPEqOicJFUmvhva0ilJEHtLpCy/Irf9rFlnnAK5hL9vE6T67FI21pG0VvIodDzFP4i24uTtiZlNTR0UkUH9HNT1MjBEAjEmv8AMyz3N1UXY6irWB8vS4hYcP5fTVU65nHEUYpoCvFy21XOp23sxtZQwHTVub7JPGlbJm+ZJl9OTyIW+8Ybi4+NjbsvwL+0cPfiPxF9iopJFNpX+7j/ALTX3/dF2+mKfwc4dFPSfaHsZKkB79wn4Rf3vq+uAIFdk8cFU9JHUSx07orGIS2VSTp5VmvtJYkBbN8V+oxccC1NSCIEiV6NGdRMRyitmbyqhLcyzXXUNI274tjlGX1MlRaKGSW+idrecHSLDV1U2sfKdreuLDh/KRSwLCHZwCx1Pa5LMWN7d98YLHJZHPVt4/v8HV7UWePuPOPuNSHOoO2KCqrxqKIZJnvYpFYBT0IZtgnW9ma+2wwwOt8Z54lLMaVySIoEdeYAfPImoBjcbKu+q25YDe3Q+PPjuVncWQs+q44A8hESmM2cqQ7Ix6B5m8/NKknlxgtvubHVjL814gqaqcPK5UiygBDYBXDKCouTZiOtzcgd8SpxP5BJMpsv3KtZuWobSx02UCVdmuVNwb3PbtSJLzraUOmRltqYbILgbo1rsQ+rqx+V8RRjDfuzSKZVcOZ9JRVfPsGuSr6lPmQuNdr2Iby7X6Wse+NVy2thnfmgxHW1xJcxa/ZJUAPMUKfu5Bq99PmxmObpKzuDClxJYC9760LEA2W6gqW1eUjpvviDkMcra+VJGoWMu6yGyyDoE02PNZiwCqR19OuOpY45Fq7MkrTN3oqz4VFTJA7GyrUaJAx38qPqtIbA7I5PrbF9RmqDqGELp+Jwzo3zCaWB+WoYzvwxgYUk14hNSs4VYvKxJC6ZGsbKwLdtidzvsDpHD6xGPXA14zcABiVBBsQAd1sRbRsBvsMZ48fro5b2LYY+3xCzHM4oFDTOEBNhfcsSbAKo8zMT2AJxGyTO1qTMFjkTkycslwtmIAPl0u3qLg2IOxAIIH0DMpeO8yqUR40hAp3jIkqd5OXe4N4ls1gDfXe3rbrhcnyUNJFQipmWmkLaowyBVAAblL5dV2JLAMbBVaw6DGh51Q8+CWEtp5iMmoC9ri17Yq6bg6jQR3hV5I2D85v6xnBvqLixO/4ena1tsYzxSlkjJSpLjydJqqErgurfK698tnYmGU6qdz0uent5rWI/MP2sWXirQ1BjjWmJigml/wBqZAxPm0qrME8xXaxA6nSDiV4scP8A2mk50Y+/pvvEI6lRuyj9Aw91HriZw7XpmuWWksTIhilHo1rE/wAmHzGNzgkZLwbRIIJBTgyRxqFkdCr7AWZlNvP8xcfTDFVU6yIyONSOpVgehBFiP0xkfFUVHlyQG7TeRonijqZlLSKAeZtLdVVgVYdg422xb+FvDtUpNZVyzLrB5dOZJGCqe7B2Jv8AlBJIG5N9gKcPC2dqOsq8rlJIVjJCT3G1/wBUKtYdw2NUBxlHiqDSVlFmSD4H5clu43I/VDIv6Y1GKUMAQbgi4Ptgwd74Mc74+4gE/wAWsz5GVz2NjIBEP3zZv8GrHnhiiSlyiCGRjCZI1UsBcrJObbbHcNJ1IsLb7DC/41NzXy+j686fcfVIx/3jfpht4y4XGYRRwNI0UQbU2i1yQpCjcEaQSSfkMUh5puDUgULRz1NMFtZVk5iH5pKHUX76dJ98dMlleSaSKqEbzUpBSVAVBWRdjpJOl9ipFyO4te2EwcFZvSf8hzHmJfZJSQAPk3MX9LYcODsmlpYpHqpRLUTNzJnHTZQAo2HlVR6DvtgBH46/+4ZzTUF7xReaQdjca3GxHVQq37aj8saDScQwSUzTxOOXGrFhtdNN9mF9jthA8I4/tNZXV7WOp9KHuNRLH/DoH64SeLopaKtqolYjmatyBZ45LkAg7Eblb9iu2DOZSoZfDTidYZK6epfSrqJn931EEKo6k6got6DDJwfxdU5hXmw5VNFGWKCxJLEBNbHvsxsosLd+uMNeYMVv1ANvn/v/AN+HDguGpnf7JE7xRzMDM0QswQDozjcC3QCwu3fEM4zeyZ+hw2DViNSwiNFRbhVAUXN9gLDc49TVCoCzsFA6kkAYG53LYi1UAcbgHvYi/wAtsUVRxtSj+qZpz/8AiXUP7xIT+PfFRV8VVL3ESxQ79XvKSN+oBQKenduuMskoVTNIwk+yFzM/DFpJHnjlWMEEpAybLfpGzatgRcHY2vYbDCZHWvTzCKoRopFZdQf5BL3BsbpY36XUn2xpsFdVLqP2lnJG3MSMhT62RUJ/XthJ8R3Mpp/tM0OrVpukZVtJtcm8jDSP88YKpbN2aaZw3FuvzGSpkMMSGRnkIQWBPZRpItb8RJOwB9Bh94a8MZIXEjzqJQl9PL1KGO4F2uGUEWOwPWxG2F3wnrVhnlIiWWQhQpMgRgmo6yoKkN+EkbHyj1xrzcRhTb7NUML/ABDlfr/W398duNemOyOHb3O2XxM2mWIaCPLLASAL7X7bOvUHowO/VSs2vzLQywwIJJm303sEXvI57DsB1Y7DuRQycZo7tT08Uq1LAkc2PSii4UyM17FB6g72ABxA4qqlpaVxBWPHIGLTzJFz5HI2IYiyIb+pAUAAADpvCCitjN2Sc/oQrJEY5KiqqDpNQHEfLQkFtNm1pGoAuq2vsC1yLtOTZetLTxwqSyxra53LdST8ybnCt4ZUiRwl2qVnnn85Jm5jBPwqfMel7kgAXOHfHZyZonjBC0lhTvyw1i2sawBtcx2/w6r4dXz+H7K1Wrh4VjL6h6AXI9QdrW7Y4cT8NU9ZGUlUB+qSLYOh9Qe49R0PfGI1dbUUIqqCTcSEKwtte6/eL+y6Dpv298Q4cmu4w8N0FRnFRLLUTyxwqQWWNyACekaC9hYdWsSb++1rwAv2DNKrLyTy3HMiv3sLj66SQf8A9eKLKeLjQUEUVPpeomLSsxXaMMxVRb8bHTYDbb6X7cTGsgny+vrRGsgkCNywR5OoDdtWkve22+KixGLiihoKXM1ra24V47oNBYGZCBchQbtpKkX2upPpjlW+LsbkpR0s879j0+oChm/UDDB4hwQ8iKoqIxLFTzK7qQGBRroxseoGsPb9nFxw5XUksd6JojGNvugAB7WAFvlinQsZwjV+QsXBMwh1MLWPNhPmFuxLIwt74tPC3NOfllOSblF5R/cOkfquk/XDKIVsRpABvcAdb9b/ADxmvgq/KNdSG/3M+1/m0Z/7ofriFNQv74MGDAGZcWPzOI8ui7JHr+v3zf8AlrjTumMzqxq4oj/Zptv7j/6sHHeQtHUJPzp5IqiVYmgE8iaWb8UelgNIAJKEdLm/bHM5aYt+Ai+4O4vNZNUIyhVU64D/ANJDqZNR3/MpPbZhi14wreVQ1Ug6rC5Hz0kD+OM+4lpIBHEKf442WlVkmaMRByABIYzqIBC7epGLTiLJDRZHVRtPLO7KCzyMW3ZkUhbkkL7XP8cYdJ1H14aqoslpdFb4a5pFQZSk8ocpNUsGKi/L6xgnuV+7Hv5sRfGLNIZ1jjQRtZOaJ730gkiy2NiDpN79Nu+Kl84aDKaemen1wVETusisdSyiRm3B8tr2Nrja+F/gvMIFq0+0xRyRt5XDrfTc7MAehDdfY3x6JXwcwyQjL1q0LGXU5aRR6nftsOtjY/yxueRcT0FJTwrSRlppiF5QYF9WrT94/QC97fwGM3ramkQVqBFMrT2pyhI5aanuykbFbWAXoSR6Yr8jqZUnjNMqtKreQMuq7m4XbuwJv8xiW7JKcFFJL1X34o3TxEzWWCnTkvy2kkCa7A6RpZiQDtey2+uM2hVpLO0iVZHRpSxYbg9SWA2t0UdMMfiKsiUlLT1MxeR3LPMoVSNKk2UAWA8wX5A364SaXKmUHkTgqfzC5Fwe6kb736emPPnfFnswLa6Lv+mNDrG8bAm1tNmG99tt+x7djidDmsRNi2k9LNdTe9rbgd8JlNVzmpZlTWU8rMpBHU77kX2uPXbF0c9C+WVTYbHUpF/h7EW7ttf8BxhLH7HojkLrOamUQM1MA8nboe9iR7jr9PbCBCkwZpJDE7t8QnBBG37Sjp7bbYs2rIppkePVEgALFPL1uzatJ6ALbbuze2GqGI+bl1DE72DaXANyO41WBBHX19Mdr0KmZyWt2jKqbmBw8QbUDcGME2PtYY1zIs1nSlD1qESagqAfFJewXyj8RJtb2vtiizvPpaYFFMQAUEFEsbsWsNJbSPhJJ3ttscT+Aad5HasnZ20oWRZCTpjPlL3A8rObhWVeiPbqCN0vqIwb0DtSCKkTVVNpqJSSXsSLgCyoF8zRrqNgRuQxIGMazziICVDSzTuFBu0ukAsTsViA0KF7bXvvscNniTxLrR1Sv1MxAEFOLKoHxc2Tdi37II9wcZnRUMkxIiRnIFzpHQep7D6437GPcbPDydDWxyzNeY1Eem/VtWsMfffTf0vj9F3x+dfC+tgWoVJFvI00XLNtXRtwNtj0N/QH0x+isCMzji/w6kqJZqmOoJlYgxxtcAAKo0Bgbrci9wOp+uMfzesmZwJizOi6Lv8AGOWxOlj3K7i5xqniHFmkU71McrCmS2jlMPuxpGouhFmGq+/msPTGdcQ5gtVNzCoWV4/vQospkF11r7Mtj8xiMwm0TPDqnhE32ipYCGnUStexu7EiNbdSdiQB3AxdcecX/wBIU0iR0sgjidWEx3C76bNYWUkNsLk79MJmU0bzzLCh3eQIgJ21AWLHY9Bff3ONj4wjpafKp6SOSMNHCLIXXUTcG5HUkkE9Ot8VHUBmyCtSWip5JCtniQnVaxOkeu3XC/xvxRJA0SUZU8sGecLY/coQCnexa5tbfy9seOGMihr8lpoahbro2I6qyllDD3A9cUXDVXR0sTiXkRlpXiDqgUyojFdbqL2HW56frjzdXmlihcVbNoRtmo02YxOFKyIdQBHmG9+mM74Sbl8RZhF0Dpr+v3T/APmNg4D4VpZamWpaOMPTzFI44lCooFmSQkbuzAggk2HpjpANPFD/ALdN/wCBf9ON4S1RT8kfc03HzHrH3FIZfWvp4oiv+Ont/gf/AE4ceKuFlrjBrmkjWJyxEexa66fi6rsSLjsx+eEzjVOXxBl0350CfW8q/wDmDGqLigTM68NaSWIJADSsoAEkWxNjqGsfj33ud773x28TYf8A7TVDraMG/wAmUk/ww34qOK6TnUdTFbd4XA+ek2/jgDNMtFJVZLS00lRFDMQTCZCAQ6yMptci4Nipt2OM5zvIammfRPEysL2axKkega2lgf1G1xhmyOkiqckbW8aS0878kyELcMokeIE9dVybeoHpiny/jWpijWFah1gbcG9ytvwhjuq+q9PTEk63OVDXNR7Xz+4prESU0tuwIG9u5xpHCNbRZfT/AGk/7RWnyJBYDlsO5uTYG/xntsBfCjw/DTzVDrUOyxIkkgdSAbquoDcW3I6WxCjna4JY62IJO3bcn5bWGJbLLRCNP/JP7UfpXiPJaerhtVCwQFtWrSY9tzqBFh89tsZnmXCicstQNLIqC2qVVCkAH4GAWQm3RtwdvmLbL+H6mTK5ZQ5aqqGWchyTzFTdIyLiwI3t72xf8OZwlXAsqXF9mU9VYbEH/joRj536l1M8EU4xTXnwbYd+RHpOB66MNJAYp0kAdWVtBIN2+FgR1Y283YeuI9RLVwLepo5h0+FSR0F911DY+p7DD7TcQx0DLTVGvlu3+zsqM/U7xWW5up6bdGA7YuTxRT2uFqGt6U03rb/o8bRngyRU7W/udrJkjsjBsqWB5pzMBvfSFuukXYdiCPKB9CPXF5JkkLG6TFSTqAchwevZ/N+M9+/vjQs3KVWq2XI5JI5lSETbYahp1SXt0+Hp1GM/zGKgoZisyvVOp1aLgRRXsdKqzbm1tjqsLXxlPPByrHK34W/8fk6jLbdFHMolqY6fyzJdQTENzZnJUEk7nWVvqsNiTscaHw/U1hiEU8FJFGG0LzLybgEIoUNpsosouR0va+FPhriSA1zzzppuNKdNMO57XvYLa7AbEudgcaoIERG0qAL67DYX63/XHl63rsuBqEVVrv78/j4OVFS3YgZp4cz1Mhklq1vsBaAKoFr2VVksBufrfFBVcHfYXV62RmpidLGnbS5v2Ib8NgSQDf0xssEyuquhDKwBUjoQehGFrxIy0zUT2FzH951O1gb7BTfbtt88eTpv1TO8sY5Hs3XY6ljilsNvC/D9HBEjUkSBWUMHtdmBA3LHfcYvDhH8IuIRU0SxsfvYLIw7lfwN8reX5qcONbWJEjSSusaKLszEAAe5OP01nlKaq4pouc1LJMnM+FlN7XP4Sbab79L4/P8AnFIIKqZB0jaRB/ZVvL/C2NC8To6Gog+2U0kbuHWOXlkHWHNhrA/ED0JF7XxlEkrkvclmLaQT3J7n6DBmOTfYlZbmUkDl4n0EIVLgbgsbtp9GPS/a5tbDJBlmXigmkedZawxF0TUbISR0/PIO5ueuFnK6dJp1ieZIUBJaSTpfuQB8TdgMPXF+W5amU82jIlkMioJWLFwfiYEG2k6QRpsLXxUWCZpHhlFbK6UesZP6sx/zxNyDhCko1ZYogS2zO/nZgb7Entv06Y78JUhio6aM/hhQH+6L/wAcXAGBoUmRcM09I8rU6FBLp1ICdI03tpX8PU7YTIzfig2/DTf+Af6sadpxl3DYMnEtdJ2ji0/W0C/5NgU1LBg04MQGYeOEfL+w1e/3M9jb92Qf90f1xp1MQVBG4IBGFfxTyzn5ZULa7IvNG35DqP8Ah1D646eGeafaMtp3Juypy2v6p5bn5gA/XFA03wEYyfPMyzPMquaDL2MFNA5jaW+jUw2a7AFuvRV+ZO4xeZHl2YZeYzU1gq6d3WNgwOqMsdKsrEksNRCkE979t6BL4QyOM1mY5XPYKSWiNhqUg7OhPfQwO3YHCzxhwZUUEhDAyQnpMF8rD0bYhW7WJ9LE9nvxNU0OZ0mZJsjEJLb22PzJjJt7pi8484vpfstTTrPpnaE6V0SXIYbWOi242Bva/fbBnMoqR+d40uxUbaum+3/H1xbcPypG4lmRZURrvGG0lgDtvY7e3fpffEarCFWITQwsEB2Nv82vi0pkpTSy6gRUhk0dQpUsusEdCw3PmHS1umM7cl4NZRhil6qkmnVMYIePqpJKp4wNdSAVLG/J07KFB2Oxtbpe536YZRWLltWFlBWKsRZibACOS33lx2F7G3a/TGdcOZc9XVRwqC2qwa3ZSQWJ22AXv7j1xoHiNOtdRyyQoVehqGikBAuY76SR+ySFNtvhPpjPNgjmxuEuTHDOS3ZPrMwWuiVggWnaSyz8y0kbDZZAoU6fPYWJ6NuLYusumd0eCcjnKtmI6OCCBILWsDY3G1iCL9Cce4WzxYvuKhn+yu2pwnW47G3m0G24G5sPfGg5bxTTy1DTI5Max8pFCOzvuGL6Rdgo2W7Ab3x+f6no5w9EU6W6/vnyu3J7YyvcZ83lSKIzSarQAyeW4vZSCLX3uD0PtjCc3nZy88yqebIW077E3vZgb2GkDfqAMaNxRmcksTCKmlVHdWl1FSxC26IrMewBHWy9N8JU1OtQ6kWaNBa473F9v4fxx7f03p5YYuU1u/8AS/6J7lFMhWNXVQqvdepJ+W/QH2xpHBnG9OtKoqW+9iGgWQsWTbTYgHboD7i+FvOqfVAw2Ftx8xv/AMfM46cLxGyuvwBCl97ubg3F/wAI3A+fa2PV1GKGfHUxCD1UjRcrr5amBGoqaN4wRpEs6xlQD5fKiuR0tY22GI/Fmc1FO6QS0sTJP5FkM5CEnYqbwmx37je4wrzxITcqL+o2I+RG46/qcRM1nkeFY2qHESG4DkOBtbq4J6Ejr3xguj6Wv8d/Nv8Ac0lhycM802a/0ZWGRdUUgAEkBUaJVO/kZBpHsSo3HbcY2SWClzSlQt97A5DizFdx2NrEEHqNjcY/OOYrLI5cu0+19ZuQB6Any/RcMGUZnW5YIJEdhFMvOWI2IdRYNdfwk3BBBHY+2PpYU1HdnjyLT3InGmVCmrJoUY6UkW177oQHUH10k2BPpfFGxG29ibkn8ob/AD7DFtxlmq1dbLOl+U7XBOx0qip07XIP64h5Hkc1bMUp42c9bdFUert0XpsOuNDytb0MfC3C9Md62sgpAP8AmjLEJWGxBa7eQEfhtf5YtOL+F6VK6ho6RTeUh5WMjPddWx3JHwhzfF7lfhAqxjn1LK3UiFUCL/eUk/Pb5Yr/AAfydZK2eoVneGnHKhZzckHZfYWTsNhrGKjWKrg2RBbHsnCN4kcPVk4WWkqZ0CizwxsQWW5JZAGXU4B+EncAWIPVLyngM1ry6MxnnjSNTrbVvI2q8ZDuSpUAar7jVa22B2bXHMrC4YEAkEg3FwbEfQi2Mw8Gfvp8xrL3Es1lPsWd/wCTr+mL3OlGV5GyAgNHBywR3kfy3/vsWx68IMr5GWQ3FjLeU/Jj5f8AAFwA6Y+4+Wx9wB9lQMCpFwRYj2xlXhU5oq6tyyQ7Kxkiv3AsL/WMxt9DjWcZV4tUj0lTS5tCLmJgkoHcb2/UFkufzLigZ6eKeilmCUz1EEshlUwtGGjZ7F1ZZHS41XYMpOxsQLXMnijIZqxolFQYIEZZGEajmM6m6+ZrqqjY/Cbn5Y75nnZFGaulQT+QSquojWlgTYgHzabkC3UWxRNxjV3j1U1NAkkJmWSWqJXQoBb4IbagCDa/Q3BO9oC6414eFbRSU9/OReNj2dd1P1Ox9icZVkFbFU5dLTVlPK89HsphC85VF9xqbfSwKsNxYrscO3h5xfV5hLK7xRJSpdVdQ4LPcWtqO407nYWuMUniVlElBVx5tSD8QE6gbb7aj7OPKT2Ok98UjRkVRqN7aSvbUeo/aFuvyIxwkjP4x5Tsd729wfb0ON/k4Uy7Nolq4dUbSC5eIgG/Qh1IKagdjtfbrhVz3wzo6S0lRmDRRHpqCKzG92UFVBPl6AAm++42xzRj9OSYs+GOZx0800ckkySyrojMUatbqdVyrNtYWAUjrcHtV5FxBUUcry2DTEOsyS6iGJY6wygjzBt/19Tj7nlBHDVstDMZYlUMkqTB39D5kC27jSO1t98VdZKo0sLeY7qPXofYg9fXY37Xl70ayg1DU+/Hv5r4LjJokR1aamDtOuuJWA0EXudGlyQADshRiLLhtpuKUACmExX6AWXe9rWcRtfvsDthHzGJ7IiziohhA0nSBpuoZgu5JCk2vfqpsBjzV5nK8SxSMWCyBgxOoobEDc3utyNj06dOnEkpHoc3hrUqtWvcf2zuJuj6T6MCve3fruO3p74iVNJA9yY42J3vYb+9x19f/nH3J67LKhQKiJKeo02dkvEH6DUGTSpuRfS3Qg+m/XM+C4eS81LUMbIWv5W1AAsBqTS257knHzn1UYy0zTj8rb8o3jltXVldJR0wHmiiA/aA/wA/l/A4j1+dRxJcK7KPL5VsOm3Wwtb0vimymojCyO4uwbqfO1rAjc72G+JFRLLVAw08LysTbygmxFze42FiF3J7j6+vQ3KjT6iUbVImNJJIoOtYwRfy+Y7+5sO/5T3wv50VSSNgxc3vYtq3uN+th/8AGJRyqoWoSkqHaE6o0YXDBA4G5sQCQGv1+u2JXAsVOjVMlQqukdJIylgCNZYKhAO2s3IA99sawxU9zz5Oqi9l3KipzF2lK3ZBp23Hzv7/APtiz4ozMTQUSRnW0NIEcjszkG37qgfrihiUkeh0BRf8Itux+ePcFM0hWKFWIJsAoLNIfYDe3v0x2lWyPBPNKb3I9OpdlRStyQoJsNR7DzEAAerEDvjSMh8Lap49azQJqsfLK7n6mMab/Ikb9cc8g8I6yQAyCKmUi95PvHHtoWyj+99MM+X8EtlD/bXr1EMdzKiwlOYLWC/1pBYm1tr3tbHdBRvgXs6zLMaCmmoagmR5yqQMJDIdJFn0kgNp3CjVvqY2uBjQMshjyXKgZLakGpt7a5XIFr2O1yFvY2Awu+H+Wy5jWvm1UtkB006HoLXAI9lud+7Fj2xdZ5VrW1AhehlqqKMlTMjeXm/CSFuC4S5GpTs2r0xTUc8ur450EkMiSKfxIwYfqMZ1VZfNJnQgKhEutTK8TFUmjUnliWMkjnLIqrqB8yg3AsAI+ZeGtRRs0+UVbRkbtE7WBA/a+Fha+0gPzw18EtIKVq+uKiaaMO506QkSKSi27CxZz7u3yxCiv4wztU1FFlkR80sgeSx6DdVv7Aa2/cGNQpadURUUWVVCgegAsB+mMv8AC+Bq+vqs1lBCljHAD2FgNr/lTSNu7vjVxgDzbBj1bBgD7iDneVpUwSQSi6SKVPt6Ee4NiPcYnY+YoMt8Kc0enlmymqP3kLEwk/iXqQPbfWPZj6Y4+JWXVlZV09ABGtPI3MSQLuoVbODfutyQB8WtR2JxaeK3DMjhMwpNqqm82w3ZBv8AUrubdwWHpixyusgzvL7k6HIs2g2aGS3VT173Hqpse+AFviDieCmiXKcsjWaVlMR6sq3B1Xtu8h3J7Dck7Ww0cMSzGEUOZhGnMV+uoTR/Cb7DzrcBrbbgg74z7OaSHKaWOliiL5nPYiRTcqQ9lZDbYEjyp7nVfe7hlPCVf/SKVldVpKkKsIwo0k6lsQy2Cr1ubE3IHQYAVJ1myCpYDW9BUbBlsWjNjaxO3MUdL7MPcYhcccMgU65gtY1YjWAMu7nU1gEI2Fj1WwtY+mNYqKyirubRmSOc6byIDewva9xsCD6G42xl2bZNLk7FZoRXZY76tLgExt2Por9r/C3scO5zKNqmZpOep0Ee5CAD62wLTPGra1NrBiGXY3OxuSDb3AN7fXH6FyP+iGpmqqeGnEcYLtaIFkI33FtQba/8sZXx7xRDV1Akp1MXl0s7MNUii9vIRZbX6nfsR6cO62GOONOsrdexQ5LSWMc86TikL2YLcK1zYgPsPpcE2tiXxPRUyky0kitCesTkiRBe1tLnU43uGBPf54r4c5qOU0SuTCVKlWclLE3ICnYG/ceuPGVZVLNKkUF2ZjcgmyqvdmvfSg7sf5kYqM5T1bN3XYY/CnLIaqreCoiSVDC3xGxXdSGWxB1G53G4B7Y0av8ACilO9NJNTtpI2YuCDbY6jq0jpYML3whf/TqU45sWb0QkjBKBCym/SylWJ36bA3v0OF3MOJamUss87zKoOlWYsuroDuAenrvv747jDU9Mixk4o2DI/Cuij3ndqkg30k6EBvf4EO/yYkf5MWeZ3SZbBchIwASkSAKXPoqj3tv0HfH5wizmaI/cyyRBrF1R2QE2tvpI/U4vcl4aWr1TTVlNEbXPOlZnBv0ZWtt3vc4SVOkdOb5RRZ3mLVM0kz7mVy7ae56BF9lAAv7Y4qtrmV7AkHlg7bX03He1zb0ufXD2fDKvcE070cse4V1kYah9AQPlfCznvCVbR3NTTKE/6Qedb9fiv/O2OKZk4yK5kLmyjr2CliffSNyfn+mHPhjg3NY9UlNHLEWFizukbMPb8QH6YkcP5XXUUf23LmjqISLsI99W26vGQGUqeoUkgjGuPxbTJRx1kz8uORAwDA6iSPhC9ScEjqEBT4O4hr4KiSmzNW5ccRk57WsgHrIvlZT0FxqvimmeXiGr0Lrjy6Btz0Ln/Uw6D8IN+ptj1as4glFw1NlyN9ZCP+03+Ffc4b+Is2jyqjMVHDrkjS6xqCdA7yyW3033JO7H6kdGqQcV5ksSR5bRyRwVEy6I73tEtj6dGIBC973O9sZ22e1ETU1BXn7DLTv93VKt7IFK2sLK6NsC3T8wuMabw5mVLmlH2luoWZWADhgOp02sb7hl+mIFfk/2gS5dVBZysRlppn2a19PnIFw6sRdh8QPS98CnhYJpMxpngnVtMH+2yRrZJQSOUNN2AY+Y3vcD2IGK3xczl5DFldLvNUEcy34Uvsp9AbEn9lD64vJWpsiy7bfSLDs00p/3nc+ij2xUeFXDsjNJmdZvUVFygI+FD3t21CwA7KB6nADvw5kyUlNFTx/DGtr/AJj1Zj7k3P1xZ4MGADBgwYUAwYMGKAtjIuJculyWs+30ilqSU2nhGwW5/QC5up7EkdDjXccaqnWRGSRQyMCGUi4IPUHACnmuWQ5nFFW0cgWdUPJmHa+xRh1HcfmUkkYpM2palaVazMGadUU8+kJ5aA3sCoBtIAe0hYMDcWNgaurpajh+oMsIabLpW86XuYyfn0bsG6N0O9jht4hyqDOqINTzEEj7twTa+x0SLfcXAuDuCLjEAq+GdTBQUMuYVZEZqZCEAXcqpNlRR6tqO21gMN2T8awVaXemnjgfyiSaMct77WJBIAPS7bXNr4VOIeFubmOWUUnlpo6b4QTZinxqD6ny3PW18aRnlJqpJooo1YmJkRNgN1IA9AMUGfZ/4bS08v2rKJDE43MN7A+oUna37Dbe4xR5jxctVH9izVJKGS41yog8wG9irKSqk/luNutr40payPK6FPtk7OUWxdiWaR+pCg7n2HYDBTw0ua0kUstOGSRdSiQDUu5GzKdjt1BxLIIkfAFGkP2hJKivi7RwGO536grY7egN8LHE0NQ9OKamyyWmhEms+SRpJDYga20+/S56DfDtV+FckDmTLKySnb8rkkfLUNyP7QbHL+mM/pNpqZKpQN2QXJ+qWPv8GFHOlLtsZjk2TVNQs0ZieTlC7qP6xLEqbL8RsVsQBcXG2+H6iyjMMwp4oBBDTUqKXD8vliRx8F0+K25N7WPXtbHah8TIKeSWWfLJYJpLcxkA81vXmaCN/wBe+LmLxloCASs4uOmlTb22fG8s7pbdueTlYlv7iseFKzKp2NLEaqJxpYlNaunWzoCTdSbC3z9cLFVk8qQtUiMR630qWXRrcksVRNrIoB36C1tzjTm8ZKAXJE3t5V/14oc88RoK5FjXLZakA6lD9mHS3L1Eg7gja423viwztcffkSxXyJvB3E1Rl1QZOQ8vMQKUa6X1WcMtlN7gXG3Q43nL+IUlgeSqgekQbMKkKoYEfM3HaxwiNmWf1gtDTpSIejMApHTu927dk74lUfhS8zCTM6ySob8ik2+Wpt/0Axg7bs0SpUVdLxlT0rTU+R08k7zSawCDy0OkA6Etq07d7AetsWmSeHM1TKKrOZTK/UQA+VfY22C/srttuThrqFpsqp2aClcqASVgj1MbC5LMf5scKHGXEtSklJJVRp/R01iyRsWLXF7O1hewIbQNmAIN8QowZnxdHqhpcvMZLy8hpUsUpza9rDYsQCFHw3U77WxQcFw8jP6+Asz6ogdTnUzf1ZuSevxn2HbFjw7U0slROy0gUxqXp3WMxrURLpYEA2VmRx5WPYgi1zijgr3lzxKuiiM6TUisPwqNQKgu34QGQX6nbYHAEibhGTn/AG3I5liOtklhfyqGViGW1iLXHwEehBw35ZS/YYpazMKgSTMo5kltKoovpjjX0ufmxPyx8y2hgyuGeoqJvNK5lnkNwC57Il9hvYAXJ2uThHijqOIagM4aHLYm2HQyEfzb1PRb7XOAPeS0Uue1n2upUrQwtaKI9HI7H19WPyXsca8BbHGipEijWOJQiIAqqBYADHfFAYMGDABgwYMAGDBgwAYMGDAHOogV1KOoZWFmUi4IPYjGVZtwtV5TK1XlV5IDvLTG5272HVgB0I8w9xtjWcGAErJOIKLOI1U3SZDq0aiskbD8SMLEjfqOxsR2xJzWGShQ1EUdVXyhSoDSjyjrstgCCQL6VLYhcXeG8NS/Ppm+y1QOoSJsGPqwFiD+0N/W+KOj45rcvYQ5vAzJ0WpjF7/O3lb12s3scAR+NqadaGermaKp58aqJBqQwKzJ5I0a4KE9Tsx73tt1zirnp+H6Q05YHRGZShsyxkEsQRutyQpbtqw2V9JQ5zT2WXmKO8blWQ9fMv0B0uOwxBhyCqpJ4pVIqaeOmWlMSqA+gbmQAnSTcAFL7jpvtiArKPOFliilyeVg/MSOanlLyaVdtJcqzEgqd9anSd73xplsZtw9w2ozf7VSQS09MsRDiRDGHdrjSiMAwXox2tdRbGk4oPMig7EA/PEDMKOmVGkmiiKqLkmMNYfRScQch4jaoleJ6Spp9AJDypZGAa3lN7km97W6YYMAK/D+bZdUs4pER9AuzJAQvyDFACxvsL3xKyDiOOpkljiimTlHS5ePQA23k631WN+nT5i+fLIMlzlgx00VYCR6Ibk/4HJHsso9MaDwTAwpFkcESTlqhweoMrFwp/sqVT93AFFmHGc4zCKgECwNKCVllPMFrNayoQNypG7Yrc1yyvq1nRax5Y9MgQxLyQs0T6TC4uWKNuAQe29wRfj430hj+yVqXvFJobSSpsfMNxYj4SL/ALWO5rYqWFo8qaSpaaeOUJFql5QuhkDPvYMo6Mb3c/MQFPltRm9FCk0J/pCjZQ2lgS6qR0I+NSOhHnAt0GLLgergzOhqaCRSixk8tWsWjjJJS23WNrqPYLfrhq4epKqOonGhI6Qys6KxvJ5t20hTpVGe7i5v5jsO03NZ6KkY1U/JhkK6eYQA7DY6RbzN0Gwv0wAmeH2VZgaRqWZhHTamVJd+a0ZuCEB+BT1DNuAbAdCLvNs9oMlp1iQBSB5IU3Zvck9AT1Zv49MLldx9WV7GDJ4GA6NUOOnuL+VfXe5/ZxdcI+G0VO/2irb7VVE6iz3KqfUA7sR+Y/QDAC/lnDVXnEq1WZ3iphvFTrcXH8wD3Y+Y9rDGrUlKkSLHGoRFFlVRYADsMdsGADBgwYoDBgwYAMGDBgAwYMGADBgwYAMGDBgAxyqqZJFKSIro2xVgCD8wcdcGAM6znwpiL86glejlHTSSV+liGUfI29sQBnWeUG1TTrXRD/nI/i6+qLf9Y/rjVMGAM9yrxdoZNphLTsNiHTUL/NLm3zAw25dxJST/ANTUwyH0V1v+l746ZrkVNUi1RBFL7ugJHyNrj6YUsx8I8ul+FJIr/kkJ/hIGFsAPl74+4zH/APyHQtqevqYrdB2H0Rkx5HhvmI2XOZ7f9b/6+AHLjDhWHMIkjmuNDhwy9fdfkw2P0PbF6AAPQDGYHw3zE/FnM9v+t/8AXx6HhDrW1TmFTLfqOx+js+AG3iGry66mtkpyUPlWV1Nj/YJ3O3W1+uF3MfFnL4RogEkx6BY00L+r6dvkDjvl3hHl0XxJJL/bkI/hGFGGzK8hpqcfcQRR+6oAT8z1P1OAM8Od55X7U1OtFEf+ck+L9XW/92P64m5R4UxF+dmE0lXKeoJIX9b6mH1A9saPgwBwo6RIkCRIqIOiqAAPoMd8GDABgwYMAGDBgwAYMGDABgwYMA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" name="1 Título"/>
          <p:cNvSpPr>
            <a:spLocks noGrp="1"/>
          </p:cNvSpPr>
          <p:nvPr>
            <p:ph type="title"/>
          </p:nvPr>
        </p:nvSpPr>
        <p:spPr>
          <a:xfrm>
            <a:off x="642910" y="4286264"/>
            <a:ext cx="8229600" cy="1143000"/>
          </a:xfrm>
        </p:spPr>
        <p:txBody>
          <a:bodyPr>
            <a:noAutofit/>
          </a:bodyPr>
          <a:lstStyle/>
          <a:p>
            <a:pPr algn="r"/>
            <a:r>
              <a:rPr lang="es-E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EPIDERMITIS </a:t>
            </a:r>
            <a:br>
              <a:rPr lang="es-E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ES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EXUDATIVA</a:t>
            </a:r>
            <a:endParaRPr lang="es-ES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ETIOLOGÌA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571612"/>
            <a:ext cx="8229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s-ES" i="1" dirty="0" smtClean="0"/>
          </a:p>
          <a:p>
            <a:pPr>
              <a:buNone/>
            </a:pPr>
            <a:r>
              <a:rPr lang="es-ES" sz="4400" i="1" dirty="0" smtClean="0"/>
              <a:t>    Estaphylococcus hyicus</a:t>
            </a:r>
          </a:p>
          <a:p>
            <a:r>
              <a:rPr lang="es-ES" dirty="0" smtClean="0"/>
              <a:t>Bacteria  Gram +</a:t>
            </a:r>
          </a:p>
          <a:p>
            <a:r>
              <a:rPr lang="es-ES" dirty="0" smtClean="0"/>
              <a:t>Forma cocoide</a:t>
            </a:r>
          </a:p>
          <a:p>
            <a:r>
              <a:rPr lang="es-ES" dirty="0" smtClean="0"/>
              <a:t>Inmóvil</a:t>
            </a:r>
          </a:p>
          <a:p>
            <a:r>
              <a:rPr lang="es-ES" dirty="0" smtClean="0"/>
              <a:t>Aerógena</a:t>
            </a:r>
          </a:p>
          <a:p>
            <a:r>
              <a:rPr lang="es-ES" dirty="0" smtClean="0"/>
              <a:t>Sus colonias  son en forma </a:t>
            </a:r>
          </a:p>
          <a:p>
            <a:pPr>
              <a:buNone/>
            </a:pPr>
            <a:r>
              <a:rPr lang="es-ES" dirty="0" smtClean="0"/>
              <a:t>de racimos de uvas</a:t>
            </a:r>
            <a:endParaRPr lang="es-ES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pic>
        <p:nvPicPr>
          <p:cNvPr id="5" name="4 Imagen" descr="colonias s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5140" y="4714884"/>
            <a:ext cx="2428892" cy="214314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6 Imagen" descr="sy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2428868"/>
            <a:ext cx="2428860" cy="207170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8" name="7 Imagen" descr="stha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15125" y="71438"/>
            <a:ext cx="2428875" cy="2143116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428604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ETIOLOGÌA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92867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s-ES" i="1" dirty="0" smtClean="0"/>
          </a:p>
          <a:p>
            <a:pPr>
              <a:buNone/>
            </a:pPr>
            <a:r>
              <a:rPr lang="es-ES" sz="4400" i="1" dirty="0" smtClean="0"/>
              <a:t>    Estaphylococcus hyicus</a:t>
            </a:r>
          </a:p>
          <a:p>
            <a:r>
              <a:rPr lang="es-ES" dirty="0" smtClean="0"/>
              <a:t>Colonias no hemolíticas 3-4mm.</a:t>
            </a:r>
          </a:p>
          <a:p>
            <a:r>
              <a:rPr lang="es-ES" dirty="0" err="1" smtClean="0"/>
              <a:t>Coagulasa</a:t>
            </a:r>
            <a:r>
              <a:rPr lang="es-ES" dirty="0" smtClean="0"/>
              <a:t> negativo</a:t>
            </a:r>
          </a:p>
          <a:p>
            <a:r>
              <a:rPr lang="es-ES" dirty="0" smtClean="0"/>
              <a:t>DNAsa positivo</a:t>
            </a:r>
          </a:p>
          <a:p>
            <a:r>
              <a:rPr lang="es-ES" dirty="0" smtClean="0"/>
              <a:t>Fosfatasa y hialuronidasa positivo</a:t>
            </a:r>
          </a:p>
          <a:p>
            <a:r>
              <a:rPr lang="es-ES" dirty="0" smtClean="0"/>
              <a:t>Manitol y acetona negativo.</a:t>
            </a: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pic>
        <p:nvPicPr>
          <p:cNvPr id="5" name="4 Imagen" descr="colonias s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15140" y="4714884"/>
            <a:ext cx="2428892" cy="214314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6 Imagen" descr="sy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2428868"/>
            <a:ext cx="2428860" cy="207170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9" name="8 Imagen" descr="dnasa +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15140" y="0"/>
            <a:ext cx="2428861" cy="2285992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EPIDEMIOLOGÍA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idx="1"/>
          </p:nvPr>
        </p:nvSpPr>
        <p:spPr bwMode="auto">
          <a:xfrm>
            <a:off x="4357686" y="4357694"/>
            <a:ext cx="585791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normAutofit/>
          </a:bodyPr>
          <a:lstStyle/>
          <a:p>
            <a:pPr eaLnBrk="1" hangingPunct="1">
              <a:defRPr/>
            </a:pPr>
            <a:r>
              <a:rPr lang="es-VE" sz="1800" i="1" dirty="0"/>
              <a:t>S. </a:t>
            </a:r>
            <a:r>
              <a:rPr lang="es-VE" sz="1800" i="1" dirty="0" err="1"/>
              <a:t>hyicus</a:t>
            </a:r>
            <a:r>
              <a:rPr lang="es-VE" sz="1800" dirty="0"/>
              <a:t> es recuperado de:</a:t>
            </a:r>
            <a:br>
              <a:rPr lang="es-VE" sz="1800" dirty="0"/>
            </a:br>
            <a:r>
              <a:rPr lang="es-VE" sz="1800" dirty="0"/>
              <a:t>     </a:t>
            </a:r>
            <a:r>
              <a:rPr lang="es-VE" sz="1800" b="1" dirty="0">
                <a:solidFill>
                  <a:srgbClr val="FF0000"/>
                </a:solidFill>
              </a:rPr>
              <a:t>Cerdos</a:t>
            </a:r>
            <a:r>
              <a:rPr lang="es-VE" sz="1800" dirty="0"/>
              <a:t>	Mucosa nasal (7</a:t>
            </a:r>
            <a:r>
              <a:rPr lang="es-VE" sz="1800" dirty="0" smtClean="0"/>
              <a:t>%)</a:t>
            </a:r>
          </a:p>
          <a:p>
            <a:pPr eaLnBrk="1" hangingPunct="1">
              <a:buNone/>
              <a:defRPr/>
            </a:pPr>
            <a:r>
              <a:rPr lang="es-VE" sz="1800" dirty="0"/>
              <a:t> </a:t>
            </a:r>
            <a:r>
              <a:rPr lang="es-VE" sz="1800" dirty="0" smtClean="0"/>
              <a:t>            </a:t>
            </a:r>
            <a:r>
              <a:rPr lang="es-VE" sz="1800" dirty="0"/>
              <a:t>	</a:t>
            </a:r>
            <a:r>
              <a:rPr lang="es-VE" sz="1800" dirty="0" smtClean="0"/>
              <a:t>                 Conjuntiva </a:t>
            </a:r>
            <a:r>
              <a:rPr lang="es-VE" sz="1800" dirty="0"/>
              <a:t>(12%)</a:t>
            </a:r>
            <a:br>
              <a:rPr lang="es-VE" sz="1800" dirty="0"/>
            </a:br>
            <a:r>
              <a:rPr lang="es-VE" sz="1800" dirty="0"/>
              <a:t>	</a:t>
            </a:r>
            <a:r>
              <a:rPr lang="es-VE" sz="1800" dirty="0" smtClean="0"/>
              <a:t>                 Piel </a:t>
            </a:r>
            <a:r>
              <a:rPr lang="es-VE" sz="1800" dirty="0"/>
              <a:t>de nariz y oídos (16%)</a:t>
            </a:r>
            <a:br>
              <a:rPr lang="es-VE" sz="1800" dirty="0"/>
            </a:br>
            <a:r>
              <a:rPr lang="es-VE" sz="1800" dirty="0" smtClean="0"/>
              <a:t>        </a:t>
            </a:r>
            <a:r>
              <a:rPr lang="es-VE" sz="1800" dirty="0"/>
              <a:t>	</a:t>
            </a:r>
            <a:r>
              <a:rPr lang="es-VE" sz="1800" dirty="0" smtClean="0"/>
              <a:t>                 Vagina </a:t>
            </a:r>
            <a:r>
              <a:rPr lang="es-VE" sz="1800" dirty="0"/>
              <a:t>(17%)</a:t>
            </a:r>
            <a:br>
              <a:rPr lang="es-VE" sz="1800" dirty="0"/>
            </a:br>
            <a:r>
              <a:rPr lang="es-VE" sz="1800" dirty="0"/>
              <a:t>     Caballos, perros, ganado, ovejas y pollos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203123" y="1785926"/>
            <a:ext cx="73000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2000" dirty="0" smtClean="0"/>
              <a:t>    Introducción de  animales  portadores a rebaños inmunes</a:t>
            </a:r>
            <a:endParaRPr lang="es-ES" sz="2000" dirty="0"/>
          </a:p>
          <a:p>
            <a:pPr>
              <a:buFont typeface="Arial" pitchFamily="34" charset="0"/>
              <a:buChar char="•"/>
            </a:pPr>
            <a:r>
              <a:rPr lang="es-ES" sz="2000" dirty="0" smtClean="0"/>
              <a:t>    70% Mortalidad en lechones afectados</a:t>
            </a:r>
          </a:p>
          <a:p>
            <a:pPr>
              <a:buFont typeface="Arial" pitchFamily="34" charset="0"/>
              <a:buChar char="•"/>
            </a:pPr>
            <a:r>
              <a:rPr lang="es-ES" sz="2000" dirty="0"/>
              <a:t> </a:t>
            </a:r>
            <a:r>
              <a:rPr lang="es-ES" sz="2000" dirty="0" smtClean="0"/>
              <a:t>   Persiste en condiciones Ambientales desfavorables </a:t>
            </a:r>
          </a:p>
          <a:p>
            <a:pPr>
              <a:buFont typeface="Arial" pitchFamily="34" charset="0"/>
              <a:buChar char="•"/>
            </a:pPr>
            <a:r>
              <a:rPr lang="es-ES" sz="2000" dirty="0"/>
              <a:t> </a:t>
            </a:r>
            <a:r>
              <a:rPr lang="es-ES" sz="2000" dirty="0" smtClean="0"/>
              <a:t>   Alta humedad  incrementa la incidencia de la enfermedad</a:t>
            </a:r>
          </a:p>
          <a:p>
            <a:pPr>
              <a:buFont typeface="Arial" pitchFamily="34" charset="0"/>
              <a:buChar char="•"/>
            </a:pPr>
            <a:r>
              <a:rPr lang="es-ES" sz="2000" dirty="0"/>
              <a:t> </a:t>
            </a:r>
            <a:r>
              <a:rPr lang="es-ES" sz="2000" dirty="0" smtClean="0"/>
              <a:t>   Coloniza  sólo tejido traumatizado. (Abrasiones, ácaros)</a:t>
            </a:r>
            <a:endParaRPr lang="es-ES" sz="2000" dirty="0"/>
          </a:p>
          <a:p>
            <a:pPr>
              <a:buFont typeface="Arial" pitchFamily="34" charset="0"/>
              <a:buChar char="•"/>
            </a:pPr>
            <a:r>
              <a:rPr lang="es-ES" sz="2000" dirty="0" smtClean="0"/>
              <a:t>    Ha sido descrita en la mayoría de los países productores de cerdo</a:t>
            </a:r>
          </a:p>
        </p:txBody>
      </p:sp>
      <p:pic>
        <p:nvPicPr>
          <p:cNvPr id="7" name="6 Imagen" descr="epiderex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3883346"/>
            <a:ext cx="3857652" cy="25460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/>
      <p:bldP spid="6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57174"/>
            <a:ext cx="8229600" cy="1143000"/>
          </a:xfrm>
        </p:spPr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PATOGÉNESIS: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1403367"/>
            <a:ext cx="8229600" cy="5026029"/>
          </a:xfrm>
        </p:spPr>
        <p:txBody>
          <a:bodyPr>
            <a:normAutofit fontScale="92500" lnSpcReduction="10000"/>
          </a:bodyPr>
          <a:lstStyle/>
          <a:p>
            <a:r>
              <a:rPr lang="es-ES" sz="2000" dirty="0" smtClean="0"/>
              <a:t>Cerdos no inmunes y/o inyecciones sc.</a:t>
            </a:r>
          </a:p>
          <a:p>
            <a:r>
              <a:rPr lang="es-ES" sz="2000" dirty="0" smtClean="0"/>
              <a:t>La inmunidad es un factor de protección muy importante. *</a:t>
            </a:r>
          </a:p>
          <a:p>
            <a:r>
              <a:rPr lang="es-ES" sz="2000" dirty="0" smtClean="0"/>
              <a:t>Traumas por peleas, abrasiones en piel son la puerta de entrada</a:t>
            </a:r>
          </a:p>
          <a:p>
            <a:endParaRPr lang="es-ES" sz="2000" dirty="0" smtClean="0"/>
          </a:p>
          <a:p>
            <a:pPr>
              <a:buNone/>
            </a:pPr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endParaRPr lang="es-ES" sz="2000" dirty="0" smtClean="0"/>
          </a:p>
          <a:p>
            <a:endParaRPr lang="es-ES" sz="2000" dirty="0"/>
          </a:p>
          <a:p>
            <a:r>
              <a:rPr lang="es-ES" sz="2000" dirty="0" smtClean="0"/>
              <a:t>La mortalidad básicamente estará relacionada a la deshidratación</a:t>
            </a:r>
          </a:p>
          <a:p>
            <a:r>
              <a:rPr lang="es-ES" sz="2000" dirty="0" smtClean="0"/>
              <a:t>También puede producirse septicemia y artritis</a:t>
            </a:r>
          </a:p>
          <a:p>
            <a:pPr>
              <a:buNone/>
            </a:pPr>
            <a:endParaRPr lang="es-ES" sz="2000" dirty="0" smtClean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pic>
        <p:nvPicPr>
          <p:cNvPr id="5" name="Picture 8" descr="194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846" y="2457633"/>
            <a:ext cx="3357650" cy="26858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5 Imagen" descr="cerdigra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29256" y="2786058"/>
            <a:ext cx="2419350" cy="1885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6 Flecha derecha"/>
          <p:cNvSpPr/>
          <p:nvPr/>
        </p:nvSpPr>
        <p:spPr>
          <a:xfrm>
            <a:off x="3857620" y="3000372"/>
            <a:ext cx="1285884" cy="1341888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SIGNOS CLINICOS: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ES" sz="2400" dirty="0" smtClean="0"/>
              <a:t>Aparece 4-6 días y 5 semanas de edad.</a:t>
            </a:r>
          </a:p>
          <a:p>
            <a:r>
              <a:rPr lang="es-ES" sz="2400" dirty="0" smtClean="0"/>
              <a:t>Eliminación de líquido rojizo de la piel</a:t>
            </a:r>
          </a:p>
          <a:p>
            <a:r>
              <a:rPr lang="es-ES" sz="2400" dirty="0" smtClean="0"/>
              <a:t>Piel delgada con escamas marrones  de</a:t>
            </a:r>
          </a:p>
          <a:p>
            <a:pPr>
              <a:buNone/>
            </a:pPr>
            <a:r>
              <a:rPr lang="es-ES" sz="2400" dirty="0" smtClean="0"/>
              <a:t> exudado en axilas y resto del cuerpo.</a:t>
            </a:r>
          </a:p>
          <a:p>
            <a:r>
              <a:rPr lang="es-ES" sz="2400" dirty="0" smtClean="0"/>
              <a:t>Piel caliente al tacto</a:t>
            </a:r>
          </a:p>
          <a:p>
            <a:r>
              <a:rPr lang="es-ES" sz="2400" dirty="0" smtClean="0"/>
              <a:t>Anorexia y deshidratación</a:t>
            </a:r>
          </a:p>
          <a:p>
            <a:r>
              <a:rPr lang="es-ES" sz="2400" dirty="0" smtClean="0"/>
              <a:t>No hay prurito</a:t>
            </a:r>
          </a:p>
          <a:p>
            <a:r>
              <a:rPr lang="es-ES" sz="2400" dirty="0" smtClean="0"/>
              <a:t>Disminución del crecimiento (35%)</a:t>
            </a:r>
          </a:p>
          <a:p>
            <a:r>
              <a:rPr lang="es-ES" sz="2400" dirty="0" smtClean="0"/>
              <a:t>Mortalidad (3-10 días)</a:t>
            </a:r>
          </a:p>
          <a:p>
            <a:endParaRPr lang="es-ES" sz="2400" dirty="0" smtClean="0"/>
          </a:p>
          <a:p>
            <a:endParaRPr lang="es-ES" sz="2400" dirty="0"/>
          </a:p>
        </p:txBody>
      </p:sp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5" name="4 Rectángulo"/>
          <p:cNvSpPr/>
          <p:nvPr/>
        </p:nvSpPr>
        <p:spPr>
          <a:xfrm>
            <a:off x="1000100" y="5997379"/>
            <a:ext cx="7072362" cy="646331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/>
            <a:r>
              <a:rPr lang="es-ES" dirty="0" smtClean="0"/>
              <a:t>Los signos clínicos que se desarrollan en cerdos </a:t>
            </a:r>
            <a:r>
              <a:rPr lang="es-ES" dirty="0" err="1" smtClean="0"/>
              <a:t>gnotobióticos</a:t>
            </a:r>
            <a:r>
              <a:rPr lang="es-ES" dirty="0" smtClean="0"/>
              <a:t>  cuando el número de organismos de la piel exceden el 10⁵/cm². (</a:t>
            </a:r>
            <a:r>
              <a:rPr lang="es-ES" dirty="0" err="1" smtClean="0"/>
              <a:t>Allaker</a:t>
            </a:r>
            <a:r>
              <a:rPr lang="es-ES" dirty="0" smtClean="0"/>
              <a:t> et al.,1988)</a:t>
            </a:r>
            <a:endParaRPr lang="es-ES" dirty="0"/>
          </a:p>
        </p:txBody>
      </p:sp>
      <p:pic>
        <p:nvPicPr>
          <p:cNvPr id="8" name="7 Imagen" descr="cerdo gras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86644" y="166101"/>
            <a:ext cx="1876430" cy="1405511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9" name="8 Imagen" descr="cerdigras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86644" y="1785926"/>
            <a:ext cx="1832854" cy="142876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10" name="9 Imagen" descr="epid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94418" y="3400897"/>
            <a:ext cx="1849614" cy="138542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-32" y="-21433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EPIDERMITIS EXUDATIVA</a:t>
            </a:r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LESIONES</a:t>
            </a:r>
            <a:endParaRPr lang="es-E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Imagen" descr="exudativ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428736"/>
            <a:ext cx="3479597" cy="39814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6 Imagen" descr="cerdo grasohj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43372" y="1214422"/>
            <a:ext cx="4286280" cy="201861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7 Imagen" descr="cerdigrasi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7686" y="3485250"/>
            <a:ext cx="4143404" cy="32298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700</TotalTime>
  <Words>506</Words>
  <Application>Microsoft Office PowerPoint</Application>
  <PresentationFormat>Presentación en pantalla (4:3)</PresentationFormat>
  <Paragraphs>141</Paragraphs>
  <Slides>25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PRINCIPALES  ENFERMEDADES DE LA PIEL DEL CERDO </vt:lpstr>
      <vt:lpstr>LA PIEL</vt:lpstr>
      <vt:lpstr>EPIDERMITIS  EXUDATIVA</vt:lpstr>
      <vt:lpstr>ETIOLOGÌA</vt:lpstr>
      <vt:lpstr>ETIOLOGÌA</vt:lpstr>
      <vt:lpstr>EPIDEMIOLOGÍA</vt:lpstr>
      <vt:lpstr>PATOGÉNESIS:</vt:lpstr>
      <vt:lpstr>SIGNOS CLINICOS:</vt:lpstr>
      <vt:lpstr>LESIONES</vt:lpstr>
      <vt:lpstr>LESIONES</vt:lpstr>
      <vt:lpstr>LESIONES</vt:lpstr>
      <vt:lpstr>DIAGNÓSTICO:</vt:lpstr>
      <vt:lpstr>DIAGNÓSTICOS DIFERENCIALES</vt:lpstr>
      <vt:lpstr>TRATAMIENTO</vt:lpstr>
      <vt:lpstr>SARNA  SARCÓPTICA</vt:lpstr>
      <vt:lpstr>ETIOLOGÌA</vt:lpstr>
      <vt:lpstr>ETIOLOGÌA</vt:lpstr>
      <vt:lpstr>EPIDEMIOLOGÍA:</vt:lpstr>
      <vt:lpstr>SIGNOS CLINICOS</vt:lpstr>
      <vt:lpstr>DIAGNÓSTICO</vt:lpstr>
      <vt:lpstr>DIAGNÓSTICO</vt:lpstr>
      <vt:lpstr>TRATAMIENTO</vt:lpstr>
      <vt:lpstr>ERRADICACIÓN:</vt:lpstr>
      <vt:lpstr>Presentación de PowerPoint</vt:lpstr>
      <vt:lpstr>GRACIAS!!!</vt:lpstr>
    </vt:vector>
  </TitlesOfParts>
  <Company>personal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carmen</dc:creator>
  <cp:lastModifiedBy>Mercedes Chang</cp:lastModifiedBy>
  <cp:revision>75</cp:revision>
  <dcterms:created xsi:type="dcterms:W3CDTF">2014-10-05T14:33:55Z</dcterms:created>
  <dcterms:modified xsi:type="dcterms:W3CDTF">2015-10-28T23:02:53Z</dcterms:modified>
</cp:coreProperties>
</file>