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1" r:id="rId3"/>
    <p:sldId id="332" r:id="rId4"/>
    <p:sldId id="265" r:id="rId5"/>
    <p:sldId id="338" r:id="rId6"/>
    <p:sldId id="330" r:id="rId7"/>
    <p:sldId id="328" r:id="rId8"/>
    <p:sldId id="321" r:id="rId9"/>
    <p:sldId id="322" r:id="rId10"/>
    <p:sldId id="323" r:id="rId11"/>
    <p:sldId id="324" r:id="rId12"/>
    <p:sldId id="325" r:id="rId13"/>
    <p:sldId id="340" r:id="rId14"/>
    <p:sldId id="288" r:id="rId15"/>
    <p:sldId id="345" r:id="rId16"/>
    <p:sldId id="346" r:id="rId17"/>
    <p:sldId id="347" r:id="rId18"/>
    <p:sldId id="348" r:id="rId19"/>
    <p:sldId id="349" r:id="rId20"/>
    <p:sldId id="350" r:id="rId21"/>
    <p:sldId id="351" r:id="rId22"/>
    <p:sldId id="342" r:id="rId23"/>
    <p:sldId id="343" r:id="rId24"/>
    <p:sldId id="353" r:id="rId25"/>
    <p:sldId id="354" r:id="rId26"/>
    <p:sldId id="355" r:id="rId27"/>
    <p:sldId id="341" r:id="rId28"/>
    <p:sldId id="275" r:id="rId29"/>
    <p:sldId id="352" r:id="rId30"/>
    <p:sldId id="344" r:id="rId31"/>
    <p:sldId id="261" r:id="rId32"/>
    <p:sldId id="266" r:id="rId33"/>
    <p:sldId id="267" r:id="rId34"/>
    <p:sldId id="268" r:id="rId35"/>
    <p:sldId id="262" r:id="rId36"/>
    <p:sldId id="264" r:id="rId37"/>
    <p:sldId id="263" r:id="rId38"/>
    <p:sldId id="269" r:id="rId39"/>
    <p:sldId id="270" r:id="rId40"/>
    <p:sldId id="271" r:id="rId41"/>
    <p:sldId id="272" r:id="rId42"/>
    <p:sldId id="273" r:id="rId43"/>
    <p:sldId id="274" r:id="rId44"/>
    <p:sldId id="276" r:id="rId45"/>
    <p:sldId id="277" r:id="rId46"/>
    <p:sldId id="278" r:id="rId47"/>
    <p:sldId id="279" r:id="rId48"/>
    <p:sldId id="280" r:id="rId49"/>
    <p:sldId id="281" r:id="rId50"/>
    <p:sldId id="282" r:id="rId51"/>
    <p:sldId id="284" r:id="rId52"/>
    <p:sldId id="285" r:id="rId53"/>
    <p:sldId id="283" r:id="rId54"/>
    <p:sldId id="286" r:id="rId55"/>
    <p:sldId id="287" r:id="rId56"/>
    <p:sldId id="289" r:id="rId57"/>
    <p:sldId id="290" r:id="rId58"/>
    <p:sldId id="292" r:id="rId59"/>
    <p:sldId id="293" r:id="rId60"/>
    <p:sldId id="294" r:id="rId61"/>
    <p:sldId id="295" r:id="rId62"/>
    <p:sldId id="299" r:id="rId63"/>
    <p:sldId id="300" r:id="rId64"/>
    <p:sldId id="301" r:id="rId65"/>
    <p:sldId id="304" r:id="rId66"/>
    <p:sldId id="318" r:id="rId67"/>
    <p:sldId id="319" r:id="rId68"/>
    <p:sldId id="320" r:id="rId69"/>
    <p:sldId id="333" r:id="rId70"/>
    <p:sldId id="334" r:id="rId71"/>
    <p:sldId id="339" r:id="rId72"/>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F16908-D42E-4030-BB2E-16A903DB9CC1}" type="datetimeFigureOut">
              <a:rPr lang="es-VE" smtClean="0"/>
              <a:pPr/>
              <a:t>25/04/2015</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DADAD3E-8F9E-4FAE-8541-97D6DCFAE3AE}"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16908-D42E-4030-BB2E-16A903DB9CC1}" type="datetimeFigureOut">
              <a:rPr lang="es-VE" smtClean="0"/>
              <a:pPr/>
              <a:t>25/04/2015</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DAD3E-8F9E-4FAE-8541-97D6DCFAE3AE}"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package" Target="../embeddings/Presentaci_n_de_Microsoft_PowerPoint1.pptx"/></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ctrTitle"/>
          </p:nvPr>
        </p:nvSpPr>
        <p:spPr>
          <a:xfrm>
            <a:off x="1187624" y="692696"/>
            <a:ext cx="6768752" cy="1470025"/>
          </a:xfrm>
        </p:spPr>
        <p:txBody>
          <a:bodyPr/>
          <a:lstStyle/>
          <a:p>
            <a:r>
              <a:rPr lang="es-ES" b="1" dirty="0" smtClean="0">
                <a:effectLst>
                  <a:outerShdw blurRad="38100" dist="38100" dir="2700000" algn="tl">
                    <a:srgbClr val="000000">
                      <a:alpha val="43137"/>
                    </a:srgbClr>
                  </a:outerShdw>
                </a:effectLst>
              </a:rPr>
              <a:t>El río Orinoco y su canal de navegación </a:t>
            </a:r>
            <a:endParaRPr lang="es-VE"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149080"/>
            <a:ext cx="3109357" cy="2016224"/>
          </a:xfrm>
          <a:prstGeom prst="rect">
            <a:avLst/>
          </a:prstGeom>
          <a:ln>
            <a:solidFill>
              <a:schemeClr val="tx1"/>
            </a:solidFill>
          </a:ln>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04664"/>
            <a:ext cx="2795803" cy="2096852"/>
          </a:xfrm>
          <a:prstGeom prst="rect">
            <a:avLst/>
          </a:prstGeom>
          <a:ln>
            <a:solidFill>
              <a:schemeClr val="tx1"/>
            </a:solidFill>
          </a:ln>
        </p:spPr>
      </p:pic>
      <p:sp>
        <p:nvSpPr>
          <p:cNvPr id="5" name="CuadroTexto 4"/>
          <p:cNvSpPr txBox="1"/>
          <p:nvPr/>
        </p:nvSpPr>
        <p:spPr>
          <a:xfrm>
            <a:off x="5292080" y="3645024"/>
            <a:ext cx="2350836" cy="1200329"/>
          </a:xfrm>
          <a:prstGeom prst="rect">
            <a:avLst/>
          </a:prstGeom>
          <a:noFill/>
        </p:spPr>
        <p:txBody>
          <a:bodyPr wrap="none" rtlCol="0">
            <a:spAutoFit/>
          </a:bodyPr>
          <a:lstStyle/>
          <a:p>
            <a:r>
              <a:rPr lang="es-VE" sz="2400" dirty="0" smtClean="0">
                <a:solidFill>
                  <a:schemeClr val="bg1"/>
                </a:solidFill>
              </a:rPr>
              <a:t>MEDIO ORINOCO</a:t>
            </a:r>
          </a:p>
          <a:p>
            <a:r>
              <a:rPr lang="es-VE" sz="2400" dirty="0" smtClean="0">
                <a:solidFill>
                  <a:schemeClr val="bg1"/>
                </a:solidFill>
              </a:rPr>
              <a:t>TRAMO I</a:t>
            </a:r>
          </a:p>
          <a:p>
            <a:r>
              <a:rPr lang="es-VE" sz="2400" dirty="0" smtClean="0">
                <a:solidFill>
                  <a:schemeClr val="bg1"/>
                </a:solidFill>
              </a:rPr>
              <a:t>L= 480 km</a:t>
            </a:r>
            <a:endParaRPr lang="es-VE" sz="2400" dirty="0">
              <a:solidFill>
                <a:schemeClr val="bg1"/>
              </a:solidFill>
            </a:endParaRPr>
          </a:p>
        </p:txBody>
      </p:sp>
      <p:sp>
        <p:nvSpPr>
          <p:cNvPr id="6" name="CuadroTexto 5"/>
          <p:cNvSpPr txBox="1"/>
          <p:nvPr/>
        </p:nvSpPr>
        <p:spPr>
          <a:xfrm>
            <a:off x="172616" y="1305635"/>
            <a:ext cx="2350836" cy="1200329"/>
          </a:xfrm>
          <a:prstGeom prst="rect">
            <a:avLst/>
          </a:prstGeom>
          <a:noFill/>
        </p:spPr>
        <p:txBody>
          <a:bodyPr wrap="none" rtlCol="0">
            <a:spAutoFit/>
          </a:bodyPr>
          <a:lstStyle/>
          <a:p>
            <a:r>
              <a:rPr lang="es-VE" sz="2400" dirty="0" smtClean="0">
                <a:solidFill>
                  <a:schemeClr val="bg1"/>
                </a:solidFill>
              </a:rPr>
              <a:t>MEDIO ORINOCO</a:t>
            </a:r>
          </a:p>
          <a:p>
            <a:r>
              <a:rPr lang="es-VE" sz="2400" dirty="0" smtClean="0">
                <a:solidFill>
                  <a:schemeClr val="bg1"/>
                </a:solidFill>
              </a:rPr>
              <a:t>TRAMO II</a:t>
            </a:r>
          </a:p>
          <a:p>
            <a:r>
              <a:rPr lang="es-VE" sz="2400" dirty="0" smtClean="0">
                <a:solidFill>
                  <a:schemeClr val="bg1"/>
                </a:solidFill>
              </a:rPr>
              <a:t>L= 270 km</a:t>
            </a:r>
            <a:endParaRPr lang="es-VE" sz="2400" dirty="0">
              <a:solidFill>
                <a:schemeClr val="bg1"/>
              </a:solidFill>
            </a:endParaRPr>
          </a:p>
        </p:txBody>
      </p:sp>
    </p:spTree>
    <p:extLst>
      <p:ext uri="{BB962C8B-B14F-4D97-AF65-F5344CB8AC3E}">
        <p14:creationId xmlns:p14="http://schemas.microsoft.com/office/powerpoint/2010/main" val="1806520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933056"/>
            <a:ext cx="2646040" cy="1986788"/>
          </a:xfrm>
          <a:prstGeom prst="rect">
            <a:avLst/>
          </a:prstGeom>
          <a:ln>
            <a:solidFill>
              <a:schemeClr val="tx1"/>
            </a:solidFill>
          </a:ln>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1628800"/>
            <a:ext cx="2376264" cy="1813413"/>
          </a:xfrm>
          <a:prstGeom prst="rect">
            <a:avLst/>
          </a:prstGeom>
          <a:ln>
            <a:solidFill>
              <a:schemeClr val="tx1"/>
            </a:solidFill>
          </a:ln>
        </p:spPr>
      </p:pic>
      <p:sp>
        <p:nvSpPr>
          <p:cNvPr id="5" name="CuadroTexto 4"/>
          <p:cNvSpPr txBox="1"/>
          <p:nvPr/>
        </p:nvSpPr>
        <p:spPr>
          <a:xfrm>
            <a:off x="3275856" y="4326285"/>
            <a:ext cx="2114040" cy="830997"/>
          </a:xfrm>
          <a:prstGeom prst="rect">
            <a:avLst/>
          </a:prstGeom>
          <a:noFill/>
        </p:spPr>
        <p:txBody>
          <a:bodyPr wrap="none" rtlCol="0">
            <a:spAutoFit/>
          </a:bodyPr>
          <a:lstStyle/>
          <a:p>
            <a:r>
              <a:rPr lang="es-VE" sz="2400" dirty="0" smtClean="0">
                <a:solidFill>
                  <a:schemeClr val="bg1"/>
                </a:solidFill>
              </a:rPr>
              <a:t>BAJO ORINOCO</a:t>
            </a:r>
          </a:p>
          <a:p>
            <a:r>
              <a:rPr lang="es-VE" sz="2400" dirty="0" smtClean="0">
                <a:solidFill>
                  <a:schemeClr val="bg1"/>
                </a:solidFill>
              </a:rPr>
              <a:t>L= 959 km</a:t>
            </a:r>
            <a:endParaRPr lang="es-VE" sz="2400" dirty="0">
              <a:solidFill>
                <a:schemeClr val="bg1"/>
              </a:solidFill>
            </a:endParaRPr>
          </a:p>
        </p:txBody>
      </p:sp>
    </p:spTree>
    <p:extLst>
      <p:ext uri="{BB962C8B-B14F-4D97-AF65-F5344CB8AC3E}">
        <p14:creationId xmlns:p14="http://schemas.microsoft.com/office/powerpoint/2010/main" val="3412451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3491880" y="3789040"/>
            <a:ext cx="2548775" cy="769441"/>
          </a:xfrm>
          <a:prstGeom prst="rect">
            <a:avLst/>
          </a:prstGeom>
          <a:noFill/>
        </p:spPr>
        <p:txBody>
          <a:bodyPr wrap="none" rtlCol="0">
            <a:spAutoFit/>
          </a:bodyPr>
          <a:lstStyle/>
          <a:p>
            <a:r>
              <a:rPr lang="es-VE" sz="2200" dirty="0" smtClean="0"/>
              <a:t>DELTA</a:t>
            </a:r>
            <a:r>
              <a:rPr lang="es-VE" sz="2200" dirty="0" smtClean="0">
                <a:solidFill>
                  <a:srgbClr val="FF0000"/>
                </a:solidFill>
              </a:rPr>
              <a:t> </a:t>
            </a:r>
            <a:r>
              <a:rPr lang="es-VE" sz="2200" dirty="0" smtClean="0"/>
              <a:t>DEL ORINOCO</a:t>
            </a:r>
          </a:p>
          <a:p>
            <a:r>
              <a:rPr lang="es-VE" sz="2200" dirty="0" smtClean="0"/>
              <a:t>L= 200 km</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35" y="2780928"/>
            <a:ext cx="2426754" cy="1580009"/>
          </a:xfrm>
          <a:prstGeom prst="rect">
            <a:avLst/>
          </a:prstGeom>
        </p:spPr>
      </p:pic>
    </p:spTree>
    <p:extLst>
      <p:ext uri="{BB962C8B-B14F-4D97-AF65-F5344CB8AC3E}">
        <p14:creationId xmlns:p14="http://schemas.microsoft.com/office/powerpoint/2010/main" val="796310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6"/>
            <a:ext cx="9144000" cy="6856243"/>
          </a:xfrm>
          <a:prstGeom prst="rect">
            <a:avLst/>
          </a:prstGeom>
        </p:spPr>
      </p:pic>
      <p:sp>
        <p:nvSpPr>
          <p:cNvPr id="3" name="CuadroTexto 2"/>
          <p:cNvSpPr txBox="1"/>
          <p:nvPr/>
        </p:nvSpPr>
        <p:spPr>
          <a:xfrm>
            <a:off x="359532" y="260648"/>
            <a:ext cx="8424936" cy="461665"/>
          </a:xfrm>
          <a:prstGeom prst="rect">
            <a:avLst/>
          </a:prstGeom>
          <a:noFill/>
        </p:spPr>
        <p:txBody>
          <a:bodyPr wrap="square" rtlCol="0">
            <a:spAutoFit/>
          </a:bodyPr>
          <a:lstStyle/>
          <a:p>
            <a:pPr algn="ctr"/>
            <a:r>
              <a:rPr lang="es-VE" sz="2400" b="1" dirty="0" smtClean="0">
                <a:ln>
                  <a:solidFill>
                    <a:schemeClr val="tx1"/>
                  </a:solidFill>
                </a:ln>
                <a:solidFill>
                  <a:schemeClr val="bg1"/>
                </a:solidFill>
              </a:rPr>
              <a:t>PRINCIPALES AFLUENTES DEL RIO ORINOCO</a:t>
            </a:r>
          </a:p>
        </p:txBody>
      </p:sp>
      <p:sp>
        <p:nvSpPr>
          <p:cNvPr id="4" name="CuadroTexto 3"/>
          <p:cNvSpPr txBox="1"/>
          <p:nvPr/>
        </p:nvSpPr>
        <p:spPr>
          <a:xfrm>
            <a:off x="4385452" y="4375737"/>
            <a:ext cx="1723549" cy="369332"/>
          </a:xfrm>
          <a:prstGeom prst="rect">
            <a:avLst/>
          </a:prstGeom>
          <a:noFill/>
        </p:spPr>
        <p:txBody>
          <a:bodyPr wrap="none" rtlCol="0">
            <a:spAutoFit/>
          </a:bodyPr>
          <a:lstStyle/>
          <a:p>
            <a:r>
              <a:rPr lang="es-VE" dirty="0" smtClean="0">
                <a:ln>
                  <a:solidFill>
                    <a:srgbClr val="FFC000"/>
                  </a:solidFill>
                </a:ln>
                <a:solidFill>
                  <a:schemeClr val="bg1"/>
                </a:solidFill>
              </a:rPr>
              <a:t>RIO CASIQUIARE</a:t>
            </a:r>
            <a:endParaRPr lang="es-VE" dirty="0">
              <a:ln>
                <a:solidFill>
                  <a:srgbClr val="FFC000"/>
                </a:solidFill>
              </a:ln>
              <a:solidFill>
                <a:schemeClr val="bg1"/>
              </a:solidFill>
            </a:endParaRPr>
          </a:p>
        </p:txBody>
      </p:sp>
      <p:sp>
        <p:nvSpPr>
          <p:cNvPr id="6" name="Elipse 5"/>
          <p:cNvSpPr/>
          <p:nvPr/>
        </p:nvSpPr>
        <p:spPr>
          <a:xfrm>
            <a:off x="4355976" y="4653136"/>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CuadroTexto 6"/>
          <p:cNvSpPr txBox="1"/>
          <p:nvPr/>
        </p:nvSpPr>
        <p:spPr>
          <a:xfrm>
            <a:off x="2635786" y="4887118"/>
            <a:ext cx="1252138" cy="369332"/>
          </a:xfrm>
          <a:prstGeom prst="rect">
            <a:avLst/>
          </a:prstGeom>
          <a:noFill/>
        </p:spPr>
        <p:txBody>
          <a:bodyPr wrap="none" rtlCol="0">
            <a:spAutoFit/>
          </a:bodyPr>
          <a:lstStyle/>
          <a:p>
            <a:r>
              <a:rPr lang="es-VE" dirty="0" smtClean="0">
                <a:ln>
                  <a:solidFill>
                    <a:srgbClr val="FFC000"/>
                  </a:solidFill>
                </a:ln>
                <a:solidFill>
                  <a:schemeClr val="bg1"/>
                </a:solidFill>
              </a:rPr>
              <a:t>RIO NEGRO</a:t>
            </a:r>
            <a:endParaRPr lang="es-VE" dirty="0">
              <a:ln>
                <a:solidFill>
                  <a:srgbClr val="FFC000"/>
                </a:solidFill>
              </a:ln>
              <a:solidFill>
                <a:schemeClr val="bg1"/>
              </a:solidFill>
            </a:endParaRPr>
          </a:p>
        </p:txBody>
      </p:sp>
      <p:sp>
        <p:nvSpPr>
          <p:cNvPr id="8" name="Elipse 7"/>
          <p:cNvSpPr/>
          <p:nvPr/>
        </p:nvSpPr>
        <p:spPr>
          <a:xfrm>
            <a:off x="3851920" y="5175150"/>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CuadroTexto 9"/>
          <p:cNvSpPr txBox="1"/>
          <p:nvPr/>
        </p:nvSpPr>
        <p:spPr>
          <a:xfrm>
            <a:off x="3881396" y="4152400"/>
            <a:ext cx="1535741" cy="369332"/>
          </a:xfrm>
          <a:prstGeom prst="rect">
            <a:avLst/>
          </a:prstGeom>
          <a:noFill/>
        </p:spPr>
        <p:txBody>
          <a:bodyPr wrap="none" rtlCol="0">
            <a:spAutoFit/>
          </a:bodyPr>
          <a:lstStyle/>
          <a:p>
            <a:r>
              <a:rPr lang="es-VE" dirty="0" smtClean="0">
                <a:ln>
                  <a:solidFill>
                    <a:srgbClr val="FFC000"/>
                  </a:solidFill>
                </a:ln>
                <a:solidFill>
                  <a:schemeClr val="bg1"/>
                </a:solidFill>
              </a:rPr>
              <a:t>RIO VENTUARI</a:t>
            </a:r>
            <a:endParaRPr lang="es-VE" dirty="0">
              <a:ln>
                <a:solidFill>
                  <a:srgbClr val="FFC000"/>
                </a:solidFill>
              </a:ln>
              <a:solidFill>
                <a:schemeClr val="bg1"/>
              </a:solidFill>
            </a:endParaRPr>
          </a:p>
        </p:txBody>
      </p:sp>
      <p:sp>
        <p:nvSpPr>
          <p:cNvPr id="11" name="Elipse 10"/>
          <p:cNvSpPr/>
          <p:nvPr/>
        </p:nvSpPr>
        <p:spPr>
          <a:xfrm>
            <a:off x="3822444" y="4230966"/>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CuadroTexto 11"/>
          <p:cNvSpPr txBox="1"/>
          <p:nvPr/>
        </p:nvSpPr>
        <p:spPr>
          <a:xfrm>
            <a:off x="2308428" y="4396118"/>
            <a:ext cx="1441613" cy="369332"/>
          </a:xfrm>
          <a:prstGeom prst="rect">
            <a:avLst/>
          </a:prstGeom>
          <a:noFill/>
        </p:spPr>
        <p:txBody>
          <a:bodyPr wrap="none" rtlCol="0">
            <a:spAutoFit/>
          </a:bodyPr>
          <a:lstStyle/>
          <a:p>
            <a:r>
              <a:rPr lang="es-VE" dirty="0" smtClean="0">
                <a:ln>
                  <a:solidFill>
                    <a:srgbClr val="FFC000"/>
                  </a:solidFill>
                </a:ln>
                <a:solidFill>
                  <a:schemeClr val="bg1"/>
                </a:solidFill>
              </a:rPr>
              <a:t>RIO ATABAPO</a:t>
            </a:r>
            <a:endParaRPr lang="es-VE" dirty="0">
              <a:ln>
                <a:solidFill>
                  <a:srgbClr val="FFC000"/>
                </a:solidFill>
              </a:ln>
              <a:solidFill>
                <a:schemeClr val="bg1"/>
              </a:solidFill>
            </a:endParaRPr>
          </a:p>
        </p:txBody>
      </p:sp>
      <p:sp>
        <p:nvSpPr>
          <p:cNvPr id="13" name="Elipse 12"/>
          <p:cNvSpPr/>
          <p:nvPr/>
        </p:nvSpPr>
        <p:spPr>
          <a:xfrm>
            <a:off x="3536733" y="4192295"/>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CuadroTexto 13"/>
          <p:cNvSpPr txBox="1"/>
          <p:nvPr/>
        </p:nvSpPr>
        <p:spPr>
          <a:xfrm>
            <a:off x="2075315" y="3930902"/>
            <a:ext cx="1543371" cy="369332"/>
          </a:xfrm>
          <a:prstGeom prst="rect">
            <a:avLst/>
          </a:prstGeom>
          <a:noFill/>
        </p:spPr>
        <p:txBody>
          <a:bodyPr wrap="none" rtlCol="0">
            <a:spAutoFit/>
          </a:bodyPr>
          <a:lstStyle/>
          <a:p>
            <a:r>
              <a:rPr lang="es-VE" dirty="0" smtClean="0">
                <a:ln>
                  <a:solidFill>
                    <a:srgbClr val="FFC000"/>
                  </a:solidFill>
                </a:ln>
                <a:solidFill>
                  <a:schemeClr val="bg1"/>
                </a:solidFill>
              </a:rPr>
              <a:t>RIO GUAVIARE</a:t>
            </a:r>
            <a:endParaRPr lang="es-VE" dirty="0">
              <a:ln>
                <a:solidFill>
                  <a:srgbClr val="FFC000"/>
                </a:solidFill>
              </a:ln>
              <a:solidFill>
                <a:schemeClr val="bg1"/>
              </a:solidFill>
            </a:endParaRPr>
          </a:p>
        </p:txBody>
      </p:sp>
      <p:sp>
        <p:nvSpPr>
          <p:cNvPr id="15" name="CuadroTexto 14"/>
          <p:cNvSpPr txBox="1"/>
          <p:nvPr/>
        </p:nvSpPr>
        <p:spPr>
          <a:xfrm>
            <a:off x="2080990" y="3645407"/>
            <a:ext cx="1434816" cy="369332"/>
          </a:xfrm>
          <a:prstGeom prst="rect">
            <a:avLst/>
          </a:prstGeom>
          <a:noFill/>
        </p:spPr>
        <p:txBody>
          <a:bodyPr wrap="none" rtlCol="0">
            <a:spAutoFit/>
          </a:bodyPr>
          <a:lstStyle/>
          <a:p>
            <a:r>
              <a:rPr lang="es-VE" dirty="0" smtClean="0">
                <a:ln>
                  <a:solidFill>
                    <a:srgbClr val="FFC000"/>
                  </a:solidFill>
                </a:ln>
                <a:solidFill>
                  <a:schemeClr val="bg1"/>
                </a:solidFill>
              </a:rPr>
              <a:t>RIO VICHADA</a:t>
            </a:r>
            <a:endParaRPr lang="es-VE" dirty="0">
              <a:ln>
                <a:solidFill>
                  <a:srgbClr val="FFC000"/>
                </a:solidFill>
              </a:ln>
              <a:solidFill>
                <a:schemeClr val="bg1"/>
              </a:solidFill>
            </a:endParaRPr>
          </a:p>
        </p:txBody>
      </p:sp>
      <p:sp>
        <p:nvSpPr>
          <p:cNvPr id="16" name="Elipse 15"/>
          <p:cNvSpPr/>
          <p:nvPr/>
        </p:nvSpPr>
        <p:spPr>
          <a:xfrm>
            <a:off x="3500729" y="3792187"/>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Elipse 16"/>
          <p:cNvSpPr/>
          <p:nvPr/>
        </p:nvSpPr>
        <p:spPr>
          <a:xfrm>
            <a:off x="3529144" y="3569052"/>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Elipse 17"/>
          <p:cNvSpPr/>
          <p:nvPr/>
        </p:nvSpPr>
        <p:spPr>
          <a:xfrm>
            <a:off x="3672154" y="3163672"/>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Elipse 18"/>
          <p:cNvSpPr/>
          <p:nvPr/>
        </p:nvSpPr>
        <p:spPr>
          <a:xfrm>
            <a:off x="3851920" y="2929857"/>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0" name="Elipse 19"/>
          <p:cNvSpPr/>
          <p:nvPr/>
        </p:nvSpPr>
        <p:spPr>
          <a:xfrm>
            <a:off x="3858448" y="2711041"/>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Elipse 20"/>
          <p:cNvSpPr/>
          <p:nvPr/>
        </p:nvSpPr>
        <p:spPr>
          <a:xfrm>
            <a:off x="4139952" y="2525101"/>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Elipse 21"/>
          <p:cNvSpPr/>
          <p:nvPr/>
        </p:nvSpPr>
        <p:spPr>
          <a:xfrm>
            <a:off x="4139952" y="2417162"/>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Elipse 22"/>
          <p:cNvSpPr/>
          <p:nvPr/>
        </p:nvSpPr>
        <p:spPr>
          <a:xfrm>
            <a:off x="4788024" y="2430473"/>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Elipse 23"/>
          <p:cNvSpPr/>
          <p:nvPr/>
        </p:nvSpPr>
        <p:spPr>
          <a:xfrm>
            <a:off x="5796136" y="2097564"/>
            <a:ext cx="72008" cy="81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CuadroTexto 24"/>
          <p:cNvSpPr txBox="1"/>
          <p:nvPr/>
        </p:nvSpPr>
        <p:spPr>
          <a:xfrm>
            <a:off x="3579639" y="3382205"/>
            <a:ext cx="1180003" cy="369332"/>
          </a:xfrm>
          <a:prstGeom prst="rect">
            <a:avLst/>
          </a:prstGeom>
          <a:noFill/>
        </p:spPr>
        <p:txBody>
          <a:bodyPr wrap="none" rtlCol="0">
            <a:spAutoFit/>
          </a:bodyPr>
          <a:lstStyle/>
          <a:p>
            <a:r>
              <a:rPr lang="es-VE" dirty="0" smtClean="0">
                <a:ln>
                  <a:solidFill>
                    <a:srgbClr val="FFC000"/>
                  </a:solidFill>
                </a:ln>
                <a:solidFill>
                  <a:schemeClr val="bg1"/>
                </a:solidFill>
              </a:rPr>
              <a:t>RIO TOMO</a:t>
            </a:r>
            <a:endParaRPr lang="es-VE" dirty="0">
              <a:ln>
                <a:solidFill>
                  <a:srgbClr val="FFC000"/>
                </a:solidFill>
              </a:ln>
              <a:solidFill>
                <a:schemeClr val="bg1"/>
              </a:solidFill>
            </a:endParaRPr>
          </a:p>
        </p:txBody>
      </p:sp>
      <p:sp>
        <p:nvSpPr>
          <p:cNvPr id="26" name="CuadroTexto 25"/>
          <p:cNvSpPr txBox="1"/>
          <p:nvPr/>
        </p:nvSpPr>
        <p:spPr>
          <a:xfrm>
            <a:off x="3721884" y="3012873"/>
            <a:ext cx="1109214" cy="369332"/>
          </a:xfrm>
          <a:prstGeom prst="rect">
            <a:avLst/>
          </a:prstGeom>
          <a:noFill/>
        </p:spPr>
        <p:txBody>
          <a:bodyPr wrap="none" rtlCol="0">
            <a:spAutoFit/>
          </a:bodyPr>
          <a:lstStyle/>
          <a:p>
            <a:r>
              <a:rPr lang="es-VE" dirty="0" smtClean="0">
                <a:ln>
                  <a:solidFill>
                    <a:srgbClr val="FFC000"/>
                  </a:solidFill>
                </a:ln>
                <a:solidFill>
                  <a:schemeClr val="bg1"/>
                </a:solidFill>
              </a:rPr>
              <a:t>RIO META</a:t>
            </a:r>
            <a:endParaRPr lang="es-VE" dirty="0">
              <a:ln>
                <a:solidFill>
                  <a:srgbClr val="FFC000"/>
                </a:solidFill>
              </a:ln>
              <a:solidFill>
                <a:schemeClr val="bg1"/>
              </a:solidFill>
            </a:endParaRPr>
          </a:p>
        </p:txBody>
      </p:sp>
      <p:sp>
        <p:nvSpPr>
          <p:cNvPr id="27" name="CuadroTexto 26"/>
          <p:cNvSpPr txBox="1"/>
          <p:nvPr/>
        </p:nvSpPr>
        <p:spPr>
          <a:xfrm>
            <a:off x="3894452" y="2708555"/>
            <a:ext cx="1582036" cy="369332"/>
          </a:xfrm>
          <a:prstGeom prst="rect">
            <a:avLst/>
          </a:prstGeom>
          <a:noFill/>
        </p:spPr>
        <p:txBody>
          <a:bodyPr wrap="none" rtlCol="0">
            <a:spAutoFit/>
          </a:bodyPr>
          <a:lstStyle/>
          <a:p>
            <a:r>
              <a:rPr lang="es-VE" dirty="0" smtClean="0">
                <a:ln>
                  <a:solidFill>
                    <a:srgbClr val="FFC000"/>
                  </a:solidFill>
                </a:ln>
                <a:solidFill>
                  <a:schemeClr val="bg1"/>
                </a:solidFill>
              </a:rPr>
              <a:t>RIO CINARUCO</a:t>
            </a:r>
            <a:endParaRPr lang="es-VE" dirty="0">
              <a:ln>
                <a:solidFill>
                  <a:srgbClr val="FFC000"/>
                </a:solidFill>
              </a:ln>
              <a:solidFill>
                <a:schemeClr val="bg1"/>
              </a:solidFill>
            </a:endParaRPr>
          </a:p>
        </p:txBody>
      </p:sp>
      <p:sp>
        <p:nvSpPr>
          <p:cNvPr id="28" name="CuadroTexto 27"/>
          <p:cNvSpPr txBox="1"/>
          <p:nvPr/>
        </p:nvSpPr>
        <p:spPr>
          <a:xfrm>
            <a:off x="4037968" y="2596917"/>
            <a:ext cx="1467709" cy="369332"/>
          </a:xfrm>
          <a:prstGeom prst="rect">
            <a:avLst/>
          </a:prstGeom>
          <a:noFill/>
        </p:spPr>
        <p:txBody>
          <a:bodyPr wrap="none" rtlCol="0">
            <a:spAutoFit/>
          </a:bodyPr>
          <a:lstStyle/>
          <a:p>
            <a:r>
              <a:rPr lang="es-VE" dirty="0" smtClean="0">
                <a:ln>
                  <a:solidFill>
                    <a:srgbClr val="FFC000"/>
                  </a:solidFill>
                </a:ln>
                <a:solidFill>
                  <a:schemeClr val="bg1"/>
                </a:solidFill>
              </a:rPr>
              <a:t>CAPANAPARO</a:t>
            </a:r>
            <a:endParaRPr lang="es-VE" dirty="0">
              <a:ln>
                <a:solidFill>
                  <a:srgbClr val="FFC000"/>
                </a:solidFill>
              </a:ln>
              <a:solidFill>
                <a:schemeClr val="bg1"/>
              </a:solidFill>
            </a:endParaRPr>
          </a:p>
        </p:txBody>
      </p:sp>
      <p:sp>
        <p:nvSpPr>
          <p:cNvPr id="29" name="CuadroTexto 28"/>
          <p:cNvSpPr txBox="1"/>
          <p:nvPr/>
        </p:nvSpPr>
        <p:spPr>
          <a:xfrm>
            <a:off x="4057944" y="2088480"/>
            <a:ext cx="1208985" cy="369332"/>
          </a:xfrm>
          <a:prstGeom prst="rect">
            <a:avLst/>
          </a:prstGeom>
          <a:noFill/>
        </p:spPr>
        <p:txBody>
          <a:bodyPr wrap="none" rtlCol="0">
            <a:spAutoFit/>
          </a:bodyPr>
          <a:lstStyle/>
          <a:p>
            <a:r>
              <a:rPr lang="es-VE" dirty="0" smtClean="0">
                <a:ln>
                  <a:solidFill>
                    <a:srgbClr val="FFC000"/>
                  </a:solidFill>
                </a:ln>
                <a:solidFill>
                  <a:schemeClr val="bg1"/>
                </a:solidFill>
              </a:rPr>
              <a:t>RIO APURE</a:t>
            </a:r>
            <a:endParaRPr lang="es-VE" dirty="0">
              <a:ln>
                <a:solidFill>
                  <a:srgbClr val="FFC000"/>
                </a:solidFill>
              </a:ln>
              <a:solidFill>
                <a:schemeClr val="bg1"/>
              </a:solidFill>
            </a:endParaRPr>
          </a:p>
        </p:txBody>
      </p:sp>
      <p:sp>
        <p:nvSpPr>
          <p:cNvPr id="30" name="CuadroTexto 29"/>
          <p:cNvSpPr txBox="1"/>
          <p:nvPr/>
        </p:nvSpPr>
        <p:spPr>
          <a:xfrm>
            <a:off x="4062857" y="2076269"/>
            <a:ext cx="1450333" cy="369332"/>
          </a:xfrm>
          <a:prstGeom prst="rect">
            <a:avLst/>
          </a:prstGeom>
          <a:noFill/>
        </p:spPr>
        <p:txBody>
          <a:bodyPr wrap="none" rtlCol="0">
            <a:spAutoFit/>
          </a:bodyPr>
          <a:lstStyle/>
          <a:p>
            <a:r>
              <a:rPr lang="es-VE" dirty="0" smtClean="0">
                <a:ln>
                  <a:solidFill>
                    <a:srgbClr val="FFC000"/>
                  </a:solidFill>
                </a:ln>
                <a:solidFill>
                  <a:schemeClr val="bg1"/>
                </a:solidFill>
              </a:rPr>
              <a:t>RIO GUARICO</a:t>
            </a:r>
            <a:endParaRPr lang="es-VE" dirty="0">
              <a:ln>
                <a:solidFill>
                  <a:srgbClr val="FFC000"/>
                </a:solidFill>
              </a:ln>
              <a:solidFill>
                <a:schemeClr val="bg1"/>
              </a:solidFill>
            </a:endParaRPr>
          </a:p>
        </p:txBody>
      </p:sp>
      <p:sp>
        <p:nvSpPr>
          <p:cNvPr id="31" name="CuadroTexto 30"/>
          <p:cNvSpPr txBox="1"/>
          <p:nvPr/>
        </p:nvSpPr>
        <p:spPr>
          <a:xfrm>
            <a:off x="4834471" y="2367728"/>
            <a:ext cx="1231043" cy="369332"/>
          </a:xfrm>
          <a:prstGeom prst="rect">
            <a:avLst/>
          </a:prstGeom>
          <a:noFill/>
        </p:spPr>
        <p:txBody>
          <a:bodyPr wrap="none" rtlCol="0">
            <a:spAutoFit/>
          </a:bodyPr>
          <a:lstStyle/>
          <a:p>
            <a:r>
              <a:rPr lang="es-VE" dirty="0" smtClean="0">
                <a:ln>
                  <a:solidFill>
                    <a:srgbClr val="FFC000"/>
                  </a:solidFill>
                </a:ln>
                <a:solidFill>
                  <a:schemeClr val="bg1"/>
                </a:solidFill>
              </a:rPr>
              <a:t>RIO CAURA</a:t>
            </a:r>
            <a:endParaRPr lang="es-VE" dirty="0">
              <a:ln>
                <a:solidFill>
                  <a:srgbClr val="FFC000"/>
                </a:solidFill>
              </a:ln>
              <a:solidFill>
                <a:schemeClr val="bg1"/>
              </a:solidFill>
            </a:endParaRPr>
          </a:p>
        </p:txBody>
      </p:sp>
      <p:sp>
        <p:nvSpPr>
          <p:cNvPr id="32" name="CuadroTexto 31"/>
          <p:cNvSpPr txBox="1"/>
          <p:nvPr/>
        </p:nvSpPr>
        <p:spPr>
          <a:xfrm>
            <a:off x="5761413" y="2082604"/>
            <a:ext cx="1310936" cy="369332"/>
          </a:xfrm>
          <a:prstGeom prst="rect">
            <a:avLst/>
          </a:prstGeom>
          <a:noFill/>
        </p:spPr>
        <p:txBody>
          <a:bodyPr wrap="none" rtlCol="0">
            <a:spAutoFit/>
          </a:bodyPr>
          <a:lstStyle/>
          <a:p>
            <a:r>
              <a:rPr lang="es-VE" dirty="0" smtClean="0">
                <a:ln>
                  <a:solidFill>
                    <a:srgbClr val="FFC000"/>
                  </a:solidFill>
                </a:ln>
                <a:solidFill>
                  <a:schemeClr val="bg1"/>
                </a:solidFill>
              </a:rPr>
              <a:t>RIO CARONI</a:t>
            </a:r>
            <a:endParaRPr lang="es-VE" dirty="0">
              <a:ln>
                <a:solidFill>
                  <a:srgbClr val="FFC000"/>
                </a:solidFill>
              </a:ln>
              <a:solidFill>
                <a:schemeClr val="bg1"/>
              </a:solidFill>
            </a:endParaRPr>
          </a:p>
        </p:txBody>
      </p:sp>
      <p:sp>
        <p:nvSpPr>
          <p:cNvPr id="33" name="CuadroTexto 32"/>
          <p:cNvSpPr txBox="1"/>
          <p:nvPr/>
        </p:nvSpPr>
        <p:spPr>
          <a:xfrm>
            <a:off x="4169640" y="2420204"/>
            <a:ext cx="1364091" cy="369332"/>
          </a:xfrm>
          <a:prstGeom prst="rect">
            <a:avLst/>
          </a:prstGeom>
          <a:noFill/>
        </p:spPr>
        <p:txBody>
          <a:bodyPr wrap="none" rtlCol="0">
            <a:spAutoFit/>
          </a:bodyPr>
          <a:lstStyle/>
          <a:p>
            <a:r>
              <a:rPr lang="es-VE" dirty="0" smtClean="0">
                <a:ln>
                  <a:solidFill>
                    <a:srgbClr val="FFC000"/>
                  </a:solidFill>
                </a:ln>
                <a:solidFill>
                  <a:schemeClr val="bg1"/>
                </a:solidFill>
              </a:rPr>
              <a:t>RIO ARAUCA</a:t>
            </a:r>
            <a:endParaRPr lang="es-VE" dirty="0">
              <a:ln>
                <a:solidFill>
                  <a:srgbClr val="FFC000"/>
                </a:solidFill>
              </a:ln>
              <a:solidFill>
                <a:schemeClr val="bg1"/>
              </a:solidFill>
            </a:endParaRPr>
          </a:p>
        </p:txBody>
      </p:sp>
    </p:spTree>
    <p:extLst>
      <p:ext uri="{BB962C8B-B14F-4D97-AF65-F5344CB8AC3E}">
        <p14:creationId xmlns:p14="http://schemas.microsoft.com/office/powerpoint/2010/main" val="27787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1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10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1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1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1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P spid="14" grpId="0"/>
      <p:bldP spid="15" grpId="0"/>
      <p:bldP spid="25" grpId="0"/>
      <p:bldP spid="26" grpId="0"/>
      <p:bldP spid="27"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467544" y="474345"/>
            <a:ext cx="8424936" cy="5909310"/>
          </a:xfrm>
          <a:prstGeom prst="rect">
            <a:avLst/>
          </a:prstGeom>
        </p:spPr>
        <p:txBody>
          <a:bodyPr wrap="square">
            <a:spAutoFit/>
          </a:bodyPr>
          <a:lstStyle/>
          <a:p>
            <a:pPr marL="285750" indent="-285750" algn="just">
              <a:buFont typeface="Arial" panose="020B0604020202020204" pitchFamily="34" charset="0"/>
              <a:buChar char="•"/>
            </a:pPr>
            <a:r>
              <a:rPr lang="es-VE" dirty="0" smtClean="0"/>
              <a:t>Es </a:t>
            </a:r>
            <a:r>
              <a:rPr lang="es-VE" dirty="0"/>
              <a:t>el recolector y </a:t>
            </a:r>
            <a:r>
              <a:rPr lang="es-VE" dirty="0" err="1"/>
              <a:t>encauzador</a:t>
            </a:r>
            <a:r>
              <a:rPr lang="es-VE" dirty="0"/>
              <a:t> de la mayor parte de las aguas corrientes que circulan por el Territorio </a:t>
            </a:r>
            <a:r>
              <a:rPr lang="es-VE" dirty="0" smtClean="0"/>
              <a:t>nacional</a:t>
            </a:r>
          </a:p>
          <a:p>
            <a:pPr marL="285750" indent="-285750" algn="just">
              <a:buFont typeface="Arial" panose="020B0604020202020204" pitchFamily="34" charset="0"/>
              <a:buChar char="•"/>
            </a:pPr>
            <a:r>
              <a:rPr lang="es-VE" dirty="0"/>
              <a:t>Posee una inmensa cuenca que alcanza un área de alrededor de </a:t>
            </a:r>
            <a:r>
              <a:rPr lang="es-VE" dirty="0" smtClean="0"/>
              <a:t>900.000 </a:t>
            </a:r>
            <a:r>
              <a:rPr lang="es-VE" dirty="0"/>
              <a:t>km2 y ocupa el </a:t>
            </a:r>
            <a:r>
              <a:rPr lang="es-VE" dirty="0" smtClean="0"/>
              <a:t>65% </a:t>
            </a:r>
            <a:r>
              <a:rPr lang="es-VE" dirty="0"/>
              <a:t>de la superficie venezolana; el </a:t>
            </a:r>
            <a:r>
              <a:rPr lang="es-VE" dirty="0" smtClean="0"/>
              <a:t>35% </a:t>
            </a:r>
            <a:r>
              <a:rPr lang="es-VE" dirty="0"/>
              <a:t>de la misma se extiende fuera de nuestro territorio</a:t>
            </a:r>
            <a:r>
              <a:rPr lang="es-VE" dirty="0" smtClean="0"/>
              <a:t>.</a:t>
            </a:r>
          </a:p>
          <a:p>
            <a:pPr marL="285750" indent="-285750" algn="just">
              <a:buFont typeface="Arial" panose="020B0604020202020204" pitchFamily="34" charset="0"/>
              <a:buChar char="•"/>
            </a:pPr>
            <a:r>
              <a:rPr lang="es-VE" dirty="0" smtClean="0"/>
              <a:t>Por </a:t>
            </a:r>
            <a:r>
              <a:rPr lang="es-VE" dirty="0"/>
              <a:t>la margen derecha le entran 95 Ríos, los que a su vez reciben unos 290 afluentes; por la margen izquierda le llegan 99 Ríos con 230 afluentes.  Sin tomar en cuenta los numerosos riachuelos, arroyos, caños y quebradas que reciben sus afluentes y él mismo. </a:t>
            </a:r>
            <a:r>
              <a:rPr lang="es-VE" dirty="0" smtClean="0"/>
              <a:t>Directamente </a:t>
            </a:r>
            <a:r>
              <a:rPr lang="es-VE" dirty="0"/>
              <a:t>el Orinoco se forma por la unión de las aguas de unos 715 Ríos, algunos de los cuales se le equiparan en caudal</a:t>
            </a:r>
            <a:r>
              <a:rPr lang="es-VE" dirty="0" smtClean="0"/>
              <a:t>.</a:t>
            </a:r>
          </a:p>
          <a:p>
            <a:pPr marL="285750" indent="-285750" algn="just">
              <a:buFont typeface="Arial" panose="020B0604020202020204" pitchFamily="34" charset="0"/>
              <a:buChar char="•"/>
            </a:pPr>
            <a:r>
              <a:rPr lang="es-VE" dirty="0"/>
              <a:t>No posee grandes saltos, pero si numerosos raudales que representan un obstáculo para la navegación. </a:t>
            </a:r>
            <a:r>
              <a:rPr lang="es-VE" dirty="0" smtClean="0"/>
              <a:t>Los </a:t>
            </a:r>
            <a:r>
              <a:rPr lang="es-VE" dirty="0"/>
              <a:t>Raudales se prolongan hasta las proximidades de la desembocadura del Río Meta</a:t>
            </a:r>
            <a:r>
              <a:rPr lang="es-VE" dirty="0" smtClean="0"/>
              <a:t>.</a:t>
            </a:r>
          </a:p>
          <a:p>
            <a:pPr marL="285750" indent="-285750" algn="just">
              <a:buFont typeface="Arial" panose="020B0604020202020204" pitchFamily="34" charset="0"/>
              <a:buChar char="•"/>
            </a:pPr>
            <a:r>
              <a:rPr lang="es-VE" dirty="0"/>
              <a:t>Los Afloramientos del escudo por sobre sus aguas y la acumulación de material sedimentario o la combinación de ambas cosas, han dado lugar a la formación de unas 570 islas, la mas grande es la del Ratón, con un área de </a:t>
            </a:r>
            <a:r>
              <a:rPr lang="es-VE" dirty="0" smtClean="0"/>
              <a:t>40 </a:t>
            </a:r>
            <a:r>
              <a:rPr lang="es-VE" dirty="0"/>
              <a:t>k</a:t>
            </a:r>
            <a:r>
              <a:rPr lang="es-VE" dirty="0" smtClean="0"/>
              <a:t>m</a:t>
            </a:r>
            <a:r>
              <a:rPr lang="es-VE" sz="2000" baseline="30000" dirty="0" smtClean="0"/>
              <a:t>2</a:t>
            </a:r>
            <a:r>
              <a:rPr lang="es-VE" dirty="0" smtClean="0"/>
              <a:t>.</a:t>
            </a:r>
          </a:p>
          <a:p>
            <a:pPr marL="285750" indent="-285750" algn="just">
              <a:buFont typeface="Arial" panose="020B0604020202020204" pitchFamily="34" charset="0"/>
              <a:buChar char="•"/>
            </a:pPr>
            <a:r>
              <a:rPr lang="es-VE" dirty="0"/>
              <a:t>Constituye una arteria de vital importancia para las actividades económicas regionales, así como para las relaciones de la región con el resto del país y del mundo.  Sus aguas permiten la entrada de buques de gran calado</a:t>
            </a:r>
            <a:r>
              <a:rPr lang="es-VE" dirty="0" smtClean="0"/>
              <a:t>.</a:t>
            </a:r>
          </a:p>
          <a:p>
            <a:pPr marL="285750" indent="-285750" algn="just">
              <a:buFont typeface="Arial" panose="020B0604020202020204" pitchFamily="34" charset="0"/>
              <a:buChar char="•"/>
            </a:pPr>
            <a:r>
              <a:rPr lang="es-VE" dirty="0"/>
              <a:t>La imponente grandeza del Río, así como las bellezas naturales que su cauce encierra, le asignan un poderoso atractivo que estimula las actividades turísticas de la Región.</a:t>
            </a:r>
          </a:p>
        </p:txBody>
      </p:sp>
      <p:sp>
        <p:nvSpPr>
          <p:cNvPr id="5" name="Rectángulo 4"/>
          <p:cNvSpPr/>
          <p:nvPr/>
        </p:nvSpPr>
        <p:spPr>
          <a:xfrm>
            <a:off x="1789026" y="764704"/>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4178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1000"/>
                                        <p:tgtEl>
                                          <p:spTgt spid="4">
                                            <p:txEl>
                                              <p:pRg st="1" end="1"/>
                                            </p:txEl>
                                          </p:spTgt>
                                        </p:tgtEl>
                                      </p:cBhvr>
                                    </p:animEffect>
                                  </p:childTnLst>
                                  <p:subTnLst>
                                    <p:set>
                                      <p:cBhvr override="childStyle">
                                        <p:cTn dur="1" fill="hold" display="0" masterRel="nextClick" afterEffect="1"/>
                                        <p:tgtEl>
                                          <p:spTgt spid="4">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1000"/>
                                        <p:tgtEl>
                                          <p:spTgt spid="4">
                                            <p:txEl>
                                              <p:pRg st="2" end="2"/>
                                            </p:txEl>
                                          </p:spTgt>
                                        </p:tgtEl>
                                      </p:cBhvr>
                                    </p:animEffect>
                                  </p:childTnLst>
                                  <p:subTnLst>
                                    <p:set>
                                      <p:cBhvr override="childStyle">
                                        <p:cTn dur="1" fill="hold" display="0" masterRel="nextClick" afterEffect="1"/>
                                        <p:tgtEl>
                                          <p:spTgt spid="4">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1000"/>
                                        <p:tgtEl>
                                          <p:spTgt spid="4">
                                            <p:txEl>
                                              <p:pRg st="3" end="3"/>
                                            </p:txEl>
                                          </p:spTgt>
                                        </p:tgtEl>
                                      </p:cBhvr>
                                    </p:animEffect>
                                  </p:childTnLst>
                                  <p:subTnLst>
                                    <p:set>
                                      <p:cBhvr override="childStyle">
                                        <p:cTn dur="1" fill="hold" display="0" masterRel="nextClick" afterEffect="1"/>
                                        <p:tgtEl>
                                          <p:spTgt spid="4">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1000"/>
                                        <p:tgtEl>
                                          <p:spTgt spid="4">
                                            <p:txEl>
                                              <p:pRg st="4" end="4"/>
                                            </p:txEl>
                                          </p:spTgt>
                                        </p:tgtEl>
                                      </p:cBhvr>
                                    </p:animEffect>
                                  </p:childTnLst>
                                  <p:subTnLst>
                                    <p:set>
                                      <p:cBhvr override="childStyle">
                                        <p:cTn dur="1" fill="hold" display="0" masterRel="nextClick" afterEffect="1"/>
                                        <p:tgtEl>
                                          <p:spTgt spid="4">
                                            <p:txEl>
                                              <p:pRg st="4" end="4"/>
                                            </p:txEl>
                                          </p:spTgt>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1000"/>
                                        <p:tgtEl>
                                          <p:spTgt spid="4">
                                            <p:txEl>
                                              <p:pRg st="5" end="5"/>
                                            </p:txEl>
                                          </p:spTgt>
                                        </p:tgtEl>
                                      </p:cBhvr>
                                    </p:animEffect>
                                  </p:childTnLst>
                                  <p:subTnLst>
                                    <p:set>
                                      <p:cBhvr override="childStyle">
                                        <p:cTn dur="1" fill="hold" display="0" masterRel="nextClick" afterEffect="1"/>
                                        <p:tgtEl>
                                          <p:spTgt spid="4">
                                            <p:txEl>
                                              <p:pRg st="5" end="5"/>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1000"/>
                                        <p:tgtEl>
                                          <p:spTgt spid="4">
                                            <p:txEl>
                                              <p:pRg st="6" end="6"/>
                                            </p:txEl>
                                          </p:spTgt>
                                        </p:tgtEl>
                                      </p:cBhvr>
                                    </p:animEffect>
                                  </p:childTnLst>
                                  <p:subTnLst>
                                    <p:set>
                                      <p:cBhvr override="childStyle">
                                        <p:cTn dur="1" fill="hold" display="0" masterRel="nextClick" afterEffect="1"/>
                                        <p:tgtEl>
                                          <p:spTgt spid="4">
                                            <p:txEl>
                                              <p:pRg st="6" end="6"/>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59531" y="1628434"/>
            <a:ext cx="8424936" cy="707886"/>
          </a:xfrm>
          <a:prstGeom prst="rect">
            <a:avLst/>
          </a:prstGeom>
        </p:spPr>
        <p:txBody>
          <a:bodyPr wrap="square">
            <a:spAutoFit/>
          </a:bodyPr>
          <a:lstStyle/>
          <a:p>
            <a:pPr marL="342900" indent="-342900" algn="just">
              <a:buFont typeface="Wingdings" panose="05000000000000000000" pitchFamily="2" charset="2"/>
              <a:buChar char="Ø"/>
            </a:pPr>
            <a:r>
              <a:rPr lang="es-VE" sz="2000" dirty="0" smtClean="0"/>
              <a:t>Es </a:t>
            </a:r>
            <a:r>
              <a:rPr lang="es-VE" sz="2000" dirty="0"/>
              <a:t>el recolector y </a:t>
            </a:r>
            <a:r>
              <a:rPr lang="es-VE" sz="2000" dirty="0" err="1"/>
              <a:t>encauzador</a:t>
            </a:r>
            <a:r>
              <a:rPr lang="es-VE" sz="2000" dirty="0"/>
              <a:t> de la mayor parte de las aguas corrientes que circulan por el Territorio </a:t>
            </a:r>
            <a:r>
              <a:rPr lang="es-VE" sz="2000" dirty="0" smtClean="0"/>
              <a:t>nacional</a:t>
            </a:r>
          </a:p>
        </p:txBody>
      </p:sp>
      <p:sp>
        <p:nvSpPr>
          <p:cNvPr id="5" name="Rectángulo 4"/>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4170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59530" y="1640280"/>
            <a:ext cx="8424936" cy="1015663"/>
          </a:xfrm>
          <a:prstGeom prst="rect">
            <a:avLst/>
          </a:prstGeom>
        </p:spPr>
        <p:txBody>
          <a:bodyPr wrap="square">
            <a:spAutoFit/>
          </a:bodyPr>
          <a:lstStyle/>
          <a:p>
            <a:pPr marL="285750" indent="-285750" algn="just">
              <a:buFont typeface="Wingdings" panose="05000000000000000000" pitchFamily="2" charset="2"/>
              <a:buChar char="Ø"/>
            </a:pPr>
            <a:r>
              <a:rPr lang="es-VE" sz="2000" dirty="0" smtClean="0"/>
              <a:t>Posee </a:t>
            </a:r>
            <a:r>
              <a:rPr lang="es-VE" sz="2000" dirty="0"/>
              <a:t>una inmensa cuenca que alcanza un área de alrededor de </a:t>
            </a:r>
            <a:r>
              <a:rPr lang="es-VE" sz="2000" dirty="0" smtClean="0"/>
              <a:t>900.000 </a:t>
            </a:r>
            <a:r>
              <a:rPr lang="es-VE" sz="2000" dirty="0"/>
              <a:t>km2 y ocupa el </a:t>
            </a:r>
            <a:r>
              <a:rPr lang="es-VE" sz="2000" dirty="0" smtClean="0"/>
              <a:t>65% </a:t>
            </a:r>
            <a:r>
              <a:rPr lang="es-VE" sz="2000" dirty="0"/>
              <a:t>de la superficie venezolana; el </a:t>
            </a:r>
            <a:r>
              <a:rPr lang="es-VE" sz="2000" dirty="0" smtClean="0"/>
              <a:t>35% </a:t>
            </a:r>
            <a:r>
              <a:rPr lang="es-VE" sz="2000" dirty="0"/>
              <a:t>de la misma se extiende fuera de nuestro territorio</a:t>
            </a:r>
            <a:r>
              <a:rPr lang="es-VE" sz="2000" dirty="0" smtClean="0"/>
              <a:t>.</a:t>
            </a:r>
          </a:p>
        </p:txBody>
      </p:sp>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308005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95352" y="1617609"/>
            <a:ext cx="8424936" cy="1631216"/>
          </a:xfrm>
          <a:prstGeom prst="rect">
            <a:avLst/>
          </a:prstGeom>
        </p:spPr>
        <p:txBody>
          <a:bodyPr wrap="square">
            <a:spAutoFit/>
          </a:bodyPr>
          <a:lstStyle/>
          <a:p>
            <a:pPr marL="285750" indent="-285750" algn="just">
              <a:buFont typeface="Wingdings" panose="05000000000000000000" pitchFamily="2" charset="2"/>
              <a:buChar char="Ø"/>
            </a:pPr>
            <a:r>
              <a:rPr lang="es-VE" sz="2000" dirty="0" smtClean="0"/>
              <a:t>Por </a:t>
            </a:r>
            <a:r>
              <a:rPr lang="es-VE" sz="2000" dirty="0"/>
              <a:t>la margen derecha le entran 95 </a:t>
            </a:r>
            <a:r>
              <a:rPr lang="es-VE" sz="2000" dirty="0" smtClean="0"/>
              <a:t>ríos</a:t>
            </a:r>
            <a:r>
              <a:rPr lang="es-VE" sz="2000" dirty="0"/>
              <a:t>, los que a su vez reciben unos 290 afluentes; por la margen izquierda le llegan 99 Ríos con 230 afluentes.  Sin tomar en cuenta los numerosos riachuelos, arroyos, caños y quebradas que reciben sus afluentes y él mismo. </a:t>
            </a:r>
            <a:r>
              <a:rPr lang="es-VE" sz="2000" dirty="0" smtClean="0"/>
              <a:t>Directamente </a:t>
            </a:r>
            <a:r>
              <a:rPr lang="es-VE" sz="2000" dirty="0"/>
              <a:t>el Orinoco se forma por la unión de las aguas de unos 715 </a:t>
            </a:r>
            <a:r>
              <a:rPr lang="es-VE" sz="2000" dirty="0" smtClean="0"/>
              <a:t>ríos.</a:t>
            </a:r>
          </a:p>
        </p:txBody>
      </p:sp>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210817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59530" y="1556792"/>
            <a:ext cx="8424936" cy="1015663"/>
          </a:xfrm>
          <a:prstGeom prst="rect">
            <a:avLst/>
          </a:prstGeom>
        </p:spPr>
        <p:txBody>
          <a:bodyPr wrap="square">
            <a:spAutoFit/>
          </a:bodyPr>
          <a:lstStyle/>
          <a:p>
            <a:pPr marL="285750" indent="-285750" algn="just">
              <a:buFont typeface="Wingdings" panose="05000000000000000000" pitchFamily="2" charset="2"/>
              <a:buChar char="Ø"/>
            </a:pPr>
            <a:r>
              <a:rPr lang="es-VE" sz="2000" dirty="0" smtClean="0"/>
              <a:t>No </a:t>
            </a:r>
            <a:r>
              <a:rPr lang="es-VE" sz="2000" dirty="0"/>
              <a:t>posee grandes saltos, pero si numerosos raudales que representan un obstáculo para la navegación. </a:t>
            </a:r>
            <a:r>
              <a:rPr lang="es-VE" sz="2000" dirty="0" smtClean="0"/>
              <a:t>Los </a:t>
            </a:r>
            <a:r>
              <a:rPr lang="es-VE" sz="2000" dirty="0"/>
              <a:t>r</a:t>
            </a:r>
            <a:r>
              <a:rPr lang="es-VE" sz="2000" dirty="0" smtClean="0"/>
              <a:t>audales </a:t>
            </a:r>
            <a:r>
              <a:rPr lang="es-VE" sz="2000" dirty="0"/>
              <a:t>se prolongan hasta las proximidades de la desembocadura del </a:t>
            </a:r>
            <a:r>
              <a:rPr lang="es-VE" sz="2000" dirty="0" smtClean="0"/>
              <a:t>río </a:t>
            </a:r>
            <a:r>
              <a:rPr lang="es-VE" sz="2000" dirty="0"/>
              <a:t>Meta</a:t>
            </a:r>
            <a:r>
              <a:rPr lang="es-VE" sz="2000" dirty="0" smtClean="0"/>
              <a:t>.</a:t>
            </a:r>
          </a:p>
        </p:txBody>
      </p:sp>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18605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59530" y="1555830"/>
            <a:ext cx="8424936" cy="1323439"/>
          </a:xfrm>
          <a:prstGeom prst="rect">
            <a:avLst/>
          </a:prstGeom>
        </p:spPr>
        <p:txBody>
          <a:bodyPr wrap="square">
            <a:spAutoFit/>
          </a:bodyPr>
          <a:lstStyle/>
          <a:p>
            <a:pPr marL="285750" indent="-285750" algn="just">
              <a:buFont typeface="Wingdings" panose="05000000000000000000" pitchFamily="2" charset="2"/>
              <a:buChar char="Ø"/>
            </a:pPr>
            <a:r>
              <a:rPr lang="es-VE" sz="2000" dirty="0" smtClean="0"/>
              <a:t>Los afloramientos </a:t>
            </a:r>
            <a:r>
              <a:rPr lang="es-VE" sz="2000" dirty="0"/>
              <a:t>del escudo por sobre sus aguas y la acumulación de material sedimentario o la combinación de ambas cosas, han dado lugar a la formación de unas 570 islas, la mas grande es la del Ratón, con un área de </a:t>
            </a:r>
            <a:r>
              <a:rPr lang="es-VE" sz="2000" dirty="0" smtClean="0"/>
              <a:t>40 </a:t>
            </a:r>
            <a:r>
              <a:rPr lang="es-VE" sz="2000" dirty="0"/>
              <a:t>k</a:t>
            </a:r>
            <a:r>
              <a:rPr lang="es-VE" sz="2000" dirty="0" smtClean="0"/>
              <a:t>m</a:t>
            </a:r>
            <a:r>
              <a:rPr lang="es-VE" sz="2000" baseline="30000" dirty="0" smtClean="0"/>
              <a:t>2</a:t>
            </a:r>
            <a:r>
              <a:rPr lang="es-VE" sz="2000" dirty="0" smtClean="0"/>
              <a:t>.</a:t>
            </a:r>
          </a:p>
        </p:txBody>
      </p:sp>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38379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3" y="-6860"/>
            <a:ext cx="9144000" cy="6858000"/>
          </a:xfrm>
          <a:prstGeom prst="rect">
            <a:avLst/>
          </a:prstGeom>
        </p:spPr>
      </p:pic>
      <p:sp>
        <p:nvSpPr>
          <p:cNvPr id="3" name="1 Título"/>
          <p:cNvSpPr txBox="1">
            <a:spLocks/>
          </p:cNvSpPr>
          <p:nvPr/>
        </p:nvSpPr>
        <p:spPr>
          <a:xfrm>
            <a:off x="683568" y="476672"/>
            <a:ext cx="7772400"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dirty="0" smtClean="0">
                <a:effectLst>
                  <a:outerShdw blurRad="38100" dist="38100" dir="2700000" algn="tl">
                    <a:srgbClr val="000000">
                      <a:alpha val="43137"/>
                    </a:srgbClr>
                  </a:outerShdw>
                </a:effectLst>
              </a:rPr>
              <a:t>El antiguo Orinoco</a:t>
            </a:r>
            <a:endParaRPr lang="es-VE" b="1" dirty="0">
              <a:effectLst>
                <a:outerShdw blurRad="38100" dist="38100" dir="2700000" algn="tl">
                  <a:srgbClr val="000000">
                    <a:alpha val="43137"/>
                  </a:srgbClr>
                </a:outerShdw>
              </a:effectLst>
            </a:endParaRPr>
          </a:p>
        </p:txBody>
      </p:sp>
      <p:sp>
        <p:nvSpPr>
          <p:cNvPr id="7" name="Rectangle 3"/>
          <p:cNvSpPr>
            <a:spLocks noChangeArrowheads="1"/>
          </p:cNvSpPr>
          <p:nvPr/>
        </p:nvSpPr>
        <p:spPr bwMode="auto">
          <a:xfrm rot="10800000" flipV="1">
            <a:off x="69112" y="1196752"/>
            <a:ext cx="90218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VE" altLang="es-VE" sz="2000" b="0" i="0" u="none" strike="noStrike" cap="none" normalizeH="0" baseline="0" dirty="0" smtClean="0">
                <a:ln>
                  <a:noFill/>
                </a:ln>
                <a:effectLst/>
                <a:latin typeface="+mn-lt"/>
              </a:rPr>
              <a:t>El cauce del río Orinoco del presente es el producto de una serie de procesos geomorfológicos complejos, difíciles de ser verificados, tales como: levantamientos de cadenas montañosas que hicieron las veces de barreras que desviaron el curso de un antiguo río caudaloso (</a:t>
            </a:r>
            <a:r>
              <a:rPr kumimoji="0" lang="es-VE" altLang="es-VE" sz="2000" b="0" i="0" u="none" strike="noStrike" cap="none" normalizeH="0" baseline="0" dirty="0" err="1" smtClean="0">
                <a:ln>
                  <a:noFill/>
                </a:ln>
                <a:effectLst/>
                <a:latin typeface="+mn-lt"/>
              </a:rPr>
              <a:t>Preorinoco</a:t>
            </a:r>
            <a:r>
              <a:rPr kumimoji="0" lang="es-VE" altLang="es-VE" sz="2000" b="0" i="0" u="none" strike="noStrike" cap="none" normalizeH="0" baseline="0" dirty="0" smtClean="0">
                <a:ln>
                  <a:noFill/>
                </a:ln>
                <a:effectLst/>
                <a:latin typeface="+mn-lt"/>
              </a:rPr>
              <a:t>), que desembocaba en el mar Caribe. También el actual Orinoco fue objeto de una serie de capturas encadenadas, que favorecieron que el antiguo río terminara desviándose hacia el este, hasta desembocar en el Atlántico. Una de las evidencias que atestiguan que este río posiblemente desembocaba en el Caribe son los fósiles encontrados en el estado Falcón, restos de animales propios de los ambientes fluviales de la Amazonia. </a:t>
            </a:r>
          </a:p>
        </p:txBody>
      </p:sp>
    </p:spTree>
    <p:extLst>
      <p:ext uri="{BB962C8B-B14F-4D97-AF65-F5344CB8AC3E}">
        <p14:creationId xmlns:p14="http://schemas.microsoft.com/office/powerpoint/2010/main" val="3048762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359530" y="1556792"/>
            <a:ext cx="8424936" cy="1015663"/>
          </a:xfrm>
          <a:prstGeom prst="rect">
            <a:avLst/>
          </a:prstGeom>
        </p:spPr>
        <p:txBody>
          <a:bodyPr wrap="square">
            <a:spAutoFit/>
          </a:bodyPr>
          <a:lstStyle/>
          <a:p>
            <a:pPr marL="342900" indent="-342900" algn="just">
              <a:buFont typeface="Wingdings" panose="05000000000000000000" pitchFamily="2" charset="2"/>
              <a:buChar char="Ø"/>
            </a:pPr>
            <a:r>
              <a:rPr lang="es-VE" sz="2000" dirty="0" smtClean="0"/>
              <a:t>Constituye </a:t>
            </a:r>
            <a:r>
              <a:rPr lang="es-VE" sz="2000" dirty="0"/>
              <a:t>una arteria de vital importancia para las actividades económicas regionales, así como para las relaciones de la región con el resto del país y del mundo.  Sus aguas permiten la entrada de buques de gran calado</a:t>
            </a:r>
            <a:r>
              <a:rPr lang="es-VE" sz="2000" dirty="0" smtClean="0"/>
              <a:t>.</a:t>
            </a:r>
          </a:p>
        </p:txBody>
      </p:sp>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Tree>
    <p:extLst>
      <p:ext uri="{BB962C8B-B14F-4D97-AF65-F5344CB8AC3E}">
        <p14:creationId xmlns:p14="http://schemas.microsoft.com/office/powerpoint/2010/main" val="351341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ángulo 5"/>
          <p:cNvSpPr/>
          <p:nvPr/>
        </p:nvSpPr>
        <p:spPr>
          <a:xfrm>
            <a:off x="1789025" y="908720"/>
            <a:ext cx="5565947" cy="400110"/>
          </a:xfrm>
          <a:prstGeom prst="rect">
            <a:avLst/>
          </a:prstGeom>
        </p:spPr>
        <p:txBody>
          <a:bodyPr wrap="none">
            <a:spAutoFit/>
          </a:bodyPr>
          <a:lstStyle/>
          <a:p>
            <a:pPr algn="ctr"/>
            <a:r>
              <a:rPr lang="es-VE" sz="2000" b="1" dirty="0">
                <a:latin typeface="Verdana" panose="020B0604030504040204" pitchFamily="34" charset="0"/>
              </a:rPr>
              <a:t>DATOS CURIOSOS DEL RIO ORINOCO</a:t>
            </a:r>
          </a:p>
        </p:txBody>
      </p:sp>
      <p:sp>
        <p:nvSpPr>
          <p:cNvPr id="5" name="Rectángulo 4"/>
          <p:cNvSpPr/>
          <p:nvPr/>
        </p:nvSpPr>
        <p:spPr>
          <a:xfrm>
            <a:off x="359530" y="1571219"/>
            <a:ext cx="8424936" cy="1015663"/>
          </a:xfrm>
          <a:prstGeom prst="rect">
            <a:avLst/>
          </a:prstGeom>
        </p:spPr>
        <p:txBody>
          <a:bodyPr wrap="square">
            <a:spAutoFit/>
          </a:bodyPr>
          <a:lstStyle/>
          <a:p>
            <a:pPr marL="457200" indent="-457200" algn="just">
              <a:buFont typeface="Wingdings" panose="05000000000000000000" pitchFamily="2" charset="2"/>
              <a:buChar char="Ø"/>
            </a:pPr>
            <a:r>
              <a:rPr lang="es-VE" sz="2000" dirty="0" smtClean="0"/>
              <a:t>La </a:t>
            </a:r>
            <a:r>
              <a:rPr lang="es-VE" sz="2000" dirty="0"/>
              <a:t>imponente grandeza del </a:t>
            </a:r>
            <a:r>
              <a:rPr lang="es-VE" sz="2000" dirty="0" smtClean="0"/>
              <a:t>río</a:t>
            </a:r>
            <a:r>
              <a:rPr lang="es-VE" sz="2000" dirty="0"/>
              <a:t>, así como las bellezas naturales que su cauce encierra, le asignan un poderoso atractivo que estimula las actividades turísticas de la Región.</a:t>
            </a:r>
          </a:p>
        </p:txBody>
      </p:sp>
    </p:spTree>
    <p:extLst>
      <p:ext uri="{BB962C8B-B14F-4D97-AF65-F5344CB8AC3E}">
        <p14:creationId xmlns:p14="http://schemas.microsoft.com/office/powerpoint/2010/main" val="11483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1000"/>
                                        <p:tgtEl>
                                          <p:spTgt spid="5">
                                            <p:txEl>
                                              <p:pRg st="0" end="0"/>
                                            </p:txEl>
                                          </p:spTgt>
                                        </p:tgtEl>
                                      </p:cBhvr>
                                    </p:animEffect>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0112" cy="418508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702" y="0"/>
            <a:ext cx="4064298" cy="3048224"/>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3049015"/>
            <a:ext cx="5076056" cy="3807042"/>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 y="3474651"/>
            <a:ext cx="4509596" cy="3382197"/>
          </a:xfrm>
          <a:prstGeom prst="rect">
            <a:avLst/>
          </a:prstGeom>
        </p:spPr>
      </p:pic>
      <p:sp>
        <p:nvSpPr>
          <p:cNvPr id="3" name="CuadroTexto 2"/>
          <p:cNvSpPr txBox="1"/>
          <p:nvPr/>
        </p:nvSpPr>
        <p:spPr>
          <a:xfrm>
            <a:off x="103058" y="2725454"/>
            <a:ext cx="8929945" cy="646331"/>
          </a:xfrm>
          <a:prstGeom prst="rect">
            <a:avLst/>
          </a:prstGeom>
          <a:noFill/>
        </p:spPr>
        <p:txBody>
          <a:bodyPr wrap="none" rtlCol="0">
            <a:spAutoFit/>
          </a:bodyPr>
          <a:lstStyle/>
          <a:p>
            <a:r>
              <a:rPr lang="es-VE" sz="3600" b="1" dirty="0" smtClean="0">
                <a:ln>
                  <a:solidFill>
                    <a:schemeClr val="tx1"/>
                  </a:solidFill>
                </a:ln>
                <a:solidFill>
                  <a:srgbClr val="FFC000"/>
                </a:solidFill>
              </a:rPr>
              <a:t>EL CANAL DE NAVEGACION DEL RIO ORINOCO</a:t>
            </a:r>
            <a:endParaRPr lang="es-VE" sz="3600" b="1" dirty="0">
              <a:ln>
                <a:solidFill>
                  <a:schemeClr val="tx1"/>
                </a:solidFill>
              </a:ln>
              <a:solidFill>
                <a:srgbClr val="FFC000"/>
              </a:solidFill>
            </a:endParaRPr>
          </a:p>
        </p:txBody>
      </p:sp>
    </p:spTree>
    <p:extLst>
      <p:ext uri="{BB962C8B-B14F-4D97-AF65-F5344CB8AC3E}">
        <p14:creationId xmlns:p14="http://schemas.microsoft.com/office/powerpoint/2010/main" val="1116039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1259632" y="520988"/>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179512" y="1176409"/>
            <a:ext cx="8784976" cy="5766194"/>
          </a:xfrm>
          <a:prstGeom prst="rect">
            <a:avLst/>
          </a:prstGeom>
        </p:spPr>
        <p:txBody>
          <a:bodyPr wrap="square">
            <a:spAutoFit/>
          </a:bodyPr>
          <a:lstStyle/>
          <a:p>
            <a:pPr marL="285750" indent="-285750" algn="just">
              <a:lnSpc>
                <a:spcPct val="115000"/>
              </a:lnSpc>
              <a:spcAft>
                <a:spcPts val="900"/>
              </a:spcAft>
              <a:buFont typeface="Wingdings" panose="05000000000000000000" pitchFamily="2" charset="2"/>
              <a:buChar char="Ø"/>
            </a:pPr>
            <a:r>
              <a:rPr lang="es-VE" dirty="0" smtClean="0">
                <a:latin typeface="Arial" panose="020B0604020202020204" pitchFamily="34" charset="0"/>
                <a:ea typeface="Times New Roman" panose="02020603050405020304" pitchFamily="18" charset="0"/>
                <a:cs typeface="Arial" panose="020B0604020202020204" pitchFamily="34" charset="0"/>
              </a:rPr>
              <a:t>Fin de la Segunda Guerra Mundial. Búsqueda de mineral de hierro</a:t>
            </a:r>
          </a:p>
          <a:p>
            <a:pPr marL="285750" indent="-285750" algn="just">
              <a:lnSpc>
                <a:spcPct val="115000"/>
              </a:lnSpc>
              <a:spcAft>
                <a:spcPts val="900"/>
              </a:spcAft>
              <a:buFont typeface="Wingdings" panose="05000000000000000000" pitchFamily="2" charset="2"/>
              <a:buChar char="Ø"/>
            </a:pPr>
            <a:r>
              <a:rPr lang="es-VE" dirty="0" smtClean="0">
                <a:latin typeface="Arial" panose="020B0604020202020204" pitchFamily="34" charset="0"/>
                <a:ea typeface="Times New Roman" panose="02020603050405020304" pitchFamily="18" charset="0"/>
                <a:cs typeface="Arial" panose="020B0604020202020204" pitchFamily="34" charset="0"/>
              </a:rPr>
              <a:t>Comienza la exploración por vía aérea desde el Delta del Orinoco hasta las Galeras del </a:t>
            </a:r>
            <a:r>
              <a:rPr lang="es-VE" dirty="0" err="1" smtClean="0">
                <a:latin typeface="Arial" panose="020B0604020202020204" pitchFamily="34" charset="0"/>
                <a:ea typeface="Times New Roman" panose="02020603050405020304" pitchFamily="18" charset="0"/>
                <a:cs typeface="Arial" panose="020B0604020202020204" pitchFamily="34" charset="0"/>
              </a:rPr>
              <a:t>Cinarúco</a:t>
            </a:r>
            <a:r>
              <a:rPr lang="es-VE" dirty="0" smtClean="0">
                <a:latin typeface="Arial" panose="020B0604020202020204" pitchFamily="34" charset="0"/>
                <a:ea typeface="Times New Roman" panose="02020603050405020304" pitchFamily="18" charset="0"/>
                <a:cs typeface="Arial" panose="020B0604020202020204" pitchFamily="34" charset="0"/>
              </a:rPr>
              <a:t>. Esta exploración la ejecuta el consorcio norteamericano </a:t>
            </a:r>
            <a:r>
              <a:rPr lang="es-VE" dirty="0" err="1" smtClean="0">
                <a:latin typeface="Arial" panose="020B0604020202020204" pitchFamily="34" charset="0"/>
                <a:ea typeface="Times New Roman" panose="02020603050405020304" pitchFamily="18" charset="0"/>
                <a:cs typeface="Arial" panose="020B0604020202020204" pitchFamily="34" charset="0"/>
              </a:rPr>
              <a:t>United</a:t>
            </a:r>
            <a:r>
              <a:rPr lang="es-VE" dirty="0" smtClean="0">
                <a:latin typeface="Arial" panose="020B0604020202020204" pitchFamily="34" charset="0"/>
                <a:ea typeface="Times New Roman" panose="02020603050405020304" pitchFamily="18" charset="0"/>
                <a:cs typeface="Arial" panose="020B0604020202020204" pitchFamily="34" charset="0"/>
              </a:rPr>
              <a:t> </a:t>
            </a:r>
            <a:r>
              <a:rPr lang="es-VE" dirty="0" err="1" smtClean="0">
                <a:latin typeface="Arial" panose="020B0604020202020204" pitchFamily="34" charset="0"/>
                <a:ea typeface="Times New Roman" panose="02020603050405020304" pitchFamily="18" charset="0"/>
                <a:cs typeface="Arial" panose="020B0604020202020204" pitchFamily="34" charset="0"/>
              </a:rPr>
              <a:t>State</a:t>
            </a:r>
            <a:r>
              <a:rPr lang="es-VE" dirty="0" smtClean="0">
                <a:latin typeface="Arial" panose="020B0604020202020204" pitchFamily="34" charset="0"/>
                <a:ea typeface="Times New Roman" panose="02020603050405020304" pitchFamily="18" charset="0"/>
                <a:cs typeface="Arial" panose="020B0604020202020204" pitchFamily="34" charset="0"/>
              </a:rPr>
              <a:t> Steel </a:t>
            </a:r>
            <a:r>
              <a:rPr lang="es-VE" dirty="0" err="1" smtClean="0">
                <a:latin typeface="Arial" panose="020B0604020202020204" pitchFamily="34" charset="0"/>
                <a:ea typeface="Times New Roman" panose="02020603050405020304" pitchFamily="18" charset="0"/>
                <a:cs typeface="Arial" panose="020B0604020202020204" pitchFamily="34" charset="0"/>
              </a:rPr>
              <a:t>Corporation</a:t>
            </a:r>
            <a:r>
              <a:rPr lang="es-VE" dirty="0" smtClean="0">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15000"/>
              </a:lnSpc>
              <a:spcAft>
                <a:spcPts val="900"/>
              </a:spcAft>
              <a:buFont typeface="Wingdings" panose="05000000000000000000" pitchFamily="2" charset="2"/>
              <a:buChar char="Ø"/>
            </a:pPr>
            <a:r>
              <a:rPr lang="es-VE" dirty="0" smtClean="0">
                <a:latin typeface="Arial" panose="020B0604020202020204" pitchFamily="34" charset="0"/>
                <a:ea typeface="Times New Roman" panose="02020603050405020304" pitchFamily="18" charset="0"/>
                <a:cs typeface="Arial" panose="020B0604020202020204" pitchFamily="34" charset="0"/>
              </a:rPr>
              <a:t>El 30 de noviembre de 1949 se crea la compañía Orinoco </a:t>
            </a:r>
            <a:r>
              <a:rPr lang="es-VE" dirty="0" err="1" smtClean="0">
                <a:latin typeface="Arial" panose="020B0604020202020204" pitchFamily="34" charset="0"/>
                <a:ea typeface="Times New Roman" panose="02020603050405020304" pitchFamily="18" charset="0"/>
                <a:cs typeface="Arial" panose="020B0604020202020204" pitchFamily="34" charset="0"/>
              </a:rPr>
              <a:t>Mining</a:t>
            </a:r>
            <a:r>
              <a:rPr lang="es-VE" dirty="0" smtClean="0">
                <a:latin typeface="Arial" panose="020B0604020202020204" pitchFamily="34" charset="0"/>
                <a:ea typeface="Times New Roman" panose="02020603050405020304" pitchFamily="18" charset="0"/>
                <a:cs typeface="Arial" panose="020B0604020202020204" pitchFamily="34" charset="0"/>
              </a:rPr>
              <a:t> Company, filial del </a:t>
            </a:r>
            <a:r>
              <a:rPr lang="es-VE" dirty="0" err="1" smtClean="0">
                <a:latin typeface="Arial" panose="020B0604020202020204" pitchFamily="34" charset="0"/>
                <a:ea typeface="Times New Roman" panose="02020603050405020304" pitchFamily="18" charset="0"/>
                <a:cs typeface="Arial" panose="020B0604020202020204" pitchFamily="34" charset="0"/>
              </a:rPr>
              <a:t>United</a:t>
            </a:r>
            <a:r>
              <a:rPr lang="es-VE" dirty="0" smtClean="0">
                <a:latin typeface="Arial" panose="020B0604020202020204" pitchFamily="34" charset="0"/>
                <a:ea typeface="Times New Roman" panose="02020603050405020304" pitchFamily="18" charset="0"/>
                <a:cs typeface="Arial" panose="020B0604020202020204" pitchFamily="34" charset="0"/>
              </a:rPr>
              <a:t> </a:t>
            </a:r>
            <a:r>
              <a:rPr lang="es-VE" dirty="0" err="1" smtClean="0">
                <a:latin typeface="Arial" panose="020B0604020202020204" pitchFamily="34" charset="0"/>
                <a:ea typeface="Times New Roman" panose="02020603050405020304" pitchFamily="18" charset="0"/>
                <a:cs typeface="Arial" panose="020B0604020202020204" pitchFamily="34" charset="0"/>
              </a:rPr>
              <a:t>State</a:t>
            </a:r>
            <a:r>
              <a:rPr lang="es-VE" dirty="0" smtClean="0">
                <a:latin typeface="Arial" panose="020B0604020202020204" pitchFamily="34" charset="0"/>
                <a:ea typeface="Times New Roman" panose="02020603050405020304" pitchFamily="18" charset="0"/>
                <a:cs typeface="Arial" panose="020B0604020202020204" pitchFamily="34" charset="0"/>
              </a:rPr>
              <a:t> Steel </a:t>
            </a:r>
            <a:r>
              <a:rPr lang="es-VE" dirty="0" err="1" smtClean="0">
                <a:latin typeface="Arial" panose="020B0604020202020204" pitchFamily="34" charset="0"/>
                <a:ea typeface="Times New Roman" panose="02020603050405020304" pitchFamily="18" charset="0"/>
                <a:cs typeface="Arial" panose="020B0604020202020204" pitchFamily="34" charset="0"/>
              </a:rPr>
              <a:t>Corporation</a:t>
            </a:r>
            <a:r>
              <a:rPr lang="es-VE" dirty="0" smtClean="0">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15000"/>
              </a:lnSpc>
              <a:spcAft>
                <a:spcPts val="900"/>
              </a:spcAft>
              <a:buFont typeface="Wingdings" panose="05000000000000000000" pitchFamily="2" charset="2"/>
              <a:buChar char="Ø"/>
            </a:pPr>
            <a:r>
              <a:rPr lang="es-VE" dirty="0" smtClean="0">
                <a:latin typeface="Arial" panose="020B0604020202020204" pitchFamily="34" charset="0"/>
                <a:ea typeface="Times New Roman" panose="02020603050405020304" pitchFamily="18" charset="0"/>
                <a:cs typeface="Arial" panose="020B0604020202020204" pitchFamily="34" charset="0"/>
              </a:rPr>
              <a:t>En 1954 se inician oficialmente sus operaciones en Venezuela.</a:t>
            </a:r>
          </a:p>
          <a:p>
            <a:pPr marL="285750" indent="-285750" algn="just">
              <a:lnSpc>
                <a:spcPct val="115000"/>
              </a:lnSpc>
              <a:spcAft>
                <a:spcPts val="900"/>
              </a:spcAft>
              <a:buFont typeface="Wingdings" panose="05000000000000000000" pitchFamily="2" charset="2"/>
              <a:buChar char="Ø"/>
            </a:pPr>
            <a:r>
              <a:rPr lang="es-VE" dirty="0" smtClean="0">
                <a:latin typeface="Arial" panose="020B0604020202020204" pitchFamily="34" charset="0"/>
                <a:cs typeface="Arial" panose="020B0604020202020204" pitchFamily="34" charset="0"/>
              </a:rPr>
              <a:t>El </a:t>
            </a:r>
            <a:r>
              <a:rPr lang="es-VE" dirty="0">
                <a:latin typeface="Arial" panose="020B0604020202020204" pitchFamily="34" charset="0"/>
                <a:cs typeface="Arial" panose="020B0604020202020204" pitchFamily="34" charset="0"/>
              </a:rPr>
              <a:t>04 de Octubre del mismo año declaran inauguradas las actividades comunitarias en Ciudad </a:t>
            </a:r>
            <a:r>
              <a:rPr lang="es-VE" dirty="0" smtClean="0">
                <a:latin typeface="Arial" panose="020B0604020202020204" pitchFamily="34" charset="0"/>
                <a:cs typeface="Arial" panose="020B0604020202020204" pitchFamily="34" charset="0"/>
              </a:rPr>
              <a:t>Piar (actualmente Puerto Ordaz)</a:t>
            </a:r>
            <a:endParaRPr lang="es-VE" dirty="0" smtClean="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15000"/>
              </a:lnSpc>
              <a:spcAft>
                <a:spcPts val="900"/>
              </a:spcAft>
              <a:buFont typeface="Wingdings" panose="05000000000000000000" pitchFamily="2" charset="2"/>
              <a:buChar char="Ø"/>
            </a:pPr>
            <a:r>
              <a:rPr lang="es-VE" dirty="0">
                <a:latin typeface="Arial" panose="020B0604020202020204" pitchFamily="34" charset="0"/>
                <a:cs typeface="Arial" panose="020B0604020202020204" pitchFamily="34" charset="0"/>
              </a:rPr>
              <a:t>En un principio se plantea la construcción de un ferrocarril desde Cerro Bolívar hasta el Puerto de Guanta, Estado Anzoátegui, pero el futurólogo -proyectista Francisco Carrillo Batalla y su equipo humano, demuestran los beneficios que ofrecía la incorporación del río Orinoco como autopista fluvial para salir al mar cruzando por el Delta Amacuro, mediante la canalización de sus aguas, ante el desarrollo que se vislumbraba con el descubrimiento de las minas de hierro en el Cerro Bolívar</a:t>
            </a:r>
            <a:endParaRPr lang="es-VE" dirty="0" smtClea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40925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1259632" y="520988"/>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179512" y="1176409"/>
            <a:ext cx="8784976" cy="383823"/>
          </a:xfrm>
          <a:prstGeom prst="rect">
            <a:avLst/>
          </a:prstGeom>
        </p:spPr>
        <p:txBody>
          <a:bodyPr wrap="square">
            <a:spAutoFit/>
          </a:bodyPr>
          <a:lstStyle/>
          <a:p>
            <a:pPr marL="285750" indent="-285750" algn="just">
              <a:lnSpc>
                <a:spcPct val="115000"/>
              </a:lnSpc>
              <a:spcAft>
                <a:spcPts val="900"/>
              </a:spcAft>
              <a:buFont typeface="Wingdings" panose="05000000000000000000" pitchFamily="2" charset="2"/>
              <a:buChar char="Ø"/>
            </a:pPr>
            <a:endParaRPr lang="es-VE"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2" name="Rectángulo 1"/>
          <p:cNvSpPr/>
          <p:nvPr/>
        </p:nvSpPr>
        <p:spPr>
          <a:xfrm>
            <a:off x="117233" y="-7953346"/>
            <a:ext cx="8909535" cy="13722218"/>
          </a:xfrm>
          <a:prstGeom prst="rect">
            <a:avLst/>
          </a:prstGeom>
        </p:spPr>
        <p:txBody>
          <a:bodyPr>
            <a:spAutoFit/>
          </a:bodyPr>
          <a:lstStyle/>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el año 1950 la Comisión Interministerial recomienda el desarrollo de la vía fluvial río Orinoco-Caño Macareo en primer término, así como de Boca Grande en el río Orinoco, procediéndose a firmar un convenio sobre el dragado del imponente río el 22 de Noviembre de 1951, siendo ratificado en el año 1956, mediante el cual el Gobierno de Venezuela confía a la empresa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la importante y delicada misión de llevar a cabo, bajo inspección, fiscalización y recaudación de peaje por parte del Gobierno Nacional, con la Supervisión del Instituto Nacional de Canalizaciones, aportando dicha empresa toda la infraestructura necesaria.</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Para complementar la iniciativa 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alquila una draga que laboraba en el lago de Maracaibo para que iniciara las labores de canalización del río Orinoco y a través del caño Macareo llegar al océano Atlántico</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Este Canal facilita la navegación de buques hasta de 43 pies de calado en temporada de aguas altas y 32 en temporada de aguas bajas y tiene una longitud de 184 millas náuticas. </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Para el mantenimiento del señalado canal de navegación del río Orinoco, 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encarga a la empresa japonesa “NATIONAL BULK CARRIERS” la construcción de una draga, la cual es botada desde los astilleros de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Kure</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el 4 de Marzo de 1961, estando presentes en el magno evento el Presidente de 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Señor Francis Thomas y su Señora esposa, a quien correspondió el honor bautizar el imponente navío el cual al llegar a Guayana bautizan con el nombre de ICOA, considerada la segunda draga mas grande del mundo para la época.</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Durante el mes de Agosto del mismo año es firmado el convenio de dragado y mantenimiento del río Orinoco entre 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y el Instituto Nacional de Canalizaciones. </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El 14 del mismo mes y año Monseñor Doctor Juan José Bernal Ortiz, Arzobispo de Ciudad Bolívar bendice a la señalada draga, estando presentes en el acto, Francis Thomas, Presidente de 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Su Excelencia Sado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Hiroso</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Embajador de Japón en Venezuela; Contralmirante Luís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Croce</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Orozco, Jefe del Estado Mayor Conjunto del Ministerio de la Defensa; Capitán de Navío Antonio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Eljure</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Director de la Marina Mercante Venezolana y el Vocal Principal del Consejo Administrativo del Instituto Nacional de Canalizaciones</a:t>
            </a:r>
            <a:endParaRPr lang="es-VE"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el sector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Aramaya</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del río Orinoco, en la milla 174, ese día la draga ICOA hizo una demostración de sus operaciones y el 17 de Octubre de 1963 en el sector “YA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YA</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es cuando arrean la bandera Liberiana que había traído e izan el pabellón nacional,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venezolanizandola</a:t>
            </a:r>
            <a:r>
              <a:rPr lang="es-VE"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spcAft>
                <a:spcPts val="900"/>
              </a:spcAft>
            </a:pPr>
            <a:r>
              <a:rPr lang="es-VE" dirty="0">
                <a:latin typeface="Arial" panose="020B0604020202020204" pitchFamily="34" charset="0"/>
                <a:cs typeface="Arial" panose="020B0604020202020204" pitchFamily="34" charset="0"/>
              </a:rPr>
              <a:t>El 9 de Febrero de 1954 zarpa del muelle de Puerto Ordaz el buque </a:t>
            </a:r>
            <a:r>
              <a:rPr lang="es-VE" dirty="0" err="1">
                <a:latin typeface="Arial" panose="020B0604020202020204" pitchFamily="34" charset="0"/>
                <a:cs typeface="Arial" panose="020B0604020202020204" pitchFamily="34" charset="0"/>
              </a:rPr>
              <a:t>mineralero</a:t>
            </a:r>
            <a:r>
              <a:rPr lang="es-VE" dirty="0">
                <a:latin typeface="Arial" panose="020B0604020202020204" pitchFamily="34" charset="0"/>
                <a:cs typeface="Arial" panose="020B0604020202020204" pitchFamily="34" charset="0"/>
              </a:rPr>
              <a:t> S.S. Tosca, de 31 pies de calado, con el primer cargamento de 6.065 toneladas métricas de mineral de hierro del cerro </a:t>
            </a:r>
            <a:r>
              <a:rPr lang="es-VE" dirty="0" err="1">
                <a:latin typeface="Arial" panose="020B0604020202020204" pitchFamily="34" charset="0"/>
                <a:cs typeface="Arial" panose="020B0604020202020204" pitchFamily="34" charset="0"/>
              </a:rPr>
              <a:t>Bolivar</a:t>
            </a:r>
            <a:r>
              <a:rPr lang="es-VE" dirty="0">
                <a:latin typeface="Arial" panose="020B0604020202020204" pitchFamily="34" charset="0"/>
                <a:cs typeface="Arial" panose="020B0604020202020204" pitchFamily="34" charset="0"/>
              </a:rPr>
              <a:t> con destino Pensilvania, Estados Unidos de Norteamérica.</a:t>
            </a:r>
          </a:p>
          <a:p>
            <a:pPr algn="just">
              <a:lnSpc>
                <a:spcPct val="115000"/>
              </a:lnSpc>
              <a:spcAft>
                <a:spcPts val="900"/>
              </a:spcAft>
            </a:pPr>
            <a:endParaRPr lang="es-V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86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1259632" y="520988"/>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179512" y="1176409"/>
            <a:ext cx="8784976" cy="383823"/>
          </a:xfrm>
          <a:prstGeom prst="rect">
            <a:avLst/>
          </a:prstGeom>
        </p:spPr>
        <p:txBody>
          <a:bodyPr wrap="square">
            <a:spAutoFit/>
          </a:bodyPr>
          <a:lstStyle/>
          <a:p>
            <a:pPr marL="285750" indent="-285750" algn="just">
              <a:lnSpc>
                <a:spcPct val="115000"/>
              </a:lnSpc>
              <a:spcAft>
                <a:spcPts val="900"/>
              </a:spcAft>
              <a:buFont typeface="Wingdings" panose="05000000000000000000" pitchFamily="2" charset="2"/>
              <a:buChar char="Ø"/>
            </a:pPr>
            <a:endParaRPr lang="es-VE"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Rectángulo 3"/>
          <p:cNvSpPr/>
          <p:nvPr/>
        </p:nvSpPr>
        <p:spPr>
          <a:xfrm>
            <a:off x="179513" y="1220325"/>
            <a:ext cx="8784976" cy="2640723"/>
          </a:xfrm>
          <a:prstGeom prst="rect">
            <a:avLst/>
          </a:prstGeom>
        </p:spPr>
        <p:txBody>
          <a:bodyPr wrap="square">
            <a:spAutoFit/>
          </a:bodyPr>
          <a:lstStyle/>
          <a:p>
            <a:pPr algn="just">
              <a:lnSpc>
                <a:spcPct val="115000"/>
              </a:lnSpc>
              <a:spcAft>
                <a:spcPts val="900"/>
              </a:spcAft>
            </a:pP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traspasa toda la infraestructura del canal de navegación del tramo Puerto Ordaz- Boca Grande y sus servicios al Instituto Nacional de Canalizaciones, incluyendo a la draga ICOA, en acto celebrado en las oficinas del Ministerio de Minas de Hidrocarburos, en Caracas, estando representada la empresa Orinoco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Mining</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Company por su Presidente Stanley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Cohlmeyer</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el Contralmirante Ramiro Pérez </a:t>
            </a:r>
            <a:r>
              <a:rPr lang="es-V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Luciani</a:t>
            </a:r>
            <a:r>
              <a:rPr lang="es-V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Presidente del Instituto Nacional de Canalizaciones y el Ministro de Minas e Hidrocarburos, Doctor Hugo Pérez La Salvia. </a:t>
            </a:r>
            <a:endParaRPr lang="es-V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075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1259632" y="520988"/>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179512" y="1176409"/>
            <a:ext cx="8784976" cy="383823"/>
          </a:xfrm>
          <a:prstGeom prst="rect">
            <a:avLst/>
          </a:prstGeom>
        </p:spPr>
        <p:txBody>
          <a:bodyPr wrap="square">
            <a:spAutoFit/>
          </a:bodyPr>
          <a:lstStyle/>
          <a:p>
            <a:pPr marL="285750" indent="-285750" algn="just">
              <a:lnSpc>
                <a:spcPct val="115000"/>
              </a:lnSpc>
              <a:spcAft>
                <a:spcPts val="900"/>
              </a:spcAft>
              <a:buFont typeface="Wingdings" panose="05000000000000000000" pitchFamily="2" charset="2"/>
              <a:buChar char="Ø"/>
            </a:pPr>
            <a:endParaRPr lang="es-VE" dirty="0" smtClea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53305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956973410"/>
              </p:ext>
            </p:extLst>
          </p:nvPr>
        </p:nvGraphicFramePr>
        <p:xfrm>
          <a:off x="249938" y="735704"/>
          <a:ext cx="8715375" cy="5742772"/>
        </p:xfrm>
        <a:graphic>
          <a:graphicData uri="http://schemas.openxmlformats.org/presentationml/2006/ole">
            <mc:AlternateContent xmlns:mc="http://schemas.openxmlformats.org/markup-compatibility/2006">
              <mc:Choice xmlns:v="urn:schemas-microsoft-com:vml" Requires="v">
                <p:oleObj spid="_x0000_s54285" name="AutoCAD Drawing" r:id="rId3" imgW="7978831" imgH="4442845" progId="AutoCAD.Drawing.18">
                  <p:embed/>
                </p:oleObj>
              </mc:Choice>
              <mc:Fallback>
                <p:oleObj name="AutoCAD Drawing" r:id="rId3" imgW="7978831" imgH="4442845" progId="AutoCAD.Drawing.1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38" y="735704"/>
                        <a:ext cx="8715375" cy="5742772"/>
                      </a:xfrm>
                      <a:prstGeom prst="rect">
                        <a:avLst/>
                      </a:prstGeom>
                      <a:noFill/>
                      <a:ln>
                        <a:noFill/>
                      </a:ln>
                      <a:effectLst/>
                    </p:spPr>
                  </p:pic>
                </p:oleObj>
              </mc:Fallback>
            </mc:AlternateContent>
          </a:graphicData>
        </a:graphic>
      </p:graphicFrame>
      <p:sp>
        <p:nvSpPr>
          <p:cNvPr id="3" name="2 Forma libre"/>
          <p:cNvSpPr/>
          <p:nvPr/>
        </p:nvSpPr>
        <p:spPr>
          <a:xfrm>
            <a:off x="4655127" y="2235666"/>
            <a:ext cx="3918857" cy="950026"/>
          </a:xfrm>
          <a:custGeom>
            <a:avLst/>
            <a:gdLst>
              <a:gd name="connsiteX0" fmla="*/ 0 w 3918857"/>
              <a:gd name="connsiteY0" fmla="*/ 950026 h 950026"/>
              <a:gd name="connsiteX1" fmla="*/ 213756 w 3918857"/>
              <a:gd name="connsiteY1" fmla="*/ 866899 h 950026"/>
              <a:gd name="connsiteX2" fmla="*/ 380011 w 3918857"/>
              <a:gd name="connsiteY2" fmla="*/ 712520 h 950026"/>
              <a:gd name="connsiteX3" fmla="*/ 593767 w 3918857"/>
              <a:gd name="connsiteY3" fmla="*/ 665018 h 950026"/>
              <a:gd name="connsiteX4" fmla="*/ 807522 w 3918857"/>
              <a:gd name="connsiteY4" fmla="*/ 724395 h 950026"/>
              <a:gd name="connsiteX5" fmla="*/ 961902 w 3918857"/>
              <a:gd name="connsiteY5" fmla="*/ 748146 h 950026"/>
              <a:gd name="connsiteX6" fmla="*/ 1128156 w 3918857"/>
              <a:gd name="connsiteY6" fmla="*/ 593766 h 950026"/>
              <a:gd name="connsiteX7" fmla="*/ 1294411 w 3918857"/>
              <a:gd name="connsiteY7" fmla="*/ 415637 h 950026"/>
              <a:gd name="connsiteX8" fmla="*/ 1543792 w 3918857"/>
              <a:gd name="connsiteY8" fmla="*/ 296883 h 950026"/>
              <a:gd name="connsiteX9" fmla="*/ 1674421 w 3918857"/>
              <a:gd name="connsiteY9" fmla="*/ 178130 h 950026"/>
              <a:gd name="connsiteX10" fmla="*/ 1828800 w 3918857"/>
              <a:gd name="connsiteY10" fmla="*/ 118753 h 950026"/>
              <a:gd name="connsiteX11" fmla="*/ 2090057 w 3918857"/>
              <a:gd name="connsiteY11" fmla="*/ 213756 h 950026"/>
              <a:gd name="connsiteX12" fmla="*/ 2339439 w 3918857"/>
              <a:gd name="connsiteY12" fmla="*/ 237507 h 950026"/>
              <a:gd name="connsiteX13" fmla="*/ 2660073 w 3918857"/>
              <a:gd name="connsiteY13" fmla="*/ 285008 h 950026"/>
              <a:gd name="connsiteX14" fmla="*/ 2802577 w 3918857"/>
              <a:gd name="connsiteY14" fmla="*/ 249382 h 950026"/>
              <a:gd name="connsiteX15" fmla="*/ 3099460 w 3918857"/>
              <a:gd name="connsiteY15" fmla="*/ 344385 h 950026"/>
              <a:gd name="connsiteX16" fmla="*/ 3265715 w 3918857"/>
              <a:gd name="connsiteY16" fmla="*/ 285008 h 950026"/>
              <a:gd name="connsiteX17" fmla="*/ 3396343 w 3918857"/>
              <a:gd name="connsiteY17" fmla="*/ 225631 h 950026"/>
              <a:gd name="connsiteX18" fmla="*/ 3633850 w 3918857"/>
              <a:gd name="connsiteY18" fmla="*/ 261257 h 950026"/>
              <a:gd name="connsiteX19" fmla="*/ 3788229 w 3918857"/>
              <a:gd name="connsiteY19" fmla="*/ 142504 h 950026"/>
              <a:gd name="connsiteX20" fmla="*/ 3918857 w 3918857"/>
              <a:gd name="connsiteY20" fmla="*/ 0 h 95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8857" h="950026">
                <a:moveTo>
                  <a:pt x="0" y="950026"/>
                </a:moveTo>
                <a:cubicBezTo>
                  <a:pt x="75210" y="928254"/>
                  <a:pt x="150421" y="906483"/>
                  <a:pt x="213756" y="866899"/>
                </a:cubicBezTo>
                <a:cubicBezTo>
                  <a:pt x="277091" y="827315"/>
                  <a:pt x="316676" y="746167"/>
                  <a:pt x="380011" y="712520"/>
                </a:cubicBezTo>
                <a:cubicBezTo>
                  <a:pt x="443346" y="678873"/>
                  <a:pt x="522515" y="663039"/>
                  <a:pt x="593767" y="665018"/>
                </a:cubicBezTo>
                <a:cubicBezTo>
                  <a:pt x="665019" y="666997"/>
                  <a:pt x="746166" y="710540"/>
                  <a:pt x="807522" y="724395"/>
                </a:cubicBezTo>
                <a:cubicBezTo>
                  <a:pt x="868878" y="738250"/>
                  <a:pt x="908463" y="769917"/>
                  <a:pt x="961902" y="748146"/>
                </a:cubicBezTo>
                <a:cubicBezTo>
                  <a:pt x="1015341" y="726375"/>
                  <a:pt x="1072738" y="649184"/>
                  <a:pt x="1128156" y="593766"/>
                </a:cubicBezTo>
                <a:cubicBezTo>
                  <a:pt x="1183574" y="538348"/>
                  <a:pt x="1225138" y="465118"/>
                  <a:pt x="1294411" y="415637"/>
                </a:cubicBezTo>
                <a:cubicBezTo>
                  <a:pt x="1363684" y="366157"/>
                  <a:pt x="1480457" y="336467"/>
                  <a:pt x="1543792" y="296883"/>
                </a:cubicBezTo>
                <a:cubicBezTo>
                  <a:pt x="1607127" y="257299"/>
                  <a:pt x="1626920" y="207818"/>
                  <a:pt x="1674421" y="178130"/>
                </a:cubicBezTo>
                <a:cubicBezTo>
                  <a:pt x="1721922" y="148442"/>
                  <a:pt x="1759527" y="112815"/>
                  <a:pt x="1828800" y="118753"/>
                </a:cubicBezTo>
                <a:cubicBezTo>
                  <a:pt x="1898073" y="124691"/>
                  <a:pt x="2004951" y="193964"/>
                  <a:pt x="2090057" y="213756"/>
                </a:cubicBezTo>
                <a:cubicBezTo>
                  <a:pt x="2175163" y="233548"/>
                  <a:pt x="2244436" y="225632"/>
                  <a:pt x="2339439" y="237507"/>
                </a:cubicBezTo>
                <a:cubicBezTo>
                  <a:pt x="2434442" y="249382"/>
                  <a:pt x="2582883" y="283029"/>
                  <a:pt x="2660073" y="285008"/>
                </a:cubicBezTo>
                <a:cubicBezTo>
                  <a:pt x="2737263" y="286987"/>
                  <a:pt x="2729346" y="239486"/>
                  <a:pt x="2802577" y="249382"/>
                </a:cubicBezTo>
                <a:cubicBezTo>
                  <a:pt x="2875808" y="259278"/>
                  <a:pt x="3022270" y="338447"/>
                  <a:pt x="3099460" y="344385"/>
                </a:cubicBezTo>
                <a:cubicBezTo>
                  <a:pt x="3176650" y="350323"/>
                  <a:pt x="3216235" y="304800"/>
                  <a:pt x="3265715" y="285008"/>
                </a:cubicBezTo>
                <a:cubicBezTo>
                  <a:pt x="3315195" y="265216"/>
                  <a:pt x="3334987" y="229590"/>
                  <a:pt x="3396343" y="225631"/>
                </a:cubicBezTo>
                <a:cubicBezTo>
                  <a:pt x="3457699" y="221673"/>
                  <a:pt x="3568536" y="275112"/>
                  <a:pt x="3633850" y="261257"/>
                </a:cubicBezTo>
                <a:cubicBezTo>
                  <a:pt x="3699164" y="247403"/>
                  <a:pt x="3740728" y="186047"/>
                  <a:pt x="3788229" y="142504"/>
                </a:cubicBezTo>
                <a:cubicBezTo>
                  <a:pt x="3835730" y="98961"/>
                  <a:pt x="3901044" y="15834"/>
                  <a:pt x="3918857" y="0"/>
                </a:cubicBezTo>
              </a:path>
            </a:pathLst>
          </a:cu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grpSp>
        <p:nvGrpSpPr>
          <p:cNvPr id="2" name="25 Grupo"/>
          <p:cNvGrpSpPr/>
          <p:nvPr/>
        </p:nvGrpSpPr>
        <p:grpSpPr>
          <a:xfrm>
            <a:off x="4607626" y="2356399"/>
            <a:ext cx="3218213" cy="1704292"/>
            <a:chOff x="4607626" y="2103912"/>
            <a:chExt cx="3218213" cy="1704292"/>
          </a:xfrm>
        </p:grpSpPr>
        <p:sp>
          <p:nvSpPr>
            <p:cNvPr id="7" name="6 Forma libre"/>
            <p:cNvSpPr/>
            <p:nvPr/>
          </p:nvSpPr>
          <p:spPr>
            <a:xfrm>
              <a:off x="4607626" y="2103912"/>
              <a:ext cx="3218213" cy="805543"/>
            </a:xfrm>
            <a:custGeom>
              <a:avLst/>
              <a:gdLst>
                <a:gd name="connsiteX0" fmla="*/ 3218213 w 3218213"/>
                <a:gd name="connsiteY0" fmla="*/ 211776 h 805543"/>
                <a:gd name="connsiteX1" fmla="*/ 3111335 w 3218213"/>
                <a:gd name="connsiteY1" fmla="*/ 223652 h 805543"/>
                <a:gd name="connsiteX2" fmla="*/ 2992582 w 3218213"/>
                <a:gd name="connsiteY2" fmla="*/ 164275 h 805543"/>
                <a:gd name="connsiteX3" fmla="*/ 2873829 w 3218213"/>
                <a:gd name="connsiteY3" fmla="*/ 140524 h 805543"/>
                <a:gd name="connsiteX4" fmla="*/ 2743200 w 3218213"/>
                <a:gd name="connsiteY4" fmla="*/ 140524 h 805543"/>
                <a:gd name="connsiteX5" fmla="*/ 2624447 w 3218213"/>
                <a:gd name="connsiteY5" fmla="*/ 164275 h 805543"/>
                <a:gd name="connsiteX6" fmla="*/ 2517569 w 3218213"/>
                <a:gd name="connsiteY6" fmla="*/ 140524 h 805543"/>
                <a:gd name="connsiteX7" fmla="*/ 2351314 w 3218213"/>
                <a:gd name="connsiteY7" fmla="*/ 116774 h 805543"/>
                <a:gd name="connsiteX8" fmla="*/ 2256312 w 3218213"/>
                <a:gd name="connsiteY8" fmla="*/ 104898 h 805543"/>
                <a:gd name="connsiteX9" fmla="*/ 2125683 w 3218213"/>
                <a:gd name="connsiteY9" fmla="*/ 81148 h 805543"/>
                <a:gd name="connsiteX10" fmla="*/ 1995055 w 3218213"/>
                <a:gd name="connsiteY10" fmla="*/ 21771 h 805543"/>
                <a:gd name="connsiteX11" fmla="*/ 1828800 w 3218213"/>
                <a:gd name="connsiteY11" fmla="*/ 9896 h 805543"/>
                <a:gd name="connsiteX12" fmla="*/ 1650670 w 3218213"/>
                <a:gd name="connsiteY12" fmla="*/ 81148 h 805543"/>
                <a:gd name="connsiteX13" fmla="*/ 1567543 w 3218213"/>
                <a:gd name="connsiteY13" fmla="*/ 164275 h 805543"/>
                <a:gd name="connsiteX14" fmla="*/ 1472540 w 3218213"/>
                <a:gd name="connsiteY14" fmla="*/ 259278 h 805543"/>
                <a:gd name="connsiteX15" fmla="*/ 1330036 w 3218213"/>
                <a:gd name="connsiteY15" fmla="*/ 318654 h 805543"/>
                <a:gd name="connsiteX16" fmla="*/ 1223158 w 3218213"/>
                <a:gd name="connsiteY16" fmla="*/ 425532 h 805543"/>
                <a:gd name="connsiteX17" fmla="*/ 1151906 w 3218213"/>
                <a:gd name="connsiteY17" fmla="*/ 508659 h 805543"/>
                <a:gd name="connsiteX18" fmla="*/ 1080655 w 3218213"/>
                <a:gd name="connsiteY18" fmla="*/ 591787 h 805543"/>
                <a:gd name="connsiteX19" fmla="*/ 997527 w 3218213"/>
                <a:gd name="connsiteY19" fmla="*/ 615537 h 805543"/>
                <a:gd name="connsiteX20" fmla="*/ 914400 w 3218213"/>
                <a:gd name="connsiteY20" fmla="*/ 639288 h 805543"/>
                <a:gd name="connsiteX21" fmla="*/ 783771 w 3218213"/>
                <a:gd name="connsiteY21" fmla="*/ 568036 h 805543"/>
                <a:gd name="connsiteX22" fmla="*/ 653143 w 3218213"/>
                <a:gd name="connsiteY22" fmla="*/ 556161 h 805543"/>
                <a:gd name="connsiteX23" fmla="*/ 510639 w 3218213"/>
                <a:gd name="connsiteY23" fmla="*/ 556161 h 805543"/>
                <a:gd name="connsiteX24" fmla="*/ 391886 w 3218213"/>
                <a:gd name="connsiteY24" fmla="*/ 591787 h 805543"/>
                <a:gd name="connsiteX25" fmla="*/ 308758 w 3218213"/>
                <a:gd name="connsiteY25" fmla="*/ 698665 h 805543"/>
                <a:gd name="connsiteX26" fmla="*/ 237506 w 3218213"/>
                <a:gd name="connsiteY26" fmla="*/ 746166 h 805543"/>
                <a:gd name="connsiteX27" fmla="*/ 130629 w 3218213"/>
                <a:gd name="connsiteY27" fmla="*/ 781792 h 805543"/>
                <a:gd name="connsiteX28" fmla="*/ 0 w 3218213"/>
                <a:gd name="connsiteY28" fmla="*/ 805543 h 8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18213" h="805543">
                  <a:moveTo>
                    <a:pt x="3218213" y="211776"/>
                  </a:moveTo>
                  <a:cubicBezTo>
                    <a:pt x="3183576" y="221672"/>
                    <a:pt x="3148940" y="231569"/>
                    <a:pt x="3111335" y="223652"/>
                  </a:cubicBezTo>
                  <a:cubicBezTo>
                    <a:pt x="3073730" y="215735"/>
                    <a:pt x="3032166" y="178130"/>
                    <a:pt x="2992582" y="164275"/>
                  </a:cubicBezTo>
                  <a:cubicBezTo>
                    <a:pt x="2952998" y="150420"/>
                    <a:pt x="2915393" y="144482"/>
                    <a:pt x="2873829" y="140524"/>
                  </a:cubicBezTo>
                  <a:cubicBezTo>
                    <a:pt x="2832265" y="136566"/>
                    <a:pt x="2784764" y="136566"/>
                    <a:pt x="2743200" y="140524"/>
                  </a:cubicBezTo>
                  <a:cubicBezTo>
                    <a:pt x="2701636" y="144482"/>
                    <a:pt x="2662052" y="164275"/>
                    <a:pt x="2624447" y="164275"/>
                  </a:cubicBezTo>
                  <a:cubicBezTo>
                    <a:pt x="2586842" y="164275"/>
                    <a:pt x="2563091" y="148441"/>
                    <a:pt x="2517569" y="140524"/>
                  </a:cubicBezTo>
                  <a:cubicBezTo>
                    <a:pt x="2472047" y="132607"/>
                    <a:pt x="2394857" y="122712"/>
                    <a:pt x="2351314" y="116774"/>
                  </a:cubicBezTo>
                  <a:cubicBezTo>
                    <a:pt x="2307771" y="110836"/>
                    <a:pt x="2293917" y="110836"/>
                    <a:pt x="2256312" y="104898"/>
                  </a:cubicBezTo>
                  <a:cubicBezTo>
                    <a:pt x="2218707" y="98960"/>
                    <a:pt x="2169226" y="95002"/>
                    <a:pt x="2125683" y="81148"/>
                  </a:cubicBezTo>
                  <a:cubicBezTo>
                    <a:pt x="2082140" y="67294"/>
                    <a:pt x="2044535" y="33646"/>
                    <a:pt x="1995055" y="21771"/>
                  </a:cubicBezTo>
                  <a:cubicBezTo>
                    <a:pt x="1945575" y="9896"/>
                    <a:pt x="1886198" y="0"/>
                    <a:pt x="1828800" y="9896"/>
                  </a:cubicBezTo>
                  <a:cubicBezTo>
                    <a:pt x="1771402" y="19792"/>
                    <a:pt x="1694213" y="55418"/>
                    <a:pt x="1650670" y="81148"/>
                  </a:cubicBezTo>
                  <a:cubicBezTo>
                    <a:pt x="1607127" y="106878"/>
                    <a:pt x="1567543" y="164275"/>
                    <a:pt x="1567543" y="164275"/>
                  </a:cubicBezTo>
                  <a:cubicBezTo>
                    <a:pt x="1537855" y="193963"/>
                    <a:pt x="1512124" y="233548"/>
                    <a:pt x="1472540" y="259278"/>
                  </a:cubicBezTo>
                  <a:cubicBezTo>
                    <a:pt x="1432956" y="285008"/>
                    <a:pt x="1371600" y="290945"/>
                    <a:pt x="1330036" y="318654"/>
                  </a:cubicBezTo>
                  <a:cubicBezTo>
                    <a:pt x="1288472" y="346363"/>
                    <a:pt x="1252846" y="393865"/>
                    <a:pt x="1223158" y="425532"/>
                  </a:cubicBezTo>
                  <a:cubicBezTo>
                    <a:pt x="1193470" y="457199"/>
                    <a:pt x="1151906" y="508659"/>
                    <a:pt x="1151906" y="508659"/>
                  </a:cubicBezTo>
                  <a:cubicBezTo>
                    <a:pt x="1128156" y="536368"/>
                    <a:pt x="1106385" y="573974"/>
                    <a:pt x="1080655" y="591787"/>
                  </a:cubicBezTo>
                  <a:cubicBezTo>
                    <a:pt x="1054925" y="609600"/>
                    <a:pt x="997527" y="615537"/>
                    <a:pt x="997527" y="615537"/>
                  </a:cubicBezTo>
                  <a:cubicBezTo>
                    <a:pt x="969818" y="623454"/>
                    <a:pt x="950026" y="647205"/>
                    <a:pt x="914400" y="639288"/>
                  </a:cubicBezTo>
                  <a:cubicBezTo>
                    <a:pt x="878774" y="631371"/>
                    <a:pt x="827314" y="581890"/>
                    <a:pt x="783771" y="568036"/>
                  </a:cubicBezTo>
                  <a:cubicBezTo>
                    <a:pt x="740228" y="554182"/>
                    <a:pt x="698665" y="558140"/>
                    <a:pt x="653143" y="556161"/>
                  </a:cubicBezTo>
                  <a:cubicBezTo>
                    <a:pt x="607621" y="554182"/>
                    <a:pt x="554182" y="550223"/>
                    <a:pt x="510639" y="556161"/>
                  </a:cubicBezTo>
                  <a:cubicBezTo>
                    <a:pt x="467096" y="562099"/>
                    <a:pt x="425533" y="568036"/>
                    <a:pt x="391886" y="591787"/>
                  </a:cubicBezTo>
                  <a:cubicBezTo>
                    <a:pt x="358239" y="615538"/>
                    <a:pt x="334488" y="672935"/>
                    <a:pt x="308758" y="698665"/>
                  </a:cubicBezTo>
                  <a:cubicBezTo>
                    <a:pt x="283028" y="724395"/>
                    <a:pt x="267194" y="732311"/>
                    <a:pt x="237506" y="746166"/>
                  </a:cubicBezTo>
                  <a:cubicBezTo>
                    <a:pt x="207818" y="760021"/>
                    <a:pt x="170213" y="771896"/>
                    <a:pt x="130629" y="781792"/>
                  </a:cubicBezTo>
                  <a:cubicBezTo>
                    <a:pt x="91045" y="791688"/>
                    <a:pt x="0" y="805543"/>
                    <a:pt x="0" y="805543"/>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cxnSp>
          <p:nvCxnSpPr>
            <p:cNvPr id="11" name="10 Conector recto de flecha"/>
            <p:cNvCxnSpPr/>
            <p:nvPr/>
          </p:nvCxnSpPr>
          <p:spPr>
            <a:xfrm flipH="1" flipV="1">
              <a:off x="5868144" y="2564904"/>
              <a:ext cx="288032" cy="720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5940152" y="3284984"/>
              <a:ext cx="1213794" cy="523220"/>
            </a:xfrm>
            <a:prstGeom prst="rect">
              <a:avLst/>
            </a:prstGeom>
            <a:solidFill>
              <a:schemeClr val="accent3"/>
            </a:solidFill>
          </p:spPr>
          <p:txBody>
            <a:bodyPr wrap="none" rtlCol="0">
              <a:spAutoFit/>
            </a:bodyPr>
            <a:lstStyle/>
            <a:p>
              <a:pPr algn="ctr"/>
              <a:r>
                <a:rPr lang="es-VE" sz="1400" dirty="0" smtClean="0"/>
                <a:t>Canal interior</a:t>
              </a:r>
            </a:p>
            <a:p>
              <a:pPr algn="ctr"/>
              <a:r>
                <a:rPr lang="es-VE" sz="1400" dirty="0" smtClean="0"/>
                <a:t>Milla 42 a 195</a:t>
              </a:r>
              <a:endParaRPr lang="es-VE" sz="1400" dirty="0"/>
            </a:p>
          </p:txBody>
        </p:sp>
      </p:grpSp>
      <p:grpSp>
        <p:nvGrpSpPr>
          <p:cNvPr id="4" name="24 Grupo"/>
          <p:cNvGrpSpPr/>
          <p:nvPr/>
        </p:nvGrpSpPr>
        <p:grpSpPr>
          <a:xfrm>
            <a:off x="7596336" y="2188165"/>
            <a:ext cx="1213794" cy="1584494"/>
            <a:chOff x="7596336" y="1935678"/>
            <a:chExt cx="1213794" cy="1584494"/>
          </a:xfrm>
        </p:grpSpPr>
        <p:sp>
          <p:nvSpPr>
            <p:cNvPr id="6" name="5 Forma libre"/>
            <p:cNvSpPr/>
            <p:nvPr/>
          </p:nvSpPr>
          <p:spPr>
            <a:xfrm>
              <a:off x="7837714" y="1935678"/>
              <a:ext cx="760021" cy="356260"/>
            </a:xfrm>
            <a:custGeom>
              <a:avLst/>
              <a:gdLst>
                <a:gd name="connsiteX0" fmla="*/ 760021 w 760021"/>
                <a:gd name="connsiteY0" fmla="*/ 0 h 356260"/>
                <a:gd name="connsiteX1" fmla="*/ 629392 w 760021"/>
                <a:gd name="connsiteY1" fmla="*/ 166254 h 356260"/>
                <a:gd name="connsiteX2" fmla="*/ 486889 w 760021"/>
                <a:gd name="connsiteY2" fmla="*/ 308758 h 356260"/>
                <a:gd name="connsiteX3" fmla="*/ 380011 w 760021"/>
                <a:gd name="connsiteY3" fmla="*/ 308758 h 356260"/>
                <a:gd name="connsiteX4" fmla="*/ 261257 w 760021"/>
                <a:gd name="connsiteY4" fmla="*/ 273132 h 356260"/>
                <a:gd name="connsiteX5" fmla="*/ 154380 w 760021"/>
                <a:gd name="connsiteY5" fmla="*/ 296883 h 356260"/>
                <a:gd name="connsiteX6" fmla="*/ 0 w 760021"/>
                <a:gd name="connsiteY6" fmla="*/ 356260 h 3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021" h="356260">
                  <a:moveTo>
                    <a:pt x="760021" y="0"/>
                  </a:moveTo>
                  <a:cubicBezTo>
                    <a:pt x="717467" y="57397"/>
                    <a:pt x="674914" y="114794"/>
                    <a:pt x="629392" y="166254"/>
                  </a:cubicBezTo>
                  <a:cubicBezTo>
                    <a:pt x="583870" y="217714"/>
                    <a:pt x="528452" y="285007"/>
                    <a:pt x="486889" y="308758"/>
                  </a:cubicBezTo>
                  <a:cubicBezTo>
                    <a:pt x="445326" y="332509"/>
                    <a:pt x="417616" y="314696"/>
                    <a:pt x="380011" y="308758"/>
                  </a:cubicBezTo>
                  <a:cubicBezTo>
                    <a:pt x="342406" y="302820"/>
                    <a:pt x="298862" y="275111"/>
                    <a:pt x="261257" y="273132"/>
                  </a:cubicBezTo>
                  <a:cubicBezTo>
                    <a:pt x="223652" y="271153"/>
                    <a:pt x="197923" y="283028"/>
                    <a:pt x="154380" y="296883"/>
                  </a:cubicBezTo>
                  <a:cubicBezTo>
                    <a:pt x="110837" y="310738"/>
                    <a:pt x="21771" y="346364"/>
                    <a:pt x="0" y="356260"/>
                  </a:cubicBezTo>
                </a:path>
              </a:pathLst>
            </a:cu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cxnSp>
          <p:nvCxnSpPr>
            <p:cNvPr id="15" name="14 Conector recto de flecha"/>
            <p:cNvCxnSpPr>
              <a:endCxn id="6" idx="4"/>
            </p:cNvCxnSpPr>
            <p:nvPr/>
          </p:nvCxnSpPr>
          <p:spPr>
            <a:xfrm flipH="1" flipV="1">
              <a:off x="8098971" y="2208810"/>
              <a:ext cx="73429" cy="7881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7596336" y="2996952"/>
              <a:ext cx="1213794" cy="523220"/>
            </a:xfrm>
            <a:prstGeom prst="rect">
              <a:avLst/>
            </a:prstGeom>
            <a:solidFill>
              <a:schemeClr val="accent3"/>
            </a:solidFill>
          </p:spPr>
          <p:txBody>
            <a:bodyPr wrap="square" rtlCol="0">
              <a:spAutoFit/>
            </a:bodyPr>
            <a:lstStyle/>
            <a:p>
              <a:pPr algn="ctr"/>
              <a:r>
                <a:rPr lang="es-VE" sz="1400" dirty="0" smtClean="0"/>
                <a:t>Canal exterior</a:t>
              </a:r>
            </a:p>
            <a:p>
              <a:pPr algn="ctr"/>
              <a:r>
                <a:rPr lang="es-VE" sz="1400" dirty="0" smtClean="0"/>
                <a:t>Milla 0 a 42</a:t>
              </a:r>
              <a:endParaRPr lang="es-VE" sz="1400" dirty="0"/>
            </a:p>
          </p:txBody>
        </p:sp>
      </p:grpSp>
      <p:sp>
        <p:nvSpPr>
          <p:cNvPr id="23" name="22 Rectángulo"/>
          <p:cNvSpPr/>
          <p:nvPr/>
        </p:nvSpPr>
        <p:spPr>
          <a:xfrm>
            <a:off x="1944216" y="5180873"/>
            <a:ext cx="6228184" cy="1077218"/>
          </a:xfrm>
          <a:prstGeom prst="rect">
            <a:avLst/>
          </a:prstGeom>
          <a:solidFill>
            <a:schemeClr val="accent3"/>
          </a:solidFill>
        </p:spPr>
        <p:txBody>
          <a:bodyPr wrap="square">
            <a:spAutoFit/>
          </a:bodyPr>
          <a:lstStyle/>
          <a:p>
            <a:pPr algn="just"/>
            <a:r>
              <a:rPr lang="es-ES" sz="1600" dirty="0" smtClean="0"/>
              <a:t>Las embarcaciones oceánicas pueden navegar a través del río por medio de un canal de navegación que comienza en la boca oceánica, en el Delta del Orinoco, también conocida como Boca Grande culminando en Ciudad Bolívar.</a:t>
            </a:r>
          </a:p>
        </p:txBody>
      </p:sp>
      <p:sp>
        <p:nvSpPr>
          <p:cNvPr id="24" name="23 Rectángulo"/>
          <p:cNvSpPr/>
          <p:nvPr/>
        </p:nvSpPr>
        <p:spPr>
          <a:xfrm>
            <a:off x="3275856" y="1809279"/>
            <a:ext cx="4572000" cy="338554"/>
          </a:xfrm>
          <a:prstGeom prst="rect">
            <a:avLst/>
          </a:prstGeom>
          <a:solidFill>
            <a:schemeClr val="accent3"/>
          </a:solidFill>
        </p:spPr>
        <p:txBody>
          <a:bodyPr>
            <a:spAutoFit/>
          </a:bodyPr>
          <a:lstStyle/>
          <a:p>
            <a:pPr algn="just"/>
            <a:r>
              <a:rPr lang="es-ES" sz="1600" dirty="0" smtClean="0"/>
              <a:t>El Orinoco es navegable en casi toda su extensión.</a:t>
            </a:r>
          </a:p>
        </p:txBody>
      </p:sp>
      <p:grpSp>
        <p:nvGrpSpPr>
          <p:cNvPr id="5" name="28 Grupo"/>
          <p:cNvGrpSpPr/>
          <p:nvPr/>
        </p:nvGrpSpPr>
        <p:grpSpPr>
          <a:xfrm>
            <a:off x="3489308" y="3095346"/>
            <a:ext cx="4609663" cy="1861139"/>
            <a:chOff x="3489308" y="2842859"/>
            <a:chExt cx="4609663" cy="1861139"/>
          </a:xfrm>
        </p:grpSpPr>
        <p:sp>
          <p:nvSpPr>
            <p:cNvPr id="20" name="19 CuadroTexto"/>
            <p:cNvSpPr txBox="1"/>
            <p:nvPr/>
          </p:nvSpPr>
          <p:spPr>
            <a:xfrm>
              <a:off x="3489308" y="3873001"/>
              <a:ext cx="4609663" cy="830997"/>
            </a:xfrm>
            <a:prstGeom prst="rect">
              <a:avLst/>
            </a:prstGeom>
            <a:solidFill>
              <a:schemeClr val="accent3"/>
            </a:solidFill>
          </p:spPr>
          <p:txBody>
            <a:bodyPr wrap="square" rtlCol="0">
              <a:spAutoFit/>
            </a:bodyPr>
            <a:lstStyle/>
            <a:p>
              <a:r>
                <a:rPr lang="es-VE" sz="1600" dirty="0" smtClean="0"/>
                <a:t>Canal de navegación para embarcaciones de gran calado, mantenida y administrada por el </a:t>
              </a:r>
              <a:r>
                <a:rPr lang="es-VE" sz="1600" b="1" dirty="0" smtClean="0"/>
                <a:t>Instituto Nacional de Canalizaciones (I.N.C.)</a:t>
              </a:r>
              <a:endParaRPr lang="es-VE" sz="1600" b="1" dirty="0"/>
            </a:p>
          </p:txBody>
        </p:sp>
        <p:sp>
          <p:nvSpPr>
            <p:cNvPr id="28" name="27 Flecha derecha"/>
            <p:cNvSpPr/>
            <p:nvPr/>
          </p:nvSpPr>
          <p:spPr>
            <a:xfrm rot="17713549">
              <a:off x="4702921" y="3148854"/>
              <a:ext cx="936104" cy="324113"/>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0" name="29 Rectángulo"/>
          <p:cNvSpPr/>
          <p:nvPr/>
        </p:nvSpPr>
        <p:spPr>
          <a:xfrm>
            <a:off x="0" y="6457294"/>
            <a:ext cx="5436096" cy="307777"/>
          </a:xfrm>
          <a:prstGeom prst="rect">
            <a:avLst/>
          </a:prstGeom>
        </p:spPr>
        <p:txBody>
          <a:bodyPr wrap="square">
            <a:spAutoFit/>
          </a:bodyPr>
          <a:lstStyle/>
          <a:p>
            <a:r>
              <a:rPr lang="es-VE" sz="1400" dirty="0" smtClean="0"/>
              <a:t>Fuente: I.N.C.</a:t>
            </a:r>
            <a:endParaRPr lang="es-VE" sz="1400" dirty="0"/>
          </a:p>
        </p:txBody>
      </p:sp>
      <p:sp>
        <p:nvSpPr>
          <p:cNvPr id="8" name="CuadroTexto 7"/>
          <p:cNvSpPr txBox="1"/>
          <p:nvPr/>
        </p:nvSpPr>
        <p:spPr>
          <a:xfrm>
            <a:off x="1604463" y="215428"/>
            <a:ext cx="6006324" cy="461665"/>
          </a:xfrm>
          <a:prstGeom prst="rect">
            <a:avLst/>
          </a:prstGeom>
          <a:noFill/>
        </p:spPr>
        <p:txBody>
          <a:bodyPr wrap="none" rtlCol="0">
            <a:spAutoFit/>
          </a:bodyPr>
          <a:lstStyle/>
          <a:p>
            <a:r>
              <a:rPr lang="es-VE" sz="2400" b="1" dirty="0" smtClean="0">
                <a:ln>
                  <a:solidFill>
                    <a:schemeClr val="tx1"/>
                  </a:solidFill>
                </a:ln>
                <a:solidFill>
                  <a:srgbClr val="FFC000"/>
                </a:solidFill>
              </a:rPr>
              <a:t>EL CANAL DE NAVEGACION DEL RIO ORINOCO</a:t>
            </a:r>
            <a:endParaRPr lang="es-VE" sz="2400" b="1" dirty="0">
              <a:ln>
                <a:solidFill>
                  <a:schemeClr val="tx1"/>
                </a:solidFill>
              </a:ln>
              <a:solidFill>
                <a:srgbClr val="FFC000"/>
              </a:solidFill>
            </a:endParaRPr>
          </a:p>
        </p:txBody>
      </p:sp>
    </p:spTree>
    <p:extLst>
      <p:ext uri="{BB962C8B-B14F-4D97-AF65-F5344CB8AC3E}">
        <p14:creationId xmlns:p14="http://schemas.microsoft.com/office/powerpoint/2010/main" val="19231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25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5296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1259632" y="115641"/>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251520" y="819190"/>
            <a:ext cx="8784976" cy="6615657"/>
          </a:xfrm>
          <a:prstGeom prst="rect">
            <a:avLst/>
          </a:prstGeom>
        </p:spPr>
        <p:txBody>
          <a:bodyPr wrap="square">
            <a:spAutoFit/>
          </a:bodyPr>
          <a:lstStyle/>
          <a:p>
            <a:pPr marL="285750" indent="-285750" algn="just">
              <a:lnSpc>
                <a:spcPct val="115000"/>
              </a:lnSpc>
              <a:spcAft>
                <a:spcPts val="900"/>
              </a:spcAft>
              <a:buFont typeface="Wingdings" panose="05000000000000000000" pitchFamily="2" charset="2"/>
              <a:buChar char="Ø"/>
            </a:pPr>
            <a:r>
              <a:rPr lang="es-VE" sz="1600" dirty="0" smtClean="0">
                <a:latin typeface="Arial" panose="020B0604020202020204" pitchFamily="34" charset="0"/>
                <a:ea typeface="Times New Roman" panose="02020603050405020304" pitchFamily="18" charset="0"/>
                <a:cs typeface="Arial" panose="020B0604020202020204" pitchFamily="34" charset="0"/>
              </a:rPr>
              <a:t>Fin de la Segunda Guerra Mundial. Búsqueda de mineral de hierro</a:t>
            </a:r>
          </a:p>
          <a:p>
            <a:pPr marL="285750" indent="-285750" algn="just">
              <a:lnSpc>
                <a:spcPct val="115000"/>
              </a:lnSpc>
              <a:spcAft>
                <a:spcPts val="900"/>
              </a:spcAft>
              <a:buFont typeface="Wingdings" panose="05000000000000000000" pitchFamily="2" charset="2"/>
              <a:buChar char="Ø"/>
            </a:pPr>
            <a:r>
              <a:rPr lang="es-VE" sz="1600" dirty="0" smtClean="0">
                <a:latin typeface="Arial" panose="020B0604020202020204" pitchFamily="34" charset="0"/>
                <a:ea typeface="Times New Roman" panose="02020603050405020304" pitchFamily="18" charset="0"/>
                <a:cs typeface="Arial" panose="020B0604020202020204" pitchFamily="34" charset="0"/>
              </a:rPr>
              <a:t>Comienza la exploración por vía aérea desde el Delta del Orinoco hasta las Galeras del </a:t>
            </a:r>
            <a:r>
              <a:rPr lang="es-VE" sz="1600" dirty="0" err="1" smtClean="0">
                <a:latin typeface="Arial" panose="020B0604020202020204" pitchFamily="34" charset="0"/>
                <a:ea typeface="Times New Roman" panose="02020603050405020304" pitchFamily="18" charset="0"/>
                <a:cs typeface="Arial" panose="020B0604020202020204" pitchFamily="34" charset="0"/>
              </a:rPr>
              <a:t>Cinarúco</a:t>
            </a:r>
            <a:r>
              <a:rPr lang="es-VE" sz="1600" dirty="0" smtClean="0">
                <a:latin typeface="Arial" panose="020B0604020202020204" pitchFamily="34" charset="0"/>
                <a:ea typeface="Times New Roman" panose="02020603050405020304" pitchFamily="18" charset="0"/>
                <a:cs typeface="Arial" panose="020B0604020202020204" pitchFamily="34" charset="0"/>
              </a:rPr>
              <a:t>. Esta exploración la ejecuta el consorcio norteamericano </a:t>
            </a:r>
            <a:r>
              <a:rPr lang="es-VE" sz="1600" dirty="0" err="1" smtClean="0">
                <a:latin typeface="Arial" panose="020B0604020202020204" pitchFamily="34" charset="0"/>
                <a:ea typeface="Times New Roman" panose="02020603050405020304" pitchFamily="18" charset="0"/>
                <a:cs typeface="Arial" panose="020B0604020202020204" pitchFamily="34" charset="0"/>
              </a:rPr>
              <a:t>United</a:t>
            </a:r>
            <a:r>
              <a:rPr lang="es-VE" sz="1600" dirty="0" smtClean="0">
                <a:latin typeface="Arial" panose="020B0604020202020204" pitchFamily="34" charset="0"/>
                <a:ea typeface="Times New Roman" panose="02020603050405020304" pitchFamily="18" charset="0"/>
                <a:cs typeface="Arial" panose="020B0604020202020204" pitchFamily="34" charset="0"/>
              </a:rPr>
              <a:t> </a:t>
            </a:r>
            <a:r>
              <a:rPr lang="es-VE" sz="1600" dirty="0" err="1" smtClean="0">
                <a:latin typeface="Arial" panose="020B0604020202020204" pitchFamily="34" charset="0"/>
                <a:ea typeface="Times New Roman" panose="02020603050405020304" pitchFamily="18" charset="0"/>
                <a:cs typeface="Arial" panose="020B0604020202020204" pitchFamily="34" charset="0"/>
              </a:rPr>
              <a:t>State</a:t>
            </a:r>
            <a:r>
              <a:rPr lang="es-VE" sz="1600" dirty="0" smtClean="0">
                <a:latin typeface="Arial" panose="020B0604020202020204" pitchFamily="34" charset="0"/>
                <a:ea typeface="Times New Roman" panose="02020603050405020304" pitchFamily="18" charset="0"/>
                <a:cs typeface="Arial" panose="020B0604020202020204" pitchFamily="34" charset="0"/>
              </a:rPr>
              <a:t> Steel </a:t>
            </a:r>
            <a:r>
              <a:rPr lang="es-VE" sz="1600" dirty="0" err="1" smtClean="0">
                <a:latin typeface="Arial" panose="020B0604020202020204" pitchFamily="34" charset="0"/>
                <a:ea typeface="Times New Roman" panose="02020603050405020304" pitchFamily="18" charset="0"/>
                <a:cs typeface="Arial" panose="020B0604020202020204" pitchFamily="34" charset="0"/>
              </a:rPr>
              <a:t>Corporation</a:t>
            </a:r>
            <a:r>
              <a:rPr lang="es-VE" sz="1600" smtClean="0">
                <a:latin typeface="Arial" panose="020B0604020202020204" pitchFamily="34" charset="0"/>
                <a:ea typeface="Times New Roman" panose="02020603050405020304" pitchFamily="18" charset="0"/>
                <a:cs typeface="Arial" panose="020B0604020202020204" pitchFamily="34" charset="0"/>
              </a:rPr>
              <a:t>.</a:t>
            </a:r>
            <a:endParaRPr lang="es-VE" sz="16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900"/>
              </a:spcAft>
            </a:pPr>
            <a:r>
              <a:rPr lang="es-VE" sz="1600" dirty="0" smtClean="0">
                <a:latin typeface="Arial" panose="020B0604020202020204" pitchFamily="34" charset="0"/>
                <a:ea typeface="Times New Roman" panose="02020603050405020304" pitchFamily="18" charset="0"/>
                <a:cs typeface="Arial" panose="020B0604020202020204" pitchFamily="34" charset="0"/>
              </a:rPr>
              <a:t>Los </a:t>
            </a:r>
            <a:r>
              <a:rPr lang="es-VE" sz="1600" dirty="0">
                <a:latin typeface="Arial" panose="020B0604020202020204" pitchFamily="34" charset="0"/>
                <a:ea typeface="Times New Roman" panose="02020603050405020304" pitchFamily="18" charset="0"/>
                <a:cs typeface="Arial" panose="020B0604020202020204" pitchFamily="34" charset="0"/>
              </a:rPr>
              <a:t>nefastos resultados de la Segunda Guerra Mundial obligó al gobierno de los Estados Unidos de Norteamérica a hurgar al globo terráqueo en busca de mineral de hierro para reponerse de los embates bélicos recién finalizados.</a:t>
            </a:r>
            <a:endParaRPr lang="es-VE" sz="16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600" dirty="0">
                <a:latin typeface="Arial" panose="020B0604020202020204" pitchFamily="34" charset="0"/>
                <a:ea typeface="Times New Roman" panose="02020603050405020304" pitchFamily="18" charset="0"/>
                <a:cs typeface="Arial" panose="020B0604020202020204" pitchFamily="34" charset="0"/>
              </a:rPr>
              <a:t>Para llevar adelante esta empresa, autorizan al Consorcio </a:t>
            </a:r>
            <a:r>
              <a:rPr lang="es-VE" sz="1600" dirty="0" err="1">
                <a:latin typeface="Arial" panose="020B0604020202020204" pitchFamily="34" charset="0"/>
                <a:ea typeface="Times New Roman" panose="02020603050405020304" pitchFamily="18" charset="0"/>
                <a:cs typeface="Arial" panose="020B0604020202020204" pitchFamily="34" charset="0"/>
              </a:rPr>
              <a:t>United</a:t>
            </a:r>
            <a:r>
              <a:rPr lang="es-VE" sz="1600" dirty="0">
                <a:latin typeface="Arial" panose="020B0604020202020204" pitchFamily="34" charset="0"/>
                <a:ea typeface="Times New Roman" panose="02020603050405020304" pitchFamily="18" charset="0"/>
                <a:cs typeface="Arial" panose="020B0604020202020204" pitchFamily="34" charset="0"/>
              </a:rPr>
              <a:t> </a:t>
            </a:r>
            <a:r>
              <a:rPr lang="es-VE" sz="1600" dirty="0" err="1">
                <a:latin typeface="Arial" panose="020B0604020202020204" pitchFamily="34" charset="0"/>
                <a:ea typeface="Times New Roman" panose="02020603050405020304" pitchFamily="18" charset="0"/>
                <a:cs typeface="Arial" panose="020B0604020202020204" pitchFamily="34" charset="0"/>
              </a:rPr>
              <a:t>State</a:t>
            </a:r>
            <a:r>
              <a:rPr lang="es-VE" sz="1600" dirty="0">
                <a:latin typeface="Arial" panose="020B0604020202020204" pitchFamily="34" charset="0"/>
                <a:ea typeface="Times New Roman" panose="02020603050405020304" pitchFamily="18" charset="0"/>
                <a:cs typeface="Arial" panose="020B0604020202020204" pitchFamily="34" charset="0"/>
              </a:rPr>
              <a:t> Steel </a:t>
            </a:r>
            <a:r>
              <a:rPr lang="es-VE" sz="1600" dirty="0" err="1">
                <a:latin typeface="Arial" panose="020B0604020202020204" pitchFamily="34" charset="0"/>
                <a:ea typeface="Times New Roman" panose="02020603050405020304" pitchFamily="18" charset="0"/>
                <a:cs typeface="Arial" panose="020B0604020202020204" pitchFamily="34" charset="0"/>
              </a:rPr>
              <a:t>Corporation</a:t>
            </a:r>
            <a:r>
              <a:rPr lang="es-VE" sz="1600" dirty="0">
                <a:latin typeface="Arial" panose="020B0604020202020204" pitchFamily="34" charset="0"/>
                <a:ea typeface="Times New Roman" panose="02020603050405020304" pitchFamily="18" charset="0"/>
                <a:cs typeface="Arial" panose="020B0604020202020204" pitchFamily="34" charset="0"/>
              </a:rPr>
              <a:t>, quien selecciona a sus mas connotados técnicos , entre quienes se encontraban Víctor </a:t>
            </a:r>
            <a:r>
              <a:rPr lang="es-VE" sz="1600" dirty="0" err="1">
                <a:latin typeface="Arial" panose="020B0604020202020204" pitchFamily="34" charset="0"/>
                <a:ea typeface="Times New Roman" panose="02020603050405020304" pitchFamily="18" charset="0"/>
                <a:cs typeface="Arial" panose="020B0604020202020204" pitchFamily="34" charset="0"/>
              </a:rPr>
              <a:t>Paulí</a:t>
            </a:r>
            <a:r>
              <a:rPr lang="es-VE" sz="1600" dirty="0">
                <a:latin typeface="Arial" panose="020B0604020202020204" pitchFamily="34" charset="0"/>
                <a:ea typeface="Times New Roman" panose="02020603050405020304" pitchFamily="18" charset="0"/>
                <a:cs typeface="Arial" panose="020B0604020202020204" pitchFamily="34" charset="0"/>
              </a:rPr>
              <a:t>, </a:t>
            </a:r>
            <a:r>
              <a:rPr lang="es-VE" sz="1600" dirty="0" err="1">
                <a:latin typeface="Arial" panose="020B0604020202020204" pitchFamily="34" charset="0"/>
                <a:ea typeface="Times New Roman" panose="02020603050405020304" pitchFamily="18" charset="0"/>
                <a:cs typeface="Arial" panose="020B0604020202020204" pitchFamily="34" charset="0"/>
              </a:rPr>
              <a:t>Earl</a:t>
            </a:r>
            <a:r>
              <a:rPr lang="es-VE" sz="1600" dirty="0">
                <a:latin typeface="Arial" panose="020B0604020202020204" pitchFamily="34" charset="0"/>
                <a:ea typeface="Times New Roman" panose="02020603050405020304" pitchFamily="18" charset="0"/>
                <a:cs typeface="Arial" panose="020B0604020202020204" pitchFamily="34" charset="0"/>
              </a:rPr>
              <a:t> Nixon, </a:t>
            </a:r>
            <a:r>
              <a:rPr lang="es-VE" sz="1600" dirty="0" err="1">
                <a:latin typeface="Arial" panose="020B0604020202020204" pitchFamily="34" charset="0"/>
                <a:ea typeface="Times New Roman" panose="02020603050405020304" pitchFamily="18" charset="0"/>
                <a:cs typeface="Arial" panose="020B0604020202020204" pitchFamily="34" charset="0"/>
              </a:rPr>
              <a:t>Folke</a:t>
            </a:r>
            <a:r>
              <a:rPr lang="es-VE" sz="1600" dirty="0">
                <a:latin typeface="Arial" panose="020B0604020202020204" pitchFamily="34" charset="0"/>
                <a:ea typeface="Times New Roman" panose="02020603050405020304" pitchFamily="18" charset="0"/>
                <a:cs typeface="Arial" panose="020B0604020202020204" pitchFamily="34" charset="0"/>
              </a:rPr>
              <a:t> </a:t>
            </a:r>
            <a:r>
              <a:rPr lang="es-VE" sz="1600" dirty="0" err="1">
                <a:latin typeface="Arial" panose="020B0604020202020204" pitchFamily="34" charset="0"/>
                <a:ea typeface="Times New Roman" panose="02020603050405020304" pitchFamily="18" charset="0"/>
                <a:cs typeface="Arial" panose="020B0604020202020204" pitchFamily="34" charset="0"/>
              </a:rPr>
              <a:t>Kilhstedt</a:t>
            </a:r>
            <a:r>
              <a:rPr lang="es-VE" sz="1600" dirty="0">
                <a:latin typeface="Arial" panose="020B0604020202020204" pitchFamily="34" charset="0"/>
                <a:ea typeface="Times New Roman" panose="02020603050405020304" pitchFamily="18" charset="0"/>
                <a:cs typeface="Arial" panose="020B0604020202020204" pitchFamily="34" charset="0"/>
              </a:rPr>
              <a:t>, John </a:t>
            </a:r>
            <a:r>
              <a:rPr lang="es-VE" sz="1600" dirty="0" err="1">
                <a:latin typeface="Arial" panose="020B0604020202020204" pitchFamily="34" charset="0"/>
                <a:ea typeface="Times New Roman" panose="02020603050405020304" pitchFamily="18" charset="0"/>
                <a:cs typeface="Arial" panose="020B0604020202020204" pitchFamily="34" charset="0"/>
              </a:rPr>
              <a:t>Hollesteiner</a:t>
            </a:r>
            <a:r>
              <a:rPr lang="es-VE" sz="1600" dirty="0">
                <a:latin typeface="Arial" panose="020B0604020202020204" pitchFamily="34" charset="0"/>
                <a:ea typeface="Times New Roman" panose="02020603050405020304" pitchFamily="18" charset="0"/>
                <a:cs typeface="Arial" panose="020B0604020202020204" pitchFamily="34" charset="0"/>
              </a:rPr>
              <a:t>, Wilhelm </a:t>
            </a:r>
            <a:r>
              <a:rPr lang="es-VE" sz="1600" dirty="0" err="1">
                <a:latin typeface="Arial" panose="020B0604020202020204" pitchFamily="34" charset="0"/>
                <a:ea typeface="Times New Roman" panose="02020603050405020304" pitchFamily="18" charset="0"/>
                <a:cs typeface="Arial" panose="020B0604020202020204" pitchFamily="34" charset="0"/>
              </a:rPr>
              <a:t>Boehtman</a:t>
            </a:r>
            <a:r>
              <a:rPr lang="es-VE" sz="1600" dirty="0">
                <a:latin typeface="Arial" panose="020B0604020202020204" pitchFamily="34" charset="0"/>
                <a:ea typeface="Times New Roman" panose="02020603050405020304" pitchFamily="18" charset="0"/>
                <a:cs typeface="Arial" panose="020B0604020202020204" pitchFamily="34" charset="0"/>
              </a:rPr>
              <a:t>, </a:t>
            </a:r>
            <a:r>
              <a:rPr lang="es-VE" sz="1600" dirty="0" err="1">
                <a:latin typeface="Arial" panose="020B0604020202020204" pitchFamily="34" charset="0"/>
                <a:ea typeface="Times New Roman" panose="02020603050405020304" pitchFamily="18" charset="0"/>
                <a:cs typeface="Arial" panose="020B0604020202020204" pitchFamily="34" charset="0"/>
              </a:rPr>
              <a:t>Mack</a:t>
            </a:r>
            <a:r>
              <a:rPr lang="es-VE" sz="1600" dirty="0">
                <a:latin typeface="Arial" panose="020B0604020202020204" pitchFamily="34" charset="0"/>
                <a:ea typeface="Times New Roman" panose="02020603050405020304" pitchFamily="18" charset="0"/>
                <a:cs typeface="Arial" panose="020B0604020202020204" pitchFamily="34" charset="0"/>
              </a:rPr>
              <a:t> Clayton Lake, Oscar </a:t>
            </a:r>
            <a:r>
              <a:rPr lang="es-VE" sz="1600" dirty="0" err="1">
                <a:latin typeface="Arial" panose="020B0604020202020204" pitchFamily="34" charset="0"/>
                <a:ea typeface="Times New Roman" panose="02020603050405020304" pitchFamily="18" charset="0"/>
                <a:cs typeface="Arial" panose="020B0604020202020204" pitchFamily="34" charset="0"/>
              </a:rPr>
              <a:t>Dammen</a:t>
            </a:r>
            <a:r>
              <a:rPr lang="es-VE" sz="1600" dirty="0">
                <a:latin typeface="Arial" panose="020B0604020202020204" pitchFamily="34" charset="0"/>
                <a:ea typeface="Times New Roman" panose="02020603050405020304" pitchFamily="18" charset="0"/>
                <a:cs typeface="Arial" panose="020B0604020202020204" pitchFamily="34" charset="0"/>
              </a:rPr>
              <a:t> y muchos otros .</a:t>
            </a:r>
            <a:endParaRPr lang="es-VE" sz="16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600" dirty="0" err="1">
                <a:latin typeface="Arial" panose="020B0604020202020204" pitchFamily="34" charset="0"/>
                <a:ea typeface="Times New Roman" panose="02020603050405020304" pitchFamily="18" charset="0"/>
                <a:cs typeface="Arial" panose="020B0604020202020204" pitchFamily="34" charset="0"/>
              </a:rPr>
              <a:t>Mack</a:t>
            </a:r>
            <a:r>
              <a:rPr lang="es-VE" sz="1600" dirty="0">
                <a:latin typeface="Arial" panose="020B0604020202020204" pitchFamily="34" charset="0"/>
                <a:ea typeface="Times New Roman" panose="02020603050405020304" pitchFamily="18" charset="0"/>
                <a:cs typeface="Arial" panose="020B0604020202020204" pitchFamily="34" charset="0"/>
              </a:rPr>
              <a:t> Clayton Lake, quien conocía de la existencia del ansiado mineral en el Delta del Orinoco desde el Siglo Diecinueve y en El Estado </a:t>
            </a:r>
            <a:r>
              <a:rPr lang="es-VE" sz="1600" dirty="0" err="1">
                <a:latin typeface="Arial" panose="020B0604020202020204" pitchFamily="34" charset="0"/>
                <a:ea typeface="Times New Roman" panose="02020603050405020304" pitchFamily="18" charset="0"/>
                <a:cs typeface="Arial" panose="020B0604020202020204" pitchFamily="34" charset="0"/>
              </a:rPr>
              <a:t>Bolivar</a:t>
            </a:r>
            <a:r>
              <a:rPr lang="es-VE" sz="1600" dirty="0">
                <a:latin typeface="Arial" panose="020B0604020202020204" pitchFamily="34" charset="0"/>
                <a:ea typeface="Times New Roman" panose="02020603050405020304" pitchFamily="18" charset="0"/>
                <a:cs typeface="Arial" panose="020B0604020202020204" pitchFamily="34" charset="0"/>
              </a:rPr>
              <a:t> desde la década de los años veinte del pasado siglo, recomienda comenzar la búsqueda por esta región, tomando en consideración que había trabajado en las exploraciones que dio como resultado la explotación del cerro El Florero o El Pao, epónimo </a:t>
            </a:r>
            <a:r>
              <a:rPr lang="es-VE" sz="1600" dirty="0" smtClean="0">
                <a:latin typeface="Arial" panose="020B0604020202020204" pitchFamily="34" charset="0"/>
                <a:ea typeface="Times New Roman" panose="02020603050405020304" pitchFamily="18" charset="0"/>
                <a:cs typeface="Arial" panose="020B0604020202020204" pitchFamily="34" charset="0"/>
              </a:rPr>
              <a:t>heredado </a:t>
            </a:r>
            <a:r>
              <a:rPr lang="es-VE" sz="1600" dirty="0">
                <a:latin typeface="Arial" panose="020B0604020202020204" pitchFamily="34" charset="0"/>
                <a:ea typeface="Times New Roman" panose="02020603050405020304" pitchFamily="18" charset="0"/>
                <a:cs typeface="Arial" panose="020B0604020202020204" pitchFamily="34" charset="0"/>
              </a:rPr>
              <a:t>al río que lo bordea. Pero se encontraba el hierro </a:t>
            </a:r>
            <a:r>
              <a:rPr lang="es-VE" sz="1600" dirty="0" err="1">
                <a:latin typeface="Arial" panose="020B0604020202020204" pitchFamily="34" charset="0"/>
                <a:ea typeface="Times New Roman" panose="02020603050405020304" pitchFamily="18" charset="0"/>
                <a:cs typeface="Arial" panose="020B0604020202020204" pitchFamily="34" charset="0"/>
              </a:rPr>
              <a:t>deltano</a:t>
            </a:r>
            <a:r>
              <a:rPr lang="es-VE" sz="1600" dirty="0">
                <a:latin typeface="Arial" panose="020B0604020202020204" pitchFamily="34" charset="0"/>
                <a:ea typeface="Times New Roman" panose="02020603050405020304" pitchFamily="18" charset="0"/>
                <a:cs typeface="Arial" panose="020B0604020202020204" pitchFamily="34" charset="0"/>
              </a:rPr>
              <a:t> en condición de reserva nacional y el de El Pao otorgado en concesiones al consorcio competidor de la </a:t>
            </a:r>
            <a:r>
              <a:rPr lang="es-VE" sz="1600" dirty="0" err="1">
                <a:latin typeface="Arial" panose="020B0604020202020204" pitchFamily="34" charset="0"/>
                <a:ea typeface="Times New Roman" panose="02020603050405020304" pitchFamily="18" charset="0"/>
                <a:cs typeface="Arial" panose="020B0604020202020204" pitchFamily="34" charset="0"/>
              </a:rPr>
              <a:t>United</a:t>
            </a:r>
            <a:r>
              <a:rPr lang="es-VE" sz="1600" dirty="0">
                <a:latin typeface="Arial" panose="020B0604020202020204" pitchFamily="34" charset="0"/>
                <a:ea typeface="Times New Roman" panose="02020603050405020304" pitchFamily="18" charset="0"/>
                <a:cs typeface="Arial" panose="020B0604020202020204" pitchFamily="34" charset="0"/>
              </a:rPr>
              <a:t> </a:t>
            </a:r>
            <a:r>
              <a:rPr lang="es-VE" sz="1600" dirty="0" err="1">
                <a:latin typeface="Arial" panose="020B0604020202020204" pitchFamily="34" charset="0"/>
                <a:ea typeface="Times New Roman" panose="02020603050405020304" pitchFamily="18" charset="0"/>
                <a:cs typeface="Arial" panose="020B0604020202020204" pitchFamily="34" charset="0"/>
              </a:rPr>
              <a:t>State</a:t>
            </a:r>
            <a:r>
              <a:rPr lang="es-VE" sz="1600" dirty="0">
                <a:latin typeface="Arial" panose="020B0604020202020204" pitchFamily="34" charset="0"/>
                <a:ea typeface="Times New Roman" panose="02020603050405020304" pitchFamily="18" charset="0"/>
                <a:cs typeface="Arial" panose="020B0604020202020204" pitchFamily="34" charset="0"/>
              </a:rPr>
              <a:t> Steel </a:t>
            </a:r>
            <a:r>
              <a:rPr lang="es-VE" sz="1600" dirty="0" err="1">
                <a:latin typeface="Arial" panose="020B0604020202020204" pitchFamily="34" charset="0"/>
                <a:ea typeface="Times New Roman" panose="02020603050405020304" pitchFamily="18" charset="0"/>
                <a:cs typeface="Arial" panose="020B0604020202020204" pitchFamily="34" charset="0"/>
              </a:rPr>
              <a:t>Corporation</a:t>
            </a:r>
            <a:r>
              <a:rPr lang="es-VE" sz="1600" dirty="0">
                <a:latin typeface="Arial" panose="020B0604020202020204" pitchFamily="34" charset="0"/>
                <a:ea typeface="Times New Roman" panose="02020603050405020304" pitchFamily="18" charset="0"/>
                <a:cs typeface="Arial" panose="020B0604020202020204" pitchFamily="34" charset="0"/>
              </a:rPr>
              <a:t>.</a:t>
            </a:r>
            <a:endParaRPr lang="es-VE" sz="16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600" dirty="0">
                <a:latin typeface="Arial" panose="020B0604020202020204" pitchFamily="34" charset="0"/>
                <a:ea typeface="Times New Roman" panose="02020603050405020304" pitchFamily="18" charset="0"/>
                <a:cs typeface="Arial" panose="020B0604020202020204" pitchFamily="34" charset="0"/>
              </a:rPr>
              <a:t>Esto conlleva a los exploradores a sobrevolar en aeronaves de la Armada Norteamericana a todo el territorio nacional, determinado que existe mineral de hierro desde el Delta del río Orinoco hasta las Galeras del </a:t>
            </a:r>
            <a:r>
              <a:rPr lang="es-VE" sz="1600" dirty="0" err="1">
                <a:latin typeface="Arial" panose="020B0604020202020204" pitchFamily="34" charset="0"/>
                <a:ea typeface="Times New Roman" panose="02020603050405020304" pitchFamily="18" charset="0"/>
                <a:cs typeface="Arial" panose="020B0604020202020204" pitchFamily="34" charset="0"/>
              </a:rPr>
              <a:t>Sinaruco</a:t>
            </a:r>
            <a:r>
              <a:rPr lang="es-VE" sz="1600" dirty="0">
                <a:latin typeface="Arial" panose="020B0604020202020204" pitchFamily="34" charset="0"/>
                <a:ea typeface="Times New Roman" panose="02020603050405020304" pitchFamily="18" charset="0"/>
                <a:cs typeface="Arial" panose="020B0604020202020204" pitchFamily="34" charset="0"/>
              </a:rPr>
              <a:t>, en el occidente del país.</a:t>
            </a:r>
            <a:endParaRPr lang="es-VE"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7911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2339752" y="980728"/>
            <a:ext cx="8535119" cy="4992522"/>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85" y="620687"/>
            <a:ext cx="1905000" cy="124777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85" y="2636912"/>
            <a:ext cx="1905000" cy="128587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2" y="4679142"/>
            <a:ext cx="1905000" cy="1288444"/>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776" y="2634344"/>
            <a:ext cx="1905000" cy="1288443"/>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762" y="4719811"/>
            <a:ext cx="1910680" cy="1247775"/>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6776" y="620688"/>
            <a:ext cx="1905000" cy="1247775"/>
          </a:xfrm>
          <a:prstGeom prst="rect">
            <a:avLst/>
          </a:prstGeom>
        </p:spPr>
      </p:pic>
      <p:sp>
        <p:nvSpPr>
          <p:cNvPr id="12" name="Elipse 11"/>
          <p:cNvSpPr/>
          <p:nvPr/>
        </p:nvSpPr>
        <p:spPr>
          <a:xfrm>
            <a:off x="3346106" y="1772816"/>
            <a:ext cx="864096" cy="861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1966280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0"/>
            <a:ext cx="5580112" cy="4185084"/>
          </a:xfrm>
          <a:prstGeom prst="rect">
            <a:avLst/>
          </a:prstGeom>
        </p:spPr>
      </p:pic>
      <p:pic>
        <p:nvPicPr>
          <p:cNvPr id="6" name="Imagen 5"/>
          <p:cNvPicPr>
            <a:picLocks noChangeAspect="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5079702" y="0"/>
            <a:ext cx="4064298" cy="3048224"/>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944" y="3049015"/>
            <a:ext cx="5076056" cy="3807042"/>
          </a:xfrm>
          <a:prstGeom prst="rect">
            <a:avLst/>
          </a:prstGeom>
        </p:spPr>
      </p:pic>
      <p:pic>
        <p:nvPicPr>
          <p:cNvPr id="5" name="Imagen 4"/>
          <p:cNvPicPr>
            <a:picLocks noChangeAspect="1"/>
          </p:cNvPicPr>
          <p:nvPr/>
        </p:nvPicPr>
        <p:blipFill>
          <a:blip r:embed="rId7" cstate="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1030" y="3474651"/>
            <a:ext cx="4509596" cy="3382197"/>
          </a:xfrm>
          <a:prstGeom prst="rect">
            <a:avLst/>
          </a:prstGeom>
        </p:spPr>
      </p:pic>
      <p:sp>
        <p:nvSpPr>
          <p:cNvPr id="3" name="CuadroTexto 2"/>
          <p:cNvSpPr txBox="1"/>
          <p:nvPr/>
        </p:nvSpPr>
        <p:spPr>
          <a:xfrm>
            <a:off x="1259632" y="115641"/>
            <a:ext cx="6989349" cy="523220"/>
          </a:xfrm>
          <a:prstGeom prst="rect">
            <a:avLst/>
          </a:prstGeom>
          <a:noFill/>
        </p:spPr>
        <p:txBody>
          <a:bodyPr wrap="none" rtlCol="0">
            <a:spAutoFit/>
          </a:bodyPr>
          <a:lstStyle/>
          <a:p>
            <a:r>
              <a:rPr lang="es-VE" sz="2800" b="1" dirty="0" smtClean="0">
                <a:ln>
                  <a:solidFill>
                    <a:schemeClr val="tx1"/>
                  </a:solidFill>
                </a:ln>
                <a:solidFill>
                  <a:srgbClr val="FFC000"/>
                </a:solidFill>
              </a:rPr>
              <a:t>EL CANAL DE NAVEGACION DEL RIO ORINOCO</a:t>
            </a:r>
            <a:endParaRPr lang="es-VE" sz="2800" b="1" dirty="0">
              <a:ln>
                <a:solidFill>
                  <a:schemeClr val="tx1"/>
                </a:solidFill>
              </a:ln>
              <a:solidFill>
                <a:srgbClr val="FFC000"/>
              </a:solidFill>
            </a:endParaRPr>
          </a:p>
        </p:txBody>
      </p:sp>
      <p:sp>
        <p:nvSpPr>
          <p:cNvPr id="7" name="Rectángulo 6"/>
          <p:cNvSpPr/>
          <p:nvPr/>
        </p:nvSpPr>
        <p:spPr>
          <a:xfrm>
            <a:off x="251520" y="819190"/>
            <a:ext cx="8784976" cy="4133889"/>
          </a:xfrm>
          <a:prstGeom prst="rect">
            <a:avLst/>
          </a:prstGeom>
        </p:spPr>
        <p:txBody>
          <a:bodyPr wrap="square">
            <a:spAutoFit/>
          </a:bodyPr>
          <a:lstStyle/>
          <a:p>
            <a:pPr algn="just">
              <a:lnSpc>
                <a:spcPct val="115000"/>
              </a:lnSpc>
              <a:spcAft>
                <a:spcPts val="900"/>
              </a:spcAft>
            </a:pP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Los nefastos resultados de la Segunda Guerra Mundial obligó al gobierno de los Estados Unidos de Norteamérica a hurgar al globo terráqueo en busca de mineral de hierro para reponerse de los embates bélicos recién finalizados.</a:t>
            </a:r>
            <a:endParaRPr lang="es-VE" sz="140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Para llevar adelante esta empresa, autorizan al Consorcio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United</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State</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Steel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Corporation</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quien selecciona a sus mas connotados técnicos , entre quienes se encontraban Víctor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Paulí</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Earl</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Nixon,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Folke</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Kilhstedt</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John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Hollesteiner</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Wilhelm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Boehtman</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Mack</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Clayton Lake, Oscar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Dammen</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y muchos otros .</a:t>
            </a:r>
            <a:endParaRPr lang="es-VE" sz="140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Mack</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Clayton Lake, quien conocía de la existencia del ansiado mineral en el Delta del Orinoco desde el Siglo Diecinueve y en El Estado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Bolivar</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desde la década de los años veinte del pasado siglo, recomienda comenzar la búsqueda por esta región, tomando en consideración que había trabajado en las exploraciones que dio como resultado la explotación del cerro El Florero o El Pao, epónimo heredado del al río que lo bordea. Pero se encontraba el hierro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deltano</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en condición de reserva nacional y el de El Pao otorgado en concesiones al consorcio competidor de la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United</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State</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Steel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Corporation</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a:t>
            </a:r>
            <a:endParaRPr lang="es-VE" sz="140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900"/>
              </a:spcAft>
            </a:pP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Esto conlleva a los exploradores a sobrevolar en aeronaves de la Armada Norteamericana a todo el territorio nacional, determinado que existe mineral de hierro desde el Delta del río Orinoco hasta las Galeras del </a:t>
            </a:r>
            <a:r>
              <a:rPr lang="es-VE" sz="14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Sinaruco</a:t>
            </a:r>
            <a:r>
              <a:rPr lang="es-VE" sz="1400" dirty="0">
                <a:solidFill>
                  <a:srgbClr val="FFC000"/>
                </a:solidFill>
                <a:latin typeface="Arial" panose="020B0604020202020204" pitchFamily="34" charset="0"/>
                <a:ea typeface="Times New Roman" panose="02020603050405020304" pitchFamily="18" charset="0"/>
                <a:cs typeface="Arial" panose="020B0604020202020204" pitchFamily="34" charset="0"/>
              </a:rPr>
              <a:t>, en el occidente del país.</a:t>
            </a:r>
            <a:endParaRPr lang="es-VE" sz="14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4775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7" y="0"/>
            <a:ext cx="9164268" cy="6858000"/>
          </a:xfrm>
          <a:prstGeom prst="rect">
            <a:avLst/>
          </a:prstGeom>
        </p:spPr>
      </p:pic>
    </p:spTree>
    <p:extLst>
      <p:ext uri="{BB962C8B-B14F-4D97-AF65-F5344CB8AC3E}">
        <p14:creationId xmlns:p14="http://schemas.microsoft.com/office/powerpoint/2010/main" val="2156990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3" y="0"/>
            <a:ext cx="9144000" cy="6858000"/>
          </a:xfrm>
          <a:prstGeom prst="rect">
            <a:avLst/>
          </a:prstGeom>
        </p:spPr>
      </p:pic>
    </p:spTree>
    <p:extLst>
      <p:ext uri="{BB962C8B-B14F-4D97-AF65-F5344CB8AC3E}">
        <p14:creationId xmlns:p14="http://schemas.microsoft.com/office/powerpoint/2010/main" val="3226597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7924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196752"/>
            <a:ext cx="6300192" cy="4725144"/>
          </a:xfrm>
          <a:prstGeom prst="rect">
            <a:avLst/>
          </a:prstGeom>
        </p:spPr>
      </p:pic>
    </p:spTree>
    <p:extLst>
      <p:ext uri="{BB962C8B-B14F-4D97-AF65-F5344CB8AC3E}">
        <p14:creationId xmlns:p14="http://schemas.microsoft.com/office/powerpoint/2010/main" val="3119472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5266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745470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7270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04952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2888940"/>
            <a:ext cx="5292080" cy="3969060"/>
          </a:xfrm>
          <a:prstGeom prst="rect">
            <a:avLst/>
          </a:prstGeom>
        </p:spPr>
      </p:pic>
    </p:spTree>
    <p:extLst>
      <p:ext uri="{BB962C8B-B14F-4D97-AF65-F5344CB8AC3E}">
        <p14:creationId xmlns:p14="http://schemas.microsoft.com/office/powerpoint/2010/main" val="3657958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7" y="198446"/>
            <a:ext cx="9156357" cy="6093296"/>
          </a:xfrm>
          <a:prstGeom prst="rect">
            <a:avLst/>
          </a:prstGeom>
        </p:spPr>
      </p:pic>
      <p:sp>
        <p:nvSpPr>
          <p:cNvPr id="3" name="CuadroTexto 2"/>
          <p:cNvSpPr txBox="1"/>
          <p:nvPr/>
        </p:nvSpPr>
        <p:spPr>
          <a:xfrm>
            <a:off x="2236606" y="6302628"/>
            <a:ext cx="4683142" cy="369332"/>
          </a:xfrm>
          <a:prstGeom prst="rect">
            <a:avLst/>
          </a:prstGeom>
          <a:noFill/>
        </p:spPr>
        <p:txBody>
          <a:bodyPr wrap="none" rtlCol="0">
            <a:spAutoFit/>
          </a:bodyPr>
          <a:lstStyle/>
          <a:p>
            <a:r>
              <a:rPr lang="es-VE" dirty="0" smtClean="0"/>
              <a:t>CARTA DEL BAJO ORINOCO PUBLICADO EN 1897</a:t>
            </a:r>
            <a:endParaRPr lang="es-VE" dirty="0"/>
          </a:p>
        </p:txBody>
      </p:sp>
      <p:sp>
        <p:nvSpPr>
          <p:cNvPr id="4" name="CuadroTexto 3"/>
          <p:cNvSpPr txBox="1"/>
          <p:nvPr/>
        </p:nvSpPr>
        <p:spPr>
          <a:xfrm>
            <a:off x="284691" y="980728"/>
            <a:ext cx="8496944" cy="2308324"/>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s-VE" dirty="0" smtClean="0">
                <a:ln>
                  <a:solidFill>
                    <a:schemeClr val="tx1"/>
                  </a:solidFill>
                </a:ln>
                <a:latin typeface="Arial" panose="020B0604020202020204" pitchFamily="34" charset="0"/>
                <a:cs typeface="Arial" panose="020B0604020202020204" pitchFamily="34" charset="0"/>
              </a:rPr>
              <a:t>El Delta del Orinoco fue documentada por primera vez por Cristóbal Colon en su tercer (1498) viaje al que llamó “Gran mar de agua dulce”</a:t>
            </a:r>
          </a:p>
          <a:p>
            <a:pPr marL="285750" indent="-285750">
              <a:buFont typeface="Arial" panose="020B0604020202020204" pitchFamily="34" charset="0"/>
              <a:buChar char="•"/>
            </a:pPr>
            <a:r>
              <a:rPr lang="es-VE" dirty="0" smtClean="0">
                <a:ln>
                  <a:solidFill>
                    <a:schemeClr val="tx1"/>
                  </a:solidFill>
                </a:ln>
                <a:latin typeface="Arial" panose="020B0604020202020204" pitchFamily="34" charset="0"/>
                <a:cs typeface="Arial" panose="020B0604020202020204" pitchFamily="34" charset="0"/>
              </a:rPr>
              <a:t>El </a:t>
            </a:r>
            <a:r>
              <a:rPr lang="es-VE" dirty="0">
                <a:ln>
                  <a:solidFill>
                    <a:schemeClr val="tx1"/>
                  </a:solidFill>
                </a:ln>
                <a:latin typeface="Arial" panose="020B0604020202020204" pitchFamily="34" charset="0"/>
                <a:cs typeface="Arial" panose="020B0604020202020204" pitchFamily="34" charset="0"/>
              </a:rPr>
              <a:t>r</a:t>
            </a:r>
            <a:r>
              <a:rPr lang="es-VE" dirty="0" smtClean="0">
                <a:ln>
                  <a:solidFill>
                    <a:schemeClr val="tx1"/>
                  </a:solidFill>
                </a:ln>
                <a:latin typeface="Arial" panose="020B0604020202020204" pitchFamily="34" charset="0"/>
                <a:cs typeface="Arial" panose="020B0604020202020204" pitchFamily="34" charset="0"/>
              </a:rPr>
              <a:t>ío </a:t>
            </a:r>
            <a:r>
              <a:rPr lang="es-VE" dirty="0">
                <a:ln>
                  <a:solidFill>
                    <a:schemeClr val="tx1"/>
                  </a:solidFill>
                </a:ln>
                <a:latin typeface="Arial" panose="020B0604020202020204" pitchFamily="34" charset="0"/>
                <a:cs typeface="Arial" panose="020B0604020202020204" pitchFamily="34" charset="0"/>
              </a:rPr>
              <a:t>Orinoco fue descubierto por Vicente </a:t>
            </a:r>
            <a:r>
              <a:rPr lang="es-VE" dirty="0" smtClean="0">
                <a:ln>
                  <a:solidFill>
                    <a:schemeClr val="tx1"/>
                  </a:solidFill>
                </a:ln>
                <a:latin typeface="Arial" panose="020B0604020202020204" pitchFamily="34" charset="0"/>
                <a:cs typeface="Arial" panose="020B0604020202020204" pitchFamily="34" charset="0"/>
              </a:rPr>
              <a:t>Yánez </a:t>
            </a:r>
            <a:r>
              <a:rPr lang="es-VE" dirty="0">
                <a:ln>
                  <a:solidFill>
                    <a:schemeClr val="tx1"/>
                  </a:solidFill>
                </a:ln>
                <a:latin typeface="Arial" panose="020B0604020202020204" pitchFamily="34" charset="0"/>
                <a:cs typeface="Arial" panose="020B0604020202020204" pitchFamily="34" charset="0"/>
              </a:rPr>
              <a:t>Pinzón en el año </a:t>
            </a:r>
            <a:r>
              <a:rPr lang="es-VE" dirty="0" smtClean="0">
                <a:ln>
                  <a:solidFill>
                    <a:schemeClr val="tx1"/>
                  </a:solidFill>
                </a:ln>
                <a:latin typeface="Arial" panose="020B0604020202020204" pitchFamily="34" charset="0"/>
                <a:cs typeface="Arial" panose="020B0604020202020204" pitchFamily="34" charset="0"/>
              </a:rPr>
              <a:t>1500.</a:t>
            </a:r>
          </a:p>
          <a:p>
            <a:pPr marL="285750" indent="-285750">
              <a:buFont typeface="Arial" panose="020B0604020202020204" pitchFamily="34" charset="0"/>
              <a:buChar char="•"/>
            </a:pPr>
            <a:r>
              <a:rPr lang="es-VE" dirty="0" smtClean="0">
                <a:ln>
                  <a:solidFill>
                    <a:schemeClr val="tx1"/>
                  </a:solidFill>
                </a:ln>
                <a:latin typeface="Arial" panose="020B0604020202020204" pitchFamily="34" charset="0"/>
                <a:cs typeface="Arial" panose="020B0604020202020204" pitchFamily="34" charset="0"/>
              </a:rPr>
              <a:t>En </a:t>
            </a:r>
            <a:r>
              <a:rPr lang="es-VE" dirty="0">
                <a:ln>
                  <a:solidFill>
                    <a:schemeClr val="tx1"/>
                  </a:solidFill>
                </a:ln>
                <a:latin typeface="Arial" panose="020B0604020202020204" pitchFamily="34" charset="0"/>
                <a:cs typeface="Arial" panose="020B0604020202020204" pitchFamily="34" charset="0"/>
              </a:rPr>
              <a:t>1531 es remontado y explorado </a:t>
            </a:r>
            <a:r>
              <a:rPr lang="es-VE" dirty="0" smtClean="0">
                <a:ln>
                  <a:solidFill>
                    <a:schemeClr val="tx1"/>
                  </a:solidFill>
                </a:ln>
                <a:latin typeface="Arial" panose="020B0604020202020204" pitchFamily="34" charset="0"/>
                <a:cs typeface="Arial" panose="020B0604020202020204" pitchFamily="34" charset="0"/>
              </a:rPr>
              <a:t>hasta ´la confluencia con el río Meta por </a:t>
            </a:r>
            <a:r>
              <a:rPr lang="es-VE" dirty="0">
                <a:ln>
                  <a:solidFill>
                    <a:schemeClr val="tx1"/>
                  </a:solidFill>
                </a:ln>
                <a:latin typeface="Arial" panose="020B0604020202020204" pitchFamily="34" charset="0"/>
                <a:cs typeface="Arial" panose="020B0604020202020204" pitchFamily="34" charset="0"/>
              </a:rPr>
              <a:t>Diego de </a:t>
            </a:r>
            <a:r>
              <a:rPr lang="es-VE" dirty="0" smtClean="0">
                <a:ln>
                  <a:solidFill>
                    <a:schemeClr val="tx1"/>
                  </a:solidFill>
                </a:ln>
                <a:latin typeface="Arial" panose="020B0604020202020204" pitchFamily="34" charset="0"/>
                <a:cs typeface="Arial" panose="020B0604020202020204" pitchFamily="34" charset="0"/>
              </a:rPr>
              <a:t>Ordaz.</a:t>
            </a:r>
            <a:endParaRPr lang="es-VE" dirty="0">
              <a:ln>
                <a:solidFill>
                  <a:schemeClr val="tx1"/>
                </a:solidFill>
              </a:ln>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VE" dirty="0" smtClean="0">
                <a:ln>
                  <a:solidFill>
                    <a:schemeClr val="tx1"/>
                  </a:solidFill>
                </a:ln>
                <a:latin typeface="Arial" panose="020B0604020202020204" pitchFamily="34" charset="0"/>
                <a:cs typeface="Arial" panose="020B0604020202020204" pitchFamily="34" charset="0"/>
              </a:rPr>
              <a:t>Sus </a:t>
            </a:r>
            <a:r>
              <a:rPr lang="es-VE" dirty="0">
                <a:ln>
                  <a:solidFill>
                    <a:schemeClr val="tx1"/>
                  </a:solidFill>
                </a:ln>
                <a:latin typeface="Arial" panose="020B0604020202020204" pitchFamily="34" charset="0"/>
                <a:cs typeface="Arial" panose="020B0604020202020204" pitchFamily="34" charset="0"/>
              </a:rPr>
              <a:t>cabeceras se vinieron a conocer en el año 1951, cuando una expedición integrada por exploradores Franceses y Venezolanos llegó a su nacimiento, el cual se </a:t>
            </a:r>
            <a:r>
              <a:rPr lang="es-VE" dirty="0" smtClean="0">
                <a:ln>
                  <a:solidFill>
                    <a:schemeClr val="tx1"/>
                  </a:solidFill>
                </a:ln>
                <a:latin typeface="Arial" panose="020B0604020202020204" pitchFamily="34" charset="0"/>
                <a:cs typeface="Arial" panose="020B0604020202020204" pitchFamily="34" charset="0"/>
              </a:rPr>
              <a:t>localizó </a:t>
            </a:r>
            <a:r>
              <a:rPr lang="es-VE" dirty="0">
                <a:ln>
                  <a:solidFill>
                    <a:schemeClr val="tx1"/>
                  </a:solidFill>
                </a:ln>
                <a:latin typeface="Arial" panose="020B0604020202020204" pitchFamily="34" charset="0"/>
                <a:cs typeface="Arial" panose="020B0604020202020204" pitchFamily="34" charset="0"/>
              </a:rPr>
              <a:t>a 1047 MSNM en el Cerro Delgado Chalbaud.</a:t>
            </a:r>
          </a:p>
        </p:txBody>
      </p:sp>
    </p:spTree>
    <p:extLst>
      <p:ext uri="{BB962C8B-B14F-4D97-AF65-F5344CB8AC3E}">
        <p14:creationId xmlns:p14="http://schemas.microsoft.com/office/powerpoint/2010/main" val="1871366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864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0843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0520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5705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3944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55562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1250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3117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916832"/>
            <a:ext cx="6588224" cy="4941168"/>
          </a:xfrm>
          <a:prstGeom prst="rect">
            <a:avLst/>
          </a:prstGeom>
        </p:spPr>
      </p:pic>
    </p:spTree>
    <p:extLst>
      <p:ext uri="{BB962C8B-B14F-4D97-AF65-F5344CB8AC3E}">
        <p14:creationId xmlns:p14="http://schemas.microsoft.com/office/powerpoint/2010/main" val="3757414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78"/>
            <a:ext cx="9144000" cy="6858000"/>
          </a:xfrm>
          <a:prstGeom prst="rect">
            <a:avLst/>
          </a:prstGeom>
        </p:spPr>
      </p:pic>
    </p:spTree>
    <p:extLst>
      <p:ext uri="{BB962C8B-B14F-4D97-AF65-F5344CB8AC3E}">
        <p14:creationId xmlns:p14="http://schemas.microsoft.com/office/powerpoint/2010/main" val="3597875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13 CuadroTexto"/>
          <p:cNvSpPr txBox="1"/>
          <p:nvPr/>
        </p:nvSpPr>
        <p:spPr>
          <a:xfrm>
            <a:off x="4572000" y="2996952"/>
            <a:ext cx="3528392" cy="1754326"/>
          </a:xfrm>
          <a:prstGeom prst="rect">
            <a:avLst/>
          </a:prstGeom>
          <a:solidFill>
            <a:schemeClr val="accent3">
              <a:lumMod val="60000"/>
              <a:lumOff val="40000"/>
            </a:schemeClr>
          </a:solidFill>
          <a:ln>
            <a:solidFill>
              <a:schemeClr val="tx1"/>
            </a:solidFill>
          </a:ln>
        </p:spPr>
        <p:txBody>
          <a:bodyPr wrap="square" rtlCol="0">
            <a:spAutoFit/>
          </a:bodyPr>
          <a:lstStyle/>
          <a:p>
            <a:r>
              <a:rPr lang="es-VE" b="1" u="sng" dirty="0" smtClean="0">
                <a:solidFill>
                  <a:prstClr val="black"/>
                </a:solidFill>
              </a:rPr>
              <a:t>Río Orinoco</a:t>
            </a:r>
          </a:p>
          <a:p>
            <a:pPr>
              <a:buFont typeface="Arial" pitchFamily="34" charset="0"/>
              <a:buChar char="•"/>
            </a:pPr>
            <a:r>
              <a:rPr lang="es-VE" dirty="0" smtClean="0">
                <a:solidFill>
                  <a:prstClr val="black"/>
                </a:solidFill>
              </a:rPr>
              <a:t>L=2.151 km</a:t>
            </a:r>
          </a:p>
          <a:p>
            <a:pPr>
              <a:buFont typeface="Arial" pitchFamily="34" charset="0"/>
              <a:buChar char="•"/>
            </a:pPr>
            <a:r>
              <a:rPr lang="es-VE" smtClean="0">
                <a:solidFill>
                  <a:prstClr val="black"/>
                </a:solidFill>
              </a:rPr>
              <a:t>Caudal </a:t>
            </a:r>
            <a:r>
              <a:rPr lang="es-VE" smtClean="0">
                <a:solidFill>
                  <a:prstClr val="black"/>
                </a:solidFill>
              </a:rPr>
              <a:t>medio=37.500 m</a:t>
            </a:r>
            <a:r>
              <a:rPr lang="es-VE" baseline="30000" smtClean="0">
                <a:solidFill>
                  <a:prstClr val="black"/>
                </a:solidFill>
              </a:rPr>
              <a:t>3</a:t>
            </a:r>
            <a:r>
              <a:rPr lang="es-VE" smtClean="0">
                <a:solidFill>
                  <a:prstClr val="black"/>
                </a:solidFill>
              </a:rPr>
              <a:t>/s</a:t>
            </a:r>
            <a:endParaRPr lang="es-VE" dirty="0" smtClean="0">
              <a:solidFill>
                <a:prstClr val="black"/>
              </a:solidFill>
            </a:endParaRPr>
          </a:p>
          <a:p>
            <a:pPr>
              <a:buFont typeface="Arial" pitchFamily="34" charset="0"/>
              <a:buChar char="•"/>
            </a:pPr>
            <a:r>
              <a:rPr lang="es-VE" dirty="0" smtClean="0">
                <a:solidFill>
                  <a:prstClr val="black"/>
                </a:solidFill>
              </a:rPr>
              <a:t>Uno de los ríos más grandes de América y 3</a:t>
            </a:r>
            <a:r>
              <a:rPr lang="es-VE" baseline="30000" dirty="0" smtClean="0">
                <a:solidFill>
                  <a:prstClr val="black"/>
                </a:solidFill>
              </a:rPr>
              <a:t>ro</a:t>
            </a:r>
            <a:r>
              <a:rPr lang="es-VE" dirty="0" smtClean="0">
                <a:solidFill>
                  <a:prstClr val="black"/>
                </a:solidFill>
              </a:rPr>
              <a:t> más caudaloso del mundo</a:t>
            </a:r>
            <a:endParaRPr lang="es-VE" dirty="0">
              <a:solidFill>
                <a:prstClr val="black"/>
              </a:solidFill>
            </a:endParaRPr>
          </a:p>
        </p:txBody>
      </p:sp>
    </p:spTree>
    <p:extLst>
      <p:ext uri="{BB962C8B-B14F-4D97-AF65-F5344CB8AC3E}">
        <p14:creationId xmlns:p14="http://schemas.microsoft.com/office/powerpoint/2010/main" val="31987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18116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ext uri="{D42A27DB-BD31-4B8C-83A1-F6EECF244321}">
                <p14:modId xmlns:p14="http://schemas.microsoft.com/office/powerpoint/2010/main" val="3229221891"/>
              </p:ext>
            </p:extLst>
          </p:nvPr>
        </p:nvGraphicFramePr>
        <p:xfrm>
          <a:off x="-73024" y="-18100"/>
          <a:ext cx="9217024" cy="6909569"/>
        </p:xfrm>
        <a:graphic>
          <a:graphicData uri="http://schemas.openxmlformats.org/presentationml/2006/ole">
            <mc:AlternateContent xmlns:mc="http://schemas.openxmlformats.org/markup-compatibility/2006">
              <mc:Choice xmlns:v="urn:schemas-microsoft-com:vml" Requires="v">
                <p:oleObj spid="_x0000_s1052" name="Presentación" r:id="rId4" imgW="4571323" imgH="3428148" progId="PowerPoint.Show.12">
                  <p:embed/>
                </p:oleObj>
              </mc:Choice>
              <mc:Fallback>
                <p:oleObj name="Presentación" r:id="rId4" imgW="4571323" imgH="3428148" progId="PowerPoint.Show.12">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4" y="-18100"/>
                        <a:ext cx="9217024" cy="69095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15429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1" y="0"/>
            <a:ext cx="9263121" cy="6858000"/>
          </a:xfrm>
          <a:prstGeom prst="rect">
            <a:avLst/>
          </a:prstGeom>
        </p:spPr>
      </p:pic>
    </p:spTree>
    <p:extLst>
      <p:ext uri="{BB962C8B-B14F-4D97-AF65-F5344CB8AC3E}">
        <p14:creationId xmlns:p14="http://schemas.microsoft.com/office/powerpoint/2010/main" val="3097095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8788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442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29551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06735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Tree>
    <p:extLst>
      <p:ext uri="{BB962C8B-B14F-4D97-AF65-F5344CB8AC3E}">
        <p14:creationId xmlns:p14="http://schemas.microsoft.com/office/powerpoint/2010/main" val="17987167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55784" cy="6858000"/>
          </a:xfrm>
          <a:prstGeom prst="rect">
            <a:avLst/>
          </a:prstGeom>
        </p:spPr>
      </p:pic>
    </p:spTree>
    <p:extLst>
      <p:ext uri="{BB962C8B-B14F-4D97-AF65-F5344CB8AC3E}">
        <p14:creationId xmlns:p14="http://schemas.microsoft.com/office/powerpoint/2010/main" val="4082345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
            <a:ext cx="9140164" cy="6859690"/>
          </a:xfrm>
          <a:prstGeom prst="rect">
            <a:avLst/>
          </a:prstGeom>
        </p:spPr>
      </p:pic>
    </p:spTree>
    <p:extLst>
      <p:ext uri="{BB962C8B-B14F-4D97-AF65-F5344CB8AC3E}">
        <p14:creationId xmlns:p14="http://schemas.microsoft.com/office/powerpoint/2010/main" val="408929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6021288"/>
            <a:ext cx="5436096" cy="523220"/>
          </a:xfrm>
          <a:prstGeom prst="rect">
            <a:avLst/>
          </a:prstGeom>
        </p:spPr>
        <p:txBody>
          <a:bodyPr wrap="square">
            <a:spAutoFit/>
          </a:bodyPr>
          <a:lstStyle/>
          <a:p>
            <a:r>
              <a:rPr lang="es-VE" sz="1400" dirty="0" smtClean="0"/>
              <a:t>Fuente: http://www.filmoven.com/Imagen%20Orinoco/Cuenca_del_Orinoco.gif</a:t>
            </a:r>
            <a:endParaRPr lang="es-VE" sz="1400" dirty="0"/>
          </a:p>
        </p:txBody>
      </p:sp>
      <p:pic>
        <p:nvPicPr>
          <p:cNvPr id="15368" name="Picture 8" descr="http://api.ning.com/files/Z5pOoFzi7rNi*ZUSBBuUIr2-Kxgzg7RKFHk7bcn2*m9RYMHVwNnGJWKhM9-Ers7pkVB5Rfw3R-l1uFI*72GIkdeIAp2MI9G*/mapa.bmp"/>
          <p:cNvPicPr>
            <a:picLocks noChangeAspect="1" noChangeArrowheads="1"/>
          </p:cNvPicPr>
          <p:nvPr/>
        </p:nvPicPr>
        <p:blipFill>
          <a:blip r:embed="rId2" cstate="print"/>
          <a:srcRect/>
          <a:stretch>
            <a:fillRect/>
          </a:stretch>
        </p:blipFill>
        <p:spPr bwMode="auto">
          <a:xfrm>
            <a:off x="899592" y="332656"/>
            <a:ext cx="7509098" cy="5719927"/>
          </a:xfrm>
          <a:prstGeom prst="rect">
            <a:avLst/>
          </a:prstGeom>
          <a:noFill/>
        </p:spPr>
      </p:pic>
      <p:sp>
        <p:nvSpPr>
          <p:cNvPr id="9" name="8 CuadroTexto"/>
          <p:cNvSpPr txBox="1"/>
          <p:nvPr/>
        </p:nvSpPr>
        <p:spPr>
          <a:xfrm>
            <a:off x="3203848" y="2204864"/>
            <a:ext cx="1296144" cy="954107"/>
          </a:xfrm>
          <a:prstGeom prst="rect">
            <a:avLst/>
          </a:prstGeom>
          <a:solidFill>
            <a:srgbClr val="FFCCFF"/>
          </a:solidFill>
          <a:ln>
            <a:noFill/>
          </a:ln>
        </p:spPr>
        <p:txBody>
          <a:bodyPr wrap="square" rtlCol="0">
            <a:spAutoFit/>
          </a:bodyPr>
          <a:lstStyle/>
          <a:p>
            <a:r>
              <a:rPr lang="es-VE" sz="1400" dirty="0" smtClean="0"/>
              <a:t>CUENCA</a:t>
            </a:r>
          </a:p>
          <a:p>
            <a:r>
              <a:rPr lang="es-VE" sz="1400" dirty="0" smtClean="0"/>
              <a:t>900.000Km</a:t>
            </a:r>
            <a:r>
              <a:rPr lang="es-VE" sz="1400" baseline="30000" dirty="0" smtClean="0"/>
              <a:t>2</a:t>
            </a:r>
          </a:p>
          <a:p>
            <a:r>
              <a:rPr lang="es-VE" sz="1400" dirty="0" smtClean="0"/>
              <a:t>65% territorio</a:t>
            </a:r>
          </a:p>
          <a:p>
            <a:r>
              <a:rPr lang="es-VE" sz="1400" dirty="0" smtClean="0"/>
              <a:t>venezolano</a:t>
            </a:r>
            <a:endParaRPr lang="es-VE" sz="1400" dirty="0"/>
          </a:p>
        </p:txBody>
      </p:sp>
    </p:spTree>
    <p:extLst>
      <p:ext uri="{BB962C8B-B14F-4D97-AF65-F5344CB8AC3E}">
        <p14:creationId xmlns:p14="http://schemas.microsoft.com/office/powerpoint/2010/main" val="1748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Tree>
    <p:extLst>
      <p:ext uri="{BB962C8B-B14F-4D97-AF65-F5344CB8AC3E}">
        <p14:creationId xmlns:p14="http://schemas.microsoft.com/office/powerpoint/2010/main" val="4029389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60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304800" y="-219075"/>
            <a:ext cx="9753600" cy="7296150"/>
          </a:xfrm>
          <a:prstGeom prst="rect">
            <a:avLst/>
          </a:prstGeom>
        </p:spPr>
      </p:pic>
    </p:spTree>
    <p:extLst>
      <p:ext uri="{BB962C8B-B14F-4D97-AF65-F5344CB8AC3E}">
        <p14:creationId xmlns:p14="http://schemas.microsoft.com/office/powerpoint/2010/main" val="361563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28180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2494536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43787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 y="0"/>
            <a:ext cx="9144001" cy="6858000"/>
          </a:xfrm>
          <a:prstGeom prst="rect">
            <a:avLst/>
          </a:prstGeom>
        </p:spPr>
      </p:pic>
    </p:spTree>
    <p:extLst>
      <p:ext uri="{BB962C8B-B14F-4D97-AF65-F5344CB8AC3E}">
        <p14:creationId xmlns:p14="http://schemas.microsoft.com/office/powerpoint/2010/main" val="1606132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7640" y="-812"/>
            <a:ext cx="9130568" cy="6847926"/>
          </a:xfrm>
          <a:prstGeom prst="rect">
            <a:avLst/>
          </a:prstGeom>
        </p:spPr>
      </p:pic>
      <p:sp>
        <p:nvSpPr>
          <p:cNvPr id="3" name="CuadroTexto 2"/>
          <p:cNvSpPr txBox="1"/>
          <p:nvPr/>
        </p:nvSpPr>
        <p:spPr>
          <a:xfrm>
            <a:off x="499340" y="908720"/>
            <a:ext cx="8147167" cy="707886"/>
          </a:xfrm>
          <a:prstGeom prst="rect">
            <a:avLst/>
          </a:prstGeom>
          <a:noFill/>
        </p:spPr>
        <p:txBody>
          <a:bodyPr wrap="none" rtlCol="0">
            <a:spAutoFit/>
          </a:bodyPr>
          <a:lstStyle/>
          <a:p>
            <a:r>
              <a:rPr lang="es-VE" sz="4000" b="1" dirty="0" smtClean="0">
                <a:solidFill>
                  <a:schemeClr val="bg1"/>
                </a:solidFill>
                <a:effectLst>
                  <a:outerShdw blurRad="38100" dist="38100" dir="2700000" algn="tl">
                    <a:srgbClr val="FFFF00">
                      <a:alpha val="43000"/>
                    </a:srgbClr>
                  </a:outerShdw>
                </a:effectLst>
              </a:rPr>
              <a:t>MUCHAS GRACIAS POR SU ATENCION</a:t>
            </a:r>
            <a:endParaRPr lang="es-VE" sz="4000" b="1" dirty="0">
              <a:solidFill>
                <a:schemeClr val="bg1"/>
              </a:solidFill>
              <a:effectLst>
                <a:outerShdw blurRad="38100" dist="38100" dir="2700000" algn="tl">
                  <a:srgbClr val="FFFF00">
                    <a:alpha val="43000"/>
                  </a:srgbClr>
                </a:outerShdw>
              </a:effectLst>
            </a:endParaRPr>
          </a:p>
        </p:txBody>
      </p:sp>
    </p:spTree>
    <p:extLst>
      <p:ext uri="{BB962C8B-B14F-4D97-AF65-F5344CB8AC3E}">
        <p14:creationId xmlns:p14="http://schemas.microsoft.com/office/powerpoint/2010/main" val="6223840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2479462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5" y="0"/>
            <a:ext cx="9174560" cy="6858000"/>
          </a:xfrm>
          <a:prstGeom prst="rect">
            <a:avLst/>
          </a:prstGeom>
        </p:spPr>
      </p:pic>
    </p:spTree>
    <p:extLst>
      <p:ext uri="{BB962C8B-B14F-4D97-AF65-F5344CB8AC3E}">
        <p14:creationId xmlns:p14="http://schemas.microsoft.com/office/powerpoint/2010/main" val="2297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763515206"/>
              </p:ext>
            </p:extLst>
          </p:nvPr>
        </p:nvGraphicFramePr>
        <p:xfrm>
          <a:off x="827584" y="2060848"/>
          <a:ext cx="7632848" cy="1318260"/>
        </p:xfrm>
        <a:graphic>
          <a:graphicData uri="http://schemas.openxmlformats.org/drawingml/2006/table">
            <a:tbl>
              <a:tblPr>
                <a:tableStyleId>{5C22544A-7EE6-4342-B048-85BDC9FD1C3A}</a:tableStyleId>
              </a:tblPr>
              <a:tblGrid>
                <a:gridCol w="2007210"/>
                <a:gridCol w="2587494"/>
                <a:gridCol w="713463"/>
                <a:gridCol w="1243012"/>
                <a:gridCol w="1081669"/>
              </a:tblGrid>
              <a:tr h="409575">
                <a:tc>
                  <a:txBody>
                    <a:bodyPr/>
                    <a:lstStyle/>
                    <a:p>
                      <a:pPr algn="ctr" fontAlgn="ctr"/>
                      <a:r>
                        <a:rPr lang="es-VE" sz="1400" b="1" u="none" strike="noStrike" dirty="0">
                          <a:effectLst/>
                        </a:rPr>
                        <a:t>Nombre del río</a:t>
                      </a:r>
                      <a:endParaRPr lang="es-VE"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s-VE" sz="1400" b="1" u="none" strike="noStrike" dirty="0">
                          <a:effectLst/>
                        </a:rPr>
                        <a:t>Ubicación</a:t>
                      </a:r>
                      <a:endParaRPr lang="es-VE"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s-VE" sz="1400" b="1" u="none" strike="noStrike" dirty="0">
                          <a:effectLst/>
                        </a:rPr>
                        <a:t>Longitud (m)</a:t>
                      </a:r>
                      <a:endParaRPr lang="es-VE"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s-VE" sz="1400" b="1" u="none" strike="noStrike" dirty="0">
                          <a:effectLst/>
                        </a:rPr>
                        <a:t>Área de la Cuenca (km</a:t>
                      </a:r>
                      <a:r>
                        <a:rPr lang="es-VE" sz="1400" b="1" u="none" strike="noStrike" baseline="30000" dirty="0">
                          <a:effectLst/>
                        </a:rPr>
                        <a:t>2</a:t>
                      </a:r>
                      <a:r>
                        <a:rPr lang="es-VE" sz="1400" b="1" u="none" strike="noStrike" dirty="0">
                          <a:effectLst/>
                        </a:rPr>
                        <a:t>)</a:t>
                      </a:r>
                      <a:endParaRPr lang="es-VE"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s-VE" sz="1400" b="1" u="none" strike="noStrike" dirty="0">
                          <a:effectLst/>
                        </a:rPr>
                        <a:t>Caudal Medio (m</a:t>
                      </a:r>
                      <a:r>
                        <a:rPr lang="es-VE" sz="1400" b="1" u="none" strike="noStrike" baseline="30000" dirty="0">
                          <a:effectLst/>
                        </a:rPr>
                        <a:t>3</a:t>
                      </a:r>
                      <a:r>
                        <a:rPr lang="es-VE" sz="1400" b="1" u="none" strike="noStrike" dirty="0">
                          <a:effectLst/>
                        </a:rPr>
                        <a:t>/</a:t>
                      </a:r>
                      <a:r>
                        <a:rPr lang="es-VE" sz="1400" b="1" u="none" strike="noStrike" dirty="0" err="1">
                          <a:effectLst/>
                        </a:rPr>
                        <a:t>seg</a:t>
                      </a:r>
                      <a:r>
                        <a:rPr lang="es-VE" sz="1400" b="1" u="none" strike="noStrike" dirty="0">
                          <a:effectLst/>
                        </a:rPr>
                        <a:t>)</a:t>
                      </a:r>
                      <a:endParaRPr lang="es-VE"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190500">
                <a:tc>
                  <a:txBody>
                    <a:bodyPr/>
                    <a:lstStyle/>
                    <a:p>
                      <a:pPr algn="l" fontAlgn="b"/>
                      <a:r>
                        <a:rPr lang="es-VE" sz="1400" u="none" strike="noStrike">
                          <a:effectLst/>
                        </a:rPr>
                        <a:t>Amazonas</a:t>
                      </a:r>
                      <a:endParaRPr lang="es-VE"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VE" sz="1400" u="none" strike="noStrike" dirty="0">
                          <a:effectLst/>
                        </a:rPr>
                        <a:t>Perú, Colombia, Brasil</a:t>
                      </a:r>
                      <a:endParaRPr lang="es-V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u="none" strike="noStrike">
                          <a:effectLst/>
                        </a:rPr>
                        <a:t>7.062</a:t>
                      </a:r>
                      <a:endParaRPr lang="es-VE"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u="none" strike="noStrike">
                          <a:effectLst/>
                        </a:rPr>
                        <a:t>7.050.000</a:t>
                      </a:r>
                      <a:endParaRPr lang="es-VE"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u="none" strike="noStrike">
                          <a:effectLst/>
                        </a:rPr>
                        <a:t>225.000</a:t>
                      </a:r>
                      <a:endParaRPr lang="es-VE" sz="1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l" fontAlgn="ctr"/>
                      <a:r>
                        <a:rPr lang="es-VE" sz="1400" u="none" strike="noStrike">
                          <a:effectLst/>
                        </a:rPr>
                        <a:t>Congo</a:t>
                      </a:r>
                      <a:endParaRPr lang="es-V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VE" sz="1400" u="none" strike="noStrike">
                          <a:effectLst/>
                        </a:rPr>
                        <a:t>República Democrática del Congo, República del Congo, Angola</a:t>
                      </a:r>
                      <a:endParaRPr lang="es-V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VE" sz="1400" u="none" strike="noStrike">
                          <a:effectLst/>
                        </a:rPr>
                        <a:t>4.380</a:t>
                      </a:r>
                      <a:endParaRPr lang="es-V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VE" sz="1400" u="none" strike="noStrike">
                          <a:effectLst/>
                        </a:rPr>
                        <a:t>3.700.000</a:t>
                      </a:r>
                      <a:endParaRPr lang="es-V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VE" sz="1400" u="none" strike="noStrike">
                          <a:effectLst/>
                        </a:rPr>
                        <a:t>41.800</a:t>
                      </a:r>
                      <a:endParaRPr lang="es-V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s-VE" sz="1400" b="1" u="none" strike="noStrike" dirty="0">
                          <a:effectLst/>
                        </a:rPr>
                        <a:t>Orinoco</a:t>
                      </a:r>
                      <a:endParaRPr lang="es-VE"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VE" sz="1400" b="1" u="none" strike="noStrike" dirty="0">
                          <a:effectLst/>
                        </a:rPr>
                        <a:t>Venezuela</a:t>
                      </a:r>
                      <a:endParaRPr lang="es-VE"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b="1" u="none" strike="noStrike" dirty="0">
                          <a:effectLst/>
                        </a:rPr>
                        <a:t>2.140</a:t>
                      </a:r>
                      <a:endParaRPr lang="es-VE"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b="1" u="none" strike="noStrike" dirty="0">
                          <a:effectLst/>
                        </a:rPr>
                        <a:t>900.000</a:t>
                      </a:r>
                      <a:endParaRPr lang="es-VE"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VE" sz="1400" b="1" u="none" strike="noStrike" dirty="0">
                          <a:effectLst/>
                        </a:rPr>
                        <a:t>33.000</a:t>
                      </a:r>
                      <a:endParaRPr lang="es-VE"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CuadroTexto 3"/>
          <p:cNvSpPr txBox="1"/>
          <p:nvPr/>
        </p:nvSpPr>
        <p:spPr>
          <a:xfrm>
            <a:off x="2087313" y="1412776"/>
            <a:ext cx="4969374" cy="461665"/>
          </a:xfrm>
          <a:prstGeom prst="rect">
            <a:avLst/>
          </a:prstGeom>
          <a:noFill/>
        </p:spPr>
        <p:txBody>
          <a:bodyPr wrap="none" rtlCol="0">
            <a:spAutoFit/>
          </a:bodyPr>
          <a:lstStyle/>
          <a:p>
            <a:r>
              <a:rPr lang="es-VE" sz="2400" b="1" dirty="0" smtClean="0">
                <a:ln>
                  <a:solidFill>
                    <a:schemeClr val="tx1"/>
                  </a:solidFill>
                </a:ln>
                <a:solidFill>
                  <a:schemeClr val="accent6">
                    <a:lumMod val="60000"/>
                    <a:lumOff val="40000"/>
                  </a:schemeClr>
                </a:solidFill>
                <a:effectLst>
                  <a:outerShdw blurRad="38100" dist="38100" dir="2700000" algn="tl">
                    <a:srgbClr val="000000">
                      <a:alpha val="43137"/>
                    </a:srgbClr>
                  </a:outerShdw>
                </a:effectLst>
              </a:rPr>
              <a:t>RIOS MAS CAUDALOSOS DEL MUNDO</a:t>
            </a:r>
            <a:endParaRPr lang="es-VE" sz="2400" b="1" dirty="0">
              <a:ln>
                <a:solidFill>
                  <a:schemeClr val="tx1"/>
                </a:solidFill>
              </a:ln>
              <a:solidFill>
                <a:schemeClr val="accent6">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0391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497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4191" y="-228143"/>
            <a:ext cx="9752381" cy="7314286"/>
          </a:xfrm>
          <a:prstGeom prst="rect">
            <a:avLst/>
          </a:prstGeom>
        </p:spPr>
      </p:pic>
      <p:sp>
        <p:nvSpPr>
          <p:cNvPr id="3" name="CuadroTexto 2"/>
          <p:cNvSpPr txBox="1"/>
          <p:nvPr/>
        </p:nvSpPr>
        <p:spPr>
          <a:xfrm>
            <a:off x="3131840" y="1196752"/>
            <a:ext cx="1705595" cy="369332"/>
          </a:xfrm>
          <a:prstGeom prst="rect">
            <a:avLst/>
          </a:prstGeom>
          <a:noFill/>
        </p:spPr>
        <p:txBody>
          <a:bodyPr wrap="none" rtlCol="0">
            <a:spAutoFit/>
          </a:bodyPr>
          <a:lstStyle/>
          <a:p>
            <a:r>
              <a:rPr lang="es-VE" dirty="0" smtClean="0"/>
              <a:t>Brazo </a:t>
            </a:r>
            <a:r>
              <a:rPr lang="es-VE" dirty="0" err="1" smtClean="0"/>
              <a:t>casiquiare</a:t>
            </a:r>
            <a:endParaRPr lang="es-VE" dirty="0"/>
          </a:p>
        </p:txBody>
      </p:sp>
    </p:spTree>
    <p:extLst>
      <p:ext uri="{BB962C8B-B14F-4D97-AF65-F5344CB8AC3E}">
        <p14:creationId xmlns:p14="http://schemas.microsoft.com/office/powerpoint/2010/main" val="1414413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13 CuadroTexto"/>
          <p:cNvSpPr txBox="1"/>
          <p:nvPr/>
        </p:nvSpPr>
        <p:spPr>
          <a:xfrm>
            <a:off x="4572000" y="2996952"/>
            <a:ext cx="3528392" cy="1477328"/>
          </a:xfrm>
          <a:prstGeom prst="rect">
            <a:avLst/>
          </a:prstGeom>
          <a:solidFill>
            <a:schemeClr val="accent3">
              <a:lumMod val="60000"/>
              <a:lumOff val="40000"/>
            </a:schemeClr>
          </a:solidFill>
          <a:ln>
            <a:solidFill>
              <a:schemeClr val="tx1"/>
            </a:solidFill>
          </a:ln>
        </p:spPr>
        <p:txBody>
          <a:bodyPr wrap="square" rtlCol="0">
            <a:spAutoFit/>
          </a:bodyPr>
          <a:lstStyle/>
          <a:p>
            <a:r>
              <a:rPr lang="es-VE" b="1" u="sng" dirty="0" smtClean="0">
                <a:solidFill>
                  <a:prstClr val="black"/>
                </a:solidFill>
              </a:rPr>
              <a:t>Río Orinoco</a:t>
            </a:r>
          </a:p>
          <a:p>
            <a:pPr marL="285750" indent="-285750">
              <a:buFont typeface="Arial" panose="020B0604020202020204" pitchFamily="34" charset="0"/>
              <a:buChar char="•"/>
            </a:pPr>
            <a:r>
              <a:rPr lang="es-VE" b="1" dirty="0" smtClean="0">
                <a:solidFill>
                  <a:prstClr val="black"/>
                </a:solidFill>
              </a:rPr>
              <a:t>Alto Orinoco (242 km)</a:t>
            </a:r>
          </a:p>
          <a:p>
            <a:pPr marL="285750" indent="-285750">
              <a:buFont typeface="Arial" panose="020B0604020202020204" pitchFamily="34" charset="0"/>
              <a:buChar char="•"/>
            </a:pPr>
            <a:r>
              <a:rPr lang="es-VE" b="1" dirty="0" smtClean="0">
                <a:solidFill>
                  <a:prstClr val="black"/>
                </a:solidFill>
              </a:rPr>
              <a:t>Medio Orinoco (750 km)</a:t>
            </a:r>
          </a:p>
          <a:p>
            <a:pPr marL="285750" indent="-285750">
              <a:buFont typeface="Arial" panose="020B0604020202020204" pitchFamily="34" charset="0"/>
              <a:buChar char="•"/>
            </a:pPr>
            <a:r>
              <a:rPr lang="es-VE" b="1" dirty="0" smtClean="0">
                <a:solidFill>
                  <a:prstClr val="black"/>
                </a:solidFill>
              </a:rPr>
              <a:t>Bajo Orinoco (959 km)</a:t>
            </a:r>
          </a:p>
          <a:p>
            <a:pPr marL="285750" indent="-285750">
              <a:buFont typeface="Arial" panose="020B0604020202020204" pitchFamily="34" charset="0"/>
              <a:buChar char="•"/>
            </a:pPr>
            <a:r>
              <a:rPr lang="es-VE" b="1" dirty="0" smtClean="0">
                <a:solidFill>
                  <a:prstClr val="black"/>
                </a:solidFill>
              </a:rPr>
              <a:t>Delta del Orinoco (200 km)</a:t>
            </a:r>
          </a:p>
        </p:txBody>
      </p:sp>
    </p:spTree>
    <p:extLst>
      <p:ext uri="{BB962C8B-B14F-4D97-AF65-F5344CB8AC3E}">
        <p14:creationId xmlns:p14="http://schemas.microsoft.com/office/powerpoint/2010/main" val="92261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58"/>
            <a:ext cx="9144000" cy="6853741"/>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861048"/>
            <a:ext cx="3048000" cy="2066544"/>
          </a:xfrm>
          <a:prstGeom prst="rect">
            <a:avLst/>
          </a:prstGeom>
        </p:spPr>
      </p:pic>
      <p:sp>
        <p:nvSpPr>
          <p:cNvPr id="4" name="CuadroTexto 3"/>
          <p:cNvSpPr txBox="1"/>
          <p:nvPr/>
        </p:nvSpPr>
        <p:spPr>
          <a:xfrm>
            <a:off x="3131840" y="1844824"/>
            <a:ext cx="2098331" cy="830997"/>
          </a:xfrm>
          <a:prstGeom prst="rect">
            <a:avLst/>
          </a:prstGeom>
          <a:noFill/>
        </p:spPr>
        <p:txBody>
          <a:bodyPr wrap="none" rtlCol="0">
            <a:spAutoFit/>
          </a:bodyPr>
          <a:lstStyle/>
          <a:p>
            <a:r>
              <a:rPr lang="es-VE" sz="2400" dirty="0" smtClean="0">
                <a:solidFill>
                  <a:schemeClr val="bg1"/>
                </a:solidFill>
              </a:rPr>
              <a:t>ALTO ORINOCO</a:t>
            </a:r>
          </a:p>
          <a:p>
            <a:r>
              <a:rPr lang="es-VE" sz="2400" dirty="0" smtClean="0">
                <a:solidFill>
                  <a:schemeClr val="bg1"/>
                </a:solidFill>
              </a:rPr>
              <a:t>L= 242 km</a:t>
            </a:r>
            <a:endParaRPr lang="es-VE" sz="2400" dirty="0">
              <a:solidFill>
                <a:schemeClr val="bg1"/>
              </a:solidFill>
            </a:endParaRPr>
          </a:p>
        </p:txBody>
      </p:sp>
    </p:spTree>
    <p:extLst>
      <p:ext uri="{BB962C8B-B14F-4D97-AF65-F5344CB8AC3E}">
        <p14:creationId xmlns:p14="http://schemas.microsoft.com/office/powerpoint/2010/main" val="1917752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2573</TotalTime>
  <Words>2082</Words>
  <Application>Microsoft Office PowerPoint</Application>
  <PresentationFormat>Presentación en pantalla (4:3)</PresentationFormat>
  <Paragraphs>136</Paragraphs>
  <Slides>71</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71</vt:i4>
      </vt:variant>
    </vt:vector>
  </HeadingPairs>
  <TitlesOfParts>
    <vt:vector size="79" baseType="lpstr">
      <vt:lpstr>Arial</vt:lpstr>
      <vt:lpstr>Calibri</vt:lpstr>
      <vt:lpstr>Times New Roman</vt:lpstr>
      <vt:lpstr>Verdana</vt:lpstr>
      <vt:lpstr>Wingdings</vt:lpstr>
      <vt:lpstr>Tema de Office</vt:lpstr>
      <vt:lpstr>AutoCAD Drawing</vt:lpstr>
      <vt:lpstr>Presentación</vt:lpstr>
      <vt:lpstr>El río Orinoco y su canal de navegación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río Orinoco y su canal de navegación</dc:title>
  <dc:creator>Hidraulica 02</dc:creator>
  <cp:lastModifiedBy>Precision M6500</cp:lastModifiedBy>
  <cp:revision>74</cp:revision>
  <dcterms:created xsi:type="dcterms:W3CDTF">2014-07-23T14:01:43Z</dcterms:created>
  <dcterms:modified xsi:type="dcterms:W3CDTF">2015-04-26T00:10:22Z</dcterms:modified>
</cp:coreProperties>
</file>