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57" r:id="rId3"/>
    <p:sldId id="258" r:id="rId4"/>
    <p:sldId id="263" r:id="rId5"/>
    <p:sldId id="264" r:id="rId6"/>
    <p:sldId id="265" r:id="rId7"/>
    <p:sldId id="266" r:id="rId8"/>
    <p:sldId id="270" r:id="rId9"/>
    <p:sldId id="268" r:id="rId10"/>
    <p:sldId id="269" r:id="rId11"/>
    <p:sldId id="271" r:id="rId12"/>
    <p:sldId id="272" r:id="rId13"/>
    <p:sldId id="273" r:id="rId14"/>
    <p:sldId id="274" r:id="rId15"/>
    <p:sldId id="297" r:id="rId16"/>
    <p:sldId id="275" r:id="rId17"/>
    <p:sldId id="276" r:id="rId18"/>
    <p:sldId id="298" r:id="rId19"/>
    <p:sldId id="277" r:id="rId20"/>
    <p:sldId id="278" r:id="rId21"/>
    <p:sldId id="279" r:id="rId22"/>
    <p:sldId id="282" r:id="rId23"/>
    <p:sldId id="283" r:id="rId24"/>
    <p:sldId id="280" r:id="rId25"/>
    <p:sldId id="281" r:id="rId26"/>
    <p:sldId id="284" r:id="rId27"/>
    <p:sldId id="285" r:id="rId28"/>
    <p:sldId id="299" r:id="rId29"/>
    <p:sldId id="300" r:id="rId30"/>
    <p:sldId id="301" r:id="rId31"/>
    <p:sldId id="302" r:id="rId32"/>
    <p:sldId id="286" r:id="rId33"/>
    <p:sldId id="287" r:id="rId34"/>
    <p:sldId id="291" r:id="rId35"/>
    <p:sldId id="290" r:id="rId36"/>
    <p:sldId id="292" r:id="rId37"/>
    <p:sldId id="293" r:id="rId38"/>
    <p:sldId id="294" r:id="rId39"/>
    <p:sldId id="295" r:id="rId40"/>
    <p:sldId id="296" r:id="rId41"/>
  </p:sldIdLst>
  <p:sldSz cx="9144000" cy="6858000" type="screen4x3"/>
  <p:notesSz cx="6858000" cy="9144000"/>
  <p:defaultTextStyle>
    <a:defPPr>
      <a:defRPr lang="es-VE"/>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182" autoAdjust="0"/>
  </p:normalViewPr>
  <p:slideViewPr>
    <p:cSldViewPr>
      <p:cViewPr varScale="1">
        <p:scale>
          <a:sx n="85" d="100"/>
          <a:sy n="85" d="100"/>
        </p:scale>
        <p:origin x="5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DAE02CC-1071-4FC1-A684-80A204E77355}" type="datetimeFigureOut">
              <a:rPr lang="es-VE"/>
              <a:pPr>
                <a:defRPr/>
              </a:pPr>
              <a:t>06/04/2015</a:t>
            </a:fld>
            <a:endParaRPr lang="es-VE"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VE" noProof="0"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VE"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E7DAEC43-69F6-4D3E-B215-D39AD3F6816E}" type="slidenum">
              <a:rPr lang="es-VE" altLang="es-VE"/>
              <a:pPr/>
              <a:t>‹Nº›</a:t>
            </a:fld>
            <a:endParaRPr lang="es-VE" altLang="es-VE"/>
          </a:p>
        </p:txBody>
      </p:sp>
    </p:spTree>
    <p:extLst>
      <p:ext uri="{BB962C8B-B14F-4D97-AF65-F5344CB8AC3E}">
        <p14:creationId xmlns:p14="http://schemas.microsoft.com/office/powerpoint/2010/main" val="16875937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VE"/>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VE"/>
          </a:p>
        </p:txBody>
      </p:sp>
      <p:sp>
        <p:nvSpPr>
          <p:cNvPr id="4" name="3 Marcador de fecha"/>
          <p:cNvSpPr>
            <a:spLocks noGrp="1"/>
          </p:cNvSpPr>
          <p:nvPr>
            <p:ph type="dt" sz="half" idx="10"/>
          </p:nvPr>
        </p:nvSpPr>
        <p:spPr/>
        <p:txBody>
          <a:bodyPr/>
          <a:lstStyle>
            <a:lvl1pPr>
              <a:defRPr/>
            </a:lvl1pPr>
          </a:lstStyle>
          <a:p>
            <a:pPr>
              <a:defRPr/>
            </a:pPr>
            <a:fld id="{CCDD50F6-514E-4AFE-8861-3E4DBA0B07B4}" type="datetimeFigureOut">
              <a:rPr lang="es-VE"/>
              <a:pPr>
                <a:defRPr/>
              </a:pPr>
              <a:t>06/04/2015</a:t>
            </a:fld>
            <a:endParaRPr lang="es-VE" dirty="0"/>
          </a:p>
        </p:txBody>
      </p:sp>
      <p:sp>
        <p:nvSpPr>
          <p:cNvPr id="5" name="4 Marcador de pie de página"/>
          <p:cNvSpPr>
            <a:spLocks noGrp="1"/>
          </p:cNvSpPr>
          <p:nvPr>
            <p:ph type="ftr" sz="quarter" idx="11"/>
          </p:nvPr>
        </p:nvSpPr>
        <p:spPr/>
        <p:txBody>
          <a:bodyPr/>
          <a:lstStyle>
            <a:lvl1pPr>
              <a:defRPr/>
            </a:lvl1pPr>
          </a:lstStyle>
          <a:p>
            <a:pPr>
              <a:defRPr/>
            </a:pPr>
            <a:endParaRPr lang="es-VE"/>
          </a:p>
        </p:txBody>
      </p:sp>
      <p:sp>
        <p:nvSpPr>
          <p:cNvPr id="6" name="5 Marcador de número de diapositiva"/>
          <p:cNvSpPr>
            <a:spLocks noGrp="1"/>
          </p:cNvSpPr>
          <p:nvPr>
            <p:ph type="sldNum" sz="quarter" idx="12"/>
          </p:nvPr>
        </p:nvSpPr>
        <p:spPr/>
        <p:txBody>
          <a:bodyPr/>
          <a:lstStyle>
            <a:lvl1pPr>
              <a:defRPr/>
            </a:lvl1pPr>
          </a:lstStyle>
          <a:p>
            <a:fld id="{EB9293F0-0380-4B13-AE7C-B6E330D880C4}" type="slidenum">
              <a:rPr lang="es-VE" altLang="es-VE"/>
              <a:pPr/>
              <a:t>‹Nº›</a:t>
            </a:fld>
            <a:endParaRPr lang="es-VE" altLang="es-VE"/>
          </a:p>
        </p:txBody>
      </p:sp>
    </p:spTree>
    <p:extLst>
      <p:ext uri="{BB962C8B-B14F-4D97-AF65-F5344CB8AC3E}">
        <p14:creationId xmlns:p14="http://schemas.microsoft.com/office/powerpoint/2010/main" val="745015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lvl1pPr>
              <a:defRPr/>
            </a:lvl1pPr>
          </a:lstStyle>
          <a:p>
            <a:pPr>
              <a:defRPr/>
            </a:pPr>
            <a:fld id="{1CF63E55-967F-4ADD-AB0C-A8F6F97C5DFE}" type="datetimeFigureOut">
              <a:rPr lang="es-VE"/>
              <a:pPr>
                <a:defRPr/>
              </a:pPr>
              <a:t>06/04/2015</a:t>
            </a:fld>
            <a:endParaRPr lang="es-VE" dirty="0"/>
          </a:p>
        </p:txBody>
      </p:sp>
      <p:sp>
        <p:nvSpPr>
          <p:cNvPr id="5" name="4 Marcador de pie de página"/>
          <p:cNvSpPr>
            <a:spLocks noGrp="1"/>
          </p:cNvSpPr>
          <p:nvPr>
            <p:ph type="ftr" sz="quarter" idx="11"/>
          </p:nvPr>
        </p:nvSpPr>
        <p:spPr/>
        <p:txBody>
          <a:bodyPr/>
          <a:lstStyle>
            <a:lvl1pPr>
              <a:defRPr/>
            </a:lvl1pPr>
          </a:lstStyle>
          <a:p>
            <a:pPr>
              <a:defRPr/>
            </a:pPr>
            <a:endParaRPr lang="es-VE"/>
          </a:p>
        </p:txBody>
      </p:sp>
      <p:sp>
        <p:nvSpPr>
          <p:cNvPr id="6" name="5 Marcador de número de diapositiva"/>
          <p:cNvSpPr>
            <a:spLocks noGrp="1"/>
          </p:cNvSpPr>
          <p:nvPr>
            <p:ph type="sldNum" sz="quarter" idx="12"/>
          </p:nvPr>
        </p:nvSpPr>
        <p:spPr/>
        <p:txBody>
          <a:bodyPr/>
          <a:lstStyle>
            <a:lvl1pPr>
              <a:defRPr/>
            </a:lvl1pPr>
          </a:lstStyle>
          <a:p>
            <a:fld id="{1225FBD4-2F2E-42FD-AB4C-ECAC6936863B}" type="slidenum">
              <a:rPr lang="es-VE" altLang="es-VE"/>
              <a:pPr/>
              <a:t>‹Nº›</a:t>
            </a:fld>
            <a:endParaRPr lang="es-VE" altLang="es-VE"/>
          </a:p>
        </p:txBody>
      </p:sp>
    </p:spTree>
    <p:extLst>
      <p:ext uri="{BB962C8B-B14F-4D97-AF65-F5344CB8AC3E}">
        <p14:creationId xmlns:p14="http://schemas.microsoft.com/office/powerpoint/2010/main" val="168227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lvl1pPr>
              <a:defRPr/>
            </a:lvl1pPr>
          </a:lstStyle>
          <a:p>
            <a:pPr>
              <a:defRPr/>
            </a:pPr>
            <a:fld id="{BD98E60D-C515-406D-ABBE-D3DE7C12FB83}" type="datetimeFigureOut">
              <a:rPr lang="es-VE"/>
              <a:pPr>
                <a:defRPr/>
              </a:pPr>
              <a:t>06/04/2015</a:t>
            </a:fld>
            <a:endParaRPr lang="es-VE" dirty="0"/>
          </a:p>
        </p:txBody>
      </p:sp>
      <p:sp>
        <p:nvSpPr>
          <p:cNvPr id="5" name="4 Marcador de pie de página"/>
          <p:cNvSpPr>
            <a:spLocks noGrp="1"/>
          </p:cNvSpPr>
          <p:nvPr>
            <p:ph type="ftr" sz="quarter" idx="11"/>
          </p:nvPr>
        </p:nvSpPr>
        <p:spPr/>
        <p:txBody>
          <a:bodyPr/>
          <a:lstStyle>
            <a:lvl1pPr>
              <a:defRPr/>
            </a:lvl1pPr>
          </a:lstStyle>
          <a:p>
            <a:pPr>
              <a:defRPr/>
            </a:pPr>
            <a:endParaRPr lang="es-VE"/>
          </a:p>
        </p:txBody>
      </p:sp>
      <p:sp>
        <p:nvSpPr>
          <p:cNvPr id="6" name="5 Marcador de número de diapositiva"/>
          <p:cNvSpPr>
            <a:spLocks noGrp="1"/>
          </p:cNvSpPr>
          <p:nvPr>
            <p:ph type="sldNum" sz="quarter" idx="12"/>
          </p:nvPr>
        </p:nvSpPr>
        <p:spPr/>
        <p:txBody>
          <a:bodyPr/>
          <a:lstStyle>
            <a:lvl1pPr>
              <a:defRPr/>
            </a:lvl1pPr>
          </a:lstStyle>
          <a:p>
            <a:fld id="{F5404FFE-5809-48EB-8CF9-79F494DF52B4}" type="slidenum">
              <a:rPr lang="es-VE" altLang="es-VE"/>
              <a:pPr/>
              <a:t>‹Nº›</a:t>
            </a:fld>
            <a:endParaRPr lang="es-VE" altLang="es-VE"/>
          </a:p>
        </p:txBody>
      </p:sp>
    </p:spTree>
    <p:extLst>
      <p:ext uri="{BB962C8B-B14F-4D97-AF65-F5344CB8AC3E}">
        <p14:creationId xmlns:p14="http://schemas.microsoft.com/office/powerpoint/2010/main" val="1647040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lvl1pPr>
              <a:defRPr/>
            </a:lvl1pPr>
          </a:lstStyle>
          <a:p>
            <a:pPr>
              <a:defRPr/>
            </a:pPr>
            <a:fld id="{C46BB817-C1B7-42CB-B396-BA6A6F575796}" type="datetimeFigureOut">
              <a:rPr lang="es-VE"/>
              <a:pPr>
                <a:defRPr/>
              </a:pPr>
              <a:t>06/04/2015</a:t>
            </a:fld>
            <a:endParaRPr lang="es-VE" dirty="0"/>
          </a:p>
        </p:txBody>
      </p:sp>
      <p:sp>
        <p:nvSpPr>
          <p:cNvPr id="5" name="4 Marcador de pie de página"/>
          <p:cNvSpPr>
            <a:spLocks noGrp="1"/>
          </p:cNvSpPr>
          <p:nvPr>
            <p:ph type="ftr" sz="quarter" idx="11"/>
          </p:nvPr>
        </p:nvSpPr>
        <p:spPr/>
        <p:txBody>
          <a:bodyPr/>
          <a:lstStyle>
            <a:lvl1pPr>
              <a:defRPr/>
            </a:lvl1pPr>
          </a:lstStyle>
          <a:p>
            <a:pPr>
              <a:defRPr/>
            </a:pPr>
            <a:endParaRPr lang="es-VE"/>
          </a:p>
        </p:txBody>
      </p:sp>
      <p:sp>
        <p:nvSpPr>
          <p:cNvPr id="6" name="5 Marcador de número de diapositiva"/>
          <p:cNvSpPr>
            <a:spLocks noGrp="1"/>
          </p:cNvSpPr>
          <p:nvPr>
            <p:ph type="sldNum" sz="quarter" idx="12"/>
          </p:nvPr>
        </p:nvSpPr>
        <p:spPr/>
        <p:txBody>
          <a:bodyPr/>
          <a:lstStyle>
            <a:lvl1pPr>
              <a:defRPr/>
            </a:lvl1pPr>
          </a:lstStyle>
          <a:p>
            <a:fld id="{396EBC5F-0CBB-47F3-A325-1BACAA922B56}" type="slidenum">
              <a:rPr lang="es-VE" altLang="es-VE"/>
              <a:pPr/>
              <a:t>‹Nº›</a:t>
            </a:fld>
            <a:endParaRPr lang="es-VE" altLang="es-VE"/>
          </a:p>
        </p:txBody>
      </p:sp>
    </p:spTree>
    <p:extLst>
      <p:ext uri="{BB962C8B-B14F-4D97-AF65-F5344CB8AC3E}">
        <p14:creationId xmlns:p14="http://schemas.microsoft.com/office/powerpoint/2010/main" val="3210251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FB1322AC-5596-4BF0-AE05-A0D7D06BE43E}" type="datetimeFigureOut">
              <a:rPr lang="es-VE"/>
              <a:pPr>
                <a:defRPr/>
              </a:pPr>
              <a:t>06/04/2015</a:t>
            </a:fld>
            <a:endParaRPr lang="es-VE" dirty="0"/>
          </a:p>
        </p:txBody>
      </p:sp>
      <p:sp>
        <p:nvSpPr>
          <p:cNvPr id="5" name="4 Marcador de pie de página"/>
          <p:cNvSpPr>
            <a:spLocks noGrp="1"/>
          </p:cNvSpPr>
          <p:nvPr>
            <p:ph type="ftr" sz="quarter" idx="11"/>
          </p:nvPr>
        </p:nvSpPr>
        <p:spPr/>
        <p:txBody>
          <a:bodyPr/>
          <a:lstStyle>
            <a:lvl1pPr>
              <a:defRPr/>
            </a:lvl1pPr>
          </a:lstStyle>
          <a:p>
            <a:pPr>
              <a:defRPr/>
            </a:pPr>
            <a:endParaRPr lang="es-VE"/>
          </a:p>
        </p:txBody>
      </p:sp>
      <p:sp>
        <p:nvSpPr>
          <p:cNvPr id="6" name="5 Marcador de número de diapositiva"/>
          <p:cNvSpPr>
            <a:spLocks noGrp="1"/>
          </p:cNvSpPr>
          <p:nvPr>
            <p:ph type="sldNum" sz="quarter" idx="12"/>
          </p:nvPr>
        </p:nvSpPr>
        <p:spPr/>
        <p:txBody>
          <a:bodyPr/>
          <a:lstStyle>
            <a:lvl1pPr>
              <a:defRPr/>
            </a:lvl1pPr>
          </a:lstStyle>
          <a:p>
            <a:fld id="{FFE61AD3-1A45-491F-9E2A-42AB292A9204}" type="slidenum">
              <a:rPr lang="es-VE" altLang="es-VE"/>
              <a:pPr/>
              <a:t>‹Nº›</a:t>
            </a:fld>
            <a:endParaRPr lang="es-VE" altLang="es-VE"/>
          </a:p>
        </p:txBody>
      </p:sp>
    </p:spTree>
    <p:extLst>
      <p:ext uri="{BB962C8B-B14F-4D97-AF65-F5344CB8AC3E}">
        <p14:creationId xmlns:p14="http://schemas.microsoft.com/office/powerpoint/2010/main" val="1563778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3 Marcador de fecha"/>
          <p:cNvSpPr>
            <a:spLocks noGrp="1"/>
          </p:cNvSpPr>
          <p:nvPr>
            <p:ph type="dt" sz="half" idx="10"/>
          </p:nvPr>
        </p:nvSpPr>
        <p:spPr/>
        <p:txBody>
          <a:bodyPr/>
          <a:lstStyle>
            <a:lvl1pPr>
              <a:defRPr/>
            </a:lvl1pPr>
          </a:lstStyle>
          <a:p>
            <a:pPr>
              <a:defRPr/>
            </a:pPr>
            <a:fld id="{FD9D625E-2E8E-42B5-BCA5-C7F320D4FCB6}" type="datetimeFigureOut">
              <a:rPr lang="es-VE"/>
              <a:pPr>
                <a:defRPr/>
              </a:pPr>
              <a:t>06/04/2015</a:t>
            </a:fld>
            <a:endParaRPr lang="es-VE" dirty="0"/>
          </a:p>
        </p:txBody>
      </p:sp>
      <p:sp>
        <p:nvSpPr>
          <p:cNvPr id="6" name="4 Marcador de pie de página"/>
          <p:cNvSpPr>
            <a:spLocks noGrp="1"/>
          </p:cNvSpPr>
          <p:nvPr>
            <p:ph type="ftr" sz="quarter" idx="11"/>
          </p:nvPr>
        </p:nvSpPr>
        <p:spPr/>
        <p:txBody>
          <a:bodyPr/>
          <a:lstStyle>
            <a:lvl1pPr>
              <a:defRPr/>
            </a:lvl1pPr>
          </a:lstStyle>
          <a:p>
            <a:pPr>
              <a:defRPr/>
            </a:pPr>
            <a:endParaRPr lang="es-VE"/>
          </a:p>
        </p:txBody>
      </p:sp>
      <p:sp>
        <p:nvSpPr>
          <p:cNvPr id="7" name="5 Marcador de número de diapositiva"/>
          <p:cNvSpPr>
            <a:spLocks noGrp="1"/>
          </p:cNvSpPr>
          <p:nvPr>
            <p:ph type="sldNum" sz="quarter" idx="12"/>
          </p:nvPr>
        </p:nvSpPr>
        <p:spPr/>
        <p:txBody>
          <a:bodyPr/>
          <a:lstStyle>
            <a:lvl1pPr>
              <a:defRPr/>
            </a:lvl1pPr>
          </a:lstStyle>
          <a:p>
            <a:fld id="{3A0ABCD5-A762-40E6-B20C-4A81A5813541}" type="slidenum">
              <a:rPr lang="es-VE" altLang="es-VE"/>
              <a:pPr/>
              <a:t>‹Nº›</a:t>
            </a:fld>
            <a:endParaRPr lang="es-VE" altLang="es-VE"/>
          </a:p>
        </p:txBody>
      </p:sp>
    </p:spTree>
    <p:extLst>
      <p:ext uri="{BB962C8B-B14F-4D97-AF65-F5344CB8AC3E}">
        <p14:creationId xmlns:p14="http://schemas.microsoft.com/office/powerpoint/2010/main" val="2036214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7" name="3 Marcador de fecha"/>
          <p:cNvSpPr>
            <a:spLocks noGrp="1"/>
          </p:cNvSpPr>
          <p:nvPr>
            <p:ph type="dt" sz="half" idx="10"/>
          </p:nvPr>
        </p:nvSpPr>
        <p:spPr/>
        <p:txBody>
          <a:bodyPr/>
          <a:lstStyle>
            <a:lvl1pPr>
              <a:defRPr/>
            </a:lvl1pPr>
          </a:lstStyle>
          <a:p>
            <a:pPr>
              <a:defRPr/>
            </a:pPr>
            <a:fld id="{FC78D5D8-43D1-40CC-83A8-8881E7951BEB}" type="datetimeFigureOut">
              <a:rPr lang="es-VE"/>
              <a:pPr>
                <a:defRPr/>
              </a:pPr>
              <a:t>06/04/2015</a:t>
            </a:fld>
            <a:endParaRPr lang="es-VE" dirty="0"/>
          </a:p>
        </p:txBody>
      </p:sp>
      <p:sp>
        <p:nvSpPr>
          <p:cNvPr id="8" name="4 Marcador de pie de página"/>
          <p:cNvSpPr>
            <a:spLocks noGrp="1"/>
          </p:cNvSpPr>
          <p:nvPr>
            <p:ph type="ftr" sz="quarter" idx="11"/>
          </p:nvPr>
        </p:nvSpPr>
        <p:spPr/>
        <p:txBody>
          <a:bodyPr/>
          <a:lstStyle>
            <a:lvl1pPr>
              <a:defRPr/>
            </a:lvl1pPr>
          </a:lstStyle>
          <a:p>
            <a:pPr>
              <a:defRPr/>
            </a:pPr>
            <a:endParaRPr lang="es-VE"/>
          </a:p>
        </p:txBody>
      </p:sp>
      <p:sp>
        <p:nvSpPr>
          <p:cNvPr id="9" name="5 Marcador de número de diapositiva"/>
          <p:cNvSpPr>
            <a:spLocks noGrp="1"/>
          </p:cNvSpPr>
          <p:nvPr>
            <p:ph type="sldNum" sz="quarter" idx="12"/>
          </p:nvPr>
        </p:nvSpPr>
        <p:spPr/>
        <p:txBody>
          <a:bodyPr/>
          <a:lstStyle>
            <a:lvl1pPr>
              <a:defRPr/>
            </a:lvl1pPr>
          </a:lstStyle>
          <a:p>
            <a:fld id="{8FF1C6C9-18C7-4D9B-A39B-0ACE04400A28}" type="slidenum">
              <a:rPr lang="es-VE" altLang="es-VE"/>
              <a:pPr/>
              <a:t>‹Nº›</a:t>
            </a:fld>
            <a:endParaRPr lang="es-VE" altLang="es-VE"/>
          </a:p>
        </p:txBody>
      </p:sp>
    </p:spTree>
    <p:extLst>
      <p:ext uri="{BB962C8B-B14F-4D97-AF65-F5344CB8AC3E}">
        <p14:creationId xmlns:p14="http://schemas.microsoft.com/office/powerpoint/2010/main" val="3093840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3 Marcador de fecha"/>
          <p:cNvSpPr>
            <a:spLocks noGrp="1"/>
          </p:cNvSpPr>
          <p:nvPr>
            <p:ph type="dt" sz="half" idx="10"/>
          </p:nvPr>
        </p:nvSpPr>
        <p:spPr/>
        <p:txBody>
          <a:bodyPr/>
          <a:lstStyle>
            <a:lvl1pPr>
              <a:defRPr/>
            </a:lvl1pPr>
          </a:lstStyle>
          <a:p>
            <a:pPr>
              <a:defRPr/>
            </a:pPr>
            <a:fld id="{37CA72D2-896E-4232-A3DD-536EA27726F0}" type="datetimeFigureOut">
              <a:rPr lang="es-VE"/>
              <a:pPr>
                <a:defRPr/>
              </a:pPr>
              <a:t>06/04/2015</a:t>
            </a:fld>
            <a:endParaRPr lang="es-VE" dirty="0"/>
          </a:p>
        </p:txBody>
      </p:sp>
      <p:sp>
        <p:nvSpPr>
          <p:cNvPr id="4" name="4 Marcador de pie de página"/>
          <p:cNvSpPr>
            <a:spLocks noGrp="1"/>
          </p:cNvSpPr>
          <p:nvPr>
            <p:ph type="ftr" sz="quarter" idx="11"/>
          </p:nvPr>
        </p:nvSpPr>
        <p:spPr/>
        <p:txBody>
          <a:bodyPr/>
          <a:lstStyle>
            <a:lvl1pPr>
              <a:defRPr/>
            </a:lvl1pPr>
          </a:lstStyle>
          <a:p>
            <a:pPr>
              <a:defRPr/>
            </a:pPr>
            <a:endParaRPr lang="es-VE"/>
          </a:p>
        </p:txBody>
      </p:sp>
      <p:sp>
        <p:nvSpPr>
          <p:cNvPr id="5" name="5 Marcador de número de diapositiva"/>
          <p:cNvSpPr>
            <a:spLocks noGrp="1"/>
          </p:cNvSpPr>
          <p:nvPr>
            <p:ph type="sldNum" sz="quarter" idx="12"/>
          </p:nvPr>
        </p:nvSpPr>
        <p:spPr/>
        <p:txBody>
          <a:bodyPr/>
          <a:lstStyle>
            <a:lvl1pPr>
              <a:defRPr/>
            </a:lvl1pPr>
          </a:lstStyle>
          <a:p>
            <a:fld id="{428943A2-8B3B-497A-910F-781A69C3F355}" type="slidenum">
              <a:rPr lang="es-VE" altLang="es-VE"/>
              <a:pPr/>
              <a:t>‹Nº›</a:t>
            </a:fld>
            <a:endParaRPr lang="es-VE" altLang="es-VE"/>
          </a:p>
        </p:txBody>
      </p:sp>
    </p:spTree>
    <p:extLst>
      <p:ext uri="{BB962C8B-B14F-4D97-AF65-F5344CB8AC3E}">
        <p14:creationId xmlns:p14="http://schemas.microsoft.com/office/powerpoint/2010/main" val="2065974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744401F9-C448-4596-BBDF-87D8D1DA6ACF}" type="datetimeFigureOut">
              <a:rPr lang="es-VE"/>
              <a:pPr>
                <a:defRPr/>
              </a:pPr>
              <a:t>06/04/2015</a:t>
            </a:fld>
            <a:endParaRPr lang="es-VE" dirty="0"/>
          </a:p>
        </p:txBody>
      </p:sp>
      <p:sp>
        <p:nvSpPr>
          <p:cNvPr id="3" name="4 Marcador de pie de página"/>
          <p:cNvSpPr>
            <a:spLocks noGrp="1"/>
          </p:cNvSpPr>
          <p:nvPr>
            <p:ph type="ftr" sz="quarter" idx="11"/>
          </p:nvPr>
        </p:nvSpPr>
        <p:spPr/>
        <p:txBody>
          <a:bodyPr/>
          <a:lstStyle>
            <a:lvl1pPr>
              <a:defRPr/>
            </a:lvl1pPr>
          </a:lstStyle>
          <a:p>
            <a:pPr>
              <a:defRPr/>
            </a:pPr>
            <a:endParaRPr lang="es-VE"/>
          </a:p>
        </p:txBody>
      </p:sp>
      <p:sp>
        <p:nvSpPr>
          <p:cNvPr id="4" name="5 Marcador de número de diapositiva"/>
          <p:cNvSpPr>
            <a:spLocks noGrp="1"/>
          </p:cNvSpPr>
          <p:nvPr>
            <p:ph type="sldNum" sz="quarter" idx="12"/>
          </p:nvPr>
        </p:nvSpPr>
        <p:spPr/>
        <p:txBody>
          <a:bodyPr/>
          <a:lstStyle>
            <a:lvl1pPr>
              <a:defRPr/>
            </a:lvl1pPr>
          </a:lstStyle>
          <a:p>
            <a:fld id="{22BA9E39-9E15-439E-B7CB-D4BE83BA2EC3}" type="slidenum">
              <a:rPr lang="es-VE" altLang="es-VE"/>
              <a:pPr/>
              <a:t>‹Nº›</a:t>
            </a:fld>
            <a:endParaRPr lang="es-VE" altLang="es-VE"/>
          </a:p>
        </p:txBody>
      </p:sp>
    </p:spTree>
    <p:extLst>
      <p:ext uri="{BB962C8B-B14F-4D97-AF65-F5344CB8AC3E}">
        <p14:creationId xmlns:p14="http://schemas.microsoft.com/office/powerpoint/2010/main" val="1045845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V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FEB3A877-2305-4DBF-A44B-044B6E25C295}" type="datetimeFigureOut">
              <a:rPr lang="es-VE"/>
              <a:pPr>
                <a:defRPr/>
              </a:pPr>
              <a:t>06/04/2015</a:t>
            </a:fld>
            <a:endParaRPr lang="es-VE" dirty="0"/>
          </a:p>
        </p:txBody>
      </p:sp>
      <p:sp>
        <p:nvSpPr>
          <p:cNvPr id="6" name="4 Marcador de pie de página"/>
          <p:cNvSpPr>
            <a:spLocks noGrp="1"/>
          </p:cNvSpPr>
          <p:nvPr>
            <p:ph type="ftr" sz="quarter" idx="11"/>
          </p:nvPr>
        </p:nvSpPr>
        <p:spPr/>
        <p:txBody>
          <a:bodyPr/>
          <a:lstStyle>
            <a:lvl1pPr>
              <a:defRPr/>
            </a:lvl1pPr>
          </a:lstStyle>
          <a:p>
            <a:pPr>
              <a:defRPr/>
            </a:pPr>
            <a:endParaRPr lang="es-VE"/>
          </a:p>
        </p:txBody>
      </p:sp>
      <p:sp>
        <p:nvSpPr>
          <p:cNvPr id="7" name="5 Marcador de número de diapositiva"/>
          <p:cNvSpPr>
            <a:spLocks noGrp="1"/>
          </p:cNvSpPr>
          <p:nvPr>
            <p:ph type="sldNum" sz="quarter" idx="12"/>
          </p:nvPr>
        </p:nvSpPr>
        <p:spPr/>
        <p:txBody>
          <a:bodyPr/>
          <a:lstStyle>
            <a:lvl1pPr>
              <a:defRPr/>
            </a:lvl1pPr>
          </a:lstStyle>
          <a:p>
            <a:fld id="{A5F5E104-D80D-45A8-9896-52BF478E5283}" type="slidenum">
              <a:rPr lang="es-VE" altLang="es-VE"/>
              <a:pPr/>
              <a:t>‹Nº›</a:t>
            </a:fld>
            <a:endParaRPr lang="es-VE" altLang="es-VE"/>
          </a:p>
        </p:txBody>
      </p:sp>
    </p:spTree>
    <p:extLst>
      <p:ext uri="{BB962C8B-B14F-4D97-AF65-F5344CB8AC3E}">
        <p14:creationId xmlns:p14="http://schemas.microsoft.com/office/powerpoint/2010/main" val="1612699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VE"/>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VE"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F331CB90-A597-4A0A-A27E-598EA5A42153}" type="datetimeFigureOut">
              <a:rPr lang="es-VE"/>
              <a:pPr>
                <a:defRPr/>
              </a:pPr>
              <a:t>06/04/2015</a:t>
            </a:fld>
            <a:endParaRPr lang="es-VE" dirty="0"/>
          </a:p>
        </p:txBody>
      </p:sp>
      <p:sp>
        <p:nvSpPr>
          <p:cNvPr id="6" name="4 Marcador de pie de página"/>
          <p:cNvSpPr>
            <a:spLocks noGrp="1"/>
          </p:cNvSpPr>
          <p:nvPr>
            <p:ph type="ftr" sz="quarter" idx="11"/>
          </p:nvPr>
        </p:nvSpPr>
        <p:spPr/>
        <p:txBody>
          <a:bodyPr/>
          <a:lstStyle>
            <a:lvl1pPr>
              <a:defRPr/>
            </a:lvl1pPr>
          </a:lstStyle>
          <a:p>
            <a:pPr>
              <a:defRPr/>
            </a:pPr>
            <a:endParaRPr lang="es-VE"/>
          </a:p>
        </p:txBody>
      </p:sp>
      <p:sp>
        <p:nvSpPr>
          <p:cNvPr id="7" name="5 Marcador de número de diapositiva"/>
          <p:cNvSpPr>
            <a:spLocks noGrp="1"/>
          </p:cNvSpPr>
          <p:nvPr>
            <p:ph type="sldNum" sz="quarter" idx="12"/>
          </p:nvPr>
        </p:nvSpPr>
        <p:spPr/>
        <p:txBody>
          <a:bodyPr/>
          <a:lstStyle>
            <a:lvl1pPr>
              <a:defRPr/>
            </a:lvl1pPr>
          </a:lstStyle>
          <a:p>
            <a:fld id="{9ABB281A-493F-459F-A025-0BFBF59FFD71}" type="slidenum">
              <a:rPr lang="es-VE" altLang="es-VE"/>
              <a:pPr/>
              <a:t>‹Nº›</a:t>
            </a:fld>
            <a:endParaRPr lang="es-VE" altLang="es-VE"/>
          </a:p>
        </p:txBody>
      </p:sp>
    </p:spTree>
    <p:extLst>
      <p:ext uri="{BB962C8B-B14F-4D97-AF65-F5344CB8AC3E}">
        <p14:creationId xmlns:p14="http://schemas.microsoft.com/office/powerpoint/2010/main" val="2369513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VE" smtClean="0"/>
              <a:t>Haga clic para modificar el estilo de título del patrón</a:t>
            </a:r>
            <a:endParaRPr lang="es-VE" altLang="es-VE" smtClean="0"/>
          </a:p>
        </p:txBody>
      </p:sp>
      <p:sp>
        <p:nvSpPr>
          <p:cNvPr id="1027" name="2 Marcador de texto"/>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VE" smtClean="0"/>
              <a:t>Haga clic para modificar el estilo de texto del patrón</a:t>
            </a:r>
          </a:p>
          <a:p>
            <a:pPr lvl="1"/>
            <a:r>
              <a:rPr lang="es-ES" altLang="es-VE" smtClean="0"/>
              <a:t>Segundo nivel</a:t>
            </a:r>
          </a:p>
          <a:p>
            <a:pPr lvl="2"/>
            <a:r>
              <a:rPr lang="es-ES" altLang="es-VE" smtClean="0"/>
              <a:t>Tercer nivel</a:t>
            </a:r>
          </a:p>
          <a:p>
            <a:pPr lvl="3"/>
            <a:r>
              <a:rPr lang="es-ES" altLang="es-VE" smtClean="0"/>
              <a:t>Cuarto nivel</a:t>
            </a:r>
          </a:p>
          <a:p>
            <a:pPr lvl="4"/>
            <a:r>
              <a:rPr lang="es-ES" altLang="es-VE" smtClean="0"/>
              <a:t>Quinto nivel</a:t>
            </a:r>
            <a:endParaRPr lang="es-VE" altLang="es-VE"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4FF8B94D-87EC-4EA6-A573-67D06919916A}" type="datetimeFigureOut">
              <a:rPr lang="es-VE"/>
              <a:pPr>
                <a:defRPr/>
              </a:pPr>
              <a:t>06/04/2015</a:t>
            </a:fld>
            <a:endParaRPr lang="es-VE"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VE"/>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00C0E056-9BE5-4199-AF0E-2C709B0E65BB}" type="slidenum">
              <a:rPr lang="es-VE" altLang="es-VE"/>
              <a:pPr/>
              <a:t>‹Nº›</a:t>
            </a:fld>
            <a:endParaRPr lang="es-VE" altLang="es-V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7.png"/><Relationship Id="rId1" Type="http://schemas.openxmlformats.org/officeDocument/2006/relationships/slideLayout" Target="../slideLayouts/slideLayout7.xml"/><Relationship Id="rId4" Type="http://schemas.openxmlformats.org/officeDocument/2006/relationships/image" Target="../media/image20.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 Id="rId5" Type="http://schemas.openxmlformats.org/officeDocument/2006/relationships/image" Target="../media/image24.png"/><Relationship Id="rId4" Type="http://schemas.openxmlformats.org/officeDocument/2006/relationships/image" Target="../media/image23.png"/></Relationships>
</file>

<file path=ppt/slides/_rels/slide2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5.png"/><Relationship Id="rId1" Type="http://schemas.openxmlformats.org/officeDocument/2006/relationships/slideLayout" Target="../slideLayouts/slideLayout7.xml"/><Relationship Id="rId5" Type="http://schemas.openxmlformats.org/officeDocument/2006/relationships/image" Target="../media/image26.png"/><Relationship Id="rId4" Type="http://schemas.openxmlformats.org/officeDocument/2006/relationships/image" Target="../media/image24.png"/></Relationships>
</file>

<file path=ppt/slides/_rels/slide2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7.xml"/><Relationship Id="rId6" Type="http://schemas.openxmlformats.org/officeDocument/2006/relationships/image" Target="../media/image21.png"/><Relationship Id="rId5" Type="http://schemas.openxmlformats.org/officeDocument/2006/relationships/image" Target="../media/image27.png"/><Relationship Id="rId4" Type="http://schemas.openxmlformats.org/officeDocument/2006/relationships/image" Target="../media/image2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5.png"/><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4.png"/><Relationship Id="rId4" Type="http://schemas.openxmlformats.org/officeDocument/2006/relationships/image" Target="../media/image23.png"/></Relationships>
</file>

<file path=ppt/slides/_rels/slide31.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2.png"/><Relationship Id="rId7" Type="http://schemas.openxmlformats.org/officeDocument/2006/relationships/image" Target="../media/image24.png"/><Relationship Id="rId2" Type="http://schemas.openxmlformats.org/officeDocument/2006/relationships/image" Target="../media/image21.png"/><Relationship Id="rId1" Type="http://schemas.openxmlformats.org/officeDocument/2006/relationships/slideLayout" Target="../slideLayouts/slideLayout7.xml"/><Relationship Id="rId6" Type="http://schemas.openxmlformats.org/officeDocument/2006/relationships/image" Target="../media/image23.png"/><Relationship Id="rId11" Type="http://schemas.openxmlformats.org/officeDocument/2006/relationships/image" Target="../media/image30.png"/><Relationship Id="rId5" Type="http://schemas.openxmlformats.org/officeDocument/2006/relationships/image" Target="../media/image28.png"/><Relationship Id="rId10" Type="http://schemas.openxmlformats.org/officeDocument/2006/relationships/image" Target="../media/image29.png"/><Relationship Id="rId4" Type="http://schemas.openxmlformats.org/officeDocument/2006/relationships/image" Target="../media/image25.png"/><Relationship Id="rId9" Type="http://schemas.openxmlformats.org/officeDocument/2006/relationships/image" Target="../media/image27.png"/></Relationships>
</file>

<file path=ppt/slides/_rels/slide3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 Id="rId5" Type="http://schemas.openxmlformats.org/officeDocument/2006/relationships/image" Target="../media/image25.png"/><Relationship Id="rId4" Type="http://schemas.openxmlformats.org/officeDocument/2006/relationships/image" Target="../media/image22.png"/></Relationships>
</file>

<file path=ppt/slides/_rels/slide33.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4.png"/><Relationship Id="rId2" Type="http://schemas.openxmlformats.org/officeDocument/2006/relationships/image" Target="../media/image31.png"/><Relationship Id="rId1" Type="http://schemas.openxmlformats.org/officeDocument/2006/relationships/slideLayout" Target="../slideLayouts/slideLayout7.xml"/><Relationship Id="rId6" Type="http://schemas.openxmlformats.org/officeDocument/2006/relationships/image" Target="../media/image23.png"/><Relationship Id="rId5" Type="http://schemas.openxmlformats.org/officeDocument/2006/relationships/image" Target="../media/image25.png"/><Relationship Id="rId4" Type="http://schemas.openxmlformats.org/officeDocument/2006/relationships/image" Target="../media/image22.png"/></Relationships>
</file>

<file path=ppt/slides/_rels/slide34.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2.png"/><Relationship Id="rId7" Type="http://schemas.openxmlformats.org/officeDocument/2006/relationships/image" Target="../media/image28.png"/><Relationship Id="rId2" Type="http://schemas.openxmlformats.org/officeDocument/2006/relationships/image" Target="../media/image32.png"/><Relationship Id="rId1" Type="http://schemas.openxmlformats.org/officeDocument/2006/relationships/slideLayout" Target="../slideLayouts/slideLayout7.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5.png"/></Relationships>
</file>

<file path=ppt/slides/_rels/slide35.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7.xml"/><Relationship Id="rId4" Type="http://schemas.openxmlformats.org/officeDocument/2006/relationships/image" Target="../media/image36.png"/></Relationships>
</file>

<file path=ppt/slides/_rels/slide37.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7.xml"/><Relationship Id="rId5" Type="http://schemas.openxmlformats.org/officeDocument/2006/relationships/image" Target="../media/image40.png"/><Relationship Id="rId4" Type="http://schemas.openxmlformats.org/officeDocument/2006/relationships/image" Target="../media/image39.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Título"/>
          <p:cNvSpPr>
            <a:spLocks noGrp="1"/>
          </p:cNvSpPr>
          <p:nvPr>
            <p:ph type="ctrTitle"/>
          </p:nvPr>
        </p:nvSpPr>
        <p:spPr>
          <a:xfrm>
            <a:off x="611188" y="1989138"/>
            <a:ext cx="7772400" cy="1470025"/>
          </a:xfrm>
        </p:spPr>
        <p:txBody>
          <a:bodyPr/>
          <a:lstStyle/>
          <a:p>
            <a:pPr eaLnBrk="1" hangingPunct="1"/>
            <a:r>
              <a:rPr lang="es-VE" altLang="es-VE" smtClean="0"/>
              <a:t>Tema IV</a:t>
            </a:r>
            <a:br>
              <a:rPr lang="es-VE" altLang="es-VE" smtClean="0"/>
            </a:br>
            <a:r>
              <a:rPr lang="es-VE" altLang="es-VE" smtClean="0"/>
              <a:t>CINEMÁTICA DE LOS FLUIDOS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CuadroTexto"/>
          <p:cNvSpPr txBox="1">
            <a:spLocks noChangeArrowheads="1"/>
          </p:cNvSpPr>
          <p:nvPr/>
        </p:nvSpPr>
        <p:spPr bwMode="auto">
          <a:xfrm>
            <a:off x="466725" y="549275"/>
            <a:ext cx="38195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s-VE" altLang="es-VE" b="1">
                <a:latin typeface="Calibri" panose="020F0502020204030204" pitchFamily="34" charset="0"/>
              </a:rPr>
              <a:t>FLUJO PERMANENTE Y NO UNIFORME</a:t>
            </a:r>
          </a:p>
        </p:txBody>
      </p:sp>
      <p:pic>
        <p:nvPicPr>
          <p:cNvPr id="1126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988" y="1412875"/>
            <a:ext cx="7077075" cy="280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3 CuadroTexto"/>
          <p:cNvSpPr txBox="1">
            <a:spLocks noChangeArrowheads="1"/>
          </p:cNvSpPr>
          <p:nvPr/>
        </p:nvSpPr>
        <p:spPr bwMode="auto">
          <a:xfrm>
            <a:off x="2555875" y="4221163"/>
            <a:ext cx="1547813"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en t=t</a:t>
            </a:r>
            <a:r>
              <a:rPr lang="es-VE" altLang="es-VE" baseline="-25000">
                <a:latin typeface="Calibri" panose="020F0502020204030204" pitchFamily="34" charset="0"/>
              </a:rPr>
              <a:t>o</a:t>
            </a:r>
            <a:r>
              <a:rPr lang="es-VE" altLang="es-VE">
                <a:latin typeface="Calibri" panose="020F0502020204030204" pitchFamily="34" charset="0"/>
              </a:rPr>
              <a:t>; V</a:t>
            </a:r>
            <a:r>
              <a:rPr lang="es-VE" altLang="es-VE" baseline="-25000">
                <a:latin typeface="Calibri" panose="020F0502020204030204" pitchFamily="34" charset="0"/>
              </a:rPr>
              <a:t>A</a:t>
            </a:r>
            <a:r>
              <a:rPr lang="es-VE" altLang="es-VE">
                <a:latin typeface="Calibri" panose="020F0502020204030204" pitchFamily="34" charset="0"/>
              </a:rPr>
              <a:t>= V</a:t>
            </a:r>
            <a:r>
              <a:rPr lang="es-VE" altLang="es-VE" baseline="-25000">
                <a:latin typeface="Calibri" panose="020F0502020204030204" pitchFamily="34" charset="0"/>
              </a:rPr>
              <a:t>0</a:t>
            </a:r>
          </a:p>
          <a:p>
            <a:pPr eaLnBrk="1" hangingPunct="1"/>
            <a:r>
              <a:rPr lang="es-VE" altLang="es-VE">
                <a:latin typeface="Calibri" panose="020F0502020204030204" pitchFamily="34" charset="0"/>
              </a:rPr>
              <a:t>en t=t</a:t>
            </a:r>
            <a:r>
              <a:rPr lang="es-VE" altLang="es-VE" baseline="-25000">
                <a:latin typeface="Calibri" panose="020F0502020204030204" pitchFamily="34" charset="0"/>
              </a:rPr>
              <a:t>1</a:t>
            </a:r>
            <a:r>
              <a:rPr lang="es-VE" altLang="es-VE">
                <a:latin typeface="Calibri" panose="020F0502020204030204" pitchFamily="34" charset="0"/>
              </a:rPr>
              <a:t>; V</a:t>
            </a:r>
            <a:r>
              <a:rPr lang="es-VE" altLang="es-VE" baseline="-25000">
                <a:latin typeface="Calibri" panose="020F0502020204030204" pitchFamily="34" charset="0"/>
              </a:rPr>
              <a:t>A</a:t>
            </a:r>
            <a:r>
              <a:rPr lang="es-VE" altLang="es-VE">
                <a:latin typeface="Calibri" panose="020F0502020204030204" pitchFamily="34" charset="0"/>
              </a:rPr>
              <a:t>= V</a:t>
            </a:r>
            <a:r>
              <a:rPr lang="es-VE" altLang="es-VE" baseline="-25000">
                <a:latin typeface="Calibri" panose="020F0502020204030204" pitchFamily="34" charset="0"/>
              </a:rPr>
              <a:t>0</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en t=t</a:t>
            </a:r>
            <a:r>
              <a:rPr lang="es-VE" altLang="es-VE" baseline="-25000">
                <a:latin typeface="Calibri" panose="020F0502020204030204" pitchFamily="34" charset="0"/>
              </a:rPr>
              <a:t>n</a:t>
            </a:r>
            <a:r>
              <a:rPr lang="es-VE" altLang="es-VE">
                <a:latin typeface="Calibri" panose="020F0502020204030204" pitchFamily="34" charset="0"/>
              </a:rPr>
              <a:t>; V</a:t>
            </a:r>
            <a:r>
              <a:rPr lang="es-VE" altLang="es-VE" baseline="-25000">
                <a:latin typeface="Calibri" panose="020F0502020204030204" pitchFamily="34" charset="0"/>
              </a:rPr>
              <a:t>A</a:t>
            </a:r>
            <a:r>
              <a:rPr lang="es-VE" altLang="es-VE">
                <a:latin typeface="Calibri" panose="020F0502020204030204" pitchFamily="34" charset="0"/>
              </a:rPr>
              <a:t>= V</a:t>
            </a:r>
            <a:r>
              <a:rPr lang="es-VE" altLang="es-VE" baseline="-25000">
                <a:latin typeface="Calibri" panose="020F0502020204030204" pitchFamily="34" charset="0"/>
              </a:rPr>
              <a:t>0</a:t>
            </a:r>
            <a:endParaRPr lang="es-VE" altLang="es-VE">
              <a:latin typeface="Calibri" panose="020F0502020204030204" pitchFamily="34" charset="0"/>
            </a:endParaRPr>
          </a:p>
          <a:p>
            <a:pPr eaLnBrk="1" hangingPunct="1"/>
            <a:endParaRPr lang="es-VE" altLang="es-VE">
              <a:latin typeface="Calibri" panose="020F0502020204030204" pitchFamily="34" charset="0"/>
            </a:endParaRPr>
          </a:p>
        </p:txBody>
      </p:sp>
      <p:sp>
        <p:nvSpPr>
          <p:cNvPr id="11269" name="4 CuadroTexto"/>
          <p:cNvSpPr txBox="1">
            <a:spLocks noChangeArrowheads="1"/>
          </p:cNvSpPr>
          <p:nvPr/>
        </p:nvSpPr>
        <p:spPr bwMode="auto">
          <a:xfrm>
            <a:off x="5184775" y="4214813"/>
            <a:ext cx="1547813"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en t=t</a:t>
            </a:r>
            <a:r>
              <a:rPr lang="es-VE" altLang="es-VE" baseline="-25000">
                <a:latin typeface="Calibri" panose="020F0502020204030204" pitchFamily="34" charset="0"/>
              </a:rPr>
              <a:t>o</a:t>
            </a:r>
            <a:r>
              <a:rPr lang="es-VE" altLang="es-VE">
                <a:latin typeface="Calibri" panose="020F0502020204030204" pitchFamily="34" charset="0"/>
              </a:rPr>
              <a:t>; V</a:t>
            </a:r>
            <a:r>
              <a:rPr lang="es-VE" altLang="es-VE" baseline="-25000">
                <a:latin typeface="Calibri" panose="020F0502020204030204" pitchFamily="34" charset="0"/>
              </a:rPr>
              <a:t>B</a:t>
            </a:r>
            <a:r>
              <a:rPr lang="es-VE" altLang="es-VE">
                <a:latin typeface="Calibri" panose="020F0502020204030204" pitchFamily="34" charset="0"/>
              </a:rPr>
              <a:t>= V</a:t>
            </a:r>
            <a:r>
              <a:rPr lang="es-VE" altLang="es-VE" baseline="-25000">
                <a:latin typeface="Calibri" panose="020F0502020204030204" pitchFamily="34" charset="0"/>
              </a:rPr>
              <a:t>1</a:t>
            </a:r>
          </a:p>
          <a:p>
            <a:pPr eaLnBrk="1" hangingPunct="1"/>
            <a:r>
              <a:rPr lang="es-VE" altLang="es-VE">
                <a:latin typeface="Calibri" panose="020F0502020204030204" pitchFamily="34" charset="0"/>
              </a:rPr>
              <a:t>en t=t</a:t>
            </a:r>
            <a:r>
              <a:rPr lang="es-VE" altLang="es-VE" baseline="-25000">
                <a:latin typeface="Calibri" panose="020F0502020204030204" pitchFamily="34" charset="0"/>
              </a:rPr>
              <a:t>1</a:t>
            </a:r>
            <a:r>
              <a:rPr lang="es-VE" altLang="es-VE">
                <a:latin typeface="Calibri" panose="020F0502020204030204" pitchFamily="34" charset="0"/>
              </a:rPr>
              <a:t>; V</a:t>
            </a:r>
            <a:r>
              <a:rPr lang="es-VE" altLang="es-VE" baseline="-25000">
                <a:latin typeface="Calibri" panose="020F0502020204030204" pitchFamily="34" charset="0"/>
              </a:rPr>
              <a:t>B</a:t>
            </a:r>
            <a:r>
              <a:rPr lang="es-VE" altLang="es-VE">
                <a:latin typeface="Calibri" panose="020F0502020204030204" pitchFamily="34" charset="0"/>
              </a:rPr>
              <a:t>= V</a:t>
            </a:r>
            <a:r>
              <a:rPr lang="es-VE" altLang="es-VE" baseline="-25000">
                <a:latin typeface="Calibri" panose="020F0502020204030204" pitchFamily="34" charset="0"/>
              </a:rPr>
              <a:t>1</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en t=t</a:t>
            </a:r>
            <a:r>
              <a:rPr lang="es-VE" altLang="es-VE" baseline="-25000">
                <a:latin typeface="Calibri" panose="020F0502020204030204" pitchFamily="34" charset="0"/>
              </a:rPr>
              <a:t>n</a:t>
            </a:r>
            <a:r>
              <a:rPr lang="es-VE" altLang="es-VE">
                <a:latin typeface="Calibri" panose="020F0502020204030204" pitchFamily="34" charset="0"/>
              </a:rPr>
              <a:t>; V</a:t>
            </a:r>
            <a:r>
              <a:rPr lang="es-VE" altLang="es-VE" baseline="-25000">
                <a:latin typeface="Calibri" panose="020F0502020204030204" pitchFamily="34" charset="0"/>
              </a:rPr>
              <a:t>B</a:t>
            </a:r>
            <a:r>
              <a:rPr lang="es-VE" altLang="es-VE">
                <a:latin typeface="Calibri" panose="020F0502020204030204" pitchFamily="34" charset="0"/>
              </a:rPr>
              <a:t>= V</a:t>
            </a:r>
            <a:r>
              <a:rPr lang="es-VE" altLang="es-VE" baseline="-25000">
                <a:latin typeface="Calibri" panose="020F0502020204030204" pitchFamily="34" charset="0"/>
              </a:rPr>
              <a:t>1</a:t>
            </a:r>
            <a:endParaRPr lang="es-VE" altLang="es-VE">
              <a:latin typeface="Calibri" panose="020F0502020204030204" pitchFamily="34" charset="0"/>
            </a:endParaRPr>
          </a:p>
          <a:p>
            <a:pPr eaLnBrk="1" hangingPunct="1"/>
            <a:endParaRPr lang="es-VE" altLang="es-VE">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CuadroTexto"/>
          <p:cNvSpPr txBox="1">
            <a:spLocks noChangeArrowheads="1"/>
          </p:cNvSpPr>
          <p:nvPr/>
        </p:nvSpPr>
        <p:spPr bwMode="auto">
          <a:xfrm>
            <a:off x="466725" y="549275"/>
            <a:ext cx="38195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s-VE" altLang="es-VE" b="1">
                <a:latin typeface="Calibri" panose="020F0502020204030204" pitchFamily="34" charset="0"/>
              </a:rPr>
              <a:t>FLUJO NO PERMANENTE Y UNIFORME</a:t>
            </a:r>
          </a:p>
        </p:txBody>
      </p:sp>
      <p:cxnSp>
        <p:nvCxnSpPr>
          <p:cNvPr id="3" name="2 Conector recto"/>
          <p:cNvCxnSpPr/>
          <p:nvPr/>
        </p:nvCxnSpPr>
        <p:spPr>
          <a:xfrm>
            <a:off x="2268538" y="1960563"/>
            <a:ext cx="438308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3 Conector recto"/>
          <p:cNvCxnSpPr/>
          <p:nvPr/>
        </p:nvCxnSpPr>
        <p:spPr>
          <a:xfrm>
            <a:off x="2289175" y="3184525"/>
            <a:ext cx="43402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4 Conector recto"/>
          <p:cNvCxnSpPr/>
          <p:nvPr/>
        </p:nvCxnSpPr>
        <p:spPr>
          <a:xfrm rot="5400000">
            <a:off x="2304257" y="2572544"/>
            <a:ext cx="122396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rot="5400000">
            <a:off x="2951957" y="2569369"/>
            <a:ext cx="122396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6 Rectángulo"/>
          <p:cNvSpPr/>
          <p:nvPr/>
        </p:nvSpPr>
        <p:spPr>
          <a:xfrm>
            <a:off x="2268538" y="1685925"/>
            <a:ext cx="4383087" cy="24923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8" name="7 Rectángulo"/>
          <p:cNvSpPr/>
          <p:nvPr/>
        </p:nvSpPr>
        <p:spPr>
          <a:xfrm>
            <a:off x="2276475" y="3197225"/>
            <a:ext cx="4383088" cy="25082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cxnSp>
        <p:nvCxnSpPr>
          <p:cNvPr id="9" name="8 Conector recto de flecha"/>
          <p:cNvCxnSpPr/>
          <p:nvPr/>
        </p:nvCxnSpPr>
        <p:spPr>
          <a:xfrm>
            <a:off x="2916238" y="21764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0" name="9 Conector recto de flecha"/>
          <p:cNvCxnSpPr/>
          <p:nvPr/>
        </p:nvCxnSpPr>
        <p:spPr>
          <a:xfrm>
            <a:off x="2916238" y="23542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p:nvPr/>
        </p:nvCxnSpPr>
        <p:spPr>
          <a:xfrm>
            <a:off x="2898775" y="25447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2" name="11 Conector recto de flecha"/>
          <p:cNvCxnSpPr/>
          <p:nvPr/>
        </p:nvCxnSpPr>
        <p:spPr>
          <a:xfrm>
            <a:off x="2903538" y="27606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3" name="12 Conector recto de flecha"/>
          <p:cNvCxnSpPr/>
          <p:nvPr/>
        </p:nvCxnSpPr>
        <p:spPr>
          <a:xfrm>
            <a:off x="2898775" y="29257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a:off x="2916238" y="2041525"/>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5" name="14 Conector recto de flecha"/>
          <p:cNvCxnSpPr/>
          <p:nvPr/>
        </p:nvCxnSpPr>
        <p:spPr>
          <a:xfrm>
            <a:off x="2916238" y="31067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sp>
        <p:nvSpPr>
          <p:cNvPr id="12304" name="15 CuadroTexto"/>
          <p:cNvSpPr txBox="1">
            <a:spLocks noChangeArrowheads="1"/>
          </p:cNvSpPr>
          <p:nvPr/>
        </p:nvSpPr>
        <p:spPr bwMode="auto">
          <a:xfrm>
            <a:off x="2484438" y="2024063"/>
            <a:ext cx="3937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V</a:t>
            </a:r>
            <a:r>
              <a:rPr lang="es-VE" altLang="es-VE" baseline="-25000">
                <a:latin typeface="Calibri" panose="020F0502020204030204" pitchFamily="34" charset="0"/>
              </a:rPr>
              <a:t>A</a:t>
            </a:r>
          </a:p>
        </p:txBody>
      </p:sp>
      <p:sp>
        <p:nvSpPr>
          <p:cNvPr id="12305" name="16 CuadroTexto"/>
          <p:cNvSpPr txBox="1">
            <a:spLocks noChangeArrowheads="1"/>
          </p:cNvSpPr>
          <p:nvPr/>
        </p:nvSpPr>
        <p:spPr bwMode="auto">
          <a:xfrm>
            <a:off x="2555875" y="3486150"/>
            <a:ext cx="1565275" cy="203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en t=t</a:t>
            </a:r>
            <a:r>
              <a:rPr lang="es-VE" altLang="es-VE" baseline="-25000">
                <a:latin typeface="Calibri" panose="020F0502020204030204" pitchFamily="34" charset="0"/>
              </a:rPr>
              <a:t>o</a:t>
            </a:r>
            <a:r>
              <a:rPr lang="es-VE" altLang="es-VE">
                <a:latin typeface="Calibri" panose="020F0502020204030204" pitchFamily="34" charset="0"/>
              </a:rPr>
              <a:t>; V</a:t>
            </a:r>
            <a:r>
              <a:rPr lang="es-VE" altLang="es-VE" baseline="-25000">
                <a:latin typeface="Calibri" panose="020F0502020204030204" pitchFamily="34" charset="0"/>
              </a:rPr>
              <a:t>A</a:t>
            </a:r>
            <a:r>
              <a:rPr lang="es-VE" altLang="es-VE">
                <a:latin typeface="Calibri" panose="020F0502020204030204" pitchFamily="34" charset="0"/>
              </a:rPr>
              <a:t>= V</a:t>
            </a:r>
            <a:r>
              <a:rPr lang="es-VE" altLang="es-VE" baseline="-25000">
                <a:latin typeface="Calibri" panose="020F0502020204030204" pitchFamily="34" charset="0"/>
              </a:rPr>
              <a:t>0</a:t>
            </a:r>
          </a:p>
          <a:p>
            <a:pPr eaLnBrk="1" hangingPunct="1"/>
            <a:r>
              <a:rPr lang="es-VE" altLang="es-VE">
                <a:latin typeface="Calibri" panose="020F0502020204030204" pitchFamily="34" charset="0"/>
              </a:rPr>
              <a:t>en t=t</a:t>
            </a:r>
            <a:r>
              <a:rPr lang="es-VE" altLang="es-VE" baseline="-25000">
                <a:latin typeface="Calibri" panose="020F0502020204030204" pitchFamily="34" charset="0"/>
              </a:rPr>
              <a:t>1</a:t>
            </a:r>
            <a:r>
              <a:rPr lang="es-VE" altLang="es-VE">
                <a:latin typeface="Calibri" panose="020F0502020204030204" pitchFamily="34" charset="0"/>
              </a:rPr>
              <a:t>; V</a:t>
            </a:r>
            <a:r>
              <a:rPr lang="es-VE" altLang="es-VE" baseline="-25000">
                <a:latin typeface="Calibri" panose="020F0502020204030204" pitchFamily="34" charset="0"/>
              </a:rPr>
              <a:t>A</a:t>
            </a:r>
            <a:r>
              <a:rPr lang="es-VE" altLang="es-VE">
                <a:latin typeface="Calibri" panose="020F0502020204030204" pitchFamily="34" charset="0"/>
              </a:rPr>
              <a:t>= V</a:t>
            </a:r>
            <a:r>
              <a:rPr lang="es-VE" altLang="es-VE" baseline="-25000">
                <a:latin typeface="Calibri" panose="020F0502020204030204" pitchFamily="34" charset="0"/>
              </a:rPr>
              <a:t>1</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en t=t</a:t>
            </a:r>
            <a:r>
              <a:rPr lang="es-VE" altLang="es-VE" baseline="-25000">
                <a:latin typeface="Calibri" panose="020F0502020204030204" pitchFamily="34" charset="0"/>
              </a:rPr>
              <a:t>n</a:t>
            </a:r>
            <a:r>
              <a:rPr lang="es-VE" altLang="es-VE">
                <a:latin typeface="Calibri" panose="020F0502020204030204" pitchFamily="34" charset="0"/>
              </a:rPr>
              <a:t>; V</a:t>
            </a:r>
            <a:r>
              <a:rPr lang="es-VE" altLang="es-VE" baseline="-25000">
                <a:latin typeface="Calibri" panose="020F0502020204030204" pitchFamily="34" charset="0"/>
              </a:rPr>
              <a:t>A</a:t>
            </a:r>
            <a:r>
              <a:rPr lang="es-VE" altLang="es-VE">
                <a:latin typeface="Calibri" panose="020F0502020204030204" pitchFamily="34" charset="0"/>
              </a:rPr>
              <a:t>= V</a:t>
            </a:r>
            <a:r>
              <a:rPr lang="es-VE" altLang="es-VE" baseline="-25000">
                <a:latin typeface="Calibri" panose="020F0502020204030204" pitchFamily="34" charset="0"/>
              </a:rPr>
              <a:t>n</a:t>
            </a:r>
            <a:endParaRPr lang="es-VE" altLang="es-VE">
              <a:latin typeface="Calibri" panose="020F0502020204030204" pitchFamily="34" charset="0"/>
            </a:endParaRPr>
          </a:p>
          <a:p>
            <a:pPr eaLnBrk="1" hangingPunct="1"/>
            <a:endParaRPr lang="es-VE" altLang="es-VE">
              <a:latin typeface="Calibri" panose="020F0502020204030204" pitchFamily="34" charset="0"/>
            </a:endParaRPr>
          </a:p>
        </p:txBody>
      </p:sp>
      <p:cxnSp>
        <p:nvCxnSpPr>
          <p:cNvPr id="18" name="17 Conector recto"/>
          <p:cNvCxnSpPr/>
          <p:nvPr/>
        </p:nvCxnSpPr>
        <p:spPr>
          <a:xfrm rot="5400000" flipH="1" flipV="1">
            <a:off x="2629693" y="1672432"/>
            <a:ext cx="5762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307" name="18 CuadroTexto"/>
          <p:cNvSpPr txBox="1">
            <a:spLocks noChangeArrowheads="1"/>
          </p:cNvSpPr>
          <p:nvPr/>
        </p:nvSpPr>
        <p:spPr bwMode="auto">
          <a:xfrm>
            <a:off x="2674938" y="1241425"/>
            <a:ext cx="3175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A</a:t>
            </a:r>
          </a:p>
        </p:txBody>
      </p:sp>
      <p:cxnSp>
        <p:nvCxnSpPr>
          <p:cNvPr id="20" name="19 Conector recto"/>
          <p:cNvCxnSpPr/>
          <p:nvPr/>
        </p:nvCxnSpPr>
        <p:spPr>
          <a:xfrm rot="5400000">
            <a:off x="4993482" y="2572544"/>
            <a:ext cx="122396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1" name="20 Conector recto"/>
          <p:cNvCxnSpPr/>
          <p:nvPr/>
        </p:nvCxnSpPr>
        <p:spPr>
          <a:xfrm rot="5400000">
            <a:off x="5641182" y="2569369"/>
            <a:ext cx="122396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2" name="21 Conector recto de flecha"/>
          <p:cNvCxnSpPr/>
          <p:nvPr/>
        </p:nvCxnSpPr>
        <p:spPr>
          <a:xfrm>
            <a:off x="5605463" y="21764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3" name="22 Conector recto de flecha"/>
          <p:cNvCxnSpPr/>
          <p:nvPr/>
        </p:nvCxnSpPr>
        <p:spPr>
          <a:xfrm>
            <a:off x="5605463" y="23542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4" name="23 Conector recto de flecha"/>
          <p:cNvCxnSpPr/>
          <p:nvPr/>
        </p:nvCxnSpPr>
        <p:spPr>
          <a:xfrm>
            <a:off x="5588000" y="2544763"/>
            <a:ext cx="649288"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5" name="24 Conector recto de flecha"/>
          <p:cNvCxnSpPr/>
          <p:nvPr/>
        </p:nvCxnSpPr>
        <p:spPr>
          <a:xfrm>
            <a:off x="5592763" y="27606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6" name="25 Conector recto de flecha"/>
          <p:cNvCxnSpPr/>
          <p:nvPr/>
        </p:nvCxnSpPr>
        <p:spPr>
          <a:xfrm>
            <a:off x="5588000" y="2925763"/>
            <a:ext cx="649288"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7" name="26 Conector recto de flecha"/>
          <p:cNvCxnSpPr/>
          <p:nvPr/>
        </p:nvCxnSpPr>
        <p:spPr>
          <a:xfrm>
            <a:off x="5605463" y="2041525"/>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a:off x="5605463" y="31067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9" name="28 Conector recto"/>
          <p:cNvCxnSpPr/>
          <p:nvPr/>
        </p:nvCxnSpPr>
        <p:spPr>
          <a:xfrm rot="5400000" flipH="1" flipV="1">
            <a:off x="5318918" y="1672432"/>
            <a:ext cx="5762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318" name="29 CuadroTexto"/>
          <p:cNvSpPr txBox="1">
            <a:spLocks noChangeArrowheads="1"/>
          </p:cNvSpPr>
          <p:nvPr/>
        </p:nvSpPr>
        <p:spPr bwMode="auto">
          <a:xfrm>
            <a:off x="5364163" y="1241425"/>
            <a:ext cx="3095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B</a:t>
            </a:r>
          </a:p>
        </p:txBody>
      </p:sp>
      <p:sp>
        <p:nvSpPr>
          <p:cNvPr id="12319" name="30 CuadroTexto"/>
          <p:cNvSpPr txBox="1">
            <a:spLocks noChangeArrowheads="1"/>
          </p:cNvSpPr>
          <p:nvPr/>
        </p:nvSpPr>
        <p:spPr bwMode="auto">
          <a:xfrm>
            <a:off x="5127625" y="2033588"/>
            <a:ext cx="3984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V</a:t>
            </a:r>
            <a:r>
              <a:rPr lang="es-VE" altLang="es-VE" baseline="-25000">
                <a:latin typeface="Calibri" panose="020F0502020204030204" pitchFamily="34" charset="0"/>
              </a:rPr>
              <a:t>B</a:t>
            </a:r>
          </a:p>
        </p:txBody>
      </p:sp>
      <p:sp>
        <p:nvSpPr>
          <p:cNvPr id="12320" name="31 CuadroTexto"/>
          <p:cNvSpPr txBox="1">
            <a:spLocks noChangeArrowheads="1"/>
          </p:cNvSpPr>
          <p:nvPr/>
        </p:nvSpPr>
        <p:spPr bwMode="auto">
          <a:xfrm>
            <a:off x="5184775" y="3479800"/>
            <a:ext cx="1547813"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en t=t</a:t>
            </a:r>
            <a:r>
              <a:rPr lang="es-VE" altLang="es-VE" baseline="-25000">
                <a:latin typeface="Calibri" panose="020F0502020204030204" pitchFamily="34" charset="0"/>
              </a:rPr>
              <a:t>o</a:t>
            </a:r>
            <a:r>
              <a:rPr lang="es-VE" altLang="es-VE">
                <a:latin typeface="Calibri" panose="020F0502020204030204" pitchFamily="34" charset="0"/>
              </a:rPr>
              <a:t>; V</a:t>
            </a:r>
            <a:r>
              <a:rPr lang="es-VE" altLang="es-VE" baseline="-25000">
                <a:latin typeface="Calibri" panose="020F0502020204030204" pitchFamily="34" charset="0"/>
              </a:rPr>
              <a:t>B</a:t>
            </a:r>
            <a:r>
              <a:rPr lang="es-VE" altLang="es-VE">
                <a:latin typeface="Calibri" panose="020F0502020204030204" pitchFamily="34" charset="0"/>
              </a:rPr>
              <a:t>= V</a:t>
            </a:r>
            <a:r>
              <a:rPr lang="es-VE" altLang="es-VE" baseline="-25000">
                <a:latin typeface="Calibri" panose="020F0502020204030204" pitchFamily="34" charset="0"/>
              </a:rPr>
              <a:t>0</a:t>
            </a:r>
          </a:p>
          <a:p>
            <a:pPr eaLnBrk="1" hangingPunct="1"/>
            <a:r>
              <a:rPr lang="es-VE" altLang="es-VE">
                <a:latin typeface="Calibri" panose="020F0502020204030204" pitchFamily="34" charset="0"/>
              </a:rPr>
              <a:t>en t=t</a:t>
            </a:r>
            <a:r>
              <a:rPr lang="es-VE" altLang="es-VE" baseline="-25000">
                <a:latin typeface="Calibri" panose="020F0502020204030204" pitchFamily="34" charset="0"/>
              </a:rPr>
              <a:t>1</a:t>
            </a:r>
            <a:r>
              <a:rPr lang="es-VE" altLang="es-VE">
                <a:latin typeface="Calibri" panose="020F0502020204030204" pitchFamily="34" charset="0"/>
              </a:rPr>
              <a:t>; V</a:t>
            </a:r>
            <a:r>
              <a:rPr lang="es-VE" altLang="es-VE" baseline="-25000">
                <a:latin typeface="Calibri" panose="020F0502020204030204" pitchFamily="34" charset="0"/>
              </a:rPr>
              <a:t>B</a:t>
            </a:r>
            <a:r>
              <a:rPr lang="es-VE" altLang="es-VE">
                <a:latin typeface="Calibri" panose="020F0502020204030204" pitchFamily="34" charset="0"/>
              </a:rPr>
              <a:t>= V</a:t>
            </a:r>
            <a:r>
              <a:rPr lang="es-VE" altLang="es-VE" baseline="-25000">
                <a:latin typeface="Calibri" panose="020F0502020204030204" pitchFamily="34" charset="0"/>
              </a:rPr>
              <a:t>1</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en t=t</a:t>
            </a:r>
            <a:r>
              <a:rPr lang="es-VE" altLang="es-VE" baseline="-25000">
                <a:latin typeface="Calibri" panose="020F0502020204030204" pitchFamily="34" charset="0"/>
              </a:rPr>
              <a:t>n</a:t>
            </a:r>
            <a:r>
              <a:rPr lang="es-VE" altLang="es-VE">
                <a:latin typeface="Calibri" panose="020F0502020204030204" pitchFamily="34" charset="0"/>
              </a:rPr>
              <a:t>; V</a:t>
            </a:r>
            <a:r>
              <a:rPr lang="es-VE" altLang="es-VE" baseline="-25000">
                <a:latin typeface="Calibri" panose="020F0502020204030204" pitchFamily="34" charset="0"/>
              </a:rPr>
              <a:t>B</a:t>
            </a:r>
            <a:r>
              <a:rPr lang="es-VE" altLang="es-VE">
                <a:latin typeface="Calibri" panose="020F0502020204030204" pitchFamily="34" charset="0"/>
              </a:rPr>
              <a:t>= V</a:t>
            </a:r>
            <a:r>
              <a:rPr lang="es-VE" altLang="es-VE" baseline="-25000">
                <a:latin typeface="Calibri" panose="020F0502020204030204" pitchFamily="34" charset="0"/>
              </a:rPr>
              <a:t>n</a:t>
            </a:r>
            <a:endParaRPr lang="es-VE" altLang="es-VE">
              <a:latin typeface="Calibri" panose="020F0502020204030204" pitchFamily="34" charset="0"/>
            </a:endParaRPr>
          </a:p>
          <a:p>
            <a:pPr eaLnBrk="1" hangingPunct="1"/>
            <a:endParaRPr lang="es-VE" altLang="es-VE">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CuadroTexto"/>
          <p:cNvSpPr txBox="1">
            <a:spLocks noChangeArrowheads="1"/>
          </p:cNvSpPr>
          <p:nvPr/>
        </p:nvSpPr>
        <p:spPr bwMode="auto">
          <a:xfrm>
            <a:off x="539750" y="549275"/>
            <a:ext cx="41798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s-VE" altLang="es-VE" b="1">
                <a:latin typeface="Calibri" panose="020F0502020204030204" pitchFamily="34" charset="0"/>
              </a:rPr>
              <a:t>FLUJO NO PERMANENTE Y NO UNIFORME</a:t>
            </a:r>
          </a:p>
        </p:txBody>
      </p:sp>
      <p:sp>
        <p:nvSpPr>
          <p:cNvPr id="13315" name="3 CuadroTexto"/>
          <p:cNvSpPr txBox="1">
            <a:spLocks noChangeArrowheads="1"/>
          </p:cNvSpPr>
          <p:nvPr/>
        </p:nvSpPr>
        <p:spPr bwMode="auto">
          <a:xfrm>
            <a:off x="2555875" y="3938588"/>
            <a:ext cx="1481138"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en t=t</a:t>
            </a:r>
            <a:r>
              <a:rPr lang="es-VE" altLang="es-VE" baseline="-25000">
                <a:latin typeface="Calibri" panose="020F0502020204030204" pitchFamily="34" charset="0"/>
              </a:rPr>
              <a:t>o</a:t>
            </a:r>
            <a:r>
              <a:rPr lang="es-VE" altLang="es-VE">
                <a:latin typeface="Calibri" panose="020F0502020204030204" pitchFamily="34" charset="0"/>
              </a:rPr>
              <a:t>; V= V</a:t>
            </a:r>
            <a:r>
              <a:rPr lang="es-VE" altLang="es-VE" baseline="-25000">
                <a:latin typeface="Calibri" panose="020F0502020204030204" pitchFamily="34" charset="0"/>
              </a:rPr>
              <a:t>A</a:t>
            </a:r>
          </a:p>
          <a:p>
            <a:pPr eaLnBrk="1" hangingPunct="1"/>
            <a:r>
              <a:rPr lang="es-VE" altLang="es-VE">
                <a:latin typeface="Calibri" panose="020F0502020204030204" pitchFamily="34" charset="0"/>
              </a:rPr>
              <a:t>en t=t</a:t>
            </a:r>
            <a:r>
              <a:rPr lang="es-VE" altLang="es-VE" baseline="-25000">
                <a:latin typeface="Calibri" panose="020F0502020204030204" pitchFamily="34" charset="0"/>
              </a:rPr>
              <a:t>1</a:t>
            </a:r>
            <a:r>
              <a:rPr lang="es-VE" altLang="es-VE">
                <a:latin typeface="Calibri" panose="020F0502020204030204" pitchFamily="34" charset="0"/>
              </a:rPr>
              <a:t>; V= V</a:t>
            </a:r>
            <a:r>
              <a:rPr lang="es-VE" altLang="es-VE" baseline="-25000">
                <a:latin typeface="Calibri" panose="020F0502020204030204" pitchFamily="34" charset="0"/>
              </a:rPr>
              <a:t>A’</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en t=t</a:t>
            </a:r>
            <a:r>
              <a:rPr lang="es-VE" altLang="es-VE" baseline="-25000">
                <a:latin typeface="Calibri" panose="020F0502020204030204" pitchFamily="34" charset="0"/>
              </a:rPr>
              <a:t>n</a:t>
            </a:r>
            <a:r>
              <a:rPr lang="es-VE" altLang="es-VE">
                <a:latin typeface="Calibri" panose="020F0502020204030204" pitchFamily="34" charset="0"/>
              </a:rPr>
              <a:t>; V= V</a:t>
            </a:r>
            <a:r>
              <a:rPr lang="es-VE" altLang="es-VE" baseline="-25000">
                <a:latin typeface="Calibri" panose="020F0502020204030204" pitchFamily="34" charset="0"/>
              </a:rPr>
              <a:t>n</a:t>
            </a:r>
            <a:endParaRPr lang="es-VE" altLang="es-VE">
              <a:latin typeface="Calibri" panose="020F0502020204030204" pitchFamily="34" charset="0"/>
            </a:endParaRPr>
          </a:p>
          <a:p>
            <a:pPr eaLnBrk="1" hangingPunct="1"/>
            <a:endParaRPr lang="es-VE" altLang="es-VE">
              <a:latin typeface="Calibri" panose="020F0502020204030204" pitchFamily="34" charset="0"/>
            </a:endParaRPr>
          </a:p>
        </p:txBody>
      </p:sp>
      <p:sp>
        <p:nvSpPr>
          <p:cNvPr id="13316" name="4 CuadroTexto"/>
          <p:cNvSpPr txBox="1">
            <a:spLocks noChangeArrowheads="1"/>
          </p:cNvSpPr>
          <p:nvPr/>
        </p:nvSpPr>
        <p:spPr bwMode="auto">
          <a:xfrm>
            <a:off x="4787900" y="3933825"/>
            <a:ext cx="1490663" cy="203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en t=t</a:t>
            </a:r>
            <a:r>
              <a:rPr lang="es-VE" altLang="es-VE" baseline="-25000">
                <a:latin typeface="Calibri" panose="020F0502020204030204" pitchFamily="34" charset="0"/>
              </a:rPr>
              <a:t>o</a:t>
            </a:r>
            <a:r>
              <a:rPr lang="es-VE" altLang="es-VE">
                <a:latin typeface="Calibri" panose="020F0502020204030204" pitchFamily="34" charset="0"/>
              </a:rPr>
              <a:t>; V= V</a:t>
            </a:r>
            <a:r>
              <a:rPr lang="es-VE" altLang="es-VE" baseline="-25000">
                <a:latin typeface="Calibri" panose="020F0502020204030204" pitchFamily="34" charset="0"/>
              </a:rPr>
              <a:t>B</a:t>
            </a:r>
          </a:p>
          <a:p>
            <a:pPr eaLnBrk="1" hangingPunct="1"/>
            <a:r>
              <a:rPr lang="es-VE" altLang="es-VE">
                <a:latin typeface="Calibri" panose="020F0502020204030204" pitchFamily="34" charset="0"/>
              </a:rPr>
              <a:t>en t=t</a:t>
            </a:r>
            <a:r>
              <a:rPr lang="es-VE" altLang="es-VE" baseline="-25000">
                <a:latin typeface="Calibri" panose="020F0502020204030204" pitchFamily="34" charset="0"/>
              </a:rPr>
              <a:t>1</a:t>
            </a:r>
            <a:r>
              <a:rPr lang="es-VE" altLang="es-VE">
                <a:latin typeface="Calibri" panose="020F0502020204030204" pitchFamily="34" charset="0"/>
              </a:rPr>
              <a:t>; V= V</a:t>
            </a:r>
            <a:r>
              <a:rPr lang="es-VE" altLang="es-VE" baseline="-25000">
                <a:latin typeface="Calibri" panose="020F0502020204030204" pitchFamily="34" charset="0"/>
              </a:rPr>
              <a:t>B’</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en t=t</a:t>
            </a:r>
            <a:r>
              <a:rPr lang="es-VE" altLang="es-VE" baseline="-25000">
                <a:latin typeface="Calibri" panose="020F0502020204030204" pitchFamily="34" charset="0"/>
              </a:rPr>
              <a:t>n</a:t>
            </a:r>
            <a:r>
              <a:rPr lang="es-VE" altLang="es-VE">
                <a:latin typeface="Calibri" panose="020F0502020204030204" pitchFamily="34" charset="0"/>
              </a:rPr>
              <a:t>; V= V</a:t>
            </a:r>
            <a:r>
              <a:rPr lang="es-VE" altLang="es-VE" baseline="-25000">
                <a:latin typeface="Calibri" panose="020F0502020204030204" pitchFamily="34" charset="0"/>
              </a:rPr>
              <a:t>m</a:t>
            </a:r>
            <a:endParaRPr lang="es-VE" altLang="es-VE">
              <a:latin typeface="Calibri" panose="020F0502020204030204" pitchFamily="34" charset="0"/>
            </a:endParaRPr>
          </a:p>
          <a:p>
            <a:pPr eaLnBrk="1" hangingPunct="1"/>
            <a:endParaRPr lang="es-VE" altLang="es-VE">
              <a:latin typeface="Calibri" panose="020F0502020204030204" pitchFamily="34" charset="0"/>
            </a:endParaRPr>
          </a:p>
        </p:txBody>
      </p:sp>
      <p:pic>
        <p:nvPicPr>
          <p:cNvPr id="1331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150" y="1268413"/>
            <a:ext cx="5846763" cy="2319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CuadroTexto"/>
          <p:cNvSpPr txBox="1">
            <a:spLocks noChangeArrowheads="1"/>
          </p:cNvSpPr>
          <p:nvPr/>
        </p:nvSpPr>
        <p:spPr bwMode="auto">
          <a:xfrm>
            <a:off x="684213" y="549275"/>
            <a:ext cx="30400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s-VE" altLang="es-VE" b="1">
                <a:latin typeface="Calibri" panose="020F0502020204030204" pitchFamily="34" charset="0"/>
              </a:rPr>
              <a:t>¿QUÉ TIPO DE RÉGIMEN ES…?</a:t>
            </a:r>
          </a:p>
        </p:txBody>
      </p:sp>
      <p:sp>
        <p:nvSpPr>
          <p:cNvPr id="14339" name="2 CuadroTexto"/>
          <p:cNvSpPr txBox="1">
            <a:spLocks noChangeArrowheads="1"/>
          </p:cNvSpPr>
          <p:nvPr/>
        </p:nvSpPr>
        <p:spPr bwMode="auto">
          <a:xfrm>
            <a:off x="395288" y="1341438"/>
            <a:ext cx="8280400" cy="424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Tx/>
              <a:buAutoNum type="arabicPeriod"/>
            </a:pPr>
            <a:r>
              <a:rPr lang="es-VE" altLang="es-VE">
                <a:latin typeface="Calibri" panose="020F0502020204030204" pitchFamily="34" charset="0"/>
              </a:rPr>
              <a:t>EL VIENTO SOPLANDO EN UNA DIRECCIÓN EN LA LLANURA</a:t>
            </a:r>
          </a:p>
          <a:p>
            <a:pPr eaLnBrk="1" hangingPunct="1">
              <a:buFontTx/>
              <a:buAutoNum type="arabicPeriod"/>
            </a:pPr>
            <a:endParaRPr lang="es-VE" altLang="es-VE">
              <a:latin typeface="Calibri" panose="020F0502020204030204" pitchFamily="34" charset="0"/>
            </a:endParaRPr>
          </a:p>
          <a:p>
            <a:pPr eaLnBrk="1" hangingPunct="1">
              <a:buFontTx/>
              <a:buAutoNum type="arabicPeriod"/>
            </a:pPr>
            <a:r>
              <a:rPr lang="es-VE" altLang="es-VE">
                <a:latin typeface="Calibri" panose="020F0502020204030204" pitchFamily="34" charset="0"/>
              </a:rPr>
              <a:t>EL FLUJO DE AGUA EN LA SALIDA DE UN TANQUE  (LA ALTURA DEL TANQUE VARIA CON EL TIEMPO)</a:t>
            </a:r>
          </a:p>
          <a:p>
            <a:pPr eaLnBrk="1" hangingPunct="1">
              <a:buFontTx/>
              <a:buAutoNum type="arabicPeriod"/>
            </a:pPr>
            <a:endParaRPr lang="es-VE" altLang="es-VE">
              <a:latin typeface="Calibri" panose="020F0502020204030204" pitchFamily="34" charset="0"/>
            </a:endParaRPr>
          </a:p>
          <a:p>
            <a:pPr eaLnBrk="1" hangingPunct="1">
              <a:buFontTx/>
              <a:buAutoNum type="arabicPeriod"/>
            </a:pPr>
            <a:r>
              <a:rPr lang="es-VE" altLang="es-VE">
                <a:latin typeface="Calibri" panose="020F0502020204030204" pitchFamily="34" charset="0"/>
              </a:rPr>
              <a:t>EL OLEAJE DEL MAR (VISTO DESDE LA ORILLA)</a:t>
            </a:r>
          </a:p>
          <a:p>
            <a:pPr eaLnBrk="1" hangingPunct="1">
              <a:buFontTx/>
              <a:buAutoNum type="arabicPeriod"/>
            </a:pPr>
            <a:endParaRPr lang="es-VE" altLang="es-VE">
              <a:latin typeface="Calibri" panose="020F0502020204030204" pitchFamily="34" charset="0"/>
            </a:endParaRPr>
          </a:p>
          <a:p>
            <a:pPr eaLnBrk="1" hangingPunct="1">
              <a:buFontTx/>
              <a:buAutoNum type="arabicPeriod"/>
            </a:pPr>
            <a:r>
              <a:rPr lang="es-VE" altLang="es-VE">
                <a:latin typeface="Calibri" panose="020F0502020204030204" pitchFamily="34" charset="0"/>
              </a:rPr>
              <a:t>EL OLEAJE DEL MAR (SOBRE LA OLA ANTES DE LLEGAR A LA ZONA DE ROMPIENTE)</a:t>
            </a:r>
          </a:p>
          <a:p>
            <a:pPr eaLnBrk="1" hangingPunct="1">
              <a:buFontTx/>
              <a:buAutoNum type="arabicPeriod"/>
            </a:pPr>
            <a:endParaRPr lang="es-VE" altLang="es-VE">
              <a:latin typeface="Calibri" panose="020F0502020204030204" pitchFamily="34" charset="0"/>
            </a:endParaRPr>
          </a:p>
          <a:p>
            <a:pPr eaLnBrk="1" hangingPunct="1">
              <a:buFontTx/>
              <a:buAutoNum type="arabicPeriod"/>
            </a:pPr>
            <a:r>
              <a:rPr lang="es-VE" altLang="es-VE">
                <a:latin typeface="Calibri" panose="020F0502020204030204" pitchFamily="34" charset="0"/>
              </a:rPr>
              <a:t>EL FLUJO DE AGUA EN UNA TUBERÍA MIENTRAS SE APERTURA UNA VALVULA DE PASO</a:t>
            </a:r>
          </a:p>
          <a:p>
            <a:pPr eaLnBrk="1" hangingPunct="1">
              <a:buFontTx/>
              <a:buAutoNum type="arabicPeriod"/>
            </a:pPr>
            <a:endParaRPr lang="es-VE" altLang="es-VE">
              <a:latin typeface="Calibri" panose="020F0502020204030204" pitchFamily="34" charset="0"/>
            </a:endParaRPr>
          </a:p>
          <a:p>
            <a:pPr eaLnBrk="1" hangingPunct="1">
              <a:buFontTx/>
              <a:buAutoNum type="arabicPeriod"/>
            </a:pPr>
            <a:r>
              <a:rPr lang="es-VE" altLang="es-VE">
                <a:latin typeface="Calibri" panose="020F0502020204030204" pitchFamily="34" charset="0"/>
              </a:rPr>
              <a:t>LA SALIDA DE AGUA DE UN TANQUE DE NIVEL CONSTANTE</a:t>
            </a:r>
          </a:p>
          <a:p>
            <a:pPr eaLnBrk="1" hangingPunct="1">
              <a:buFontTx/>
              <a:buAutoNum type="arabicPeriod"/>
            </a:pPr>
            <a:endParaRPr lang="es-VE" altLang="es-VE">
              <a:latin typeface="Calibri" panose="020F0502020204030204" pitchFamily="34" charset="0"/>
            </a:endParaRPr>
          </a:p>
          <a:p>
            <a:pPr eaLnBrk="1" hangingPunct="1">
              <a:buFontTx/>
              <a:buAutoNum type="arabicPeriod"/>
            </a:pPr>
            <a:endParaRPr lang="es-VE" altLang="es-VE">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5" descr="C:\Users\Georgio\Documents\UCV\MEC DE FLUIDOS\IMAGENES\LINEAS DE CORRIENTE (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050" y="692150"/>
            <a:ext cx="4986338" cy="334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5 Elipse"/>
          <p:cNvSpPr/>
          <p:nvPr/>
        </p:nvSpPr>
        <p:spPr bwMode="auto">
          <a:xfrm>
            <a:off x="3910013" y="1725613"/>
            <a:ext cx="1441450" cy="144145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15364" name="1 CuadroTexto"/>
          <p:cNvSpPr txBox="1">
            <a:spLocks noChangeArrowheads="1"/>
          </p:cNvSpPr>
          <p:nvPr/>
        </p:nvSpPr>
        <p:spPr bwMode="auto">
          <a:xfrm>
            <a:off x="1119188" y="549275"/>
            <a:ext cx="18684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s-VE" altLang="es-VE" b="1">
                <a:latin typeface="Calibri" panose="020F0502020204030204" pitchFamily="34" charset="0"/>
              </a:rPr>
              <a:t>CAMPO DE FLUJO</a:t>
            </a:r>
          </a:p>
        </p:txBody>
      </p:sp>
      <p:sp>
        <p:nvSpPr>
          <p:cNvPr id="15365" name="7 CuadroTexto"/>
          <p:cNvSpPr txBox="1">
            <a:spLocks noChangeArrowheads="1"/>
          </p:cNvSpPr>
          <p:nvPr/>
        </p:nvSpPr>
        <p:spPr bwMode="auto">
          <a:xfrm>
            <a:off x="539750" y="4005263"/>
            <a:ext cx="82089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s-VE" altLang="es-VE">
                <a:latin typeface="Calibri" panose="020F0502020204030204" pitchFamily="34" charset="0"/>
              </a:rPr>
              <a:t>El espacio físico a través del cual, ocurre el movimiento del fluido, se denomina </a:t>
            </a:r>
            <a:r>
              <a:rPr lang="es-VE" altLang="es-VE" b="1" i="1">
                <a:latin typeface="Calibri" panose="020F0502020204030204" pitchFamily="34" charset="0"/>
              </a:rPr>
              <a:t>Campo de Flujo</a:t>
            </a:r>
          </a:p>
          <a:p>
            <a:pPr eaLnBrk="1" hangingPunct="1"/>
            <a:endParaRPr lang="es-VE" altLang="es-VE">
              <a:latin typeface="Calibri" panose="020F0502020204030204" pitchFamily="34" charset="0"/>
            </a:endParaRPr>
          </a:p>
          <a:p>
            <a:pPr eaLnBrk="1" hangingPunct="1"/>
            <a:endParaRPr lang="es-VE" altLang="es-VE">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6" name="6 Grupo"/>
          <p:cNvGrpSpPr>
            <a:grpSpLocks/>
          </p:cNvGrpSpPr>
          <p:nvPr/>
        </p:nvGrpSpPr>
        <p:grpSpPr bwMode="auto">
          <a:xfrm>
            <a:off x="2051050" y="692150"/>
            <a:ext cx="4986338" cy="3343275"/>
            <a:chOff x="2123728" y="980728"/>
            <a:chExt cx="4986164" cy="3341953"/>
          </a:xfrm>
        </p:grpSpPr>
        <p:pic>
          <p:nvPicPr>
            <p:cNvPr id="16389" name="Picture 5" descr="C:\Users\Georgio\Documents\UCV\MEC DE FLUIDOS\IMAGENES\LINEAS DE CORRIENTE (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980728"/>
              <a:ext cx="4986164" cy="3341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5 Elipse"/>
            <p:cNvSpPr/>
            <p:nvPr/>
          </p:nvSpPr>
          <p:spPr>
            <a:xfrm>
              <a:off x="3982626" y="2013782"/>
              <a:ext cx="1441400" cy="1440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grpSp>
      <p:sp>
        <p:nvSpPr>
          <p:cNvPr id="16387" name="1 CuadroTexto"/>
          <p:cNvSpPr txBox="1">
            <a:spLocks noChangeArrowheads="1"/>
          </p:cNvSpPr>
          <p:nvPr/>
        </p:nvSpPr>
        <p:spPr bwMode="auto">
          <a:xfrm>
            <a:off x="684213" y="549275"/>
            <a:ext cx="23034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s-VE" altLang="es-VE" b="1">
                <a:latin typeface="Calibri" panose="020F0502020204030204" pitchFamily="34" charset="0"/>
              </a:rPr>
              <a:t>LINEAS DE CORRIENTE</a:t>
            </a:r>
          </a:p>
        </p:txBody>
      </p:sp>
      <p:sp>
        <p:nvSpPr>
          <p:cNvPr id="16388" name="7 CuadroTexto"/>
          <p:cNvSpPr txBox="1">
            <a:spLocks noChangeArrowheads="1"/>
          </p:cNvSpPr>
          <p:nvPr/>
        </p:nvSpPr>
        <p:spPr bwMode="auto">
          <a:xfrm>
            <a:off x="539750" y="4005263"/>
            <a:ext cx="8208963"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s-VE" altLang="es-VE">
                <a:latin typeface="Calibri" panose="020F0502020204030204" pitchFamily="34" charset="0"/>
              </a:rPr>
              <a:t>Las curvas que describen la trayectoria de las partículas de un </a:t>
            </a:r>
            <a:r>
              <a:rPr lang="es-VE" altLang="es-VE" b="1" i="1">
                <a:latin typeface="Calibri" panose="020F0502020204030204" pitchFamily="34" charset="0"/>
              </a:rPr>
              <a:t>flujo permanente</a:t>
            </a:r>
            <a:r>
              <a:rPr lang="es-VE" altLang="es-VE">
                <a:latin typeface="Calibri" panose="020F0502020204030204" pitchFamily="34" charset="0"/>
              </a:rPr>
              <a:t> se denominan </a:t>
            </a:r>
            <a:r>
              <a:rPr lang="es-VE" altLang="es-VE" b="1" i="1">
                <a:latin typeface="Calibri" panose="020F0502020204030204" pitchFamily="34" charset="0"/>
              </a:rPr>
              <a:t>líneas de corriente</a:t>
            </a:r>
            <a:r>
              <a:rPr lang="es-VE" altLang="es-VE">
                <a:latin typeface="Calibri" panose="020F0502020204030204" pitchFamily="34" charset="0"/>
              </a:rPr>
              <a:t>, si la tangente en cualquier punto está en la dirección del vector velocidad en ese punto.</a:t>
            </a:r>
          </a:p>
          <a:p>
            <a:pPr eaLnBrk="1" hangingPunct="1"/>
            <a:endParaRPr lang="es-VE" altLang="es-VE">
              <a:latin typeface="Calibri" panose="020F0502020204030204" pitchFamily="34" charset="0"/>
            </a:endParaRPr>
          </a:p>
          <a:p>
            <a:pPr eaLnBrk="1" hangingPunct="1"/>
            <a:endParaRPr lang="es-VE" altLang="es-VE">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1196975"/>
            <a:ext cx="7491413"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2 CuadroTexto"/>
          <p:cNvSpPr txBox="1">
            <a:spLocks noChangeArrowheads="1"/>
          </p:cNvSpPr>
          <p:nvPr/>
        </p:nvSpPr>
        <p:spPr bwMode="auto">
          <a:xfrm>
            <a:off x="684213" y="549275"/>
            <a:ext cx="23034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s-VE" altLang="es-VE" b="1">
                <a:latin typeface="Calibri" panose="020F0502020204030204" pitchFamily="34" charset="0"/>
              </a:rPr>
              <a:t>LINEAS DE CORRIENTE</a:t>
            </a:r>
          </a:p>
        </p:txBody>
      </p:sp>
      <p:sp>
        <p:nvSpPr>
          <p:cNvPr id="17412" name="3 Rectángulo"/>
          <p:cNvSpPr>
            <a:spLocks noChangeArrowheads="1"/>
          </p:cNvSpPr>
          <p:nvPr/>
        </p:nvSpPr>
        <p:spPr bwMode="auto">
          <a:xfrm>
            <a:off x="611188" y="4076700"/>
            <a:ext cx="7561262"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s-VE" altLang="es-VE">
                <a:latin typeface="Calibri" panose="020F0502020204030204" pitchFamily="34" charset="0"/>
              </a:rPr>
              <a:t>Las partículas individuales de fluido deben viajar sobre trayectorias cuyas tangentes estén siempre en la dirección de la velocidad del fluido en cualquier punto.</a:t>
            </a:r>
          </a:p>
          <a:p>
            <a:pPr algn="just" eaLnBrk="1" hangingPunct="1"/>
            <a:endParaRPr lang="es-VE" altLang="es-VE">
              <a:latin typeface="Calibri" panose="020F0502020204030204" pitchFamily="34" charset="0"/>
            </a:endParaRPr>
          </a:p>
          <a:p>
            <a:pPr algn="just" eaLnBrk="1" hangingPunct="1"/>
            <a:r>
              <a:rPr lang="es-VE" altLang="es-VE">
                <a:latin typeface="Calibri" panose="020F0502020204030204" pitchFamily="34" charset="0"/>
              </a:rPr>
              <a:t>El diagramado de las líneas de corriente produce una imagen de líneas de corriente o </a:t>
            </a:r>
            <a:r>
              <a:rPr lang="es-VE" altLang="es-VE" b="1" i="1">
                <a:latin typeface="Calibri" panose="020F0502020204030204" pitchFamily="34" charset="0"/>
              </a:rPr>
              <a:t>campo de flujo</a:t>
            </a:r>
          </a:p>
        </p:txBody>
      </p:sp>
      <p:sp>
        <p:nvSpPr>
          <p:cNvPr id="17413" name="4 Rectángulo"/>
          <p:cNvSpPr>
            <a:spLocks noChangeArrowheads="1"/>
          </p:cNvSpPr>
          <p:nvPr/>
        </p:nvSpPr>
        <p:spPr bwMode="auto">
          <a:xfrm>
            <a:off x="4067175" y="3068638"/>
            <a:ext cx="16033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b="1" i="1">
                <a:latin typeface="Calibri" panose="020F0502020204030204" pitchFamily="34" charset="0"/>
              </a:rPr>
              <a:t>campo de flujo</a:t>
            </a:r>
            <a:endParaRPr lang="es-VE" altLang="es-VE">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Rectángulo"/>
          <p:cNvSpPr>
            <a:spLocks noChangeArrowheads="1"/>
          </p:cNvSpPr>
          <p:nvPr/>
        </p:nvSpPr>
        <p:spPr bwMode="auto">
          <a:xfrm>
            <a:off x="684213" y="765175"/>
            <a:ext cx="21844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b="1">
                <a:latin typeface="Calibri" panose="020F0502020204030204" pitchFamily="34" charset="0"/>
              </a:rPr>
              <a:t>TUBO DE CORRIENTE</a:t>
            </a:r>
          </a:p>
        </p:txBody>
      </p:sp>
      <p:sp>
        <p:nvSpPr>
          <p:cNvPr id="18435" name="2 CuadroTexto"/>
          <p:cNvSpPr txBox="1">
            <a:spLocks noChangeArrowheads="1"/>
          </p:cNvSpPr>
          <p:nvPr/>
        </p:nvSpPr>
        <p:spPr bwMode="auto">
          <a:xfrm>
            <a:off x="468313" y="1268413"/>
            <a:ext cx="83518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s-VE" altLang="es-VE">
                <a:latin typeface="Calibri" panose="020F0502020204030204" pitchFamily="34" charset="0"/>
              </a:rPr>
              <a:t>Cuando se trazan líneas de corriente a través de una curva cerrada en un flujo permanente, éstas forman un límite a través del cual no pueden pasar las partículas.</a:t>
            </a:r>
          </a:p>
        </p:txBody>
      </p:sp>
      <p:pic>
        <p:nvPicPr>
          <p:cNvPr id="1843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2060575"/>
            <a:ext cx="6205537"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4 CuadroTexto"/>
          <p:cNvSpPr txBox="1">
            <a:spLocks noChangeArrowheads="1"/>
          </p:cNvSpPr>
          <p:nvPr/>
        </p:nvSpPr>
        <p:spPr bwMode="auto">
          <a:xfrm>
            <a:off x="468313" y="4652963"/>
            <a:ext cx="83518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s-VE" altLang="es-VE">
                <a:latin typeface="Calibri" panose="020F0502020204030204" pitchFamily="34" charset="0"/>
              </a:rPr>
              <a:t>El espacio entre las líneas de corriente forman un tubo denominado </a:t>
            </a:r>
            <a:r>
              <a:rPr lang="es-VE" altLang="es-VE" b="1" i="1">
                <a:latin typeface="Calibri" panose="020F0502020204030204" pitchFamily="34" charset="0"/>
              </a:rPr>
              <a:t>tubo de corriente</a:t>
            </a:r>
            <a:endParaRPr lang="es-VE" altLang="es-VE">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Rectángulo"/>
          <p:cNvSpPr>
            <a:spLocks noChangeArrowheads="1"/>
          </p:cNvSpPr>
          <p:nvPr/>
        </p:nvSpPr>
        <p:spPr bwMode="auto">
          <a:xfrm>
            <a:off x="684213" y="765175"/>
            <a:ext cx="24669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b="1">
                <a:latin typeface="Calibri" panose="020F0502020204030204" pitchFamily="34" charset="0"/>
              </a:rPr>
              <a:t>VOLUMEN DE CONTROL</a:t>
            </a:r>
          </a:p>
        </p:txBody>
      </p:sp>
      <p:sp>
        <p:nvSpPr>
          <p:cNvPr id="19459" name="2 CuadroTexto"/>
          <p:cNvSpPr txBox="1">
            <a:spLocks noChangeArrowheads="1"/>
          </p:cNvSpPr>
          <p:nvPr/>
        </p:nvSpPr>
        <p:spPr bwMode="auto">
          <a:xfrm>
            <a:off x="468313" y="1268413"/>
            <a:ext cx="83518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s-VE" altLang="es-VE">
                <a:latin typeface="Calibri" panose="020F0502020204030204" pitchFamily="34" charset="0"/>
              </a:rPr>
              <a:t>Es un volumen fijo en el espacio y de forma y tamaño invariable con el tiempo a través del cual fluye materia. La superficie que lo limita se denomina </a:t>
            </a:r>
            <a:r>
              <a:rPr lang="es-VE" altLang="es-VE" b="1" i="1">
                <a:latin typeface="Calibri" panose="020F0502020204030204" pitchFamily="34" charset="0"/>
              </a:rPr>
              <a:t>superficie de control</a:t>
            </a:r>
          </a:p>
        </p:txBody>
      </p:sp>
      <p:pic>
        <p:nvPicPr>
          <p:cNvPr id="1946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2205038"/>
            <a:ext cx="6205537" cy="2462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Rectángulo"/>
          <p:cNvSpPr>
            <a:spLocks noChangeArrowheads="1"/>
          </p:cNvSpPr>
          <p:nvPr/>
        </p:nvSpPr>
        <p:spPr bwMode="auto">
          <a:xfrm>
            <a:off x="769938" y="866775"/>
            <a:ext cx="62976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b="1">
                <a:latin typeface="Calibri" panose="020F0502020204030204" pitchFamily="34" charset="0"/>
              </a:rPr>
              <a:t>FLUJO UNIDIMENSIONAL, BIDIMENSIONAL Y TRIDIMENSIONAL</a:t>
            </a:r>
          </a:p>
        </p:txBody>
      </p:sp>
      <p:pic>
        <p:nvPicPr>
          <p:cNvPr id="2048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1989138"/>
            <a:ext cx="8774112" cy="3481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2 CuadroTexto"/>
          <p:cNvSpPr txBox="1">
            <a:spLocks noChangeArrowheads="1"/>
          </p:cNvSpPr>
          <p:nvPr/>
        </p:nvSpPr>
        <p:spPr bwMode="auto">
          <a:xfrm>
            <a:off x="755650" y="1268413"/>
            <a:ext cx="777716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s-VE" altLang="es-VE">
                <a:latin typeface="Calibri" panose="020F0502020204030204" pitchFamily="34" charset="0"/>
              </a:rPr>
              <a:t>Un flujo es </a:t>
            </a:r>
            <a:r>
              <a:rPr lang="es-VE" altLang="es-VE" b="1" i="1">
                <a:latin typeface="Calibri" panose="020F0502020204030204" pitchFamily="34" charset="0"/>
              </a:rPr>
              <a:t>unidimensional</a:t>
            </a:r>
            <a:r>
              <a:rPr lang="es-VE" altLang="es-VE">
                <a:latin typeface="Calibri" panose="020F0502020204030204" pitchFamily="34" charset="0"/>
              </a:rPr>
              <a:t>, cuando el cambio de variables del fluido (velocidad, presión, etc), perpendicular (a través) de una línea de corriente, es despreciable en comparación con el cambio a lo largo de esa línea de corriente.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CuadroTexto"/>
          <p:cNvSpPr txBox="1">
            <a:spLocks noChangeArrowheads="1"/>
          </p:cNvSpPr>
          <p:nvPr/>
        </p:nvSpPr>
        <p:spPr bwMode="auto">
          <a:xfrm>
            <a:off x="468313" y="836613"/>
            <a:ext cx="8027987" cy="375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VE" altLang="es-VE" sz="2800" b="1">
                <a:latin typeface="Calibri" panose="020F0502020204030204" pitchFamily="34" charset="0"/>
              </a:rPr>
              <a:t>Cinemática</a:t>
            </a:r>
          </a:p>
          <a:p>
            <a:pPr algn="just" eaLnBrk="1" hangingPunct="1"/>
            <a:endParaRPr lang="es-VE" altLang="es-VE">
              <a:latin typeface="Calibri" panose="020F0502020204030204" pitchFamily="34" charset="0"/>
            </a:endParaRPr>
          </a:p>
          <a:p>
            <a:pPr algn="just" eaLnBrk="1" hangingPunct="1"/>
            <a:r>
              <a:rPr lang="es-VE" altLang="es-VE" sz="2400">
                <a:latin typeface="Calibri" panose="020F0502020204030204" pitchFamily="34" charset="0"/>
              </a:rPr>
              <a:t>La cinemática es la rama de la mecánica clásica que estudia las leyes del movimiento de los cuerpos sin tener en cuenta las causas que lo producen, limitándose esencialmente, al estudio de la trayectoria en función del tiempo.</a:t>
            </a:r>
          </a:p>
          <a:p>
            <a:pPr algn="just" eaLnBrk="1" hangingPunct="1"/>
            <a:endParaRPr lang="es-VE" altLang="es-VE" sz="2400">
              <a:latin typeface="Calibri" panose="020F0502020204030204" pitchFamily="34" charset="0"/>
            </a:endParaRPr>
          </a:p>
          <a:p>
            <a:pPr algn="just" eaLnBrk="1" hangingPunct="1"/>
            <a:r>
              <a:rPr lang="es-VE" altLang="es-VE" sz="2400">
                <a:latin typeface="Calibri" panose="020F0502020204030204" pitchFamily="34" charset="0"/>
              </a:rPr>
              <a:t>La Cinemática describe los movimientos de las partículas de un cuerpo en términos de desplazamientos, velocidades y aceleraciones.</a:t>
            </a:r>
            <a:endParaRPr lang="es-VE" altLang="es-VE">
              <a:latin typeface="Calibri" panose="020F050202020403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2 Rectángulo"/>
          <p:cNvSpPr>
            <a:spLocks noChangeArrowheads="1"/>
          </p:cNvSpPr>
          <p:nvPr/>
        </p:nvSpPr>
        <p:spPr bwMode="auto">
          <a:xfrm>
            <a:off x="900113" y="836613"/>
            <a:ext cx="62976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b="1">
                <a:latin typeface="Calibri" panose="020F0502020204030204" pitchFamily="34" charset="0"/>
              </a:rPr>
              <a:t>FLUJO UNIDIMENSIONAL, BIDIMENSIONAL Y TRIDIMENSIONAL</a:t>
            </a:r>
          </a:p>
        </p:txBody>
      </p:sp>
      <p:sp>
        <p:nvSpPr>
          <p:cNvPr id="21507" name="3 CuadroTexto"/>
          <p:cNvSpPr txBox="1">
            <a:spLocks noChangeArrowheads="1"/>
          </p:cNvSpPr>
          <p:nvPr/>
        </p:nvSpPr>
        <p:spPr bwMode="auto">
          <a:xfrm>
            <a:off x="900113" y="1268413"/>
            <a:ext cx="792003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s-VE" altLang="es-VE">
                <a:latin typeface="Calibri" panose="020F0502020204030204" pitchFamily="34" charset="0"/>
              </a:rPr>
              <a:t>Un flujo es </a:t>
            </a:r>
            <a:r>
              <a:rPr lang="es-VE" altLang="es-VE" b="1" i="1">
                <a:latin typeface="Calibri" panose="020F0502020204030204" pitchFamily="34" charset="0"/>
              </a:rPr>
              <a:t>bidimensional</a:t>
            </a:r>
            <a:r>
              <a:rPr lang="es-VE" altLang="es-VE">
                <a:latin typeface="Calibri" panose="020F0502020204030204" pitchFamily="34" charset="0"/>
              </a:rPr>
              <a:t>, cuando sus características son idénticas sobre una familia de planos paralelos, no habiendo componentes en dirección perpendicular a dicho plano, o bien ellas permanece constantes; es decir el flujo tiene gradiente de velocidad o de presión (o tiene ambos) en dos direcciones exclusivamente.</a:t>
            </a:r>
          </a:p>
        </p:txBody>
      </p:sp>
      <p:pic>
        <p:nvPicPr>
          <p:cNvPr id="2150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1613" y="2565400"/>
            <a:ext cx="6713537"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2 Rectángulo"/>
          <p:cNvSpPr>
            <a:spLocks noChangeArrowheads="1"/>
          </p:cNvSpPr>
          <p:nvPr/>
        </p:nvSpPr>
        <p:spPr bwMode="auto">
          <a:xfrm>
            <a:off x="971550" y="836613"/>
            <a:ext cx="62976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b="1">
                <a:latin typeface="Calibri" panose="020F0502020204030204" pitchFamily="34" charset="0"/>
              </a:rPr>
              <a:t>FLUJO UNIDIMENSIONAL, BIDIMENSIONAL Y TRIDIMENSIONAL</a:t>
            </a:r>
          </a:p>
        </p:txBody>
      </p:sp>
      <p:sp>
        <p:nvSpPr>
          <p:cNvPr id="22531" name="3 CuadroTexto"/>
          <p:cNvSpPr txBox="1">
            <a:spLocks noChangeArrowheads="1"/>
          </p:cNvSpPr>
          <p:nvPr/>
        </p:nvSpPr>
        <p:spPr bwMode="auto">
          <a:xfrm>
            <a:off x="900113" y="1268413"/>
            <a:ext cx="792003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s-VE" altLang="es-VE">
                <a:latin typeface="Calibri" panose="020F0502020204030204" pitchFamily="34" charset="0"/>
              </a:rPr>
              <a:t>Un flujo es </a:t>
            </a:r>
            <a:r>
              <a:rPr lang="es-VE" altLang="es-VE" b="1" i="1">
                <a:latin typeface="Calibri" panose="020F0502020204030204" pitchFamily="34" charset="0"/>
              </a:rPr>
              <a:t>tridimensional</a:t>
            </a:r>
            <a:r>
              <a:rPr lang="es-VE" altLang="es-VE">
                <a:latin typeface="Calibri" panose="020F0502020204030204" pitchFamily="34" charset="0"/>
              </a:rPr>
              <a:t>, cuando sus características varían en el espacio, o sea que los gradientes del flujo existen en las tres direcciones; este es el caso más general de flujo.</a:t>
            </a:r>
          </a:p>
        </p:txBody>
      </p:sp>
      <p:pic>
        <p:nvPicPr>
          <p:cNvPr id="2253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350" y="2420938"/>
            <a:ext cx="6532563" cy="259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Rectángulo"/>
          <p:cNvSpPr>
            <a:spLocks noChangeArrowheads="1"/>
          </p:cNvSpPr>
          <p:nvPr/>
        </p:nvSpPr>
        <p:spPr bwMode="auto">
          <a:xfrm>
            <a:off x="827088" y="692150"/>
            <a:ext cx="61007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b="1">
                <a:latin typeface="Calibri" panose="020F0502020204030204" pitchFamily="34" charset="0"/>
              </a:rPr>
              <a:t>VELOCIDAD Y ACELERACIÓN EN COORDENADAS CARTESIANAS</a:t>
            </a:r>
          </a:p>
        </p:txBody>
      </p:sp>
      <p:pic>
        <p:nvPicPr>
          <p:cNvPr id="2355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2636838"/>
            <a:ext cx="8509000" cy="3376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2 CuadroTexto"/>
          <p:cNvSpPr txBox="1">
            <a:spLocks noChangeArrowheads="1"/>
          </p:cNvSpPr>
          <p:nvPr/>
        </p:nvSpPr>
        <p:spPr bwMode="auto">
          <a:xfrm>
            <a:off x="755650" y="1125538"/>
            <a:ext cx="7920038"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s-VE" altLang="es-VE">
                <a:latin typeface="Calibri" panose="020F0502020204030204" pitchFamily="34" charset="0"/>
              </a:rPr>
              <a:t>En los campos de flujo, es más difícil definir la velocidad y aceleración, porque se requiere una generalización que sea aplicable a todo el campo de flujo.</a:t>
            </a:r>
          </a:p>
          <a:p>
            <a:pPr algn="just" eaLnBrk="1" hangingPunct="1"/>
            <a:r>
              <a:rPr lang="es-VE" altLang="es-VE">
                <a:latin typeface="Calibri" panose="020F0502020204030204" pitchFamily="34" charset="0"/>
              </a:rPr>
              <a:t>Considere un flujo bidimensional permanente en el plano </a:t>
            </a:r>
            <a:r>
              <a:rPr lang="es-VE" altLang="es-VE" i="1">
                <a:latin typeface="Calibri" panose="020F0502020204030204" pitchFamily="34" charset="0"/>
              </a:rPr>
              <a:t>x-y</a:t>
            </a:r>
            <a:r>
              <a:rPr lang="es-VE" altLang="es-VE">
                <a:latin typeface="Calibri" panose="020F0502020204030204" pitchFamily="34" charset="0"/>
              </a:rPr>
              <a:t>. En general las velocidades son diferentes en todos lados, tanto en magnitud como en dirección, en diferentes puntos del campo de flujo. Sin embargo en cada punto, cada velocidad tiene componente V</a:t>
            </a:r>
            <a:r>
              <a:rPr lang="es-VE" altLang="es-VE" baseline="-25000">
                <a:latin typeface="Calibri" panose="020F0502020204030204" pitchFamily="34" charset="0"/>
              </a:rPr>
              <a:t>x</a:t>
            </a:r>
            <a:r>
              <a:rPr lang="es-VE" altLang="es-VE">
                <a:latin typeface="Calibri" panose="020F0502020204030204" pitchFamily="34" charset="0"/>
              </a:rPr>
              <a:t> y V</a:t>
            </a:r>
            <a:r>
              <a:rPr lang="es-VE" altLang="es-VE" baseline="-25000">
                <a:latin typeface="Calibri" panose="020F0502020204030204" pitchFamily="34" charset="0"/>
              </a:rPr>
              <a:t>y</a:t>
            </a:r>
            <a:endParaRPr lang="es-VE" altLang="es-VE" i="1" baseline="-25000">
              <a:latin typeface="Calibri" panose="020F0502020204030204" pitchFamily="34" charset="0"/>
            </a:endParaRPr>
          </a:p>
        </p:txBody>
      </p:sp>
      <p:sp>
        <p:nvSpPr>
          <p:cNvPr id="23557"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3558" name="Picture 3"/>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435600" y="4437063"/>
            <a:ext cx="2047875"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Rectángulo"/>
          <p:cNvSpPr>
            <a:spLocks noChangeArrowheads="1"/>
          </p:cNvSpPr>
          <p:nvPr/>
        </p:nvSpPr>
        <p:spPr bwMode="auto">
          <a:xfrm>
            <a:off x="611188" y="549275"/>
            <a:ext cx="61007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b="1">
                <a:latin typeface="Calibri" panose="020F0502020204030204" pitchFamily="34" charset="0"/>
              </a:rPr>
              <a:t>VELOCIDAD Y ACELERACIÓN EN COORDENADAS CARTESIANAS</a:t>
            </a:r>
          </a:p>
        </p:txBody>
      </p:sp>
      <p:pic>
        <p:nvPicPr>
          <p:cNvPr id="2457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2275" y="1052513"/>
            <a:ext cx="8509000" cy="3376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4581" name="Picture 3"/>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716463" y="1916113"/>
            <a:ext cx="2047875"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2"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4583"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4584" name="Rectangle 7"/>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4585" name="Rectangle 8"/>
          <p:cNvSpPr>
            <a:spLocks noChangeArrowheads="1"/>
          </p:cNvSpPr>
          <p:nvPr/>
        </p:nvSpPr>
        <p:spPr bwMode="auto">
          <a:xfrm>
            <a:off x="0" y="11334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cs typeface="Arial" panose="020B0604020202020204" pitchFamily="34" charset="0"/>
            </a:endParaRPr>
          </a:p>
        </p:txBody>
      </p:sp>
      <p:sp>
        <p:nvSpPr>
          <p:cNvPr id="24586"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4587" name="Picture 9"/>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56100" y="3141663"/>
            <a:ext cx="9906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8" name="Rectangle 1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4589" name="Picture 1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940425" y="3141663"/>
            <a:ext cx="253365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90" name="Rectangle 13"/>
          <p:cNvSpPr>
            <a:spLocks noChangeArrowheads="1"/>
          </p:cNvSpPr>
          <p:nvPr/>
        </p:nvSpPr>
        <p:spPr bwMode="auto">
          <a:xfrm>
            <a:off x="0" y="11334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cs typeface="Arial" panose="020B0604020202020204" pitchFamily="34" charset="0"/>
            </a:endParaRPr>
          </a:p>
        </p:txBody>
      </p:sp>
      <p:sp>
        <p:nvSpPr>
          <p:cNvPr id="20" name="19 Flecha derecha"/>
          <p:cNvSpPr/>
          <p:nvPr/>
        </p:nvSpPr>
        <p:spPr>
          <a:xfrm>
            <a:off x="5508625" y="3357563"/>
            <a:ext cx="287338" cy="1428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24592" name="Rectangle 15"/>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4593" name="Picture 14"/>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56100" y="4149725"/>
            <a:ext cx="1009650"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22 Flecha derecha"/>
          <p:cNvSpPr/>
          <p:nvPr/>
        </p:nvSpPr>
        <p:spPr>
          <a:xfrm>
            <a:off x="5508625" y="4365625"/>
            <a:ext cx="287338" cy="1428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24595" name="Rectangle 17"/>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4596" name="Picture 16"/>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011863" y="4149725"/>
            <a:ext cx="24955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Rectángulo"/>
          <p:cNvSpPr>
            <a:spLocks noChangeArrowheads="1"/>
          </p:cNvSpPr>
          <p:nvPr/>
        </p:nvSpPr>
        <p:spPr bwMode="auto">
          <a:xfrm>
            <a:off x="468313" y="333375"/>
            <a:ext cx="60356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b="1">
                <a:latin typeface="Calibri" panose="020F0502020204030204" pitchFamily="34" charset="0"/>
              </a:rPr>
              <a:t>VELOCIDAD Y ACELERACIÓN EN COORDENADAS INTRINSECAS</a:t>
            </a:r>
          </a:p>
        </p:txBody>
      </p:sp>
      <p:pic>
        <p:nvPicPr>
          <p:cNvPr id="2560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1052513"/>
            <a:ext cx="12079288" cy="479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2 CuadroTexto"/>
          <p:cNvSpPr txBox="1">
            <a:spLocks noChangeArrowheads="1"/>
          </p:cNvSpPr>
          <p:nvPr/>
        </p:nvSpPr>
        <p:spPr bwMode="auto">
          <a:xfrm>
            <a:off x="539750" y="692150"/>
            <a:ext cx="79200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s-VE" altLang="es-VE">
                <a:latin typeface="Calibri" panose="020F0502020204030204" pitchFamily="34" charset="0"/>
              </a:rPr>
              <a:t>La velocidad y la aceleración son cantidades vectoriales, ya que tienen tanto magnitud como dirección. Sea un flujo unidimensional a lo largo de una línea de corriente:</a:t>
            </a:r>
          </a:p>
        </p:txBody>
      </p:sp>
      <p:sp>
        <p:nvSpPr>
          <p:cNvPr id="25605" name="5 CuadroTexto"/>
          <p:cNvSpPr txBox="1">
            <a:spLocks noChangeArrowheads="1"/>
          </p:cNvSpPr>
          <p:nvPr/>
        </p:nvSpPr>
        <p:spPr bwMode="auto">
          <a:xfrm>
            <a:off x="4787900" y="2492375"/>
            <a:ext cx="374491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s-VE" altLang="es-VE">
                <a:latin typeface="Calibri" panose="020F0502020204030204" pitchFamily="34" charset="0"/>
              </a:rPr>
              <a:t>En el tiempo </a:t>
            </a:r>
            <a:r>
              <a:rPr lang="es-VE" altLang="es-VE" i="1">
                <a:latin typeface="Calibri" panose="020F0502020204030204" pitchFamily="34" charset="0"/>
              </a:rPr>
              <a:t>d</a:t>
            </a:r>
            <a:r>
              <a:rPr lang="es-VE" altLang="es-VE">
                <a:latin typeface="Calibri" panose="020F0502020204030204" pitchFamily="34" charset="0"/>
              </a:rPr>
              <a:t>t la partícula recorrerá una distancia </a:t>
            </a:r>
            <a:r>
              <a:rPr lang="es-VE" altLang="es-VE" i="1">
                <a:latin typeface="Calibri" panose="020F0502020204030204" pitchFamily="34" charset="0"/>
              </a:rPr>
              <a:t>d</a:t>
            </a:r>
            <a:r>
              <a:rPr lang="es-VE" altLang="es-VE">
                <a:latin typeface="Calibri" panose="020F0502020204030204" pitchFamily="34" charset="0"/>
              </a:rPr>
              <a:t>s a lo largo de la línea de corriente. Por lo que la velocidad </a:t>
            </a:r>
            <a:r>
              <a:rPr lang="es-VE" altLang="es-VE" b="1">
                <a:latin typeface="Calibri" panose="020F0502020204030204" pitchFamily="34" charset="0"/>
              </a:rPr>
              <a:t>v</a:t>
            </a:r>
            <a:r>
              <a:rPr lang="es-VE" altLang="es-VE">
                <a:latin typeface="Calibri" panose="020F0502020204030204" pitchFamily="34" charset="0"/>
              </a:rPr>
              <a:t> se define como:</a:t>
            </a:r>
            <a:endParaRPr lang="es-VE" altLang="es-VE" b="1">
              <a:latin typeface="Calibri" panose="020F0502020204030204" pitchFamily="34" charset="0"/>
            </a:endParaRPr>
          </a:p>
        </p:txBody>
      </p:sp>
      <p:sp>
        <p:nvSpPr>
          <p:cNvPr id="25606" name="Rectangle 7"/>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5607"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5608" name="Picture 8"/>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156325" y="3716338"/>
            <a:ext cx="86677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4300" y="765175"/>
            <a:ext cx="12079288" cy="479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Rectangle 7"/>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6628"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6629" name="8 CuadroTexto"/>
          <p:cNvSpPr txBox="1">
            <a:spLocks noChangeArrowheads="1"/>
          </p:cNvSpPr>
          <p:nvPr/>
        </p:nvSpPr>
        <p:spPr bwMode="auto">
          <a:xfrm>
            <a:off x="3563938" y="2205038"/>
            <a:ext cx="4824412"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La componente de la aceleración tangente a la línea de corriente </a:t>
            </a:r>
            <a:r>
              <a:rPr lang="es-VE" altLang="es-VE" sz="2000">
                <a:latin typeface="Calibri" panose="020F0502020204030204" pitchFamily="34" charset="0"/>
              </a:rPr>
              <a:t>a</a:t>
            </a:r>
            <a:r>
              <a:rPr lang="es-VE" altLang="es-VE" baseline="-25000">
                <a:latin typeface="Calibri" panose="020F0502020204030204" pitchFamily="34" charset="0"/>
              </a:rPr>
              <a:t>s </a:t>
            </a:r>
            <a:r>
              <a:rPr lang="es-VE" altLang="es-VE">
                <a:latin typeface="Calibri" panose="020F0502020204030204" pitchFamily="34" charset="0"/>
              </a:rPr>
              <a:t>se define como:</a:t>
            </a:r>
          </a:p>
        </p:txBody>
      </p:sp>
      <p:sp>
        <p:nvSpPr>
          <p:cNvPr id="26630"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6631" name="Picture 1"/>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924300" y="3141663"/>
            <a:ext cx="4846638"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2" name="11 CuadroTexto"/>
          <p:cNvSpPr txBox="1">
            <a:spLocks noChangeArrowheads="1"/>
          </p:cNvSpPr>
          <p:nvPr/>
        </p:nvSpPr>
        <p:spPr bwMode="auto">
          <a:xfrm>
            <a:off x="4427538" y="4149725"/>
            <a:ext cx="41005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Y la aceleración radial a</a:t>
            </a:r>
            <a:r>
              <a:rPr lang="es-VE" altLang="es-VE" baseline="-25000">
                <a:latin typeface="Calibri" panose="020F0502020204030204" pitchFamily="34" charset="0"/>
              </a:rPr>
              <a:t>n</a:t>
            </a:r>
            <a:r>
              <a:rPr lang="es-VE" altLang="es-VE">
                <a:latin typeface="Calibri" panose="020F0502020204030204" pitchFamily="34" charset="0"/>
              </a:rPr>
              <a:t> viene dado como</a:t>
            </a:r>
            <a:endParaRPr lang="es-VE" altLang="es-VE" baseline="-25000">
              <a:latin typeface="Calibri" panose="020F0502020204030204" pitchFamily="34" charset="0"/>
            </a:endParaRPr>
          </a:p>
        </p:txBody>
      </p:sp>
      <p:sp>
        <p:nvSpPr>
          <p:cNvPr id="26633"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6634"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6635" name="Picture 5"/>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011863" y="4724400"/>
            <a:ext cx="110490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Rectángulo"/>
          <p:cNvSpPr>
            <a:spLocks noChangeArrowheads="1"/>
          </p:cNvSpPr>
          <p:nvPr/>
        </p:nvSpPr>
        <p:spPr bwMode="auto">
          <a:xfrm>
            <a:off x="611188" y="549275"/>
            <a:ext cx="49784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b="1">
                <a:latin typeface="Calibri" panose="020F0502020204030204" pitchFamily="34" charset="0"/>
              </a:rPr>
              <a:t>DEFORMACIÓN, ROTACIONALIDAD Y VORTICIDAD.</a:t>
            </a:r>
          </a:p>
        </p:txBody>
      </p:sp>
      <p:sp>
        <p:nvSpPr>
          <p:cNvPr id="3" name="2 CuadroTexto"/>
          <p:cNvSpPr txBox="1"/>
          <p:nvPr/>
        </p:nvSpPr>
        <p:spPr>
          <a:xfrm>
            <a:off x="755650" y="1268413"/>
            <a:ext cx="8064500" cy="646112"/>
          </a:xfrm>
          <a:prstGeom prst="rect">
            <a:avLst/>
          </a:prstGeom>
          <a:noFill/>
        </p:spPr>
        <p:txBody>
          <a:bodyPr>
            <a:spAutoFit/>
          </a:bodyPr>
          <a:lstStyle/>
          <a:p>
            <a:pPr fontAlgn="auto">
              <a:spcBef>
                <a:spcPts val="0"/>
              </a:spcBef>
              <a:spcAft>
                <a:spcPts val="0"/>
              </a:spcAft>
              <a:defRPr/>
            </a:pPr>
            <a:r>
              <a:rPr lang="es-ES" dirty="0">
                <a:latin typeface="+mn-lt"/>
              </a:rPr>
              <a:t>Sea un volumen de control de dimensiones </a:t>
            </a:r>
            <a:r>
              <a:rPr lang="es-ES" dirty="0" err="1">
                <a:latin typeface="Symbol" pitchFamily="18" charset="2"/>
              </a:rPr>
              <a:t>D</a:t>
            </a:r>
            <a:r>
              <a:rPr lang="es-ES" dirty="0" err="1">
                <a:latin typeface="+mn-lt"/>
              </a:rPr>
              <a:t>x</a:t>
            </a:r>
            <a:r>
              <a:rPr lang="es-ES" dirty="0">
                <a:latin typeface="+mn-lt"/>
              </a:rPr>
              <a:t>, </a:t>
            </a:r>
            <a:r>
              <a:rPr lang="es-ES" dirty="0">
                <a:latin typeface="Symbol" pitchFamily="18" charset="2"/>
              </a:rPr>
              <a:t>D</a:t>
            </a:r>
            <a:r>
              <a:rPr lang="es-ES" dirty="0">
                <a:latin typeface="+mn-lt"/>
              </a:rPr>
              <a:t>y y </a:t>
            </a:r>
            <a:r>
              <a:rPr lang="es-ES" dirty="0" err="1">
                <a:latin typeface="+mj-lt"/>
              </a:rPr>
              <a:t>y</a:t>
            </a:r>
            <a:r>
              <a:rPr lang="es-ES" dirty="0">
                <a:latin typeface="+mj-lt"/>
              </a:rPr>
              <a:t> de ancho unitario en el sentido normal.</a:t>
            </a:r>
          </a:p>
        </p:txBody>
      </p:sp>
      <p:sp>
        <p:nvSpPr>
          <p:cNvPr id="4" name="3 Rectángulo"/>
          <p:cNvSpPr/>
          <p:nvPr/>
        </p:nvSpPr>
        <p:spPr>
          <a:xfrm>
            <a:off x="3492500" y="2420938"/>
            <a:ext cx="2303463" cy="2087562"/>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cxnSp>
        <p:nvCxnSpPr>
          <p:cNvPr id="6" name="5 Conector recto de flecha"/>
          <p:cNvCxnSpPr/>
          <p:nvPr/>
        </p:nvCxnSpPr>
        <p:spPr>
          <a:xfrm>
            <a:off x="3492500" y="4868863"/>
            <a:ext cx="2303463" cy="1587"/>
          </a:xfrm>
          <a:prstGeom prst="straightConnector1">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rot="5400000">
            <a:off x="3204368" y="4796632"/>
            <a:ext cx="5762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rot="5400000">
            <a:off x="5507831" y="4771232"/>
            <a:ext cx="5762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p:nvPr/>
        </p:nvCxnSpPr>
        <p:spPr>
          <a:xfrm rot="5400000">
            <a:off x="2159794" y="3464719"/>
            <a:ext cx="2089150" cy="1588"/>
          </a:xfrm>
          <a:prstGeom prst="straightConnector1">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rot="10800000">
            <a:off x="3059113" y="2420938"/>
            <a:ext cx="433387"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rot="10800000">
            <a:off x="3055938" y="4513263"/>
            <a:ext cx="43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659" name="14 CuadroTexto"/>
          <p:cNvSpPr txBox="1">
            <a:spLocks noChangeArrowheads="1"/>
          </p:cNvSpPr>
          <p:nvPr/>
        </p:nvSpPr>
        <p:spPr bwMode="auto">
          <a:xfrm>
            <a:off x="2771775" y="3213100"/>
            <a:ext cx="431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Symbol" panose="05050102010706020507" pitchFamily="18" charset="2"/>
              </a:rPr>
              <a:t>D</a:t>
            </a:r>
            <a:r>
              <a:rPr lang="es-ES" altLang="es-VE">
                <a:latin typeface="Calibri" panose="020F0502020204030204" pitchFamily="34" charset="0"/>
              </a:rPr>
              <a:t>y</a:t>
            </a:r>
          </a:p>
        </p:txBody>
      </p:sp>
      <p:sp>
        <p:nvSpPr>
          <p:cNvPr id="16" name="15 CuadroTexto"/>
          <p:cNvSpPr txBox="1"/>
          <p:nvPr/>
        </p:nvSpPr>
        <p:spPr>
          <a:xfrm>
            <a:off x="4429125" y="4859338"/>
            <a:ext cx="438150" cy="369887"/>
          </a:xfrm>
          <a:prstGeom prst="rect">
            <a:avLst/>
          </a:prstGeom>
          <a:noFill/>
        </p:spPr>
        <p:txBody>
          <a:bodyPr wrap="none">
            <a:spAutoFit/>
          </a:bodyPr>
          <a:lstStyle/>
          <a:p>
            <a:pPr fontAlgn="auto">
              <a:spcBef>
                <a:spcPts val="0"/>
              </a:spcBef>
              <a:spcAft>
                <a:spcPts val="0"/>
              </a:spcAft>
              <a:defRPr/>
            </a:pPr>
            <a:r>
              <a:rPr lang="es-ES" dirty="0" err="1">
                <a:latin typeface="Symbol" pitchFamily="18" charset="2"/>
              </a:rPr>
              <a:t>D</a:t>
            </a:r>
            <a:r>
              <a:rPr lang="es-ES" dirty="0" err="1">
                <a:latin typeface="+mj-lt"/>
              </a:rPr>
              <a:t>x</a:t>
            </a:r>
            <a:endParaRPr lang="es-ES" dirty="0">
              <a:latin typeface="+mj-l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916238" y="1916113"/>
            <a:ext cx="3095625" cy="2881312"/>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8675" name="16 CuadroTexto"/>
          <p:cNvSpPr txBox="1">
            <a:spLocks noChangeArrowheads="1"/>
          </p:cNvSpPr>
          <p:nvPr/>
        </p:nvSpPr>
        <p:spPr bwMode="auto">
          <a:xfrm>
            <a:off x="5724525" y="4437063"/>
            <a:ext cx="3063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d</a:t>
            </a:r>
          </a:p>
        </p:txBody>
      </p:sp>
      <p:sp>
        <p:nvSpPr>
          <p:cNvPr id="28676" name="17 CuadroTexto"/>
          <p:cNvSpPr txBox="1">
            <a:spLocks noChangeArrowheads="1"/>
          </p:cNvSpPr>
          <p:nvPr/>
        </p:nvSpPr>
        <p:spPr bwMode="auto">
          <a:xfrm>
            <a:off x="2916238" y="4437063"/>
            <a:ext cx="2952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a</a:t>
            </a:r>
          </a:p>
        </p:txBody>
      </p:sp>
      <p:sp>
        <p:nvSpPr>
          <p:cNvPr id="28677" name="18 CuadroTexto"/>
          <p:cNvSpPr txBox="1">
            <a:spLocks noChangeArrowheads="1"/>
          </p:cNvSpPr>
          <p:nvPr/>
        </p:nvSpPr>
        <p:spPr bwMode="auto">
          <a:xfrm>
            <a:off x="5724525" y="1916113"/>
            <a:ext cx="2825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c</a:t>
            </a:r>
          </a:p>
        </p:txBody>
      </p:sp>
      <p:sp>
        <p:nvSpPr>
          <p:cNvPr id="28678" name="19 CuadroTexto"/>
          <p:cNvSpPr txBox="1">
            <a:spLocks noChangeArrowheads="1"/>
          </p:cNvSpPr>
          <p:nvPr/>
        </p:nvSpPr>
        <p:spPr bwMode="auto">
          <a:xfrm>
            <a:off x="2916238" y="1916113"/>
            <a:ext cx="3063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b</a:t>
            </a:r>
          </a:p>
        </p:txBody>
      </p:sp>
      <p:cxnSp>
        <p:nvCxnSpPr>
          <p:cNvPr id="24" name="23 Conector recto de flecha"/>
          <p:cNvCxnSpPr/>
          <p:nvPr/>
        </p:nvCxnSpPr>
        <p:spPr>
          <a:xfrm>
            <a:off x="2051050" y="4795838"/>
            <a:ext cx="792163"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25 Conector recto de flecha"/>
          <p:cNvCxnSpPr/>
          <p:nvPr/>
        </p:nvCxnSpPr>
        <p:spPr>
          <a:xfrm>
            <a:off x="6084888" y="4795838"/>
            <a:ext cx="790575"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687"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88" name="Picture 1"/>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372225" y="4149725"/>
            <a:ext cx="1114425"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89"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0" name="Picture 3"/>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51050" y="4437063"/>
            <a:ext cx="2000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1"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693"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695"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6" name="Picture 9"/>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56100" y="4508500"/>
            <a:ext cx="2667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7"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8" name="Picture 1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87675" y="3141663"/>
            <a:ext cx="2667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9" name="Rectangle 1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701" name="Rectangle 1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703" name="Rectangle 1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705" name="Rectangle 2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8690"/>
                                        </p:tgtEl>
                                        <p:attrNameLst>
                                          <p:attrName>style.visibility</p:attrName>
                                        </p:attrNameLst>
                                      </p:cBhvr>
                                      <p:to>
                                        <p:strVal val="visible"/>
                                      </p:to>
                                    </p:set>
                                    <p:animEffect transition="in" filter="wipe(left)">
                                      <p:cBhvr>
                                        <p:cTn id="7" dur="500"/>
                                        <p:tgtEl>
                                          <p:spTgt spid="28690"/>
                                        </p:tgtEl>
                                      </p:cBhvr>
                                    </p:animEffect>
                                  </p:childTnLst>
                                </p:cTn>
                              </p:par>
                              <p:par>
                                <p:cTn id="8" presetID="22" presetClass="entr" presetSubtype="8"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wipe(left)">
                                      <p:cBhvr>
                                        <p:cTn id="10" dur="5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28688"/>
                                        </p:tgtEl>
                                        <p:attrNameLst>
                                          <p:attrName>style.visibility</p:attrName>
                                        </p:attrNameLst>
                                      </p:cBhvr>
                                      <p:to>
                                        <p:strVal val="visible"/>
                                      </p:to>
                                    </p:set>
                                    <p:animEffect transition="in" filter="wipe(left)">
                                      <p:cBhvr>
                                        <p:cTn id="15" dur="500"/>
                                        <p:tgtEl>
                                          <p:spTgt spid="28688"/>
                                        </p:tgtEl>
                                      </p:cBhvr>
                                    </p:animEffect>
                                  </p:childTnLst>
                                </p:cTn>
                              </p:par>
                              <p:par>
                                <p:cTn id="16" presetID="22" presetClass="entr" presetSubtype="8" fill="hold" nodeType="with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wipe(left)">
                                      <p:cBhvr>
                                        <p:cTn id="18"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916238" y="1916113"/>
            <a:ext cx="3095625" cy="2881312"/>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8675" name="16 CuadroTexto"/>
          <p:cNvSpPr txBox="1">
            <a:spLocks noChangeArrowheads="1"/>
          </p:cNvSpPr>
          <p:nvPr/>
        </p:nvSpPr>
        <p:spPr bwMode="auto">
          <a:xfrm>
            <a:off x="5724525" y="4437063"/>
            <a:ext cx="3063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d</a:t>
            </a:r>
          </a:p>
        </p:txBody>
      </p:sp>
      <p:sp>
        <p:nvSpPr>
          <p:cNvPr id="28676" name="17 CuadroTexto"/>
          <p:cNvSpPr txBox="1">
            <a:spLocks noChangeArrowheads="1"/>
          </p:cNvSpPr>
          <p:nvPr/>
        </p:nvSpPr>
        <p:spPr bwMode="auto">
          <a:xfrm>
            <a:off x="2916238" y="4437063"/>
            <a:ext cx="2952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a</a:t>
            </a:r>
          </a:p>
        </p:txBody>
      </p:sp>
      <p:sp>
        <p:nvSpPr>
          <p:cNvPr id="28677" name="18 CuadroTexto"/>
          <p:cNvSpPr txBox="1">
            <a:spLocks noChangeArrowheads="1"/>
          </p:cNvSpPr>
          <p:nvPr/>
        </p:nvSpPr>
        <p:spPr bwMode="auto">
          <a:xfrm>
            <a:off x="5724525" y="1916113"/>
            <a:ext cx="2825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c</a:t>
            </a:r>
          </a:p>
        </p:txBody>
      </p:sp>
      <p:sp>
        <p:nvSpPr>
          <p:cNvPr id="28678" name="19 CuadroTexto"/>
          <p:cNvSpPr txBox="1">
            <a:spLocks noChangeArrowheads="1"/>
          </p:cNvSpPr>
          <p:nvPr/>
        </p:nvSpPr>
        <p:spPr bwMode="auto">
          <a:xfrm>
            <a:off x="2916238" y="1916113"/>
            <a:ext cx="3063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b</a:t>
            </a:r>
          </a:p>
        </p:txBody>
      </p:sp>
      <p:cxnSp>
        <p:nvCxnSpPr>
          <p:cNvPr id="27" name="26 Conector recto de flecha"/>
          <p:cNvCxnSpPr/>
          <p:nvPr/>
        </p:nvCxnSpPr>
        <p:spPr>
          <a:xfrm rot="5400000" flipH="1" flipV="1">
            <a:off x="2484437" y="5300663"/>
            <a:ext cx="862013"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29 Conector recto de flecha"/>
          <p:cNvCxnSpPr/>
          <p:nvPr/>
        </p:nvCxnSpPr>
        <p:spPr>
          <a:xfrm rot="5400000" flipH="1" flipV="1">
            <a:off x="2485232" y="1339056"/>
            <a:ext cx="863600"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687"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689"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691"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2" name="Picture 5"/>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27313" y="5445125"/>
            <a:ext cx="2095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3"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695"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6" name="Picture 9"/>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56100" y="4508500"/>
            <a:ext cx="2667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7"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8" name="Picture 11"/>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87675" y="3141663"/>
            <a:ext cx="2667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9" name="Rectangle 1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700" name="Picture 13"/>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92275" y="476250"/>
            <a:ext cx="112395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701" name="Rectangle 1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703" name="Rectangle 1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705" name="Rectangle 2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Tree>
    <p:extLst>
      <p:ext uri="{BB962C8B-B14F-4D97-AF65-F5344CB8AC3E}">
        <p14:creationId xmlns:p14="http://schemas.microsoft.com/office/powerpoint/2010/main" val="2802042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8692"/>
                                        </p:tgtEl>
                                        <p:attrNameLst>
                                          <p:attrName>style.visibility</p:attrName>
                                        </p:attrNameLst>
                                      </p:cBhvr>
                                      <p:to>
                                        <p:strVal val="visible"/>
                                      </p:to>
                                    </p:set>
                                    <p:animEffect transition="in" filter="wipe(down)">
                                      <p:cBhvr>
                                        <p:cTn id="7" dur="500"/>
                                        <p:tgtEl>
                                          <p:spTgt spid="28692"/>
                                        </p:tgtEl>
                                      </p:cBhvr>
                                    </p:animEffect>
                                  </p:childTnLst>
                                </p:cTn>
                              </p:par>
                              <p:par>
                                <p:cTn id="8" presetID="22" presetClass="entr" presetSubtype="4" fill="hold"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wipe(down)">
                                      <p:cBhvr>
                                        <p:cTn id="10" dur="500"/>
                                        <p:tgtEl>
                                          <p:spTgt spid="27"/>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28700"/>
                                        </p:tgtEl>
                                        <p:attrNameLst>
                                          <p:attrName>style.visibility</p:attrName>
                                        </p:attrNameLst>
                                      </p:cBhvr>
                                      <p:to>
                                        <p:strVal val="visible"/>
                                      </p:to>
                                    </p:set>
                                    <p:animEffect transition="in" filter="wipe(down)">
                                      <p:cBhvr>
                                        <p:cTn id="15" dur="500"/>
                                        <p:tgtEl>
                                          <p:spTgt spid="28700"/>
                                        </p:tgtEl>
                                      </p:cBhvr>
                                    </p:animEffect>
                                  </p:childTnLst>
                                </p:cTn>
                              </p:par>
                              <p:par>
                                <p:cTn id="16" presetID="22" presetClass="entr" presetSubtype="4" fill="hold" nodeType="withEffect">
                                  <p:stCondLst>
                                    <p:cond delay="0"/>
                                  </p:stCondLst>
                                  <p:childTnLst>
                                    <p:set>
                                      <p:cBhvr>
                                        <p:cTn id="17" dur="1" fill="hold">
                                          <p:stCondLst>
                                            <p:cond delay="0"/>
                                          </p:stCondLst>
                                        </p:cTn>
                                        <p:tgtEl>
                                          <p:spTgt spid="30"/>
                                        </p:tgtEl>
                                        <p:attrNameLst>
                                          <p:attrName>style.visibility</p:attrName>
                                        </p:attrNameLst>
                                      </p:cBhvr>
                                      <p:to>
                                        <p:strVal val="visible"/>
                                      </p:to>
                                    </p:set>
                                    <p:animEffect transition="in" filter="wipe(down)">
                                      <p:cBhvr>
                                        <p:cTn id="18"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916238" y="1916113"/>
            <a:ext cx="3095625" cy="2881312"/>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8675" name="16 CuadroTexto"/>
          <p:cNvSpPr txBox="1">
            <a:spLocks noChangeArrowheads="1"/>
          </p:cNvSpPr>
          <p:nvPr/>
        </p:nvSpPr>
        <p:spPr bwMode="auto">
          <a:xfrm>
            <a:off x="5724525" y="4437063"/>
            <a:ext cx="3063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d</a:t>
            </a:r>
          </a:p>
        </p:txBody>
      </p:sp>
      <p:sp>
        <p:nvSpPr>
          <p:cNvPr id="28676" name="17 CuadroTexto"/>
          <p:cNvSpPr txBox="1">
            <a:spLocks noChangeArrowheads="1"/>
          </p:cNvSpPr>
          <p:nvPr/>
        </p:nvSpPr>
        <p:spPr bwMode="auto">
          <a:xfrm>
            <a:off x="2916238" y="4437063"/>
            <a:ext cx="2952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a</a:t>
            </a:r>
          </a:p>
        </p:txBody>
      </p:sp>
      <p:sp>
        <p:nvSpPr>
          <p:cNvPr id="28677" name="18 CuadroTexto"/>
          <p:cNvSpPr txBox="1">
            <a:spLocks noChangeArrowheads="1"/>
          </p:cNvSpPr>
          <p:nvPr/>
        </p:nvSpPr>
        <p:spPr bwMode="auto">
          <a:xfrm>
            <a:off x="5724525" y="1916113"/>
            <a:ext cx="2825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c</a:t>
            </a:r>
          </a:p>
        </p:txBody>
      </p:sp>
      <p:sp>
        <p:nvSpPr>
          <p:cNvPr id="28678" name="19 CuadroTexto"/>
          <p:cNvSpPr txBox="1">
            <a:spLocks noChangeArrowheads="1"/>
          </p:cNvSpPr>
          <p:nvPr/>
        </p:nvSpPr>
        <p:spPr bwMode="auto">
          <a:xfrm>
            <a:off x="2916238" y="1916113"/>
            <a:ext cx="3063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b</a:t>
            </a:r>
          </a:p>
        </p:txBody>
      </p:sp>
      <p:cxnSp>
        <p:nvCxnSpPr>
          <p:cNvPr id="22" name="21 Conector recto de flecha"/>
          <p:cNvCxnSpPr/>
          <p:nvPr/>
        </p:nvCxnSpPr>
        <p:spPr>
          <a:xfrm>
            <a:off x="2051050" y="1916113"/>
            <a:ext cx="792163"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23 Conector recto de flecha"/>
          <p:cNvCxnSpPr/>
          <p:nvPr/>
        </p:nvCxnSpPr>
        <p:spPr>
          <a:xfrm>
            <a:off x="2051050" y="4795838"/>
            <a:ext cx="792163"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687"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689"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0" name="Picture 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51050" y="4437063"/>
            <a:ext cx="2000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1"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693"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695"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6" name="Picture 9"/>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56100" y="4508500"/>
            <a:ext cx="2667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7"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8" name="Picture 11"/>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87675" y="3141663"/>
            <a:ext cx="2667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9" name="Rectangle 1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701" name="Rectangle 1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702" name="Picture 15"/>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32706" y="1252538"/>
            <a:ext cx="11144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703" name="Rectangle 1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705" name="Rectangle 2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cxnSp>
        <p:nvCxnSpPr>
          <p:cNvPr id="37" name="25 Conector recto de flecha"/>
          <p:cNvCxnSpPr/>
          <p:nvPr/>
        </p:nvCxnSpPr>
        <p:spPr>
          <a:xfrm>
            <a:off x="6084888" y="4795838"/>
            <a:ext cx="790575"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38" name="Picture 1"/>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372225" y="4149725"/>
            <a:ext cx="1114425"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8160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8702"/>
                                        </p:tgtEl>
                                        <p:attrNameLst>
                                          <p:attrName>style.visibility</p:attrName>
                                        </p:attrNameLst>
                                      </p:cBhvr>
                                      <p:to>
                                        <p:strVal val="visible"/>
                                      </p:to>
                                    </p:set>
                                    <p:animEffect transition="in" filter="wipe(left)">
                                      <p:cBhvr>
                                        <p:cTn id="7" dur="500"/>
                                        <p:tgtEl>
                                          <p:spTgt spid="28702"/>
                                        </p:tgtEl>
                                      </p:cBhvr>
                                    </p:animEffect>
                                  </p:childTnLst>
                                </p:cTn>
                              </p:par>
                              <p:par>
                                <p:cTn id="8" presetID="22" presetClass="entr" presetSubtype="8" fill="hold"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wipe(left)">
                                      <p:cBhvr>
                                        <p:cTn id="1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CuadroTexto"/>
          <p:cNvSpPr txBox="1">
            <a:spLocks noChangeArrowheads="1"/>
          </p:cNvSpPr>
          <p:nvPr/>
        </p:nvSpPr>
        <p:spPr bwMode="auto">
          <a:xfrm>
            <a:off x="684213" y="692150"/>
            <a:ext cx="78486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Existen dos medios básicos para describir el movimiento de un fluido.</a:t>
            </a:r>
          </a:p>
          <a:p>
            <a:pPr eaLnBrk="1" hangingPunct="1"/>
            <a:endParaRPr lang="es-VE" altLang="es-VE">
              <a:latin typeface="Calibri" panose="020F0502020204030204" pitchFamily="34" charset="0"/>
            </a:endParaRPr>
          </a:p>
          <a:p>
            <a:pPr eaLnBrk="1" hangingPunct="1"/>
            <a:r>
              <a:rPr lang="es-VE" altLang="es-VE">
                <a:latin typeface="Calibri" panose="020F0502020204030204" pitchFamily="34" charset="0"/>
              </a:rPr>
              <a:t>Según el punto de vista </a:t>
            </a:r>
            <a:r>
              <a:rPr lang="es-VE" altLang="es-VE" b="1" i="1">
                <a:latin typeface="Calibri" panose="020F0502020204030204" pitchFamily="34" charset="0"/>
              </a:rPr>
              <a:t>langrangiano</a:t>
            </a:r>
            <a:r>
              <a:rPr lang="es-VE" altLang="es-VE">
                <a:latin typeface="Calibri" panose="020F0502020204030204" pitchFamily="34" charset="0"/>
              </a:rPr>
              <a:t>, se identifica cada partícula del fluido (por lo general por sus coordenadas espaciales en cierto momento inicial).</a:t>
            </a:r>
          </a:p>
          <a:p>
            <a:pPr eaLnBrk="1" hangingPunct="1"/>
            <a:r>
              <a:rPr lang="es-VE" altLang="es-VE">
                <a:latin typeface="Calibri" panose="020F0502020204030204" pitchFamily="34" charset="0"/>
              </a:rPr>
              <a:t>Entonces se trazan, según transcurre el tiempo, la trayectoria, velocidad y otras  características de cada </a:t>
            </a:r>
            <a:r>
              <a:rPr lang="es-VE" altLang="es-VE" b="1" i="1">
                <a:latin typeface="Calibri" panose="020F0502020204030204" pitchFamily="34" charset="0"/>
              </a:rPr>
              <a:t>partícula individual</a:t>
            </a:r>
            <a:r>
              <a:rPr lang="es-VE" altLang="es-VE">
                <a:latin typeface="Calibri" panose="020F0502020204030204" pitchFamily="34" charset="0"/>
              </a:rPr>
              <a:t>. Este punto de vista es el que se utiliza en el análisis dinámico de las partículas sólidas.</a:t>
            </a:r>
          </a:p>
        </p:txBody>
      </p:sp>
      <p:cxnSp>
        <p:nvCxnSpPr>
          <p:cNvPr id="4" name="3 Conector recto de flecha"/>
          <p:cNvCxnSpPr/>
          <p:nvPr/>
        </p:nvCxnSpPr>
        <p:spPr>
          <a:xfrm rot="5400000" flipH="1" flipV="1">
            <a:off x="1043781" y="3499644"/>
            <a:ext cx="1152525" cy="1588"/>
          </a:xfrm>
          <a:prstGeom prst="straightConnector1">
            <a:avLst/>
          </a:prstGeom>
          <a:ln w="22225">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7" name="6 Conector recto de flecha"/>
          <p:cNvCxnSpPr/>
          <p:nvPr/>
        </p:nvCxnSpPr>
        <p:spPr>
          <a:xfrm rot="10800000" flipV="1">
            <a:off x="539750" y="4076700"/>
            <a:ext cx="1079500" cy="1008063"/>
          </a:xfrm>
          <a:prstGeom prst="straightConnector1">
            <a:avLst/>
          </a:prstGeom>
          <a:ln w="22225">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8" name="7 Conector recto de flecha"/>
          <p:cNvCxnSpPr/>
          <p:nvPr/>
        </p:nvCxnSpPr>
        <p:spPr>
          <a:xfrm flipV="1">
            <a:off x="1619250" y="4067175"/>
            <a:ext cx="1512888" cy="17463"/>
          </a:xfrm>
          <a:prstGeom prst="straightConnector1">
            <a:avLst/>
          </a:prstGeom>
          <a:ln w="22225">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13" name="12 Forma libre"/>
          <p:cNvSpPr/>
          <p:nvPr/>
        </p:nvSpPr>
        <p:spPr>
          <a:xfrm>
            <a:off x="1870075" y="3224213"/>
            <a:ext cx="1316038" cy="787400"/>
          </a:xfrm>
          <a:custGeom>
            <a:avLst/>
            <a:gdLst>
              <a:gd name="connsiteX0" fmla="*/ 0 w 1316181"/>
              <a:gd name="connsiteY0" fmla="*/ 60036 h 787400"/>
              <a:gd name="connsiteX1" fmla="*/ 443345 w 1316181"/>
              <a:gd name="connsiteY1" fmla="*/ 73891 h 787400"/>
              <a:gd name="connsiteX2" fmla="*/ 457200 w 1316181"/>
              <a:gd name="connsiteY2" fmla="*/ 503382 h 787400"/>
              <a:gd name="connsiteX3" fmla="*/ 540327 w 1316181"/>
              <a:gd name="connsiteY3" fmla="*/ 766618 h 787400"/>
              <a:gd name="connsiteX4" fmla="*/ 1122218 w 1316181"/>
              <a:gd name="connsiteY4" fmla="*/ 628073 h 787400"/>
              <a:gd name="connsiteX5" fmla="*/ 1316181 w 1316181"/>
              <a:gd name="connsiteY5" fmla="*/ 558800 h 787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16181" h="787400">
                <a:moveTo>
                  <a:pt x="0" y="60036"/>
                </a:moveTo>
                <a:cubicBezTo>
                  <a:pt x="183572" y="30018"/>
                  <a:pt x="367145" y="0"/>
                  <a:pt x="443345" y="73891"/>
                </a:cubicBezTo>
                <a:cubicBezTo>
                  <a:pt x="519545" y="147782"/>
                  <a:pt x="441036" y="387928"/>
                  <a:pt x="457200" y="503382"/>
                </a:cubicBezTo>
                <a:cubicBezTo>
                  <a:pt x="473364" y="618837"/>
                  <a:pt x="429491" y="745836"/>
                  <a:pt x="540327" y="766618"/>
                </a:cubicBezTo>
                <a:cubicBezTo>
                  <a:pt x="651163" y="787400"/>
                  <a:pt x="992909" y="662709"/>
                  <a:pt x="1122218" y="628073"/>
                </a:cubicBezTo>
                <a:cubicBezTo>
                  <a:pt x="1251527" y="593437"/>
                  <a:pt x="1276927" y="609600"/>
                  <a:pt x="1316181" y="558800"/>
                </a:cubicBezTo>
              </a:path>
            </a:pathLst>
          </a:custGeom>
          <a:ln w="158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VE"/>
          </a:p>
        </p:txBody>
      </p:sp>
      <p:sp>
        <p:nvSpPr>
          <p:cNvPr id="14" name="13 Elipse"/>
          <p:cNvSpPr/>
          <p:nvPr/>
        </p:nvSpPr>
        <p:spPr>
          <a:xfrm>
            <a:off x="1870075" y="3241675"/>
            <a:ext cx="71438"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4104" name="15 CuadroTexto"/>
          <p:cNvSpPr txBox="1">
            <a:spLocks noChangeArrowheads="1"/>
          </p:cNvSpPr>
          <p:nvPr/>
        </p:nvSpPr>
        <p:spPr bwMode="auto">
          <a:xfrm>
            <a:off x="1692275" y="2852738"/>
            <a:ext cx="693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P (to)</a:t>
            </a:r>
          </a:p>
        </p:txBody>
      </p:sp>
      <p:grpSp>
        <p:nvGrpSpPr>
          <p:cNvPr id="4105" name="22 Grupo"/>
          <p:cNvGrpSpPr>
            <a:grpSpLocks/>
          </p:cNvGrpSpPr>
          <p:nvPr/>
        </p:nvGrpSpPr>
        <p:grpSpPr bwMode="auto">
          <a:xfrm>
            <a:off x="2916238" y="3429000"/>
            <a:ext cx="690562" cy="417513"/>
            <a:chOff x="2915816" y="3429000"/>
            <a:chExt cx="691215" cy="417190"/>
          </a:xfrm>
        </p:grpSpPr>
        <p:sp>
          <p:nvSpPr>
            <p:cNvPr id="15" name="14 Elipse"/>
            <p:cNvSpPr/>
            <p:nvPr/>
          </p:nvSpPr>
          <p:spPr>
            <a:xfrm>
              <a:off x="3131920" y="3774807"/>
              <a:ext cx="71505" cy="7138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4112" name="16 CuadroTexto"/>
            <p:cNvSpPr txBox="1">
              <a:spLocks noChangeArrowheads="1"/>
            </p:cNvSpPr>
            <p:nvPr/>
          </p:nvSpPr>
          <p:spPr bwMode="auto">
            <a:xfrm>
              <a:off x="2915816" y="3429000"/>
              <a:ext cx="69121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P (t1)</a:t>
              </a:r>
            </a:p>
          </p:txBody>
        </p:sp>
      </p:grpSp>
      <p:sp>
        <p:nvSpPr>
          <p:cNvPr id="18" name="17 Elipse"/>
          <p:cNvSpPr/>
          <p:nvPr/>
        </p:nvSpPr>
        <p:spPr>
          <a:xfrm>
            <a:off x="2700338" y="3887788"/>
            <a:ext cx="71437" cy="73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19" name="18 Elipse"/>
          <p:cNvSpPr/>
          <p:nvPr/>
        </p:nvSpPr>
        <p:spPr>
          <a:xfrm>
            <a:off x="2309813" y="3925888"/>
            <a:ext cx="71437" cy="73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20" name="19 Elipse"/>
          <p:cNvSpPr/>
          <p:nvPr/>
        </p:nvSpPr>
        <p:spPr>
          <a:xfrm>
            <a:off x="2293938" y="3538538"/>
            <a:ext cx="71437" cy="73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21" name="20 Elipse"/>
          <p:cNvSpPr/>
          <p:nvPr/>
        </p:nvSpPr>
        <p:spPr>
          <a:xfrm>
            <a:off x="2282825" y="3254375"/>
            <a:ext cx="71438"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4110" name="21 CuadroTexto"/>
          <p:cNvSpPr txBox="1">
            <a:spLocks noChangeArrowheads="1"/>
          </p:cNvSpPr>
          <p:nvPr/>
        </p:nvSpPr>
        <p:spPr bwMode="auto">
          <a:xfrm>
            <a:off x="3708400" y="3068638"/>
            <a:ext cx="4535488"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Si graficamos la posición de una partícula de fluido como función del tiempo, el resultado es la trayectoria de la partícula, que se denomina </a:t>
            </a:r>
            <a:r>
              <a:rPr lang="es-VE" altLang="es-VE" b="1" i="1">
                <a:latin typeface="Calibri" panose="020F0502020204030204" pitchFamily="34" charset="0"/>
              </a:rPr>
              <a:t>línea de trayectoria</a:t>
            </a:r>
          </a:p>
        </p:txBody>
      </p:sp>
    </p:spTree>
  </p:cSld>
  <p:clrMapOvr>
    <a:masterClrMapping/>
  </p:clrMapOvr>
  <p:transition advClick="0"/>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916238" y="1916113"/>
            <a:ext cx="3095625" cy="2881312"/>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8675" name="16 CuadroTexto"/>
          <p:cNvSpPr txBox="1">
            <a:spLocks noChangeArrowheads="1"/>
          </p:cNvSpPr>
          <p:nvPr/>
        </p:nvSpPr>
        <p:spPr bwMode="auto">
          <a:xfrm>
            <a:off x="5724525" y="4437063"/>
            <a:ext cx="3063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d</a:t>
            </a:r>
          </a:p>
        </p:txBody>
      </p:sp>
      <p:sp>
        <p:nvSpPr>
          <p:cNvPr id="28676" name="17 CuadroTexto"/>
          <p:cNvSpPr txBox="1">
            <a:spLocks noChangeArrowheads="1"/>
          </p:cNvSpPr>
          <p:nvPr/>
        </p:nvSpPr>
        <p:spPr bwMode="auto">
          <a:xfrm>
            <a:off x="2916238" y="4437063"/>
            <a:ext cx="2952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a</a:t>
            </a:r>
          </a:p>
        </p:txBody>
      </p:sp>
      <p:sp>
        <p:nvSpPr>
          <p:cNvPr id="28677" name="18 CuadroTexto"/>
          <p:cNvSpPr txBox="1">
            <a:spLocks noChangeArrowheads="1"/>
          </p:cNvSpPr>
          <p:nvPr/>
        </p:nvSpPr>
        <p:spPr bwMode="auto">
          <a:xfrm>
            <a:off x="5724525" y="1916113"/>
            <a:ext cx="2825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c</a:t>
            </a:r>
          </a:p>
        </p:txBody>
      </p:sp>
      <p:sp>
        <p:nvSpPr>
          <p:cNvPr id="28678" name="19 CuadroTexto"/>
          <p:cNvSpPr txBox="1">
            <a:spLocks noChangeArrowheads="1"/>
          </p:cNvSpPr>
          <p:nvPr/>
        </p:nvSpPr>
        <p:spPr bwMode="auto">
          <a:xfrm>
            <a:off x="2916238" y="1916113"/>
            <a:ext cx="3063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b</a:t>
            </a:r>
          </a:p>
        </p:txBody>
      </p:sp>
      <p:cxnSp>
        <p:nvCxnSpPr>
          <p:cNvPr id="27" name="26 Conector recto de flecha"/>
          <p:cNvCxnSpPr/>
          <p:nvPr/>
        </p:nvCxnSpPr>
        <p:spPr>
          <a:xfrm rot="5400000" flipH="1" flipV="1">
            <a:off x="2484437" y="5300663"/>
            <a:ext cx="862013"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28 Conector recto de flecha"/>
          <p:cNvCxnSpPr/>
          <p:nvPr/>
        </p:nvCxnSpPr>
        <p:spPr>
          <a:xfrm rot="5400000" flipH="1" flipV="1">
            <a:off x="5580063" y="5299075"/>
            <a:ext cx="862012"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687"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689"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691"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2" name="Picture 5"/>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27313" y="5445125"/>
            <a:ext cx="2095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3"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4" name="Picture 7"/>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156325" y="5445125"/>
            <a:ext cx="112395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5"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6" name="Picture 9"/>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56100" y="4508500"/>
            <a:ext cx="2667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7"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8" name="Picture 11"/>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87675" y="3141663"/>
            <a:ext cx="2667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9" name="Rectangle 1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701" name="Rectangle 1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703" name="Rectangle 1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8705" name="Rectangle 2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36" name="Picture 5"/>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27784" y="5439479"/>
            <a:ext cx="2095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7" name="29 Conector recto de flecha"/>
          <p:cNvCxnSpPr/>
          <p:nvPr/>
        </p:nvCxnSpPr>
        <p:spPr>
          <a:xfrm rot="5400000" flipH="1" flipV="1">
            <a:off x="2485232" y="1339056"/>
            <a:ext cx="863600"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38" name="Picture 13"/>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92275" y="476250"/>
            <a:ext cx="112395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2250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8694"/>
                                        </p:tgtEl>
                                        <p:attrNameLst>
                                          <p:attrName>style.visibility</p:attrName>
                                        </p:attrNameLst>
                                      </p:cBhvr>
                                      <p:to>
                                        <p:strVal val="visible"/>
                                      </p:to>
                                    </p:set>
                                    <p:animEffect transition="in" filter="wipe(down)">
                                      <p:cBhvr>
                                        <p:cTn id="7" dur="500"/>
                                        <p:tgtEl>
                                          <p:spTgt spid="28694"/>
                                        </p:tgtEl>
                                      </p:cBhvr>
                                    </p:animEffect>
                                  </p:childTnLst>
                                </p:cTn>
                              </p:par>
                              <p:par>
                                <p:cTn id="8" presetID="22" presetClass="entr" presetSubtype="4" fill="hold"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wipe(down)">
                                      <p:cBhvr>
                                        <p:cTn id="10"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916238" y="1916113"/>
            <a:ext cx="3095625" cy="2881312"/>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8675" name="16 CuadroTexto"/>
          <p:cNvSpPr txBox="1">
            <a:spLocks noChangeArrowheads="1"/>
          </p:cNvSpPr>
          <p:nvPr/>
        </p:nvSpPr>
        <p:spPr bwMode="auto">
          <a:xfrm>
            <a:off x="5724525" y="4437063"/>
            <a:ext cx="3063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d</a:t>
            </a:r>
          </a:p>
        </p:txBody>
      </p:sp>
      <p:sp>
        <p:nvSpPr>
          <p:cNvPr id="28676" name="17 CuadroTexto"/>
          <p:cNvSpPr txBox="1">
            <a:spLocks noChangeArrowheads="1"/>
          </p:cNvSpPr>
          <p:nvPr/>
        </p:nvSpPr>
        <p:spPr bwMode="auto">
          <a:xfrm>
            <a:off x="2916238" y="4437063"/>
            <a:ext cx="2952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a</a:t>
            </a:r>
          </a:p>
        </p:txBody>
      </p:sp>
      <p:sp>
        <p:nvSpPr>
          <p:cNvPr id="28677" name="18 CuadroTexto"/>
          <p:cNvSpPr txBox="1">
            <a:spLocks noChangeArrowheads="1"/>
          </p:cNvSpPr>
          <p:nvPr/>
        </p:nvSpPr>
        <p:spPr bwMode="auto">
          <a:xfrm>
            <a:off x="5724525" y="1916113"/>
            <a:ext cx="2825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c</a:t>
            </a:r>
          </a:p>
        </p:txBody>
      </p:sp>
      <p:sp>
        <p:nvSpPr>
          <p:cNvPr id="28678" name="19 CuadroTexto"/>
          <p:cNvSpPr txBox="1">
            <a:spLocks noChangeArrowheads="1"/>
          </p:cNvSpPr>
          <p:nvPr/>
        </p:nvSpPr>
        <p:spPr bwMode="auto">
          <a:xfrm>
            <a:off x="2916238" y="1916113"/>
            <a:ext cx="3063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b</a:t>
            </a:r>
          </a:p>
        </p:txBody>
      </p:sp>
      <p:cxnSp>
        <p:nvCxnSpPr>
          <p:cNvPr id="22" name="21 Conector recto de flecha"/>
          <p:cNvCxnSpPr/>
          <p:nvPr/>
        </p:nvCxnSpPr>
        <p:spPr>
          <a:xfrm>
            <a:off x="2051050" y="1916113"/>
            <a:ext cx="792163"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23 Conector recto de flecha"/>
          <p:cNvCxnSpPr/>
          <p:nvPr/>
        </p:nvCxnSpPr>
        <p:spPr>
          <a:xfrm>
            <a:off x="2051050" y="4795838"/>
            <a:ext cx="792163"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24 Conector recto de flecha"/>
          <p:cNvCxnSpPr/>
          <p:nvPr/>
        </p:nvCxnSpPr>
        <p:spPr>
          <a:xfrm>
            <a:off x="6084888" y="1916113"/>
            <a:ext cx="790575"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25 Conector recto de flecha"/>
          <p:cNvCxnSpPr/>
          <p:nvPr/>
        </p:nvCxnSpPr>
        <p:spPr>
          <a:xfrm>
            <a:off x="6084888" y="4795838"/>
            <a:ext cx="790575"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26 Conector recto de flecha"/>
          <p:cNvCxnSpPr/>
          <p:nvPr/>
        </p:nvCxnSpPr>
        <p:spPr>
          <a:xfrm rot="5400000" flipH="1" flipV="1">
            <a:off x="2484437" y="5300663"/>
            <a:ext cx="862013"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28 Conector recto de flecha"/>
          <p:cNvCxnSpPr/>
          <p:nvPr/>
        </p:nvCxnSpPr>
        <p:spPr>
          <a:xfrm rot="5400000" flipH="1" flipV="1">
            <a:off x="5580063" y="5299075"/>
            <a:ext cx="862012"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29 Conector recto de flecha"/>
          <p:cNvCxnSpPr/>
          <p:nvPr/>
        </p:nvCxnSpPr>
        <p:spPr>
          <a:xfrm rot="5400000" flipH="1" flipV="1">
            <a:off x="2485232" y="1339056"/>
            <a:ext cx="863600"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30 Conector recto de flecha"/>
          <p:cNvCxnSpPr/>
          <p:nvPr/>
        </p:nvCxnSpPr>
        <p:spPr>
          <a:xfrm rot="5400000" flipH="1" flipV="1">
            <a:off x="5579269" y="1339056"/>
            <a:ext cx="863600"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687"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88" name="Picture 1"/>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372225" y="4149725"/>
            <a:ext cx="1114425"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89"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0" name="Picture 3"/>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51050" y="4437063"/>
            <a:ext cx="2000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1"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2" name="Picture 5"/>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27313" y="5445125"/>
            <a:ext cx="2095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3"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4" name="Picture 7"/>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156325" y="5445125"/>
            <a:ext cx="112395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5"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6" name="Picture 9"/>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56100" y="4508500"/>
            <a:ext cx="2667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7"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698" name="Picture 11"/>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87675" y="3141663"/>
            <a:ext cx="2667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99" name="Rectangle 1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700" name="Picture 13"/>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92275" y="476250"/>
            <a:ext cx="112395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701" name="Rectangle 1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702" name="Picture 15"/>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403350" y="2060575"/>
            <a:ext cx="11144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703" name="Rectangle 1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704" name="Picture 17"/>
          <p:cNvPicPr>
            <a:picLocks noChangeAspect="1" noChangeArrowheads="1"/>
          </p:cNvPicPr>
          <p:nvPr/>
        </p:nvPicPr>
        <p:blipFill>
          <a:blip r:embed="rId10">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156325" y="549275"/>
            <a:ext cx="203835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705" name="Rectangle 2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28706" name="Picture 19"/>
          <p:cNvPicPr>
            <a:picLocks noChangeAspect="1" noChangeArrowheads="1"/>
          </p:cNvPicPr>
          <p:nvPr/>
        </p:nvPicPr>
        <p:blipFill>
          <a:blip r:embed="rId11">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443663" y="1989138"/>
            <a:ext cx="20193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3"/>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58636" y="4425823"/>
            <a:ext cx="2000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5"/>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27784" y="5439479"/>
            <a:ext cx="2095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91485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left)">
                                      <p:cBhvr>
                                        <p:cTn id="7" dur="500"/>
                                        <p:tgtEl>
                                          <p:spTgt spid="25"/>
                                        </p:tgtEl>
                                      </p:cBhvr>
                                    </p:animEffect>
                                  </p:childTnLst>
                                </p:cTn>
                              </p:par>
                              <p:par>
                                <p:cTn id="8" presetID="22" presetClass="entr" presetSubtype="8" fill="hold" nodeType="withEffect">
                                  <p:stCondLst>
                                    <p:cond delay="0"/>
                                  </p:stCondLst>
                                  <p:childTnLst>
                                    <p:set>
                                      <p:cBhvr>
                                        <p:cTn id="9" dur="1" fill="hold">
                                          <p:stCondLst>
                                            <p:cond delay="0"/>
                                          </p:stCondLst>
                                        </p:cTn>
                                        <p:tgtEl>
                                          <p:spTgt spid="28706"/>
                                        </p:tgtEl>
                                        <p:attrNameLst>
                                          <p:attrName>style.visibility</p:attrName>
                                        </p:attrNameLst>
                                      </p:cBhvr>
                                      <p:to>
                                        <p:strVal val="visible"/>
                                      </p:to>
                                    </p:set>
                                    <p:animEffect transition="in" filter="wipe(left)">
                                      <p:cBhvr>
                                        <p:cTn id="10" dur="500"/>
                                        <p:tgtEl>
                                          <p:spTgt spid="2870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28704"/>
                                        </p:tgtEl>
                                        <p:attrNameLst>
                                          <p:attrName>style.visibility</p:attrName>
                                        </p:attrNameLst>
                                      </p:cBhvr>
                                      <p:to>
                                        <p:strVal val="visible"/>
                                      </p:to>
                                    </p:set>
                                    <p:animEffect transition="in" filter="wipe(down)">
                                      <p:cBhvr>
                                        <p:cTn id="15" dur="500"/>
                                        <p:tgtEl>
                                          <p:spTgt spid="28704"/>
                                        </p:tgtEl>
                                      </p:cBhvr>
                                    </p:animEffect>
                                  </p:childTnLst>
                                </p:cTn>
                              </p:par>
                              <p:par>
                                <p:cTn id="16" presetID="22" presetClass="entr" presetSubtype="4" fill="hold" nodeType="with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wipe(down)">
                                      <p:cBhvr>
                                        <p:cTn id="18"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9699"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9700"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9701"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9702"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9703"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9704" name="Rectangle 1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9705" name="Rectangle 1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9706" name="Rectangle 1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29707" name="Rectangle 2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4" name="3 Rectángulo"/>
          <p:cNvSpPr/>
          <p:nvPr/>
        </p:nvSpPr>
        <p:spPr bwMode="auto">
          <a:xfrm>
            <a:off x="1577975" y="2513013"/>
            <a:ext cx="2171700" cy="2112962"/>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9737" name="16 CuadroTexto"/>
          <p:cNvSpPr txBox="1">
            <a:spLocks noChangeArrowheads="1"/>
          </p:cNvSpPr>
          <p:nvPr/>
        </p:nvSpPr>
        <p:spPr bwMode="auto">
          <a:xfrm>
            <a:off x="3547849" y="4362332"/>
            <a:ext cx="215014" cy="27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d</a:t>
            </a:r>
          </a:p>
        </p:txBody>
      </p:sp>
      <p:sp>
        <p:nvSpPr>
          <p:cNvPr id="29738" name="17 CuadroTexto"/>
          <p:cNvSpPr txBox="1">
            <a:spLocks noChangeArrowheads="1"/>
          </p:cNvSpPr>
          <p:nvPr/>
        </p:nvSpPr>
        <p:spPr bwMode="auto">
          <a:xfrm>
            <a:off x="1577738" y="4362332"/>
            <a:ext cx="207143" cy="27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a</a:t>
            </a:r>
          </a:p>
        </p:txBody>
      </p:sp>
      <p:sp>
        <p:nvSpPr>
          <p:cNvPr id="29739" name="18 CuadroTexto"/>
          <p:cNvSpPr txBox="1">
            <a:spLocks noChangeArrowheads="1"/>
          </p:cNvSpPr>
          <p:nvPr/>
        </p:nvSpPr>
        <p:spPr bwMode="auto">
          <a:xfrm>
            <a:off x="3547849" y="2512979"/>
            <a:ext cx="198147" cy="27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c</a:t>
            </a:r>
          </a:p>
        </p:txBody>
      </p:sp>
      <p:sp>
        <p:nvSpPr>
          <p:cNvPr id="29740" name="19 CuadroTexto"/>
          <p:cNvSpPr txBox="1">
            <a:spLocks noChangeArrowheads="1"/>
          </p:cNvSpPr>
          <p:nvPr/>
        </p:nvSpPr>
        <p:spPr bwMode="auto">
          <a:xfrm>
            <a:off x="1577738" y="2512979"/>
            <a:ext cx="215014" cy="27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b</a:t>
            </a:r>
          </a:p>
        </p:txBody>
      </p:sp>
      <p:pic>
        <p:nvPicPr>
          <p:cNvPr id="29751" name="Picture 9"/>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88051" y="4415171"/>
            <a:ext cx="187098" cy="223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52" name="Picture 11"/>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28254" y="3411236"/>
            <a:ext cx="187098" cy="223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upo 1"/>
          <p:cNvGrpSpPr/>
          <p:nvPr/>
        </p:nvGrpSpPr>
        <p:grpSpPr>
          <a:xfrm>
            <a:off x="971550" y="1773238"/>
            <a:ext cx="3384550" cy="3573462"/>
            <a:chOff x="971550" y="1773238"/>
            <a:chExt cx="3384550" cy="3573462"/>
          </a:xfrm>
        </p:grpSpPr>
        <p:cxnSp>
          <p:nvCxnSpPr>
            <p:cNvPr id="22" name="21 Conector recto de flecha"/>
            <p:cNvCxnSpPr/>
            <p:nvPr/>
          </p:nvCxnSpPr>
          <p:spPr bwMode="auto">
            <a:xfrm>
              <a:off x="971550" y="2513013"/>
              <a:ext cx="555625"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23 Conector recto de flecha"/>
            <p:cNvCxnSpPr/>
            <p:nvPr/>
          </p:nvCxnSpPr>
          <p:spPr bwMode="auto">
            <a:xfrm>
              <a:off x="971550" y="4625975"/>
              <a:ext cx="55562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24 Conector recto de flecha"/>
            <p:cNvCxnSpPr/>
            <p:nvPr/>
          </p:nvCxnSpPr>
          <p:spPr bwMode="auto">
            <a:xfrm>
              <a:off x="3800475" y="2513013"/>
              <a:ext cx="555625"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25 Conector recto de flecha"/>
            <p:cNvCxnSpPr/>
            <p:nvPr/>
          </p:nvCxnSpPr>
          <p:spPr bwMode="auto">
            <a:xfrm>
              <a:off x="3800475" y="4625975"/>
              <a:ext cx="55562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26 Conector recto de flecha"/>
            <p:cNvCxnSpPr/>
            <p:nvPr/>
          </p:nvCxnSpPr>
          <p:spPr bwMode="auto">
            <a:xfrm rot="5400000" flipH="1" flipV="1">
              <a:off x="1260475" y="4995863"/>
              <a:ext cx="633413"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28 Conector recto de flecha"/>
            <p:cNvCxnSpPr/>
            <p:nvPr/>
          </p:nvCxnSpPr>
          <p:spPr bwMode="auto">
            <a:xfrm rot="5400000" flipH="1" flipV="1">
              <a:off x="3432969" y="4995069"/>
              <a:ext cx="631825"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29 Conector recto de flecha"/>
            <p:cNvCxnSpPr/>
            <p:nvPr/>
          </p:nvCxnSpPr>
          <p:spPr bwMode="auto">
            <a:xfrm rot="5400000" flipH="1" flipV="1">
              <a:off x="1262063" y="2089150"/>
              <a:ext cx="633412"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30 Conector recto de flecha"/>
            <p:cNvCxnSpPr/>
            <p:nvPr/>
          </p:nvCxnSpPr>
          <p:spPr bwMode="auto">
            <a:xfrm rot="5400000" flipH="1" flipV="1">
              <a:off x="3432176" y="2089150"/>
              <a:ext cx="633412"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29749" name="Picture 3"/>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71550" y="4362332"/>
              <a:ext cx="140323" cy="223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50" name="Picture 5"/>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75675" y="5102073"/>
              <a:ext cx="147005" cy="244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53" name="Picture 3"/>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71550" y="2273667"/>
              <a:ext cx="140323" cy="223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54" name="Picture 3"/>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04553" y="2230148"/>
              <a:ext cx="140323" cy="223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55" name="Picture 3"/>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04553" y="4362332"/>
              <a:ext cx="140323" cy="223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56" name="Picture 5"/>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78769" y="1826077"/>
              <a:ext cx="147005" cy="244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57" name="Picture 5"/>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18246" y="1844715"/>
              <a:ext cx="147005" cy="244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58" name="Picture 5"/>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00428" y="5102073"/>
              <a:ext cx="147005" cy="244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9709" name="41 CuadroTexto"/>
          <p:cNvSpPr txBox="1">
            <a:spLocks noChangeArrowheads="1"/>
          </p:cNvSpPr>
          <p:nvPr/>
        </p:nvSpPr>
        <p:spPr bwMode="auto">
          <a:xfrm>
            <a:off x="539750" y="404813"/>
            <a:ext cx="81359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Si las derivadas parciales son nulas, no existe variación de la velocidad en cada una de las partículas que componen el volumen de control. En consecuencia el volumen se comporta como un </a:t>
            </a:r>
            <a:r>
              <a:rPr lang="es-ES" altLang="es-VE" b="1">
                <a:latin typeface="Calibri" panose="020F0502020204030204" pitchFamily="34" charset="0"/>
              </a:rPr>
              <a:t>SOLIDO</a:t>
            </a:r>
            <a:r>
              <a:rPr lang="es-ES" altLang="es-VE">
                <a:latin typeface="Calibri" panose="020F0502020204030204" pitchFamily="34" charset="0"/>
              </a:rPr>
              <a:t>, por lo que el elemento solamente se </a:t>
            </a:r>
            <a:r>
              <a:rPr lang="es-ES" altLang="es-VE" b="1">
                <a:latin typeface="Calibri" panose="020F0502020204030204" pitchFamily="34" charset="0"/>
              </a:rPr>
              <a:t>TRASLADA</a:t>
            </a:r>
          </a:p>
        </p:txBody>
      </p:sp>
      <p:grpSp>
        <p:nvGrpSpPr>
          <p:cNvPr id="29710" name="66 Grupo"/>
          <p:cNvGrpSpPr>
            <a:grpSpLocks/>
          </p:cNvGrpSpPr>
          <p:nvPr/>
        </p:nvGrpSpPr>
        <p:grpSpPr bwMode="auto">
          <a:xfrm>
            <a:off x="5364163" y="1773238"/>
            <a:ext cx="3384550" cy="3573462"/>
            <a:chOff x="2051720" y="908720"/>
            <a:chExt cx="4824536" cy="4869879"/>
          </a:xfrm>
        </p:grpSpPr>
        <p:sp>
          <p:nvSpPr>
            <p:cNvPr id="68" name="67 Rectángulo"/>
            <p:cNvSpPr/>
            <p:nvPr/>
          </p:nvSpPr>
          <p:spPr>
            <a:xfrm>
              <a:off x="2916154" y="1916878"/>
              <a:ext cx="3095669" cy="2879524"/>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9714" name="68 CuadroTexto"/>
            <p:cNvSpPr txBox="1">
              <a:spLocks noChangeArrowheads="1"/>
            </p:cNvSpPr>
            <p:nvPr/>
          </p:nvSpPr>
          <p:spPr bwMode="auto">
            <a:xfrm>
              <a:off x="5724128" y="4437112"/>
              <a:ext cx="30649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d</a:t>
              </a:r>
            </a:p>
          </p:txBody>
        </p:sp>
        <p:sp>
          <p:nvSpPr>
            <p:cNvPr id="29715" name="69 CuadroTexto"/>
            <p:cNvSpPr txBox="1">
              <a:spLocks noChangeArrowheads="1"/>
            </p:cNvSpPr>
            <p:nvPr/>
          </p:nvSpPr>
          <p:spPr bwMode="auto">
            <a:xfrm>
              <a:off x="2915816" y="4437112"/>
              <a:ext cx="29527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a</a:t>
              </a:r>
            </a:p>
          </p:txBody>
        </p:sp>
        <p:sp>
          <p:nvSpPr>
            <p:cNvPr id="29716" name="70 CuadroTexto"/>
            <p:cNvSpPr txBox="1">
              <a:spLocks noChangeArrowheads="1"/>
            </p:cNvSpPr>
            <p:nvPr/>
          </p:nvSpPr>
          <p:spPr bwMode="auto">
            <a:xfrm>
              <a:off x="5724128" y="1916832"/>
              <a:ext cx="2824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c</a:t>
              </a:r>
            </a:p>
          </p:txBody>
        </p:sp>
        <p:sp>
          <p:nvSpPr>
            <p:cNvPr id="29717" name="71 CuadroTexto"/>
            <p:cNvSpPr txBox="1">
              <a:spLocks noChangeArrowheads="1"/>
            </p:cNvSpPr>
            <p:nvPr/>
          </p:nvSpPr>
          <p:spPr bwMode="auto">
            <a:xfrm>
              <a:off x="2915816" y="1916832"/>
              <a:ext cx="30649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b</a:t>
              </a:r>
            </a:p>
          </p:txBody>
        </p:sp>
        <p:cxnSp>
          <p:nvCxnSpPr>
            <p:cNvPr id="73" name="72 Conector recto de flecha"/>
            <p:cNvCxnSpPr/>
            <p:nvPr/>
          </p:nvCxnSpPr>
          <p:spPr>
            <a:xfrm>
              <a:off x="2051720" y="1916878"/>
              <a:ext cx="792020" cy="216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4" name="73 Conector recto de flecha"/>
            <p:cNvCxnSpPr/>
            <p:nvPr/>
          </p:nvCxnSpPr>
          <p:spPr>
            <a:xfrm>
              <a:off x="2051720" y="4796402"/>
              <a:ext cx="79202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5" name="74 Conector recto de flecha"/>
            <p:cNvCxnSpPr/>
            <p:nvPr/>
          </p:nvCxnSpPr>
          <p:spPr>
            <a:xfrm>
              <a:off x="6084236" y="1916878"/>
              <a:ext cx="792020" cy="216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6" name="75 Conector recto de flecha"/>
            <p:cNvCxnSpPr/>
            <p:nvPr/>
          </p:nvCxnSpPr>
          <p:spPr>
            <a:xfrm>
              <a:off x="6084236" y="4796402"/>
              <a:ext cx="79202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7" name="76 Conector recto de flecha"/>
            <p:cNvCxnSpPr/>
            <p:nvPr/>
          </p:nvCxnSpPr>
          <p:spPr>
            <a:xfrm rot="5400000" flipH="1" flipV="1">
              <a:off x="2483417" y="5300432"/>
              <a:ext cx="863209" cy="22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8" name="77 Conector recto de flecha"/>
            <p:cNvCxnSpPr/>
            <p:nvPr/>
          </p:nvCxnSpPr>
          <p:spPr>
            <a:xfrm rot="5400000" flipH="1" flipV="1">
              <a:off x="5580167" y="5299350"/>
              <a:ext cx="861045" cy="22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9" name="78 Conector recto de flecha"/>
            <p:cNvCxnSpPr/>
            <p:nvPr/>
          </p:nvCxnSpPr>
          <p:spPr>
            <a:xfrm rot="5400000" flipH="1" flipV="1">
              <a:off x="2485682" y="1339192"/>
              <a:ext cx="863208" cy="226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79 Conector recto de flecha"/>
            <p:cNvCxnSpPr/>
            <p:nvPr/>
          </p:nvCxnSpPr>
          <p:spPr>
            <a:xfrm rot="5400000" flipH="1" flipV="1">
              <a:off x="5579087" y="1339192"/>
              <a:ext cx="863208" cy="22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29726" name="Picture 3"/>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51720" y="4437112"/>
              <a:ext cx="2000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27" name="Picture 5"/>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27784" y="5445224"/>
              <a:ext cx="2095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28" name="Picture 9"/>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55976" y="4509120"/>
              <a:ext cx="2667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29" name="Picture 11"/>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87824" y="3140968"/>
              <a:ext cx="2667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30" name="Picture 3"/>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51720" y="1590700"/>
              <a:ext cx="2000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31" name="Picture 3"/>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660232" y="1531392"/>
              <a:ext cx="2000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32" name="Picture 3"/>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660232" y="4437112"/>
              <a:ext cx="2000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33" name="Picture 5"/>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59832" y="980728"/>
              <a:ext cx="2095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34" name="Picture 5"/>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109568" y="1006128"/>
              <a:ext cx="2095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35" name="Picture 5"/>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084168" y="5445224"/>
              <a:ext cx="2095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1" name="90 Flecha derecha"/>
          <p:cNvSpPr/>
          <p:nvPr/>
        </p:nvSpPr>
        <p:spPr>
          <a:xfrm>
            <a:off x="4643438" y="3284538"/>
            <a:ext cx="504825" cy="431800"/>
          </a:xfrm>
          <a:prstGeom prst="rightArrow">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9712" name="91 Rectángulo"/>
          <p:cNvSpPr>
            <a:spLocks noChangeArrowheads="1"/>
          </p:cNvSpPr>
          <p:nvPr/>
        </p:nvSpPr>
        <p:spPr bwMode="auto">
          <a:xfrm>
            <a:off x="6300788" y="5229225"/>
            <a:ext cx="14017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b="1" dirty="0">
                <a:latin typeface="Calibri" panose="020F0502020204030204" pitchFamily="34" charset="0"/>
              </a:rPr>
              <a:t>TRASLACIÓN</a:t>
            </a:r>
            <a:endParaRPr lang="es-ES" altLang="es-VE" dirty="0">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1"/>
                                        </p:tgtEl>
                                        <p:attrNameLst>
                                          <p:attrName>style.visibility</p:attrName>
                                        </p:attrNameLst>
                                      </p:cBhvr>
                                      <p:to>
                                        <p:strVal val="visible"/>
                                      </p:to>
                                    </p:set>
                                    <p:animEffect transition="in" filter="wipe(left)">
                                      <p:cBhvr>
                                        <p:cTn id="12" dur="500"/>
                                        <p:tgtEl>
                                          <p:spTgt spid="9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9710"/>
                                        </p:tgtEl>
                                        <p:attrNameLst>
                                          <p:attrName>style.visibility</p:attrName>
                                        </p:attrNameLst>
                                      </p:cBhvr>
                                      <p:to>
                                        <p:strVal val="visible"/>
                                      </p:to>
                                    </p:set>
                                    <p:animEffect transition="in" filter="fade">
                                      <p:cBhvr>
                                        <p:cTn id="17" dur="500"/>
                                        <p:tgtEl>
                                          <p:spTgt spid="29710"/>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9712"/>
                                        </p:tgtEl>
                                        <p:attrNameLst>
                                          <p:attrName>style.visibility</p:attrName>
                                        </p:attrNameLst>
                                      </p:cBhvr>
                                      <p:to>
                                        <p:strVal val="visible"/>
                                      </p:to>
                                    </p:set>
                                    <p:animEffect transition="in" filter="fade">
                                      <p:cBhvr>
                                        <p:cTn id="20" dur="500"/>
                                        <p:tgtEl>
                                          <p:spTgt spid="297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animBg="1"/>
      <p:bldP spid="2971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o 2"/>
          <p:cNvGrpSpPr/>
          <p:nvPr/>
        </p:nvGrpSpPr>
        <p:grpSpPr>
          <a:xfrm>
            <a:off x="5003800" y="1700213"/>
            <a:ext cx="3168650" cy="3260725"/>
            <a:chOff x="5003800" y="1700213"/>
            <a:chExt cx="3168650" cy="3260725"/>
          </a:xfrm>
        </p:grpSpPr>
        <p:sp>
          <p:nvSpPr>
            <p:cNvPr id="142" name="141 Rectángulo"/>
            <p:cNvSpPr/>
            <p:nvPr/>
          </p:nvSpPr>
          <p:spPr>
            <a:xfrm>
              <a:off x="5376863" y="1989138"/>
              <a:ext cx="2363787" cy="2714625"/>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cxnSp>
          <p:nvCxnSpPr>
            <p:cNvPr id="126" name="125 Conector recto de flecha"/>
            <p:cNvCxnSpPr/>
            <p:nvPr/>
          </p:nvCxnSpPr>
          <p:spPr>
            <a:xfrm>
              <a:off x="7296150" y="4706585"/>
              <a:ext cx="47625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9" name="128 Conector recto de flecha"/>
            <p:cNvCxnSpPr/>
            <p:nvPr/>
          </p:nvCxnSpPr>
          <p:spPr>
            <a:xfrm rot="5400000" flipH="1" flipV="1">
              <a:off x="5074267" y="2305844"/>
              <a:ext cx="604838"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770" name="142 CuadroTexto"/>
            <p:cNvSpPr txBox="1">
              <a:spLocks noChangeArrowheads="1"/>
            </p:cNvSpPr>
            <p:nvPr/>
          </p:nvSpPr>
          <p:spPr bwMode="auto">
            <a:xfrm>
              <a:off x="7740650" y="4591050"/>
              <a:ext cx="431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d’</a:t>
              </a:r>
            </a:p>
          </p:txBody>
        </p:sp>
        <p:sp>
          <p:nvSpPr>
            <p:cNvPr id="30771" name="143 CuadroTexto"/>
            <p:cNvSpPr txBox="1">
              <a:spLocks noChangeArrowheads="1"/>
            </p:cNvSpPr>
            <p:nvPr/>
          </p:nvSpPr>
          <p:spPr bwMode="auto">
            <a:xfrm>
              <a:off x="7740650" y="1700213"/>
              <a:ext cx="431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c’</a:t>
              </a:r>
            </a:p>
          </p:txBody>
        </p:sp>
        <p:sp>
          <p:nvSpPr>
            <p:cNvPr id="30772" name="144 CuadroTexto"/>
            <p:cNvSpPr txBox="1">
              <a:spLocks noChangeArrowheads="1"/>
            </p:cNvSpPr>
            <p:nvPr/>
          </p:nvSpPr>
          <p:spPr bwMode="auto">
            <a:xfrm>
              <a:off x="5003800" y="1773238"/>
              <a:ext cx="431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b’</a:t>
              </a:r>
            </a:p>
          </p:txBody>
        </p:sp>
      </p:grpSp>
      <p:sp>
        <p:nvSpPr>
          <p:cNvPr id="30723"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0724"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0725"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0726"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0727"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0728"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0729" name="Rectangle 1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0730" name="Rectangle 1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0731" name="Rectangle 1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0732" name="Rectangle 2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0733" name="41 CuadroTexto"/>
          <p:cNvSpPr txBox="1">
            <a:spLocks noChangeArrowheads="1"/>
          </p:cNvSpPr>
          <p:nvPr/>
        </p:nvSpPr>
        <p:spPr bwMode="auto">
          <a:xfrm>
            <a:off x="539750" y="404813"/>
            <a:ext cx="81359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Si las derivadas parciales                                    </a:t>
            </a:r>
            <a:endParaRPr lang="es-ES" altLang="es-VE" b="1">
              <a:latin typeface="Calibri" panose="020F0502020204030204" pitchFamily="34" charset="0"/>
            </a:endParaRPr>
          </a:p>
        </p:txBody>
      </p:sp>
      <p:sp>
        <p:nvSpPr>
          <p:cNvPr id="91" name="90 Flecha derecha"/>
          <p:cNvSpPr/>
          <p:nvPr/>
        </p:nvSpPr>
        <p:spPr>
          <a:xfrm>
            <a:off x="4356100" y="3429000"/>
            <a:ext cx="503238" cy="431800"/>
          </a:xfrm>
          <a:prstGeom prst="rightArrow">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30735"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30736" name="Picture 1"/>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132138" y="333375"/>
            <a:ext cx="1400175"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37" name="63 CuadroTexto"/>
          <p:cNvSpPr txBox="1">
            <a:spLocks noChangeArrowheads="1"/>
          </p:cNvSpPr>
          <p:nvPr/>
        </p:nvSpPr>
        <p:spPr bwMode="auto">
          <a:xfrm>
            <a:off x="539750" y="908050"/>
            <a:ext cx="40322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sobre volumen de control ocurre una </a:t>
            </a:r>
            <a:r>
              <a:rPr lang="es-ES" altLang="es-VE" b="1">
                <a:latin typeface="Calibri" panose="020F0502020204030204" pitchFamily="34" charset="0"/>
              </a:rPr>
              <a:t>DEFORMACIÓN LINEAL</a:t>
            </a:r>
          </a:p>
        </p:txBody>
      </p:sp>
      <p:sp>
        <p:nvSpPr>
          <p:cNvPr id="65" name="64 Rectángulo"/>
          <p:cNvSpPr/>
          <p:nvPr/>
        </p:nvSpPr>
        <p:spPr>
          <a:xfrm>
            <a:off x="1306513" y="2709863"/>
            <a:ext cx="1863725" cy="20193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30739" name="65 CuadroTexto"/>
          <p:cNvSpPr txBox="1">
            <a:spLocks noChangeArrowheads="1"/>
          </p:cNvSpPr>
          <p:nvPr/>
        </p:nvSpPr>
        <p:spPr bwMode="auto">
          <a:xfrm>
            <a:off x="2933700" y="4438650"/>
            <a:ext cx="1841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d</a:t>
            </a:r>
          </a:p>
        </p:txBody>
      </p:sp>
      <p:sp>
        <p:nvSpPr>
          <p:cNvPr id="30740" name="66 CuadroTexto"/>
          <p:cNvSpPr txBox="1">
            <a:spLocks noChangeArrowheads="1"/>
          </p:cNvSpPr>
          <p:nvPr/>
        </p:nvSpPr>
        <p:spPr bwMode="auto">
          <a:xfrm>
            <a:off x="1306513" y="4400550"/>
            <a:ext cx="17780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a</a:t>
            </a:r>
          </a:p>
        </p:txBody>
      </p:sp>
      <p:sp>
        <p:nvSpPr>
          <p:cNvPr id="30741" name="91 CuadroTexto"/>
          <p:cNvSpPr txBox="1">
            <a:spLocks noChangeArrowheads="1"/>
          </p:cNvSpPr>
          <p:nvPr/>
        </p:nvSpPr>
        <p:spPr bwMode="auto">
          <a:xfrm>
            <a:off x="2949575" y="2659063"/>
            <a:ext cx="169863"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c</a:t>
            </a:r>
          </a:p>
        </p:txBody>
      </p:sp>
      <p:sp>
        <p:nvSpPr>
          <p:cNvPr id="30742" name="92 CuadroTexto"/>
          <p:cNvSpPr txBox="1">
            <a:spLocks noChangeArrowheads="1"/>
          </p:cNvSpPr>
          <p:nvPr/>
        </p:nvSpPr>
        <p:spPr bwMode="auto">
          <a:xfrm>
            <a:off x="1306513" y="2709863"/>
            <a:ext cx="184150"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b</a:t>
            </a:r>
          </a:p>
        </p:txBody>
      </p:sp>
      <p:cxnSp>
        <p:nvCxnSpPr>
          <p:cNvPr id="94" name="93 Conector recto de flecha"/>
          <p:cNvCxnSpPr/>
          <p:nvPr/>
        </p:nvCxnSpPr>
        <p:spPr>
          <a:xfrm>
            <a:off x="785813" y="2709863"/>
            <a:ext cx="476250"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94 Conector recto de flecha"/>
          <p:cNvCxnSpPr/>
          <p:nvPr/>
        </p:nvCxnSpPr>
        <p:spPr>
          <a:xfrm>
            <a:off x="785813" y="4729163"/>
            <a:ext cx="47625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6" name="95 Conector recto de flecha"/>
          <p:cNvCxnSpPr/>
          <p:nvPr/>
        </p:nvCxnSpPr>
        <p:spPr>
          <a:xfrm>
            <a:off x="3214688" y="2709863"/>
            <a:ext cx="476250"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7" name="96 Conector recto de flecha"/>
          <p:cNvCxnSpPr/>
          <p:nvPr/>
        </p:nvCxnSpPr>
        <p:spPr>
          <a:xfrm>
            <a:off x="3214688" y="4729163"/>
            <a:ext cx="47625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8" name="97 Conector recto de flecha"/>
          <p:cNvCxnSpPr/>
          <p:nvPr/>
        </p:nvCxnSpPr>
        <p:spPr>
          <a:xfrm rot="5400000" flipH="1" flipV="1">
            <a:off x="1003300" y="5083175"/>
            <a:ext cx="60483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9" name="98 Conector recto de flecha"/>
          <p:cNvCxnSpPr/>
          <p:nvPr/>
        </p:nvCxnSpPr>
        <p:spPr>
          <a:xfrm rot="5400000" flipH="1" flipV="1">
            <a:off x="2867819" y="5082382"/>
            <a:ext cx="604837"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0" name="99 Conector recto de flecha"/>
          <p:cNvCxnSpPr/>
          <p:nvPr/>
        </p:nvCxnSpPr>
        <p:spPr>
          <a:xfrm rot="5400000" flipH="1" flipV="1">
            <a:off x="1004094" y="2305844"/>
            <a:ext cx="604838"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1" name="100 Conector recto de flecha"/>
          <p:cNvCxnSpPr/>
          <p:nvPr/>
        </p:nvCxnSpPr>
        <p:spPr>
          <a:xfrm rot="5400000" flipH="1" flipV="1">
            <a:off x="2867819" y="2305844"/>
            <a:ext cx="604838"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30751" name="Picture 1"/>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87725" y="4275138"/>
            <a:ext cx="671513"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2" name="Picture 3"/>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85813" y="4476750"/>
            <a:ext cx="1206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3" name="Picture 5"/>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33475" y="5184775"/>
            <a:ext cx="125413"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4" name="Picture 9"/>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73288" y="4527550"/>
            <a:ext cx="160337"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5" name="Picture 11"/>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49375" y="3568700"/>
            <a:ext cx="1603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6" name="Picture 13"/>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68325" y="1700213"/>
            <a:ext cx="677863" cy="43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7" name="Picture 13"/>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8038" y="1700213"/>
            <a:ext cx="676275" cy="43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8" name="Picture 1"/>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19475" y="2852738"/>
            <a:ext cx="671513"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9" name="Picture 5"/>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76600" y="5157788"/>
            <a:ext cx="125413" cy="23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0" name="Picture 3"/>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55650" y="2781300"/>
            <a:ext cx="1206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upo 1"/>
          <p:cNvGrpSpPr/>
          <p:nvPr/>
        </p:nvGrpSpPr>
        <p:grpSpPr>
          <a:xfrm>
            <a:off x="5387975" y="2659063"/>
            <a:ext cx="1863725" cy="2147887"/>
            <a:chOff x="5387975" y="2659063"/>
            <a:chExt cx="1863725" cy="2147887"/>
          </a:xfrm>
        </p:grpSpPr>
        <p:sp>
          <p:nvSpPr>
            <p:cNvPr id="118" name="117 Rectángulo"/>
            <p:cNvSpPr/>
            <p:nvPr/>
          </p:nvSpPr>
          <p:spPr>
            <a:xfrm>
              <a:off x="5387975" y="2709863"/>
              <a:ext cx="1863725" cy="20193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30762" name="118 CuadroTexto"/>
            <p:cNvSpPr txBox="1">
              <a:spLocks noChangeArrowheads="1"/>
            </p:cNvSpPr>
            <p:nvPr/>
          </p:nvSpPr>
          <p:spPr bwMode="auto">
            <a:xfrm>
              <a:off x="6948488" y="4437063"/>
              <a:ext cx="2508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d</a:t>
              </a:r>
            </a:p>
          </p:txBody>
        </p:sp>
        <p:sp>
          <p:nvSpPr>
            <p:cNvPr id="30763" name="119 CuadroTexto"/>
            <p:cNvSpPr txBox="1">
              <a:spLocks noChangeArrowheads="1"/>
            </p:cNvSpPr>
            <p:nvPr/>
          </p:nvSpPr>
          <p:spPr bwMode="auto">
            <a:xfrm>
              <a:off x="5387975" y="4400550"/>
              <a:ext cx="17780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a</a:t>
              </a:r>
            </a:p>
          </p:txBody>
        </p:sp>
        <p:sp>
          <p:nvSpPr>
            <p:cNvPr id="30764" name="120 CuadroTexto"/>
            <p:cNvSpPr txBox="1">
              <a:spLocks noChangeArrowheads="1"/>
            </p:cNvSpPr>
            <p:nvPr/>
          </p:nvSpPr>
          <p:spPr bwMode="auto">
            <a:xfrm>
              <a:off x="7031038" y="2659063"/>
              <a:ext cx="169862"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c</a:t>
              </a:r>
            </a:p>
          </p:txBody>
        </p:sp>
        <p:sp>
          <p:nvSpPr>
            <p:cNvPr id="30765" name="121 CuadroTexto"/>
            <p:cNvSpPr txBox="1">
              <a:spLocks noChangeArrowheads="1"/>
            </p:cNvSpPr>
            <p:nvPr/>
          </p:nvSpPr>
          <p:spPr bwMode="auto">
            <a:xfrm>
              <a:off x="5387975" y="2709863"/>
              <a:ext cx="184150"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b</a:t>
              </a:r>
            </a:p>
          </p:txBody>
        </p:sp>
        <p:pic>
          <p:nvPicPr>
            <p:cNvPr id="30768" name="Picture 9"/>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227763" y="4365625"/>
              <a:ext cx="261937"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9" name="Picture 11"/>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435600" y="3500438"/>
              <a:ext cx="222250"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0773" name="145 Rectángulo"/>
          <p:cNvSpPr>
            <a:spLocks noChangeArrowheads="1"/>
          </p:cNvSpPr>
          <p:nvPr/>
        </p:nvSpPr>
        <p:spPr bwMode="auto">
          <a:xfrm>
            <a:off x="5364163" y="5084763"/>
            <a:ext cx="23717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b="1" dirty="0">
                <a:latin typeface="Calibri" panose="020F0502020204030204" pitchFamily="34" charset="0"/>
              </a:rPr>
              <a:t>DEFORMACIÓN LINEAL</a:t>
            </a:r>
            <a:endParaRPr lang="es-ES" altLang="es-VE" dirty="0">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fade">
                                      <p:cBhvr>
                                        <p:cTn id="7" dur="500"/>
                                        <p:tgtEl>
                                          <p:spTgt spid="6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739"/>
                                        </p:tgtEl>
                                        <p:attrNameLst>
                                          <p:attrName>style.visibility</p:attrName>
                                        </p:attrNameLst>
                                      </p:cBhvr>
                                      <p:to>
                                        <p:strVal val="visible"/>
                                      </p:to>
                                    </p:set>
                                    <p:animEffect transition="in" filter="fade">
                                      <p:cBhvr>
                                        <p:cTn id="10" dur="500"/>
                                        <p:tgtEl>
                                          <p:spTgt spid="3073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0740"/>
                                        </p:tgtEl>
                                        <p:attrNameLst>
                                          <p:attrName>style.visibility</p:attrName>
                                        </p:attrNameLst>
                                      </p:cBhvr>
                                      <p:to>
                                        <p:strVal val="visible"/>
                                      </p:to>
                                    </p:set>
                                    <p:animEffect transition="in" filter="fade">
                                      <p:cBhvr>
                                        <p:cTn id="13" dur="500"/>
                                        <p:tgtEl>
                                          <p:spTgt spid="3074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0741"/>
                                        </p:tgtEl>
                                        <p:attrNameLst>
                                          <p:attrName>style.visibility</p:attrName>
                                        </p:attrNameLst>
                                      </p:cBhvr>
                                      <p:to>
                                        <p:strVal val="visible"/>
                                      </p:to>
                                    </p:set>
                                    <p:animEffect transition="in" filter="fade">
                                      <p:cBhvr>
                                        <p:cTn id="16" dur="500"/>
                                        <p:tgtEl>
                                          <p:spTgt spid="30741"/>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0742"/>
                                        </p:tgtEl>
                                        <p:attrNameLst>
                                          <p:attrName>style.visibility</p:attrName>
                                        </p:attrNameLst>
                                      </p:cBhvr>
                                      <p:to>
                                        <p:strVal val="visible"/>
                                      </p:to>
                                    </p:set>
                                    <p:animEffect transition="in" filter="fade">
                                      <p:cBhvr>
                                        <p:cTn id="19" dur="500"/>
                                        <p:tgtEl>
                                          <p:spTgt spid="30742"/>
                                        </p:tgtEl>
                                      </p:cBhvr>
                                    </p:animEffect>
                                  </p:childTnLst>
                                </p:cTn>
                              </p:par>
                              <p:par>
                                <p:cTn id="20" presetID="10" presetClass="entr" presetSubtype="0" fill="hold" nodeType="withEffect">
                                  <p:stCondLst>
                                    <p:cond delay="0"/>
                                  </p:stCondLst>
                                  <p:childTnLst>
                                    <p:set>
                                      <p:cBhvr>
                                        <p:cTn id="21" dur="1" fill="hold">
                                          <p:stCondLst>
                                            <p:cond delay="0"/>
                                          </p:stCondLst>
                                        </p:cTn>
                                        <p:tgtEl>
                                          <p:spTgt spid="94"/>
                                        </p:tgtEl>
                                        <p:attrNameLst>
                                          <p:attrName>style.visibility</p:attrName>
                                        </p:attrNameLst>
                                      </p:cBhvr>
                                      <p:to>
                                        <p:strVal val="visible"/>
                                      </p:to>
                                    </p:set>
                                    <p:animEffect transition="in" filter="fade">
                                      <p:cBhvr>
                                        <p:cTn id="22" dur="500"/>
                                        <p:tgtEl>
                                          <p:spTgt spid="94"/>
                                        </p:tgtEl>
                                      </p:cBhvr>
                                    </p:animEffect>
                                  </p:childTnLst>
                                </p:cTn>
                              </p:par>
                              <p:par>
                                <p:cTn id="23" presetID="10" presetClass="entr" presetSubtype="0" fill="hold" nodeType="withEffect">
                                  <p:stCondLst>
                                    <p:cond delay="0"/>
                                  </p:stCondLst>
                                  <p:childTnLst>
                                    <p:set>
                                      <p:cBhvr>
                                        <p:cTn id="24" dur="1" fill="hold">
                                          <p:stCondLst>
                                            <p:cond delay="0"/>
                                          </p:stCondLst>
                                        </p:cTn>
                                        <p:tgtEl>
                                          <p:spTgt spid="95"/>
                                        </p:tgtEl>
                                        <p:attrNameLst>
                                          <p:attrName>style.visibility</p:attrName>
                                        </p:attrNameLst>
                                      </p:cBhvr>
                                      <p:to>
                                        <p:strVal val="visible"/>
                                      </p:to>
                                    </p:set>
                                    <p:animEffect transition="in" filter="fade">
                                      <p:cBhvr>
                                        <p:cTn id="25" dur="500"/>
                                        <p:tgtEl>
                                          <p:spTgt spid="95"/>
                                        </p:tgtEl>
                                      </p:cBhvr>
                                    </p:animEffect>
                                  </p:childTnLst>
                                </p:cTn>
                              </p:par>
                              <p:par>
                                <p:cTn id="26" presetID="10" presetClass="entr" presetSubtype="0" fill="hold" nodeType="withEffect">
                                  <p:stCondLst>
                                    <p:cond delay="0"/>
                                  </p:stCondLst>
                                  <p:childTnLst>
                                    <p:set>
                                      <p:cBhvr>
                                        <p:cTn id="27" dur="1" fill="hold">
                                          <p:stCondLst>
                                            <p:cond delay="0"/>
                                          </p:stCondLst>
                                        </p:cTn>
                                        <p:tgtEl>
                                          <p:spTgt spid="96"/>
                                        </p:tgtEl>
                                        <p:attrNameLst>
                                          <p:attrName>style.visibility</p:attrName>
                                        </p:attrNameLst>
                                      </p:cBhvr>
                                      <p:to>
                                        <p:strVal val="visible"/>
                                      </p:to>
                                    </p:set>
                                    <p:animEffect transition="in" filter="fade">
                                      <p:cBhvr>
                                        <p:cTn id="28" dur="500"/>
                                        <p:tgtEl>
                                          <p:spTgt spid="96"/>
                                        </p:tgtEl>
                                      </p:cBhvr>
                                    </p:animEffect>
                                  </p:childTnLst>
                                </p:cTn>
                              </p:par>
                              <p:par>
                                <p:cTn id="29" presetID="10" presetClass="entr" presetSubtype="0" fill="hold" nodeType="withEffect">
                                  <p:stCondLst>
                                    <p:cond delay="0"/>
                                  </p:stCondLst>
                                  <p:childTnLst>
                                    <p:set>
                                      <p:cBhvr>
                                        <p:cTn id="30" dur="1" fill="hold">
                                          <p:stCondLst>
                                            <p:cond delay="0"/>
                                          </p:stCondLst>
                                        </p:cTn>
                                        <p:tgtEl>
                                          <p:spTgt spid="97"/>
                                        </p:tgtEl>
                                        <p:attrNameLst>
                                          <p:attrName>style.visibility</p:attrName>
                                        </p:attrNameLst>
                                      </p:cBhvr>
                                      <p:to>
                                        <p:strVal val="visible"/>
                                      </p:to>
                                    </p:set>
                                    <p:animEffect transition="in" filter="fade">
                                      <p:cBhvr>
                                        <p:cTn id="31" dur="500"/>
                                        <p:tgtEl>
                                          <p:spTgt spid="97"/>
                                        </p:tgtEl>
                                      </p:cBhvr>
                                    </p:animEffect>
                                  </p:childTnLst>
                                </p:cTn>
                              </p:par>
                              <p:par>
                                <p:cTn id="32" presetID="10" presetClass="entr" presetSubtype="0" fill="hold" nodeType="withEffect">
                                  <p:stCondLst>
                                    <p:cond delay="0"/>
                                  </p:stCondLst>
                                  <p:childTnLst>
                                    <p:set>
                                      <p:cBhvr>
                                        <p:cTn id="33" dur="1" fill="hold">
                                          <p:stCondLst>
                                            <p:cond delay="0"/>
                                          </p:stCondLst>
                                        </p:cTn>
                                        <p:tgtEl>
                                          <p:spTgt spid="98"/>
                                        </p:tgtEl>
                                        <p:attrNameLst>
                                          <p:attrName>style.visibility</p:attrName>
                                        </p:attrNameLst>
                                      </p:cBhvr>
                                      <p:to>
                                        <p:strVal val="visible"/>
                                      </p:to>
                                    </p:set>
                                    <p:animEffect transition="in" filter="fade">
                                      <p:cBhvr>
                                        <p:cTn id="34" dur="500"/>
                                        <p:tgtEl>
                                          <p:spTgt spid="98"/>
                                        </p:tgtEl>
                                      </p:cBhvr>
                                    </p:animEffect>
                                  </p:childTnLst>
                                </p:cTn>
                              </p:par>
                              <p:par>
                                <p:cTn id="35" presetID="10" presetClass="entr" presetSubtype="0" fill="hold" nodeType="withEffect">
                                  <p:stCondLst>
                                    <p:cond delay="0"/>
                                  </p:stCondLst>
                                  <p:childTnLst>
                                    <p:set>
                                      <p:cBhvr>
                                        <p:cTn id="36" dur="1" fill="hold">
                                          <p:stCondLst>
                                            <p:cond delay="0"/>
                                          </p:stCondLst>
                                        </p:cTn>
                                        <p:tgtEl>
                                          <p:spTgt spid="99"/>
                                        </p:tgtEl>
                                        <p:attrNameLst>
                                          <p:attrName>style.visibility</p:attrName>
                                        </p:attrNameLst>
                                      </p:cBhvr>
                                      <p:to>
                                        <p:strVal val="visible"/>
                                      </p:to>
                                    </p:set>
                                    <p:animEffect transition="in" filter="fade">
                                      <p:cBhvr>
                                        <p:cTn id="37" dur="500"/>
                                        <p:tgtEl>
                                          <p:spTgt spid="99"/>
                                        </p:tgtEl>
                                      </p:cBhvr>
                                    </p:animEffect>
                                  </p:childTnLst>
                                </p:cTn>
                              </p:par>
                              <p:par>
                                <p:cTn id="38" presetID="10" presetClass="entr" presetSubtype="0" fill="hold" nodeType="withEffect">
                                  <p:stCondLst>
                                    <p:cond delay="0"/>
                                  </p:stCondLst>
                                  <p:childTnLst>
                                    <p:set>
                                      <p:cBhvr>
                                        <p:cTn id="39" dur="1" fill="hold">
                                          <p:stCondLst>
                                            <p:cond delay="0"/>
                                          </p:stCondLst>
                                        </p:cTn>
                                        <p:tgtEl>
                                          <p:spTgt spid="100"/>
                                        </p:tgtEl>
                                        <p:attrNameLst>
                                          <p:attrName>style.visibility</p:attrName>
                                        </p:attrNameLst>
                                      </p:cBhvr>
                                      <p:to>
                                        <p:strVal val="visible"/>
                                      </p:to>
                                    </p:set>
                                    <p:animEffect transition="in" filter="fade">
                                      <p:cBhvr>
                                        <p:cTn id="40" dur="500"/>
                                        <p:tgtEl>
                                          <p:spTgt spid="100"/>
                                        </p:tgtEl>
                                      </p:cBhvr>
                                    </p:animEffect>
                                  </p:childTnLst>
                                </p:cTn>
                              </p:par>
                              <p:par>
                                <p:cTn id="41" presetID="10" presetClass="entr" presetSubtype="0" fill="hold" nodeType="withEffect">
                                  <p:stCondLst>
                                    <p:cond delay="0"/>
                                  </p:stCondLst>
                                  <p:childTnLst>
                                    <p:set>
                                      <p:cBhvr>
                                        <p:cTn id="42" dur="1" fill="hold">
                                          <p:stCondLst>
                                            <p:cond delay="0"/>
                                          </p:stCondLst>
                                        </p:cTn>
                                        <p:tgtEl>
                                          <p:spTgt spid="101"/>
                                        </p:tgtEl>
                                        <p:attrNameLst>
                                          <p:attrName>style.visibility</p:attrName>
                                        </p:attrNameLst>
                                      </p:cBhvr>
                                      <p:to>
                                        <p:strVal val="visible"/>
                                      </p:to>
                                    </p:set>
                                    <p:animEffect transition="in" filter="fade">
                                      <p:cBhvr>
                                        <p:cTn id="43" dur="500"/>
                                        <p:tgtEl>
                                          <p:spTgt spid="101"/>
                                        </p:tgtEl>
                                      </p:cBhvr>
                                    </p:animEffect>
                                  </p:childTnLst>
                                </p:cTn>
                              </p:par>
                              <p:par>
                                <p:cTn id="44" presetID="10" presetClass="entr" presetSubtype="0" fill="hold" nodeType="withEffect">
                                  <p:stCondLst>
                                    <p:cond delay="0"/>
                                  </p:stCondLst>
                                  <p:childTnLst>
                                    <p:set>
                                      <p:cBhvr>
                                        <p:cTn id="45" dur="1" fill="hold">
                                          <p:stCondLst>
                                            <p:cond delay="0"/>
                                          </p:stCondLst>
                                        </p:cTn>
                                        <p:tgtEl>
                                          <p:spTgt spid="30751"/>
                                        </p:tgtEl>
                                        <p:attrNameLst>
                                          <p:attrName>style.visibility</p:attrName>
                                        </p:attrNameLst>
                                      </p:cBhvr>
                                      <p:to>
                                        <p:strVal val="visible"/>
                                      </p:to>
                                    </p:set>
                                    <p:animEffect transition="in" filter="fade">
                                      <p:cBhvr>
                                        <p:cTn id="46" dur="500"/>
                                        <p:tgtEl>
                                          <p:spTgt spid="30751"/>
                                        </p:tgtEl>
                                      </p:cBhvr>
                                    </p:animEffect>
                                  </p:childTnLst>
                                </p:cTn>
                              </p:par>
                              <p:par>
                                <p:cTn id="47" presetID="10" presetClass="entr" presetSubtype="0" fill="hold" nodeType="withEffect">
                                  <p:stCondLst>
                                    <p:cond delay="0"/>
                                  </p:stCondLst>
                                  <p:childTnLst>
                                    <p:set>
                                      <p:cBhvr>
                                        <p:cTn id="48" dur="1" fill="hold">
                                          <p:stCondLst>
                                            <p:cond delay="0"/>
                                          </p:stCondLst>
                                        </p:cTn>
                                        <p:tgtEl>
                                          <p:spTgt spid="30752"/>
                                        </p:tgtEl>
                                        <p:attrNameLst>
                                          <p:attrName>style.visibility</p:attrName>
                                        </p:attrNameLst>
                                      </p:cBhvr>
                                      <p:to>
                                        <p:strVal val="visible"/>
                                      </p:to>
                                    </p:set>
                                    <p:animEffect transition="in" filter="fade">
                                      <p:cBhvr>
                                        <p:cTn id="49" dur="500"/>
                                        <p:tgtEl>
                                          <p:spTgt spid="30752"/>
                                        </p:tgtEl>
                                      </p:cBhvr>
                                    </p:animEffect>
                                  </p:childTnLst>
                                </p:cTn>
                              </p:par>
                              <p:par>
                                <p:cTn id="50" presetID="10" presetClass="entr" presetSubtype="0" fill="hold" nodeType="withEffect">
                                  <p:stCondLst>
                                    <p:cond delay="0"/>
                                  </p:stCondLst>
                                  <p:childTnLst>
                                    <p:set>
                                      <p:cBhvr>
                                        <p:cTn id="51" dur="1" fill="hold">
                                          <p:stCondLst>
                                            <p:cond delay="0"/>
                                          </p:stCondLst>
                                        </p:cTn>
                                        <p:tgtEl>
                                          <p:spTgt spid="30753"/>
                                        </p:tgtEl>
                                        <p:attrNameLst>
                                          <p:attrName>style.visibility</p:attrName>
                                        </p:attrNameLst>
                                      </p:cBhvr>
                                      <p:to>
                                        <p:strVal val="visible"/>
                                      </p:to>
                                    </p:set>
                                    <p:animEffect transition="in" filter="fade">
                                      <p:cBhvr>
                                        <p:cTn id="52" dur="500"/>
                                        <p:tgtEl>
                                          <p:spTgt spid="30753"/>
                                        </p:tgtEl>
                                      </p:cBhvr>
                                    </p:animEffect>
                                  </p:childTnLst>
                                </p:cTn>
                              </p:par>
                              <p:par>
                                <p:cTn id="53" presetID="10" presetClass="entr" presetSubtype="0" fill="hold" nodeType="withEffect">
                                  <p:stCondLst>
                                    <p:cond delay="0"/>
                                  </p:stCondLst>
                                  <p:childTnLst>
                                    <p:set>
                                      <p:cBhvr>
                                        <p:cTn id="54" dur="1" fill="hold">
                                          <p:stCondLst>
                                            <p:cond delay="0"/>
                                          </p:stCondLst>
                                        </p:cTn>
                                        <p:tgtEl>
                                          <p:spTgt spid="30754"/>
                                        </p:tgtEl>
                                        <p:attrNameLst>
                                          <p:attrName>style.visibility</p:attrName>
                                        </p:attrNameLst>
                                      </p:cBhvr>
                                      <p:to>
                                        <p:strVal val="visible"/>
                                      </p:to>
                                    </p:set>
                                    <p:animEffect transition="in" filter="fade">
                                      <p:cBhvr>
                                        <p:cTn id="55" dur="500"/>
                                        <p:tgtEl>
                                          <p:spTgt spid="30754"/>
                                        </p:tgtEl>
                                      </p:cBhvr>
                                    </p:animEffect>
                                  </p:childTnLst>
                                </p:cTn>
                              </p:par>
                              <p:par>
                                <p:cTn id="56" presetID="10" presetClass="entr" presetSubtype="0" fill="hold" nodeType="withEffect">
                                  <p:stCondLst>
                                    <p:cond delay="0"/>
                                  </p:stCondLst>
                                  <p:childTnLst>
                                    <p:set>
                                      <p:cBhvr>
                                        <p:cTn id="57" dur="1" fill="hold">
                                          <p:stCondLst>
                                            <p:cond delay="0"/>
                                          </p:stCondLst>
                                        </p:cTn>
                                        <p:tgtEl>
                                          <p:spTgt spid="30755"/>
                                        </p:tgtEl>
                                        <p:attrNameLst>
                                          <p:attrName>style.visibility</p:attrName>
                                        </p:attrNameLst>
                                      </p:cBhvr>
                                      <p:to>
                                        <p:strVal val="visible"/>
                                      </p:to>
                                    </p:set>
                                    <p:animEffect transition="in" filter="fade">
                                      <p:cBhvr>
                                        <p:cTn id="58" dur="500"/>
                                        <p:tgtEl>
                                          <p:spTgt spid="30755"/>
                                        </p:tgtEl>
                                      </p:cBhvr>
                                    </p:animEffect>
                                  </p:childTnLst>
                                </p:cTn>
                              </p:par>
                              <p:par>
                                <p:cTn id="59" presetID="10" presetClass="entr" presetSubtype="0" fill="hold" nodeType="withEffect">
                                  <p:stCondLst>
                                    <p:cond delay="0"/>
                                  </p:stCondLst>
                                  <p:childTnLst>
                                    <p:set>
                                      <p:cBhvr>
                                        <p:cTn id="60" dur="1" fill="hold">
                                          <p:stCondLst>
                                            <p:cond delay="0"/>
                                          </p:stCondLst>
                                        </p:cTn>
                                        <p:tgtEl>
                                          <p:spTgt spid="30756"/>
                                        </p:tgtEl>
                                        <p:attrNameLst>
                                          <p:attrName>style.visibility</p:attrName>
                                        </p:attrNameLst>
                                      </p:cBhvr>
                                      <p:to>
                                        <p:strVal val="visible"/>
                                      </p:to>
                                    </p:set>
                                    <p:animEffect transition="in" filter="fade">
                                      <p:cBhvr>
                                        <p:cTn id="61" dur="500"/>
                                        <p:tgtEl>
                                          <p:spTgt spid="30756"/>
                                        </p:tgtEl>
                                      </p:cBhvr>
                                    </p:animEffect>
                                  </p:childTnLst>
                                </p:cTn>
                              </p:par>
                              <p:par>
                                <p:cTn id="62" presetID="10" presetClass="entr" presetSubtype="0" fill="hold" nodeType="withEffect">
                                  <p:stCondLst>
                                    <p:cond delay="0"/>
                                  </p:stCondLst>
                                  <p:childTnLst>
                                    <p:set>
                                      <p:cBhvr>
                                        <p:cTn id="63" dur="1" fill="hold">
                                          <p:stCondLst>
                                            <p:cond delay="0"/>
                                          </p:stCondLst>
                                        </p:cTn>
                                        <p:tgtEl>
                                          <p:spTgt spid="30757"/>
                                        </p:tgtEl>
                                        <p:attrNameLst>
                                          <p:attrName>style.visibility</p:attrName>
                                        </p:attrNameLst>
                                      </p:cBhvr>
                                      <p:to>
                                        <p:strVal val="visible"/>
                                      </p:to>
                                    </p:set>
                                    <p:animEffect transition="in" filter="fade">
                                      <p:cBhvr>
                                        <p:cTn id="64" dur="500"/>
                                        <p:tgtEl>
                                          <p:spTgt spid="30757"/>
                                        </p:tgtEl>
                                      </p:cBhvr>
                                    </p:animEffect>
                                  </p:childTnLst>
                                </p:cTn>
                              </p:par>
                              <p:par>
                                <p:cTn id="65" presetID="10" presetClass="entr" presetSubtype="0" fill="hold" nodeType="withEffect">
                                  <p:stCondLst>
                                    <p:cond delay="0"/>
                                  </p:stCondLst>
                                  <p:childTnLst>
                                    <p:set>
                                      <p:cBhvr>
                                        <p:cTn id="66" dur="1" fill="hold">
                                          <p:stCondLst>
                                            <p:cond delay="0"/>
                                          </p:stCondLst>
                                        </p:cTn>
                                        <p:tgtEl>
                                          <p:spTgt spid="30758"/>
                                        </p:tgtEl>
                                        <p:attrNameLst>
                                          <p:attrName>style.visibility</p:attrName>
                                        </p:attrNameLst>
                                      </p:cBhvr>
                                      <p:to>
                                        <p:strVal val="visible"/>
                                      </p:to>
                                    </p:set>
                                    <p:animEffect transition="in" filter="fade">
                                      <p:cBhvr>
                                        <p:cTn id="67" dur="500"/>
                                        <p:tgtEl>
                                          <p:spTgt spid="30758"/>
                                        </p:tgtEl>
                                      </p:cBhvr>
                                    </p:animEffect>
                                  </p:childTnLst>
                                </p:cTn>
                              </p:par>
                              <p:par>
                                <p:cTn id="68" presetID="10" presetClass="entr" presetSubtype="0" fill="hold" nodeType="withEffect">
                                  <p:stCondLst>
                                    <p:cond delay="0"/>
                                  </p:stCondLst>
                                  <p:childTnLst>
                                    <p:set>
                                      <p:cBhvr>
                                        <p:cTn id="69" dur="1" fill="hold">
                                          <p:stCondLst>
                                            <p:cond delay="0"/>
                                          </p:stCondLst>
                                        </p:cTn>
                                        <p:tgtEl>
                                          <p:spTgt spid="30759"/>
                                        </p:tgtEl>
                                        <p:attrNameLst>
                                          <p:attrName>style.visibility</p:attrName>
                                        </p:attrNameLst>
                                      </p:cBhvr>
                                      <p:to>
                                        <p:strVal val="visible"/>
                                      </p:to>
                                    </p:set>
                                    <p:animEffect transition="in" filter="fade">
                                      <p:cBhvr>
                                        <p:cTn id="70" dur="500"/>
                                        <p:tgtEl>
                                          <p:spTgt spid="30759"/>
                                        </p:tgtEl>
                                      </p:cBhvr>
                                    </p:animEffect>
                                  </p:childTnLst>
                                </p:cTn>
                              </p:par>
                              <p:par>
                                <p:cTn id="71" presetID="10" presetClass="entr" presetSubtype="0" fill="hold" nodeType="withEffect">
                                  <p:stCondLst>
                                    <p:cond delay="0"/>
                                  </p:stCondLst>
                                  <p:childTnLst>
                                    <p:set>
                                      <p:cBhvr>
                                        <p:cTn id="72" dur="1" fill="hold">
                                          <p:stCondLst>
                                            <p:cond delay="0"/>
                                          </p:stCondLst>
                                        </p:cTn>
                                        <p:tgtEl>
                                          <p:spTgt spid="30760"/>
                                        </p:tgtEl>
                                        <p:attrNameLst>
                                          <p:attrName>style.visibility</p:attrName>
                                        </p:attrNameLst>
                                      </p:cBhvr>
                                      <p:to>
                                        <p:strVal val="visible"/>
                                      </p:to>
                                    </p:set>
                                    <p:animEffect transition="in" filter="fade">
                                      <p:cBhvr>
                                        <p:cTn id="73" dur="500"/>
                                        <p:tgtEl>
                                          <p:spTgt spid="30760"/>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8" fill="hold" grpId="0" nodeType="clickEffect">
                                  <p:stCondLst>
                                    <p:cond delay="0"/>
                                  </p:stCondLst>
                                  <p:childTnLst>
                                    <p:set>
                                      <p:cBhvr>
                                        <p:cTn id="77" dur="1" fill="hold">
                                          <p:stCondLst>
                                            <p:cond delay="0"/>
                                          </p:stCondLst>
                                        </p:cTn>
                                        <p:tgtEl>
                                          <p:spTgt spid="91"/>
                                        </p:tgtEl>
                                        <p:attrNameLst>
                                          <p:attrName>style.visibility</p:attrName>
                                        </p:attrNameLst>
                                      </p:cBhvr>
                                      <p:to>
                                        <p:strVal val="visible"/>
                                      </p:to>
                                    </p:set>
                                    <p:animEffect transition="in" filter="wipe(left)">
                                      <p:cBhvr>
                                        <p:cTn id="78" dur="500"/>
                                        <p:tgtEl>
                                          <p:spTgt spid="91"/>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nodeType="clickEffect">
                                  <p:stCondLst>
                                    <p:cond delay="0"/>
                                  </p:stCondLst>
                                  <p:childTnLst>
                                    <p:set>
                                      <p:cBhvr>
                                        <p:cTn id="82" dur="1" fill="hold">
                                          <p:stCondLst>
                                            <p:cond delay="0"/>
                                          </p:stCondLst>
                                        </p:cTn>
                                        <p:tgtEl>
                                          <p:spTgt spid="2"/>
                                        </p:tgtEl>
                                        <p:attrNameLst>
                                          <p:attrName>style.visibility</p:attrName>
                                        </p:attrNameLst>
                                      </p:cBhvr>
                                      <p:to>
                                        <p:strVal val="visible"/>
                                      </p:to>
                                    </p:set>
                                    <p:animEffect transition="in" filter="fade">
                                      <p:cBhvr>
                                        <p:cTn id="83" dur="500"/>
                                        <p:tgtEl>
                                          <p:spTgt spid="2"/>
                                        </p:tgtEl>
                                      </p:cBhvr>
                                    </p:animEffect>
                                  </p:childTnLst>
                                </p:cTn>
                              </p:par>
                            </p:childTnLst>
                          </p:cTn>
                        </p:par>
                      </p:childTnLst>
                    </p:cTn>
                  </p:par>
                  <p:par>
                    <p:cTn id="84" fill="hold">
                      <p:stCondLst>
                        <p:cond delay="indefinite"/>
                      </p:stCondLst>
                      <p:childTnLst>
                        <p:par>
                          <p:cTn id="85" fill="hold">
                            <p:stCondLst>
                              <p:cond delay="0"/>
                            </p:stCondLst>
                            <p:childTnLst>
                              <p:par>
                                <p:cTn id="86" presetID="4" presetClass="entr" presetSubtype="32" fill="hold" nodeType="clickEffect">
                                  <p:stCondLst>
                                    <p:cond delay="0"/>
                                  </p:stCondLst>
                                  <p:childTnLst>
                                    <p:set>
                                      <p:cBhvr>
                                        <p:cTn id="87" dur="1" fill="hold">
                                          <p:stCondLst>
                                            <p:cond delay="0"/>
                                          </p:stCondLst>
                                        </p:cTn>
                                        <p:tgtEl>
                                          <p:spTgt spid="3"/>
                                        </p:tgtEl>
                                        <p:attrNameLst>
                                          <p:attrName>style.visibility</p:attrName>
                                        </p:attrNameLst>
                                      </p:cBhvr>
                                      <p:to>
                                        <p:strVal val="visible"/>
                                      </p:to>
                                    </p:set>
                                    <p:animEffect transition="in" filter="box(out)">
                                      <p:cBhvr>
                                        <p:cTn id="88" dur="1500"/>
                                        <p:tgtEl>
                                          <p:spTgt spid="3"/>
                                        </p:tgtEl>
                                      </p:cBhvr>
                                    </p:animEffect>
                                  </p:childTnLst>
                                </p:cTn>
                              </p:par>
                              <p:par>
                                <p:cTn id="89" presetID="10" presetClass="entr" presetSubtype="0" fill="hold" grpId="0" nodeType="withEffect">
                                  <p:stCondLst>
                                    <p:cond delay="0"/>
                                  </p:stCondLst>
                                  <p:childTnLst>
                                    <p:set>
                                      <p:cBhvr>
                                        <p:cTn id="90" dur="1" fill="hold">
                                          <p:stCondLst>
                                            <p:cond delay="0"/>
                                          </p:stCondLst>
                                        </p:cTn>
                                        <p:tgtEl>
                                          <p:spTgt spid="30773"/>
                                        </p:tgtEl>
                                        <p:attrNameLst>
                                          <p:attrName>style.visibility</p:attrName>
                                        </p:attrNameLst>
                                      </p:cBhvr>
                                      <p:to>
                                        <p:strVal val="visible"/>
                                      </p:to>
                                    </p:set>
                                    <p:animEffect transition="in" filter="fade">
                                      <p:cBhvr>
                                        <p:cTn id="91" dur="500"/>
                                        <p:tgtEl>
                                          <p:spTgt spid="307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animBg="1"/>
      <p:bldP spid="65" grpId="0" animBg="1"/>
      <p:bldP spid="30739" grpId="0"/>
      <p:bldP spid="30740" grpId="0"/>
      <p:bldP spid="30741" grpId="0"/>
      <p:bldP spid="30742" grpId="0"/>
      <p:bldP spid="3077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1747"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1748"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1749"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1750"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1751"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1752" name="Rectangle 1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1753" name="Rectangle 1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1754" name="Rectangle 1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1755" name="Rectangle 2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91" name="90 Flecha derecha"/>
          <p:cNvSpPr/>
          <p:nvPr/>
        </p:nvSpPr>
        <p:spPr>
          <a:xfrm>
            <a:off x="4356100" y="3429000"/>
            <a:ext cx="503238" cy="431800"/>
          </a:xfrm>
          <a:prstGeom prst="rightArrow">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31757"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grpSp>
        <p:nvGrpSpPr>
          <p:cNvPr id="3" name="Grupo 2"/>
          <p:cNvGrpSpPr/>
          <p:nvPr/>
        </p:nvGrpSpPr>
        <p:grpSpPr>
          <a:xfrm>
            <a:off x="5387975" y="2659063"/>
            <a:ext cx="1863725" cy="2147887"/>
            <a:chOff x="5387975" y="2659063"/>
            <a:chExt cx="1863725" cy="2147887"/>
          </a:xfrm>
        </p:grpSpPr>
        <p:sp>
          <p:nvSpPr>
            <p:cNvPr id="118" name="117 Rectángulo"/>
            <p:cNvSpPr/>
            <p:nvPr/>
          </p:nvSpPr>
          <p:spPr>
            <a:xfrm>
              <a:off x="5387975" y="2709863"/>
              <a:ext cx="1863725" cy="20193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31776" name="118 CuadroTexto"/>
            <p:cNvSpPr txBox="1">
              <a:spLocks noChangeArrowheads="1"/>
            </p:cNvSpPr>
            <p:nvPr/>
          </p:nvSpPr>
          <p:spPr bwMode="auto">
            <a:xfrm>
              <a:off x="6948488" y="4437063"/>
              <a:ext cx="2508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d</a:t>
              </a:r>
            </a:p>
          </p:txBody>
        </p:sp>
        <p:sp>
          <p:nvSpPr>
            <p:cNvPr id="31777" name="119 CuadroTexto"/>
            <p:cNvSpPr txBox="1">
              <a:spLocks noChangeArrowheads="1"/>
            </p:cNvSpPr>
            <p:nvPr/>
          </p:nvSpPr>
          <p:spPr bwMode="auto">
            <a:xfrm>
              <a:off x="5387975" y="4365625"/>
              <a:ext cx="2635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a</a:t>
              </a:r>
            </a:p>
          </p:txBody>
        </p:sp>
        <p:sp>
          <p:nvSpPr>
            <p:cNvPr id="31778" name="120 CuadroTexto"/>
            <p:cNvSpPr txBox="1">
              <a:spLocks noChangeArrowheads="1"/>
            </p:cNvSpPr>
            <p:nvPr/>
          </p:nvSpPr>
          <p:spPr bwMode="auto">
            <a:xfrm>
              <a:off x="7031038" y="2659063"/>
              <a:ext cx="169862"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c</a:t>
              </a:r>
            </a:p>
          </p:txBody>
        </p:sp>
        <p:sp>
          <p:nvSpPr>
            <p:cNvPr id="31779" name="121 CuadroTexto"/>
            <p:cNvSpPr txBox="1">
              <a:spLocks noChangeArrowheads="1"/>
            </p:cNvSpPr>
            <p:nvPr/>
          </p:nvSpPr>
          <p:spPr bwMode="auto">
            <a:xfrm>
              <a:off x="5387975" y="2709863"/>
              <a:ext cx="184150"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b</a:t>
              </a:r>
            </a:p>
          </p:txBody>
        </p:sp>
      </p:grpSp>
      <p:sp>
        <p:nvSpPr>
          <p:cNvPr id="31783" name="145 Rectángulo"/>
          <p:cNvSpPr>
            <a:spLocks noChangeArrowheads="1"/>
          </p:cNvSpPr>
          <p:nvPr/>
        </p:nvSpPr>
        <p:spPr bwMode="auto">
          <a:xfrm>
            <a:off x="4787900" y="4941888"/>
            <a:ext cx="360045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 altLang="es-VE" b="1" dirty="0">
                <a:latin typeface="Calibri" panose="020F0502020204030204" pitchFamily="34" charset="0"/>
              </a:rPr>
              <a:t>DEFORMACIÓN ANGULAR</a:t>
            </a:r>
          </a:p>
          <a:p>
            <a:pPr algn="ctr" eaLnBrk="1" hangingPunct="1"/>
            <a:r>
              <a:rPr lang="es-ES" altLang="es-VE" b="1" dirty="0">
                <a:latin typeface="Calibri" panose="020F0502020204030204" pitchFamily="34" charset="0"/>
              </a:rPr>
              <a:t>Si </a:t>
            </a:r>
            <a:r>
              <a:rPr lang="es-ES" altLang="es-VE" b="1" dirty="0">
                <a:latin typeface="Symbol" panose="05050102010706020507" pitchFamily="18" charset="2"/>
              </a:rPr>
              <a:t>a</a:t>
            </a:r>
            <a:r>
              <a:rPr lang="es-ES" altLang="es-VE" b="1" dirty="0">
                <a:latin typeface="Calibri" panose="020F0502020204030204" pitchFamily="34" charset="0"/>
              </a:rPr>
              <a:t> = </a:t>
            </a:r>
            <a:r>
              <a:rPr lang="es-ES" altLang="es-VE" b="1" dirty="0">
                <a:latin typeface="Symbol" panose="05050102010706020507" pitchFamily="18" charset="2"/>
              </a:rPr>
              <a:t>b</a:t>
            </a:r>
            <a:r>
              <a:rPr lang="es-ES" altLang="es-VE" b="1" dirty="0">
                <a:latin typeface="Calibri" panose="020F0502020204030204" pitchFamily="34" charset="0"/>
              </a:rPr>
              <a:t> el elemento no rota, solo se deforma angularmente</a:t>
            </a:r>
            <a:endParaRPr lang="es-ES" altLang="es-VE" dirty="0">
              <a:latin typeface="Calibri" panose="020F0502020204030204" pitchFamily="34" charset="0"/>
            </a:endParaRPr>
          </a:p>
        </p:txBody>
      </p:sp>
      <p:sp>
        <p:nvSpPr>
          <p:cNvPr id="31784"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31785" name="Picture 1"/>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71550" y="333375"/>
            <a:ext cx="4441825"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upo 1"/>
          <p:cNvGrpSpPr/>
          <p:nvPr/>
        </p:nvGrpSpPr>
        <p:grpSpPr>
          <a:xfrm>
            <a:off x="323850" y="1916113"/>
            <a:ext cx="3933825" cy="3597275"/>
            <a:chOff x="323850" y="1916113"/>
            <a:chExt cx="3933825" cy="3597275"/>
          </a:xfrm>
        </p:grpSpPr>
        <p:sp>
          <p:nvSpPr>
            <p:cNvPr id="65" name="64 Rectángulo"/>
            <p:cNvSpPr/>
            <p:nvPr/>
          </p:nvSpPr>
          <p:spPr>
            <a:xfrm>
              <a:off x="1306513" y="2709863"/>
              <a:ext cx="1863725" cy="20193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31759" name="65 CuadroTexto"/>
            <p:cNvSpPr txBox="1">
              <a:spLocks noChangeArrowheads="1"/>
            </p:cNvSpPr>
            <p:nvPr/>
          </p:nvSpPr>
          <p:spPr bwMode="auto">
            <a:xfrm>
              <a:off x="2933700" y="4438650"/>
              <a:ext cx="1841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d</a:t>
              </a:r>
            </a:p>
          </p:txBody>
        </p:sp>
        <p:sp>
          <p:nvSpPr>
            <p:cNvPr id="31760" name="66 CuadroTexto"/>
            <p:cNvSpPr txBox="1">
              <a:spLocks noChangeArrowheads="1"/>
            </p:cNvSpPr>
            <p:nvPr/>
          </p:nvSpPr>
          <p:spPr bwMode="auto">
            <a:xfrm>
              <a:off x="1306513" y="4400550"/>
              <a:ext cx="17780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a</a:t>
              </a:r>
            </a:p>
          </p:txBody>
        </p:sp>
        <p:sp>
          <p:nvSpPr>
            <p:cNvPr id="31761" name="91 CuadroTexto"/>
            <p:cNvSpPr txBox="1">
              <a:spLocks noChangeArrowheads="1"/>
            </p:cNvSpPr>
            <p:nvPr/>
          </p:nvSpPr>
          <p:spPr bwMode="auto">
            <a:xfrm>
              <a:off x="2949575" y="2659063"/>
              <a:ext cx="169863"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c</a:t>
              </a:r>
            </a:p>
          </p:txBody>
        </p:sp>
        <p:sp>
          <p:nvSpPr>
            <p:cNvPr id="31762" name="92 CuadroTexto"/>
            <p:cNvSpPr txBox="1">
              <a:spLocks noChangeArrowheads="1"/>
            </p:cNvSpPr>
            <p:nvPr/>
          </p:nvSpPr>
          <p:spPr bwMode="auto">
            <a:xfrm>
              <a:off x="1306513" y="2709863"/>
              <a:ext cx="184150"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b</a:t>
              </a:r>
            </a:p>
          </p:txBody>
        </p:sp>
        <p:cxnSp>
          <p:nvCxnSpPr>
            <p:cNvPr id="94" name="93 Conector recto de flecha"/>
            <p:cNvCxnSpPr/>
            <p:nvPr/>
          </p:nvCxnSpPr>
          <p:spPr>
            <a:xfrm>
              <a:off x="785813" y="2709863"/>
              <a:ext cx="476250"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94 Conector recto de flecha"/>
            <p:cNvCxnSpPr/>
            <p:nvPr/>
          </p:nvCxnSpPr>
          <p:spPr>
            <a:xfrm>
              <a:off x="785813" y="4729163"/>
              <a:ext cx="47625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6" name="95 Conector recto de flecha"/>
            <p:cNvCxnSpPr/>
            <p:nvPr/>
          </p:nvCxnSpPr>
          <p:spPr>
            <a:xfrm>
              <a:off x="3214688" y="2709863"/>
              <a:ext cx="476250" cy="15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7" name="96 Conector recto de flecha"/>
            <p:cNvCxnSpPr/>
            <p:nvPr/>
          </p:nvCxnSpPr>
          <p:spPr>
            <a:xfrm>
              <a:off x="3214688" y="4729163"/>
              <a:ext cx="47625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8" name="97 Conector recto de flecha"/>
            <p:cNvCxnSpPr/>
            <p:nvPr/>
          </p:nvCxnSpPr>
          <p:spPr>
            <a:xfrm rot="5400000" flipH="1" flipV="1">
              <a:off x="1003300" y="5083175"/>
              <a:ext cx="60483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9" name="98 Conector recto de flecha"/>
            <p:cNvCxnSpPr/>
            <p:nvPr/>
          </p:nvCxnSpPr>
          <p:spPr>
            <a:xfrm rot="5400000" flipH="1" flipV="1">
              <a:off x="2867819" y="5082382"/>
              <a:ext cx="604837"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0" name="99 Conector recto de flecha"/>
            <p:cNvCxnSpPr/>
            <p:nvPr/>
          </p:nvCxnSpPr>
          <p:spPr>
            <a:xfrm rot="5400000" flipH="1" flipV="1">
              <a:off x="1004094" y="2305844"/>
              <a:ext cx="604838"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1" name="100 Conector recto de flecha"/>
            <p:cNvCxnSpPr/>
            <p:nvPr/>
          </p:nvCxnSpPr>
          <p:spPr>
            <a:xfrm rot="5400000" flipH="1" flipV="1">
              <a:off x="2867819" y="2305844"/>
              <a:ext cx="604838"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31771" name="Picture 3"/>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85813" y="4476750"/>
              <a:ext cx="1206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72" name="Picture 5"/>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16013" y="5153025"/>
              <a:ext cx="142875"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73" name="Picture 9"/>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73288" y="4527550"/>
              <a:ext cx="160337"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74" name="Picture 11"/>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49375" y="3568700"/>
              <a:ext cx="1603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86" name="Picture 3"/>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19475" y="4437063"/>
              <a:ext cx="1206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87" name="Picture 5"/>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42988" y="1989138"/>
              <a:ext cx="144462" cy="265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88" name="Picture 7"/>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76600" y="5013325"/>
              <a:ext cx="981075"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89" name="Picture 7"/>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76600" y="1916113"/>
              <a:ext cx="93503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90" name="Picture 15"/>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3850" y="2852738"/>
              <a:ext cx="86360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91" name="Picture 15"/>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8038" y="2852738"/>
              <a:ext cx="85090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 name="Grupo 4"/>
          <p:cNvGrpSpPr/>
          <p:nvPr/>
        </p:nvGrpSpPr>
        <p:grpSpPr>
          <a:xfrm>
            <a:off x="5364163" y="1844675"/>
            <a:ext cx="2879725" cy="3146425"/>
            <a:chOff x="5364163" y="1844675"/>
            <a:chExt cx="2879725" cy="3146425"/>
          </a:xfrm>
        </p:grpSpPr>
        <p:grpSp>
          <p:nvGrpSpPr>
            <p:cNvPr id="31793" name="87 Grupo"/>
            <p:cNvGrpSpPr>
              <a:grpSpLocks/>
            </p:cNvGrpSpPr>
            <p:nvPr/>
          </p:nvGrpSpPr>
          <p:grpSpPr bwMode="auto">
            <a:xfrm>
              <a:off x="5383213" y="2205038"/>
              <a:ext cx="2520950" cy="2519362"/>
              <a:chOff x="5383138" y="2204864"/>
              <a:chExt cx="2520280" cy="2520280"/>
            </a:xfrm>
          </p:grpSpPr>
          <p:cxnSp>
            <p:nvCxnSpPr>
              <p:cNvPr id="77" name="76 Conector recto"/>
              <p:cNvCxnSpPr/>
              <p:nvPr/>
            </p:nvCxnSpPr>
            <p:spPr>
              <a:xfrm rot="10800000" flipV="1">
                <a:off x="5940202" y="2204864"/>
                <a:ext cx="1963216" cy="50342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77 Conector recto"/>
              <p:cNvCxnSpPr/>
              <p:nvPr/>
            </p:nvCxnSpPr>
            <p:spPr>
              <a:xfrm rot="5400000">
                <a:off x="4653240" y="3438183"/>
                <a:ext cx="2016860" cy="55706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4" name="Grupo 3"/>
            <p:cNvGrpSpPr/>
            <p:nvPr/>
          </p:nvGrpSpPr>
          <p:grpSpPr>
            <a:xfrm>
              <a:off x="5364163" y="1844675"/>
              <a:ext cx="2879725" cy="3146425"/>
              <a:chOff x="5364163" y="1844675"/>
              <a:chExt cx="2879725" cy="3146425"/>
            </a:xfrm>
          </p:grpSpPr>
          <p:sp>
            <p:nvSpPr>
              <p:cNvPr id="31780" name="142 CuadroTexto"/>
              <p:cNvSpPr txBox="1">
                <a:spLocks noChangeArrowheads="1"/>
              </p:cNvSpPr>
              <p:nvPr/>
            </p:nvSpPr>
            <p:spPr bwMode="auto">
              <a:xfrm>
                <a:off x="7380288" y="3933825"/>
                <a:ext cx="431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d’</a:t>
                </a:r>
              </a:p>
            </p:txBody>
          </p:sp>
          <p:sp>
            <p:nvSpPr>
              <p:cNvPr id="31781" name="143 CuadroTexto"/>
              <p:cNvSpPr txBox="1">
                <a:spLocks noChangeArrowheads="1"/>
              </p:cNvSpPr>
              <p:nvPr/>
            </p:nvSpPr>
            <p:spPr bwMode="auto">
              <a:xfrm>
                <a:off x="7812088" y="1844675"/>
                <a:ext cx="431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c’</a:t>
                </a:r>
              </a:p>
            </p:txBody>
          </p:sp>
          <p:sp>
            <p:nvSpPr>
              <p:cNvPr id="31782" name="144 CuadroTexto"/>
              <p:cNvSpPr txBox="1">
                <a:spLocks noChangeArrowheads="1"/>
              </p:cNvSpPr>
              <p:nvPr/>
            </p:nvSpPr>
            <p:spPr bwMode="auto">
              <a:xfrm>
                <a:off x="5724525" y="2276475"/>
                <a:ext cx="431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b’</a:t>
                </a:r>
              </a:p>
            </p:txBody>
          </p:sp>
          <p:grpSp>
            <p:nvGrpSpPr>
              <p:cNvPr id="31792" name="86 Grupo"/>
              <p:cNvGrpSpPr>
                <a:grpSpLocks/>
              </p:cNvGrpSpPr>
              <p:nvPr/>
            </p:nvGrpSpPr>
            <p:grpSpPr bwMode="auto">
              <a:xfrm>
                <a:off x="5383213" y="2205038"/>
                <a:ext cx="2520950" cy="2519362"/>
                <a:chOff x="5383138" y="2204864"/>
                <a:chExt cx="2520280" cy="2520280"/>
              </a:xfrm>
            </p:grpSpPr>
            <p:cxnSp>
              <p:nvCxnSpPr>
                <p:cNvPr id="70" name="69 Conector recto"/>
                <p:cNvCxnSpPr/>
                <p:nvPr/>
              </p:nvCxnSpPr>
              <p:spPr>
                <a:xfrm flipV="1">
                  <a:off x="5383138" y="4077208"/>
                  <a:ext cx="1853707" cy="64793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72 Conector recto"/>
                <p:cNvCxnSpPr/>
                <p:nvPr/>
              </p:nvCxnSpPr>
              <p:spPr>
                <a:xfrm rot="5400000" flipH="1" flipV="1">
                  <a:off x="6633960" y="2807750"/>
                  <a:ext cx="1872344" cy="66657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89" name="88 Arco"/>
              <p:cNvSpPr/>
              <p:nvPr/>
            </p:nvSpPr>
            <p:spPr>
              <a:xfrm>
                <a:off x="6011863" y="4486275"/>
                <a:ext cx="144462" cy="504825"/>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ES"/>
              </a:p>
            </p:txBody>
          </p:sp>
          <p:sp>
            <p:nvSpPr>
              <p:cNvPr id="31795" name="89 CuadroTexto"/>
              <p:cNvSpPr txBox="1">
                <a:spLocks noChangeArrowheads="1"/>
              </p:cNvSpPr>
              <p:nvPr/>
            </p:nvSpPr>
            <p:spPr bwMode="auto">
              <a:xfrm>
                <a:off x="6156325" y="4365625"/>
                <a:ext cx="2651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Symbol" panose="05050102010706020507" pitchFamily="18" charset="2"/>
                  </a:rPr>
                  <a:t>a</a:t>
                </a:r>
              </a:p>
            </p:txBody>
          </p:sp>
          <p:sp>
            <p:nvSpPr>
              <p:cNvPr id="31796" name="104 CuadroTexto"/>
              <p:cNvSpPr txBox="1">
                <a:spLocks noChangeArrowheads="1"/>
              </p:cNvSpPr>
              <p:nvPr/>
            </p:nvSpPr>
            <p:spPr bwMode="auto">
              <a:xfrm>
                <a:off x="5364163" y="3429000"/>
                <a:ext cx="2651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Symbol" panose="05050102010706020507" pitchFamily="18" charset="2"/>
                  </a:rPr>
                  <a:t>b</a:t>
                </a:r>
              </a:p>
            </p:txBody>
          </p:sp>
          <p:sp>
            <p:nvSpPr>
              <p:cNvPr id="109" name="108 Arco"/>
              <p:cNvSpPr/>
              <p:nvPr/>
            </p:nvSpPr>
            <p:spPr>
              <a:xfrm rot="15997025">
                <a:off x="5547520" y="3694906"/>
                <a:ext cx="144462" cy="504825"/>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ES"/>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1"/>
                                        </p:tgtEl>
                                        <p:attrNameLst>
                                          <p:attrName>style.visibility</p:attrName>
                                        </p:attrNameLst>
                                      </p:cBhvr>
                                      <p:to>
                                        <p:strVal val="visible"/>
                                      </p:to>
                                    </p:set>
                                    <p:animEffect transition="in" filter="wipe(left)">
                                      <p:cBhvr>
                                        <p:cTn id="12" dur="500"/>
                                        <p:tgtEl>
                                          <p:spTgt spid="9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32"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diamond(out)">
                                      <p:cBhvr>
                                        <p:cTn id="22" dur="1500"/>
                                        <p:tgtEl>
                                          <p:spTgt spid="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1783"/>
                                        </p:tgtEl>
                                        <p:attrNameLst>
                                          <p:attrName>style.visibility</p:attrName>
                                        </p:attrNameLst>
                                      </p:cBhvr>
                                      <p:to>
                                        <p:strVal val="visible"/>
                                      </p:to>
                                    </p:set>
                                    <p:animEffect transition="in" filter="fade">
                                      <p:cBhvr>
                                        <p:cTn id="25" dur="500"/>
                                        <p:tgtEl>
                                          <p:spTgt spid="317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animBg="1"/>
      <p:bldP spid="3178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2771"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2772"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2773"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2774"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2775"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2776" name="Rectangle 1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2777" name="Rectangle 1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2778" name="Rectangle 1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2779" name="Rectangle 2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2780"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2781"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2782"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2783"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grpSp>
        <p:nvGrpSpPr>
          <p:cNvPr id="32784" name="76 Grupo"/>
          <p:cNvGrpSpPr>
            <a:grpSpLocks/>
          </p:cNvGrpSpPr>
          <p:nvPr/>
        </p:nvGrpSpPr>
        <p:grpSpPr bwMode="auto">
          <a:xfrm>
            <a:off x="2195513" y="1484313"/>
            <a:ext cx="4068762" cy="3744912"/>
            <a:chOff x="1943708" y="1128687"/>
            <a:chExt cx="4597963" cy="4316537"/>
          </a:xfrm>
        </p:grpSpPr>
        <p:sp>
          <p:nvSpPr>
            <p:cNvPr id="58" name="57 Rectángulo"/>
            <p:cNvSpPr/>
            <p:nvPr/>
          </p:nvSpPr>
          <p:spPr>
            <a:xfrm>
              <a:off x="2627213" y="1485501"/>
              <a:ext cx="3914458" cy="3743805"/>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59" name="58 Rectángulo"/>
            <p:cNvSpPr/>
            <p:nvPr/>
          </p:nvSpPr>
          <p:spPr>
            <a:xfrm rot="20912855">
              <a:off x="2214598" y="1128687"/>
              <a:ext cx="3914458" cy="3743805"/>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cxnSp>
          <p:nvCxnSpPr>
            <p:cNvPr id="61" name="60 Conector recto"/>
            <p:cNvCxnSpPr/>
            <p:nvPr/>
          </p:nvCxnSpPr>
          <p:spPr>
            <a:xfrm rot="5400000" flipH="1" flipV="1">
              <a:off x="718713" y="3320807"/>
              <a:ext cx="381699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61 Arco"/>
            <p:cNvSpPr/>
            <p:nvPr/>
          </p:nvSpPr>
          <p:spPr>
            <a:xfrm>
              <a:off x="3348392" y="4724276"/>
              <a:ext cx="358795" cy="720948"/>
            </a:xfrm>
            <a:prstGeom prst="arc">
              <a:avLst>
                <a:gd name="adj1" fmla="val 20310117"/>
                <a:gd name="adj2" fmla="val 230337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ES"/>
            </a:p>
          </p:txBody>
        </p:sp>
        <p:sp>
          <p:nvSpPr>
            <p:cNvPr id="64" name="63 Arco"/>
            <p:cNvSpPr/>
            <p:nvPr/>
          </p:nvSpPr>
          <p:spPr>
            <a:xfrm rot="16200000">
              <a:off x="2033503" y="3015094"/>
              <a:ext cx="539795" cy="719384"/>
            </a:xfrm>
            <a:prstGeom prst="arc">
              <a:avLst>
                <a:gd name="adj1" fmla="val 20310117"/>
                <a:gd name="adj2" fmla="val 4230922"/>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ES"/>
            </a:p>
          </p:txBody>
        </p:sp>
        <p:sp>
          <p:nvSpPr>
            <p:cNvPr id="32794" name="69 CuadroTexto"/>
            <p:cNvSpPr txBox="1">
              <a:spLocks noChangeArrowheads="1"/>
            </p:cNvSpPr>
            <p:nvPr/>
          </p:nvSpPr>
          <p:spPr bwMode="auto">
            <a:xfrm>
              <a:off x="3851920" y="4869160"/>
              <a:ext cx="33054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Symbol" panose="05050102010706020507" pitchFamily="18" charset="2"/>
                </a:rPr>
                <a:t>a</a:t>
              </a:r>
            </a:p>
          </p:txBody>
        </p:sp>
        <p:sp>
          <p:nvSpPr>
            <p:cNvPr id="32795" name="75 CuadroTexto"/>
            <p:cNvSpPr txBox="1">
              <a:spLocks noChangeArrowheads="1"/>
            </p:cNvSpPr>
            <p:nvPr/>
          </p:nvSpPr>
          <p:spPr bwMode="auto">
            <a:xfrm>
              <a:off x="2195736" y="2636912"/>
              <a:ext cx="3113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Symbol" panose="05050102010706020507" pitchFamily="18" charset="2"/>
                </a:rPr>
                <a:t>b</a:t>
              </a:r>
            </a:p>
          </p:txBody>
        </p:sp>
      </p:grpSp>
      <p:sp>
        <p:nvSpPr>
          <p:cNvPr id="32785" name="77 CuadroTexto"/>
          <p:cNvSpPr txBox="1">
            <a:spLocks noChangeArrowheads="1"/>
          </p:cNvSpPr>
          <p:nvPr/>
        </p:nvSpPr>
        <p:spPr bwMode="auto">
          <a:xfrm>
            <a:off x="3059113" y="404813"/>
            <a:ext cx="30924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Si </a:t>
            </a:r>
            <a:r>
              <a:rPr lang="es-ES" altLang="es-VE">
                <a:latin typeface="Symbol" panose="05050102010706020507" pitchFamily="18" charset="2"/>
              </a:rPr>
              <a:t>a</a:t>
            </a:r>
            <a:r>
              <a:rPr lang="es-ES" altLang="es-VE">
                <a:latin typeface="Calibri" panose="020F0502020204030204" pitchFamily="34" charset="0"/>
              </a:rPr>
              <a:t> = -</a:t>
            </a:r>
            <a:r>
              <a:rPr lang="es-ES" altLang="es-VE">
                <a:latin typeface="Symbol" panose="05050102010706020507" pitchFamily="18" charset="2"/>
              </a:rPr>
              <a:t>b</a:t>
            </a:r>
            <a:r>
              <a:rPr lang="es-ES" altLang="es-VE">
                <a:latin typeface="Calibri" panose="020F0502020204030204" pitchFamily="34" charset="0"/>
              </a:rPr>
              <a:t> existe </a:t>
            </a:r>
            <a:r>
              <a:rPr lang="es-ES" altLang="es-VE" b="1">
                <a:latin typeface="Calibri" panose="020F0502020204030204" pitchFamily="34" charset="0"/>
              </a:rPr>
              <a:t>ROTACIÓN</a:t>
            </a:r>
            <a:r>
              <a:rPr lang="es-ES" altLang="es-VE">
                <a:latin typeface="Calibri" panose="020F0502020204030204" pitchFamily="34" charset="0"/>
              </a:rPr>
              <a:t> pura</a:t>
            </a:r>
          </a:p>
        </p:txBody>
      </p:sp>
      <p:pic>
        <p:nvPicPr>
          <p:cNvPr id="32786" name="Picture 7"/>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372225" y="4365625"/>
            <a:ext cx="112395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87" name="Rectangle 5"/>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32788" name="Picture 4"/>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403350" y="1125538"/>
            <a:ext cx="11144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33795" name="Picture 1"/>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76600" y="1196975"/>
            <a:ext cx="249555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3 CuadroTexto"/>
          <p:cNvSpPr txBox="1">
            <a:spLocks noChangeArrowheads="1"/>
          </p:cNvSpPr>
          <p:nvPr/>
        </p:nvSpPr>
        <p:spPr bwMode="auto">
          <a:xfrm>
            <a:off x="684213" y="620713"/>
            <a:ext cx="80184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Cuando el elemento está en rotación pura, la rotación promedio en un tiempo </a:t>
            </a:r>
            <a:r>
              <a:rPr lang="es-ES" altLang="es-VE" i="1">
                <a:latin typeface="Calibri" panose="020F0502020204030204" pitchFamily="34" charset="0"/>
              </a:rPr>
              <a:t>dt</a:t>
            </a:r>
            <a:r>
              <a:rPr lang="es-ES" altLang="es-VE">
                <a:latin typeface="Calibri" panose="020F0502020204030204" pitchFamily="34" charset="0"/>
              </a:rPr>
              <a:t> es:</a:t>
            </a:r>
          </a:p>
        </p:txBody>
      </p:sp>
      <p:sp>
        <p:nvSpPr>
          <p:cNvPr id="33797"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33798" name="Picture 3"/>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95513" y="2276475"/>
            <a:ext cx="942975"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9"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3800" name="8 CuadroTexto"/>
          <p:cNvSpPr txBox="1">
            <a:spLocks noChangeArrowheads="1"/>
          </p:cNvSpPr>
          <p:nvPr/>
        </p:nvSpPr>
        <p:spPr bwMode="auto">
          <a:xfrm>
            <a:off x="900113" y="2349500"/>
            <a:ext cx="11525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El termino</a:t>
            </a:r>
          </a:p>
        </p:txBody>
      </p:sp>
      <p:sp>
        <p:nvSpPr>
          <p:cNvPr id="33801" name="9 CuadroTexto"/>
          <p:cNvSpPr txBox="1">
            <a:spLocks noChangeArrowheads="1"/>
          </p:cNvSpPr>
          <p:nvPr/>
        </p:nvSpPr>
        <p:spPr bwMode="auto">
          <a:xfrm>
            <a:off x="3275013" y="2352675"/>
            <a:ext cx="396081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se le conoce como </a:t>
            </a:r>
            <a:r>
              <a:rPr lang="es-ES" altLang="es-VE" b="1" i="1">
                <a:latin typeface="Calibri" panose="020F0502020204030204" pitchFamily="34" charset="0"/>
              </a:rPr>
              <a:t>VORTICIDAD</a:t>
            </a:r>
            <a:r>
              <a:rPr lang="es-ES" altLang="es-VE" i="1">
                <a:latin typeface="Calibri" panose="020F0502020204030204" pitchFamily="34" charset="0"/>
              </a:rPr>
              <a:t> </a:t>
            </a:r>
            <a:r>
              <a:rPr lang="es-ES" altLang="es-VE" sz="2000">
                <a:latin typeface="Calibri" panose="020F0502020204030204" pitchFamily="34" charset="0"/>
              </a:rPr>
              <a:t>(</a:t>
            </a:r>
            <a:r>
              <a:rPr lang="es-ES" altLang="es-VE" sz="2000" b="1">
                <a:latin typeface="Calibri" panose="020F0502020204030204" pitchFamily="34" charset="0"/>
                <a:sym typeface="Symbol" panose="05050102010706020507" pitchFamily="18" charset="2"/>
              </a:rPr>
              <a:t></a:t>
            </a:r>
            <a:r>
              <a:rPr lang="es-ES" altLang="es-VE" sz="2000">
                <a:latin typeface="Calibri" panose="020F0502020204030204" pitchFamily="34" charset="0"/>
                <a:sym typeface="Symbol" panose="05050102010706020507" pitchFamily="18" charset="2"/>
              </a:rPr>
              <a:t>)</a:t>
            </a:r>
            <a:endParaRPr lang="es-ES" altLang="es-VE" b="1">
              <a:latin typeface="Calibri" panose="020F0502020204030204" pitchFamily="34" charset="0"/>
            </a:endParaRPr>
          </a:p>
        </p:txBody>
      </p:sp>
      <p:sp>
        <p:nvSpPr>
          <p:cNvPr id="33802" name="10 CuadroTexto"/>
          <p:cNvSpPr txBox="1">
            <a:spLocks noChangeArrowheads="1"/>
          </p:cNvSpPr>
          <p:nvPr/>
        </p:nvSpPr>
        <p:spPr bwMode="auto">
          <a:xfrm>
            <a:off x="963613" y="3213100"/>
            <a:ext cx="2222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Y la velocidad angular</a:t>
            </a:r>
          </a:p>
        </p:txBody>
      </p:sp>
      <p:sp>
        <p:nvSpPr>
          <p:cNvPr id="33803"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33804" name="Picture 7"/>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0100" y="3068638"/>
            <a:ext cx="1838325"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5" name="13 CuadroTexto"/>
          <p:cNvSpPr txBox="1">
            <a:spLocks noChangeArrowheads="1"/>
          </p:cNvSpPr>
          <p:nvPr/>
        </p:nvSpPr>
        <p:spPr bwMode="auto">
          <a:xfrm>
            <a:off x="971550" y="4221163"/>
            <a:ext cx="74882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Si la vorticidad es cero, se dice que el movimiento de la partícula es </a:t>
            </a:r>
            <a:r>
              <a:rPr lang="es-ES" altLang="es-VE" b="1" i="1">
                <a:latin typeface="Calibri" panose="020F0502020204030204" pitchFamily="34" charset="0"/>
              </a:rPr>
              <a:t>irrotacional</a:t>
            </a:r>
            <a:r>
              <a:rPr lang="es-ES" altLang="es-VE">
                <a:latin typeface="Calibri" panose="020F0502020204030204" pitchFamily="34" charset="0"/>
              </a:rPr>
              <a:t>, si es diferente de cero será </a:t>
            </a:r>
            <a:r>
              <a:rPr lang="es-ES" altLang="es-VE" b="1" i="1">
                <a:latin typeface="Calibri" panose="020F0502020204030204" pitchFamily="34" charset="0"/>
              </a:rPr>
              <a:t>rotacional</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CuadroTexto"/>
          <p:cNvSpPr txBox="1">
            <a:spLocks noChangeArrowheads="1"/>
          </p:cNvSpPr>
          <p:nvPr/>
        </p:nvSpPr>
        <p:spPr bwMode="auto">
          <a:xfrm>
            <a:off x="684213" y="1125538"/>
            <a:ext cx="63579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En términos tridimensionales la vorticidad viene expresado como:</a:t>
            </a:r>
          </a:p>
        </p:txBody>
      </p:sp>
      <p:pic>
        <p:nvPicPr>
          <p:cNvPr id="34819" name="Picture 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71550" y="1916113"/>
            <a:ext cx="186690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0" name="Picture 2"/>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57563" y="1941513"/>
            <a:ext cx="17907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1" name="Picture 1"/>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613400" y="1925638"/>
            <a:ext cx="1838325"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2" name="Rectangle 4"/>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sp>
        <p:nvSpPr>
          <p:cNvPr id="34823" name="Rectangle 5"/>
          <p:cNvSpPr>
            <a:spLocks noChangeArrowheads="1"/>
          </p:cNvSpPr>
          <p:nvPr/>
        </p:nvSpPr>
        <p:spPr bwMode="auto">
          <a:xfrm>
            <a:off x="0" y="11144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p>
        </p:txBody>
      </p:sp>
      <p:sp>
        <p:nvSpPr>
          <p:cNvPr id="34824" name="Rectangle 6"/>
          <p:cNvSpPr>
            <a:spLocks noChangeArrowheads="1"/>
          </p:cNvSpPr>
          <p:nvPr/>
        </p:nvSpPr>
        <p:spPr bwMode="auto">
          <a:xfrm>
            <a:off x="0" y="16859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p>
        </p:txBody>
      </p:sp>
      <p:sp>
        <p:nvSpPr>
          <p:cNvPr id="34825" name="8 CuadroTexto"/>
          <p:cNvSpPr txBox="1">
            <a:spLocks noChangeArrowheads="1"/>
          </p:cNvSpPr>
          <p:nvPr/>
        </p:nvSpPr>
        <p:spPr bwMode="auto">
          <a:xfrm>
            <a:off x="900113" y="2997200"/>
            <a:ext cx="3886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dirty="0">
                <a:latin typeface="Calibri" panose="020F0502020204030204" pitchFamily="34" charset="0"/>
              </a:rPr>
              <a:t>Y el vector rotacional viene dado como:</a:t>
            </a:r>
          </a:p>
        </p:txBody>
      </p:sp>
      <p:sp>
        <p:nvSpPr>
          <p:cNvPr id="34826"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VE">
              <a:latin typeface="Calibri" panose="020F0502020204030204" pitchFamily="34" charset="0"/>
            </a:endParaRPr>
          </a:p>
        </p:txBody>
      </p:sp>
      <p:pic>
        <p:nvPicPr>
          <p:cNvPr id="34827" name="Picture 7"/>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55875" y="3500438"/>
            <a:ext cx="4097338" cy="56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825"/>
                                        </p:tgtEl>
                                        <p:attrNameLst>
                                          <p:attrName>style.visibility</p:attrName>
                                        </p:attrNameLst>
                                      </p:cBhvr>
                                      <p:to>
                                        <p:strVal val="visible"/>
                                      </p:to>
                                    </p:set>
                                    <p:animEffect transition="in" filter="fade">
                                      <p:cBhvr>
                                        <p:cTn id="7" dur="500"/>
                                        <p:tgtEl>
                                          <p:spTgt spid="34825"/>
                                        </p:tgtEl>
                                      </p:cBhvr>
                                    </p:animEffect>
                                  </p:childTnLst>
                                </p:cTn>
                              </p:par>
                              <p:par>
                                <p:cTn id="8" presetID="10" presetClass="entr" presetSubtype="0" fill="hold" nodeType="withEffect">
                                  <p:stCondLst>
                                    <p:cond delay="0"/>
                                  </p:stCondLst>
                                  <p:childTnLst>
                                    <p:set>
                                      <p:cBhvr>
                                        <p:cTn id="9" dur="1" fill="hold">
                                          <p:stCondLst>
                                            <p:cond delay="0"/>
                                          </p:stCondLst>
                                        </p:cTn>
                                        <p:tgtEl>
                                          <p:spTgt spid="34827"/>
                                        </p:tgtEl>
                                        <p:attrNameLst>
                                          <p:attrName>style.visibility</p:attrName>
                                        </p:attrNameLst>
                                      </p:cBhvr>
                                      <p:to>
                                        <p:strVal val="visible"/>
                                      </p:to>
                                    </p:set>
                                    <p:animEffect transition="in" filter="fade">
                                      <p:cBhvr>
                                        <p:cTn id="10" dur="500"/>
                                        <p:tgtEl>
                                          <p:spTgt spid="348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CuadroTexto"/>
          <p:cNvSpPr txBox="1">
            <a:spLocks noChangeArrowheads="1"/>
          </p:cNvSpPr>
          <p:nvPr/>
        </p:nvSpPr>
        <p:spPr bwMode="auto">
          <a:xfrm>
            <a:off x="1331913" y="2565400"/>
            <a:ext cx="6605587"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 altLang="es-VE" sz="2800" b="1">
                <a:latin typeface="Calibri" panose="020F0502020204030204" pitchFamily="34" charset="0"/>
              </a:rPr>
              <a:t>PRINCIPIO DE CONSERVACIÓN DE LA MASA</a:t>
            </a:r>
          </a:p>
          <a:p>
            <a:pPr algn="ctr" eaLnBrk="1" hangingPunct="1"/>
            <a:r>
              <a:rPr lang="es-ES" altLang="es-VE" sz="2800" b="1">
                <a:latin typeface="Calibri" panose="020F0502020204030204" pitchFamily="34" charset="0"/>
              </a:rPr>
              <a:t>(ECUACIÓN DE CONTINUIDAD)</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CuadroTexto"/>
          <p:cNvSpPr txBox="1">
            <a:spLocks noChangeArrowheads="1"/>
          </p:cNvSpPr>
          <p:nvPr/>
        </p:nvSpPr>
        <p:spPr bwMode="auto">
          <a:xfrm>
            <a:off x="468313" y="476250"/>
            <a:ext cx="76009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ltLang="es-VE">
                <a:latin typeface="Calibri" panose="020F0502020204030204" pitchFamily="34" charset="0"/>
              </a:rPr>
              <a:t>Supongan un Volumen de Control, formado por un tubo de corriente por donde fluye un fluido incompresible y permanente</a:t>
            </a:r>
          </a:p>
        </p:txBody>
      </p:sp>
      <p:pic>
        <p:nvPicPr>
          <p:cNvPr id="3686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2513"/>
            <a:ext cx="8816975" cy="467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CuadroTexto"/>
          <p:cNvSpPr txBox="1">
            <a:spLocks noChangeArrowheads="1"/>
          </p:cNvSpPr>
          <p:nvPr/>
        </p:nvSpPr>
        <p:spPr bwMode="auto">
          <a:xfrm>
            <a:off x="684213" y="836613"/>
            <a:ext cx="784860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Según el punto de vista </a:t>
            </a:r>
            <a:r>
              <a:rPr lang="es-VE" altLang="es-VE" b="1" i="1">
                <a:latin typeface="Calibri" panose="020F0502020204030204" pitchFamily="34" charset="0"/>
              </a:rPr>
              <a:t>euleriano</a:t>
            </a:r>
            <a:r>
              <a:rPr lang="es-VE" altLang="es-VE">
                <a:latin typeface="Calibri" panose="020F0502020204030204" pitchFamily="34" charset="0"/>
              </a:rPr>
              <a:t>, se enfoca la atención sobre </a:t>
            </a:r>
            <a:r>
              <a:rPr lang="es-VE" altLang="es-VE" b="1" i="1">
                <a:latin typeface="Calibri" panose="020F0502020204030204" pitchFamily="34" charset="0"/>
              </a:rPr>
              <a:t>puntos particulares</a:t>
            </a:r>
            <a:r>
              <a:rPr lang="es-VE" altLang="es-VE">
                <a:latin typeface="Calibri" panose="020F0502020204030204" pitchFamily="34" charset="0"/>
              </a:rPr>
              <a:t> en el espacio lleno por el fluido. Se da una descripción del estado de movimiento de fluido en cada punto como una función del tiempo. No se trata ya del movimiento de partículas individuales de fluido, sino que se determinan en varios puntos espaciales, las variaciones con respecto al tiempo de la velocidad, aceleración, etc.</a:t>
            </a:r>
          </a:p>
        </p:txBody>
      </p:sp>
      <p:grpSp>
        <p:nvGrpSpPr>
          <p:cNvPr id="5123" name="22 Grupo"/>
          <p:cNvGrpSpPr>
            <a:grpSpLocks/>
          </p:cNvGrpSpPr>
          <p:nvPr/>
        </p:nvGrpSpPr>
        <p:grpSpPr bwMode="auto">
          <a:xfrm>
            <a:off x="611188" y="3500438"/>
            <a:ext cx="2592387" cy="2160587"/>
            <a:chOff x="539552" y="2924944"/>
            <a:chExt cx="2592288" cy="2160240"/>
          </a:xfrm>
        </p:grpSpPr>
        <p:cxnSp>
          <p:nvCxnSpPr>
            <p:cNvPr id="24" name="23 Conector recto de flecha"/>
            <p:cNvCxnSpPr/>
            <p:nvPr/>
          </p:nvCxnSpPr>
          <p:spPr>
            <a:xfrm rot="5400000" flipH="1" flipV="1">
              <a:off x="1043634" y="3500320"/>
              <a:ext cx="1152340" cy="1587"/>
            </a:xfrm>
            <a:prstGeom prst="straightConnector1">
              <a:avLst/>
            </a:prstGeom>
            <a:ln w="22225">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25" name="24 Conector recto de flecha"/>
            <p:cNvCxnSpPr/>
            <p:nvPr/>
          </p:nvCxnSpPr>
          <p:spPr>
            <a:xfrm rot="10800000" flipV="1">
              <a:off x="539552" y="4077284"/>
              <a:ext cx="1079459" cy="1007900"/>
            </a:xfrm>
            <a:prstGeom prst="straightConnector1">
              <a:avLst/>
            </a:prstGeom>
            <a:ln w="22225">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26" name="25 Conector recto de flecha"/>
            <p:cNvCxnSpPr/>
            <p:nvPr/>
          </p:nvCxnSpPr>
          <p:spPr>
            <a:xfrm flipV="1">
              <a:off x="1619011" y="4067760"/>
              <a:ext cx="1512829" cy="15872"/>
            </a:xfrm>
            <a:prstGeom prst="straightConnector1">
              <a:avLst/>
            </a:prstGeom>
            <a:ln w="22225">
              <a:solidFill>
                <a:schemeClr val="tx1"/>
              </a:solidFill>
              <a:tailEnd type="stealth"/>
            </a:ln>
          </p:spPr>
          <p:style>
            <a:lnRef idx="1">
              <a:schemeClr val="accent1"/>
            </a:lnRef>
            <a:fillRef idx="0">
              <a:schemeClr val="accent1"/>
            </a:fillRef>
            <a:effectRef idx="0">
              <a:schemeClr val="accent1"/>
            </a:effectRef>
            <a:fontRef idx="minor">
              <a:schemeClr val="tx1"/>
            </a:fontRef>
          </p:style>
        </p:cxnSp>
      </p:grpSp>
      <p:sp>
        <p:nvSpPr>
          <p:cNvPr id="27" name="26 Forma libre"/>
          <p:cNvSpPr/>
          <p:nvPr/>
        </p:nvSpPr>
        <p:spPr>
          <a:xfrm>
            <a:off x="2057400" y="3492500"/>
            <a:ext cx="1625600" cy="971550"/>
          </a:xfrm>
          <a:custGeom>
            <a:avLst/>
            <a:gdLst>
              <a:gd name="connsiteX0" fmla="*/ 0 w 1625600"/>
              <a:gd name="connsiteY0" fmla="*/ 12700 h 971550"/>
              <a:gd name="connsiteX1" fmla="*/ 419100 w 1625600"/>
              <a:gd name="connsiteY1" fmla="*/ 76200 h 971550"/>
              <a:gd name="connsiteX2" fmla="*/ 609600 w 1625600"/>
              <a:gd name="connsiteY2" fmla="*/ 469900 h 971550"/>
              <a:gd name="connsiteX3" fmla="*/ 838200 w 1625600"/>
              <a:gd name="connsiteY3" fmla="*/ 749300 h 971550"/>
              <a:gd name="connsiteX4" fmla="*/ 1270000 w 1625600"/>
              <a:gd name="connsiteY4" fmla="*/ 952500 h 971550"/>
              <a:gd name="connsiteX5" fmla="*/ 1625600 w 1625600"/>
              <a:gd name="connsiteY5" fmla="*/ 863600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25600" h="971550">
                <a:moveTo>
                  <a:pt x="0" y="12700"/>
                </a:moveTo>
                <a:cubicBezTo>
                  <a:pt x="158750" y="6350"/>
                  <a:pt x="317500" y="0"/>
                  <a:pt x="419100" y="76200"/>
                </a:cubicBezTo>
                <a:cubicBezTo>
                  <a:pt x="520700" y="152400"/>
                  <a:pt x="539750" y="357717"/>
                  <a:pt x="609600" y="469900"/>
                </a:cubicBezTo>
                <a:cubicBezTo>
                  <a:pt x="679450" y="582083"/>
                  <a:pt x="728133" y="668867"/>
                  <a:pt x="838200" y="749300"/>
                </a:cubicBezTo>
                <a:cubicBezTo>
                  <a:pt x="948267" y="829733"/>
                  <a:pt x="1138767" y="933450"/>
                  <a:pt x="1270000" y="952500"/>
                </a:cubicBezTo>
                <a:cubicBezTo>
                  <a:pt x="1401233" y="971550"/>
                  <a:pt x="1513416" y="917575"/>
                  <a:pt x="1625600" y="863600"/>
                </a:cubicBez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VE"/>
          </a:p>
        </p:txBody>
      </p:sp>
      <p:sp>
        <p:nvSpPr>
          <p:cNvPr id="28" name="27 Elipse"/>
          <p:cNvSpPr/>
          <p:nvPr/>
        </p:nvSpPr>
        <p:spPr>
          <a:xfrm>
            <a:off x="2012950" y="3457575"/>
            <a:ext cx="73025"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5126" name="28 CuadroTexto"/>
          <p:cNvSpPr txBox="1">
            <a:spLocks noChangeArrowheads="1"/>
          </p:cNvSpPr>
          <p:nvPr/>
        </p:nvSpPr>
        <p:spPr bwMode="auto">
          <a:xfrm>
            <a:off x="1835150" y="3068638"/>
            <a:ext cx="693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P (to)</a:t>
            </a:r>
          </a:p>
        </p:txBody>
      </p:sp>
      <p:sp>
        <p:nvSpPr>
          <p:cNvPr id="30" name="29 Elipse"/>
          <p:cNvSpPr/>
          <p:nvPr/>
        </p:nvSpPr>
        <p:spPr>
          <a:xfrm>
            <a:off x="2649538" y="3962400"/>
            <a:ext cx="71437"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5128" name="30 CuadroTexto"/>
          <p:cNvSpPr txBox="1">
            <a:spLocks noChangeArrowheads="1"/>
          </p:cNvSpPr>
          <p:nvPr/>
        </p:nvSpPr>
        <p:spPr bwMode="auto">
          <a:xfrm>
            <a:off x="2560638" y="3560763"/>
            <a:ext cx="7715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P</a:t>
            </a:r>
            <a:r>
              <a:rPr lang="es-VE" altLang="es-VE" baseline="-25000">
                <a:latin typeface="Calibri" panose="020F0502020204030204" pitchFamily="34" charset="0"/>
              </a:rPr>
              <a:t>1</a:t>
            </a:r>
            <a:r>
              <a:rPr lang="es-VE" altLang="es-VE">
                <a:latin typeface="Calibri" panose="020F0502020204030204" pitchFamily="34" charset="0"/>
              </a:rPr>
              <a:t> (to)</a:t>
            </a:r>
          </a:p>
        </p:txBody>
      </p:sp>
      <p:sp>
        <p:nvSpPr>
          <p:cNvPr id="32" name="31 Elipse"/>
          <p:cNvSpPr/>
          <p:nvPr/>
        </p:nvSpPr>
        <p:spPr>
          <a:xfrm>
            <a:off x="3165475" y="4381500"/>
            <a:ext cx="73025"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5130" name="32 CuadroTexto"/>
          <p:cNvSpPr txBox="1">
            <a:spLocks noChangeArrowheads="1"/>
          </p:cNvSpPr>
          <p:nvPr/>
        </p:nvSpPr>
        <p:spPr bwMode="auto">
          <a:xfrm>
            <a:off x="2987675" y="4005263"/>
            <a:ext cx="773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P</a:t>
            </a:r>
            <a:r>
              <a:rPr lang="es-VE" altLang="es-VE" baseline="-25000">
                <a:latin typeface="Calibri" panose="020F0502020204030204" pitchFamily="34" charset="0"/>
              </a:rPr>
              <a:t>2</a:t>
            </a:r>
            <a:r>
              <a:rPr lang="es-VE" altLang="es-VE">
                <a:latin typeface="Calibri" panose="020F0502020204030204" pitchFamily="34" charset="0"/>
              </a:rPr>
              <a:t> (to)</a:t>
            </a:r>
          </a:p>
        </p:txBody>
      </p:sp>
      <p:sp>
        <p:nvSpPr>
          <p:cNvPr id="34" name="33 Elipse"/>
          <p:cNvSpPr/>
          <p:nvPr/>
        </p:nvSpPr>
        <p:spPr>
          <a:xfrm>
            <a:off x="3670300" y="4321175"/>
            <a:ext cx="71438" cy="73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5132" name="34 CuadroTexto"/>
          <p:cNvSpPr txBox="1">
            <a:spLocks noChangeArrowheads="1"/>
          </p:cNvSpPr>
          <p:nvPr/>
        </p:nvSpPr>
        <p:spPr bwMode="auto">
          <a:xfrm>
            <a:off x="3635375" y="3933825"/>
            <a:ext cx="7731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P</a:t>
            </a:r>
            <a:r>
              <a:rPr lang="es-VE" altLang="es-VE" baseline="-25000">
                <a:latin typeface="Calibri" panose="020F0502020204030204" pitchFamily="34" charset="0"/>
              </a:rPr>
              <a:t>3</a:t>
            </a:r>
            <a:r>
              <a:rPr lang="es-VE" altLang="es-VE">
                <a:latin typeface="Calibri" panose="020F0502020204030204" pitchFamily="34" charset="0"/>
              </a:rPr>
              <a:t> (to)</a:t>
            </a:r>
          </a:p>
        </p:txBody>
      </p:sp>
      <p:grpSp>
        <p:nvGrpSpPr>
          <p:cNvPr id="5133" name="35 Grupo"/>
          <p:cNvGrpSpPr>
            <a:grpSpLocks/>
          </p:cNvGrpSpPr>
          <p:nvPr/>
        </p:nvGrpSpPr>
        <p:grpSpPr bwMode="auto">
          <a:xfrm>
            <a:off x="4572000" y="3573463"/>
            <a:ext cx="2592388" cy="2159000"/>
            <a:chOff x="539552" y="2924944"/>
            <a:chExt cx="2592288" cy="2160240"/>
          </a:xfrm>
        </p:grpSpPr>
        <p:cxnSp>
          <p:nvCxnSpPr>
            <p:cNvPr id="37" name="36 Conector recto de flecha"/>
            <p:cNvCxnSpPr/>
            <p:nvPr/>
          </p:nvCxnSpPr>
          <p:spPr>
            <a:xfrm rot="5400000" flipH="1" flipV="1">
              <a:off x="1044005" y="3499950"/>
              <a:ext cx="1151598" cy="1588"/>
            </a:xfrm>
            <a:prstGeom prst="straightConnector1">
              <a:avLst/>
            </a:prstGeom>
            <a:ln w="22225">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38" name="37 Conector recto de flecha"/>
            <p:cNvCxnSpPr/>
            <p:nvPr/>
          </p:nvCxnSpPr>
          <p:spPr>
            <a:xfrm rot="10800000" flipV="1">
              <a:off x="539552" y="4076542"/>
              <a:ext cx="1079458" cy="1008642"/>
            </a:xfrm>
            <a:prstGeom prst="straightConnector1">
              <a:avLst/>
            </a:prstGeom>
            <a:ln w="22225">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39" name="38 Conector recto de flecha"/>
            <p:cNvCxnSpPr/>
            <p:nvPr/>
          </p:nvCxnSpPr>
          <p:spPr>
            <a:xfrm flipV="1">
              <a:off x="1619010" y="4067012"/>
              <a:ext cx="1512830" cy="17473"/>
            </a:xfrm>
            <a:prstGeom prst="straightConnector1">
              <a:avLst/>
            </a:prstGeom>
            <a:ln w="22225">
              <a:solidFill>
                <a:schemeClr val="tx1"/>
              </a:solidFill>
              <a:tailEnd type="stealth"/>
            </a:ln>
          </p:spPr>
          <p:style>
            <a:lnRef idx="1">
              <a:schemeClr val="accent1"/>
            </a:lnRef>
            <a:fillRef idx="0">
              <a:schemeClr val="accent1"/>
            </a:fillRef>
            <a:effectRef idx="0">
              <a:schemeClr val="accent1"/>
            </a:effectRef>
            <a:fontRef idx="minor">
              <a:schemeClr val="tx1"/>
            </a:fontRef>
          </p:style>
        </p:cxnSp>
      </p:grpSp>
      <p:sp>
        <p:nvSpPr>
          <p:cNvPr id="40" name="39 Forma libre"/>
          <p:cNvSpPr/>
          <p:nvPr/>
        </p:nvSpPr>
        <p:spPr>
          <a:xfrm>
            <a:off x="6016625" y="3563938"/>
            <a:ext cx="1625600" cy="971550"/>
          </a:xfrm>
          <a:custGeom>
            <a:avLst/>
            <a:gdLst>
              <a:gd name="connsiteX0" fmla="*/ 0 w 1625600"/>
              <a:gd name="connsiteY0" fmla="*/ 12700 h 971550"/>
              <a:gd name="connsiteX1" fmla="*/ 419100 w 1625600"/>
              <a:gd name="connsiteY1" fmla="*/ 76200 h 971550"/>
              <a:gd name="connsiteX2" fmla="*/ 609600 w 1625600"/>
              <a:gd name="connsiteY2" fmla="*/ 469900 h 971550"/>
              <a:gd name="connsiteX3" fmla="*/ 838200 w 1625600"/>
              <a:gd name="connsiteY3" fmla="*/ 749300 h 971550"/>
              <a:gd name="connsiteX4" fmla="*/ 1270000 w 1625600"/>
              <a:gd name="connsiteY4" fmla="*/ 952500 h 971550"/>
              <a:gd name="connsiteX5" fmla="*/ 1625600 w 1625600"/>
              <a:gd name="connsiteY5" fmla="*/ 863600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25600" h="971550">
                <a:moveTo>
                  <a:pt x="0" y="12700"/>
                </a:moveTo>
                <a:cubicBezTo>
                  <a:pt x="158750" y="6350"/>
                  <a:pt x="317500" y="0"/>
                  <a:pt x="419100" y="76200"/>
                </a:cubicBezTo>
                <a:cubicBezTo>
                  <a:pt x="520700" y="152400"/>
                  <a:pt x="539750" y="357717"/>
                  <a:pt x="609600" y="469900"/>
                </a:cubicBezTo>
                <a:cubicBezTo>
                  <a:pt x="679450" y="582083"/>
                  <a:pt x="728133" y="668867"/>
                  <a:pt x="838200" y="749300"/>
                </a:cubicBezTo>
                <a:cubicBezTo>
                  <a:pt x="948267" y="829733"/>
                  <a:pt x="1138767" y="933450"/>
                  <a:pt x="1270000" y="952500"/>
                </a:cubicBezTo>
                <a:cubicBezTo>
                  <a:pt x="1401233" y="971550"/>
                  <a:pt x="1513416" y="917575"/>
                  <a:pt x="1625600" y="863600"/>
                </a:cubicBez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VE"/>
          </a:p>
        </p:txBody>
      </p:sp>
      <p:sp>
        <p:nvSpPr>
          <p:cNvPr id="41" name="40 Elipse"/>
          <p:cNvSpPr/>
          <p:nvPr/>
        </p:nvSpPr>
        <p:spPr>
          <a:xfrm>
            <a:off x="5973763" y="3529013"/>
            <a:ext cx="73025" cy="73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5136" name="41 CuadroTexto"/>
          <p:cNvSpPr txBox="1">
            <a:spLocks noChangeArrowheads="1"/>
          </p:cNvSpPr>
          <p:nvPr/>
        </p:nvSpPr>
        <p:spPr bwMode="auto">
          <a:xfrm>
            <a:off x="5795963" y="3141663"/>
            <a:ext cx="6524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P (t</a:t>
            </a:r>
            <a:r>
              <a:rPr lang="es-VE" altLang="es-VE" baseline="-25000">
                <a:latin typeface="Calibri" panose="020F0502020204030204" pitchFamily="34" charset="0"/>
              </a:rPr>
              <a:t>1</a:t>
            </a:r>
            <a:r>
              <a:rPr lang="es-VE" altLang="es-VE">
                <a:latin typeface="Calibri" panose="020F0502020204030204" pitchFamily="34" charset="0"/>
              </a:rPr>
              <a:t>)</a:t>
            </a:r>
          </a:p>
        </p:txBody>
      </p:sp>
      <p:sp>
        <p:nvSpPr>
          <p:cNvPr id="43" name="42 Elipse"/>
          <p:cNvSpPr/>
          <p:nvPr/>
        </p:nvSpPr>
        <p:spPr>
          <a:xfrm>
            <a:off x="6608763" y="4033838"/>
            <a:ext cx="73025" cy="71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5138" name="43 CuadroTexto"/>
          <p:cNvSpPr txBox="1">
            <a:spLocks noChangeArrowheads="1"/>
          </p:cNvSpPr>
          <p:nvPr/>
        </p:nvSpPr>
        <p:spPr bwMode="auto">
          <a:xfrm>
            <a:off x="6519863" y="3632200"/>
            <a:ext cx="7334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P</a:t>
            </a:r>
            <a:r>
              <a:rPr lang="es-VE" altLang="es-VE" baseline="-25000">
                <a:latin typeface="Calibri" panose="020F0502020204030204" pitchFamily="34" charset="0"/>
              </a:rPr>
              <a:t>1</a:t>
            </a:r>
            <a:r>
              <a:rPr lang="es-VE" altLang="es-VE">
                <a:latin typeface="Calibri" panose="020F0502020204030204" pitchFamily="34" charset="0"/>
              </a:rPr>
              <a:t> (t</a:t>
            </a:r>
            <a:r>
              <a:rPr lang="es-VE" altLang="es-VE" baseline="-25000">
                <a:latin typeface="Calibri" panose="020F0502020204030204" pitchFamily="34" charset="0"/>
              </a:rPr>
              <a:t>1</a:t>
            </a:r>
            <a:r>
              <a:rPr lang="es-VE" altLang="es-VE">
                <a:latin typeface="Calibri" panose="020F0502020204030204" pitchFamily="34" charset="0"/>
              </a:rPr>
              <a:t>)</a:t>
            </a:r>
          </a:p>
        </p:txBody>
      </p:sp>
      <p:sp>
        <p:nvSpPr>
          <p:cNvPr id="45" name="44 Elipse"/>
          <p:cNvSpPr/>
          <p:nvPr/>
        </p:nvSpPr>
        <p:spPr>
          <a:xfrm>
            <a:off x="7126288" y="4452938"/>
            <a:ext cx="71437" cy="71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5140" name="45 CuadroTexto"/>
          <p:cNvSpPr txBox="1">
            <a:spLocks noChangeArrowheads="1"/>
          </p:cNvSpPr>
          <p:nvPr/>
        </p:nvSpPr>
        <p:spPr bwMode="auto">
          <a:xfrm>
            <a:off x="6948488" y="4076700"/>
            <a:ext cx="7318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P</a:t>
            </a:r>
            <a:r>
              <a:rPr lang="es-VE" altLang="es-VE" baseline="-25000">
                <a:latin typeface="Calibri" panose="020F0502020204030204" pitchFamily="34" charset="0"/>
              </a:rPr>
              <a:t>2</a:t>
            </a:r>
            <a:r>
              <a:rPr lang="es-VE" altLang="es-VE">
                <a:latin typeface="Calibri" panose="020F0502020204030204" pitchFamily="34" charset="0"/>
              </a:rPr>
              <a:t> (t</a:t>
            </a:r>
            <a:r>
              <a:rPr lang="es-VE" altLang="es-VE" baseline="-25000">
                <a:latin typeface="Calibri" panose="020F0502020204030204" pitchFamily="34" charset="0"/>
              </a:rPr>
              <a:t>1</a:t>
            </a:r>
            <a:r>
              <a:rPr lang="es-VE" altLang="es-VE">
                <a:latin typeface="Calibri" panose="020F0502020204030204" pitchFamily="34" charset="0"/>
              </a:rPr>
              <a:t>)</a:t>
            </a:r>
          </a:p>
        </p:txBody>
      </p:sp>
      <p:sp>
        <p:nvSpPr>
          <p:cNvPr id="47" name="46 Elipse"/>
          <p:cNvSpPr/>
          <p:nvPr/>
        </p:nvSpPr>
        <p:spPr>
          <a:xfrm>
            <a:off x="7629525" y="4394200"/>
            <a:ext cx="73025"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5142" name="47 CuadroTexto"/>
          <p:cNvSpPr txBox="1">
            <a:spLocks noChangeArrowheads="1"/>
          </p:cNvSpPr>
          <p:nvPr/>
        </p:nvSpPr>
        <p:spPr bwMode="auto">
          <a:xfrm>
            <a:off x="7596188" y="4005263"/>
            <a:ext cx="7318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P</a:t>
            </a:r>
            <a:r>
              <a:rPr lang="es-VE" altLang="es-VE" baseline="-25000">
                <a:latin typeface="Calibri" panose="020F0502020204030204" pitchFamily="34" charset="0"/>
              </a:rPr>
              <a:t>3</a:t>
            </a:r>
            <a:r>
              <a:rPr lang="es-VE" altLang="es-VE">
                <a:latin typeface="Calibri" panose="020F0502020204030204" pitchFamily="34" charset="0"/>
              </a:rPr>
              <a:t> (t</a:t>
            </a:r>
            <a:r>
              <a:rPr lang="es-VE" altLang="es-VE" baseline="-25000">
                <a:latin typeface="Calibri" panose="020F0502020204030204" pitchFamily="34" charset="0"/>
              </a:rPr>
              <a:t>1</a:t>
            </a:r>
            <a:r>
              <a:rPr lang="es-VE" altLang="es-VE">
                <a:latin typeface="Calibri" panose="020F0502020204030204" pitchFamily="34" charset="0"/>
              </a:rPr>
              <a:t>)</a:t>
            </a:r>
          </a:p>
        </p:txBody>
      </p:sp>
      <p:sp>
        <p:nvSpPr>
          <p:cNvPr id="49" name="48 Flecha derecha"/>
          <p:cNvSpPr/>
          <p:nvPr/>
        </p:nvSpPr>
        <p:spPr>
          <a:xfrm>
            <a:off x="4572000" y="4149725"/>
            <a:ext cx="576263" cy="2873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5144" name="49 CuadroTexto"/>
          <p:cNvSpPr txBox="1">
            <a:spLocks noChangeArrowheads="1"/>
          </p:cNvSpPr>
          <p:nvPr/>
        </p:nvSpPr>
        <p:spPr bwMode="auto">
          <a:xfrm>
            <a:off x="4584700" y="3844925"/>
            <a:ext cx="4048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Symbol" panose="05050102010706020507" pitchFamily="18" charset="2"/>
              </a:rPr>
              <a:t>D</a:t>
            </a:r>
            <a:r>
              <a:rPr lang="es-VE" altLang="es-VE">
                <a:latin typeface="Calibri" panose="020F0502020204030204" pitchFamily="34" charset="0"/>
              </a:rPr>
              <a:t>t</a:t>
            </a:r>
          </a:p>
        </p:txBody>
      </p:sp>
    </p:spTree>
  </p:cSld>
  <p:clrMapOvr>
    <a:masterClrMapping/>
  </p:clrMapOvr>
  <p:transition advClick="0"/>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890" name="4 Grupo"/>
          <p:cNvGrpSpPr>
            <a:grpSpLocks/>
          </p:cNvGrpSpPr>
          <p:nvPr/>
        </p:nvGrpSpPr>
        <p:grpSpPr bwMode="auto">
          <a:xfrm>
            <a:off x="-323850" y="0"/>
            <a:ext cx="10059988" cy="5329238"/>
            <a:chOff x="-324544" y="0"/>
            <a:chExt cx="10060381" cy="5328592"/>
          </a:xfrm>
        </p:grpSpPr>
        <p:pic>
          <p:nvPicPr>
            <p:cNvPr id="3789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544" y="0"/>
              <a:ext cx="10060381" cy="5328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3 Rectángulo"/>
            <p:cNvSpPr/>
            <p:nvPr/>
          </p:nvSpPr>
          <p:spPr>
            <a:xfrm>
              <a:off x="3852332" y="3428584"/>
              <a:ext cx="2663929" cy="5761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Georgio\AppData\Local\Microsoft\Windows\Temporary Internet Files\Low\Content.IE5\7XHUQ1R7\MP900433126[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50" y="908050"/>
            <a:ext cx="3806825" cy="2262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2 CuadroTexto"/>
          <p:cNvSpPr txBox="1">
            <a:spLocks noChangeArrowheads="1"/>
          </p:cNvSpPr>
          <p:nvPr/>
        </p:nvSpPr>
        <p:spPr bwMode="auto">
          <a:xfrm>
            <a:off x="5003800" y="981075"/>
            <a:ext cx="24145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sz="2000" b="1" i="1">
                <a:latin typeface="Calibri" panose="020F0502020204030204" pitchFamily="34" charset="0"/>
              </a:rPr>
              <a:t>Sistema Lagrangiano</a:t>
            </a:r>
          </a:p>
        </p:txBody>
      </p:sp>
      <p:pic>
        <p:nvPicPr>
          <p:cNvPr id="6148" name="Picture 11" descr="automóviles,automovilismo,carreras de automóviles,circuitos,coches,coches de carreras,competir,conductores de coches de carreras,deportes,entretenimiento,Fórmula 1,fotografías,vehículo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263" y="2997200"/>
            <a:ext cx="3455987" cy="345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9" name="9 CuadroTexto"/>
          <p:cNvSpPr txBox="1">
            <a:spLocks noChangeArrowheads="1"/>
          </p:cNvSpPr>
          <p:nvPr/>
        </p:nvSpPr>
        <p:spPr bwMode="auto">
          <a:xfrm>
            <a:off x="2555875" y="5445125"/>
            <a:ext cx="20796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sz="2000" b="1" i="1">
                <a:latin typeface="Calibri" panose="020F0502020204030204" pitchFamily="34" charset="0"/>
              </a:rPr>
              <a:t>Sistema Euleriano</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CuadroTexto"/>
          <p:cNvSpPr txBox="1">
            <a:spLocks noChangeArrowheads="1"/>
          </p:cNvSpPr>
          <p:nvPr/>
        </p:nvSpPr>
        <p:spPr bwMode="auto">
          <a:xfrm>
            <a:off x="3419475" y="620713"/>
            <a:ext cx="22590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s-VE" altLang="es-VE" b="1">
                <a:latin typeface="Calibri" panose="020F0502020204030204" pitchFamily="34" charset="0"/>
              </a:rPr>
              <a:t>REGÍMENES DE FLUJO</a:t>
            </a:r>
          </a:p>
        </p:txBody>
      </p:sp>
      <p:sp>
        <p:nvSpPr>
          <p:cNvPr id="7171" name="2 CuadroTexto"/>
          <p:cNvSpPr txBox="1">
            <a:spLocks noChangeArrowheads="1"/>
          </p:cNvSpPr>
          <p:nvPr/>
        </p:nvSpPr>
        <p:spPr bwMode="auto">
          <a:xfrm>
            <a:off x="827088" y="1052513"/>
            <a:ext cx="7848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Un fluido en movimiento, puede ser clasificado según la variación de la velocidad en el tiempo y en el espacio.</a:t>
            </a:r>
          </a:p>
        </p:txBody>
      </p:sp>
      <p:sp>
        <p:nvSpPr>
          <p:cNvPr id="7173" name="3 CuadroTexto"/>
          <p:cNvSpPr txBox="1">
            <a:spLocks noChangeArrowheads="1"/>
          </p:cNvSpPr>
          <p:nvPr/>
        </p:nvSpPr>
        <p:spPr bwMode="auto">
          <a:xfrm>
            <a:off x="1258888" y="3284394"/>
            <a:ext cx="1526522" cy="369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dirty="0">
                <a:latin typeface="Calibri" panose="020F0502020204030204" pitchFamily="34" charset="0"/>
              </a:rPr>
              <a:t>Variación de V</a:t>
            </a:r>
          </a:p>
        </p:txBody>
      </p:sp>
      <p:cxnSp>
        <p:nvCxnSpPr>
          <p:cNvPr id="6" name="5 Conector recto de flecha"/>
          <p:cNvCxnSpPr/>
          <p:nvPr/>
        </p:nvCxnSpPr>
        <p:spPr bwMode="auto">
          <a:xfrm rot="5400000" flipH="1" flipV="1">
            <a:off x="2987676" y="2563812"/>
            <a:ext cx="792163" cy="792163"/>
          </a:xfrm>
          <a:prstGeom prst="straightConnector1">
            <a:avLst/>
          </a:prstGeom>
          <a:ln w="22225">
            <a:solidFill>
              <a:schemeClr val="tx1"/>
            </a:solidFill>
            <a:tailEnd type="stealth" w="med" len="lg"/>
          </a:ln>
        </p:spPr>
        <p:style>
          <a:lnRef idx="1">
            <a:schemeClr val="accent1"/>
          </a:lnRef>
          <a:fillRef idx="0">
            <a:schemeClr val="accent1"/>
          </a:fillRef>
          <a:effectRef idx="0">
            <a:schemeClr val="accent1"/>
          </a:effectRef>
          <a:fontRef idx="minor">
            <a:schemeClr val="tx1"/>
          </a:fontRef>
        </p:style>
      </p:cxnSp>
      <p:cxnSp>
        <p:nvCxnSpPr>
          <p:cNvPr id="7" name="6 Conector recto de flecha"/>
          <p:cNvCxnSpPr/>
          <p:nvPr/>
        </p:nvCxnSpPr>
        <p:spPr bwMode="auto">
          <a:xfrm rot="16200000" flipH="1">
            <a:off x="2915444" y="3428206"/>
            <a:ext cx="936625" cy="792163"/>
          </a:xfrm>
          <a:prstGeom prst="straightConnector1">
            <a:avLst/>
          </a:prstGeom>
          <a:ln w="22225">
            <a:solidFill>
              <a:schemeClr val="tx1"/>
            </a:solidFill>
            <a:tailEnd type="stealth" w="med" len="lg"/>
          </a:ln>
        </p:spPr>
        <p:style>
          <a:lnRef idx="1">
            <a:schemeClr val="accent1"/>
          </a:lnRef>
          <a:fillRef idx="0">
            <a:schemeClr val="accent1"/>
          </a:fillRef>
          <a:effectRef idx="0">
            <a:schemeClr val="accent1"/>
          </a:effectRef>
          <a:fontRef idx="minor">
            <a:schemeClr val="tx1"/>
          </a:fontRef>
        </p:style>
      </p:cxnSp>
      <p:sp>
        <p:nvSpPr>
          <p:cNvPr id="7176" name="9 CuadroTexto"/>
          <p:cNvSpPr txBox="1">
            <a:spLocks noChangeArrowheads="1"/>
          </p:cNvSpPr>
          <p:nvPr/>
        </p:nvSpPr>
        <p:spPr bwMode="auto">
          <a:xfrm>
            <a:off x="3851417" y="2348202"/>
            <a:ext cx="1366207" cy="369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dirty="0">
                <a:latin typeface="Calibri" panose="020F0502020204030204" pitchFamily="34" charset="0"/>
              </a:rPr>
              <a:t>En el tiempo</a:t>
            </a:r>
          </a:p>
        </p:txBody>
      </p:sp>
      <p:sp>
        <p:nvSpPr>
          <p:cNvPr id="7177" name="10 CuadroTexto"/>
          <p:cNvSpPr txBox="1">
            <a:spLocks noChangeArrowheads="1"/>
          </p:cNvSpPr>
          <p:nvPr/>
        </p:nvSpPr>
        <p:spPr bwMode="auto">
          <a:xfrm>
            <a:off x="3851417" y="4148571"/>
            <a:ext cx="1403078" cy="369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dirty="0">
                <a:latin typeface="Calibri" panose="020F0502020204030204" pitchFamily="34" charset="0"/>
              </a:rPr>
              <a:t>En el espacio</a:t>
            </a:r>
          </a:p>
        </p:txBody>
      </p:sp>
      <p:grpSp>
        <p:nvGrpSpPr>
          <p:cNvPr id="2" name="Grupo 1"/>
          <p:cNvGrpSpPr/>
          <p:nvPr/>
        </p:nvGrpSpPr>
        <p:grpSpPr>
          <a:xfrm>
            <a:off x="5148263" y="2060575"/>
            <a:ext cx="792162" cy="1008063"/>
            <a:chOff x="5148263" y="2060575"/>
            <a:chExt cx="792162" cy="1008063"/>
          </a:xfrm>
        </p:grpSpPr>
        <p:cxnSp>
          <p:nvCxnSpPr>
            <p:cNvPr id="12" name="11 Conector recto de flecha"/>
            <p:cNvCxnSpPr/>
            <p:nvPr/>
          </p:nvCxnSpPr>
          <p:spPr bwMode="auto">
            <a:xfrm flipV="1">
              <a:off x="5148263" y="2060575"/>
              <a:ext cx="792162" cy="503238"/>
            </a:xfrm>
            <a:prstGeom prst="straightConnector1">
              <a:avLst/>
            </a:prstGeom>
            <a:ln w="22225">
              <a:solidFill>
                <a:schemeClr val="tx1"/>
              </a:solidFill>
              <a:tailEnd type="stealth" w="med" len="lg"/>
            </a:ln>
          </p:spPr>
          <p:style>
            <a:lnRef idx="1">
              <a:schemeClr val="accent1"/>
            </a:lnRef>
            <a:fillRef idx="0">
              <a:schemeClr val="accent1"/>
            </a:fillRef>
            <a:effectRef idx="0">
              <a:schemeClr val="accent1"/>
            </a:effectRef>
            <a:fontRef idx="minor">
              <a:schemeClr val="tx1"/>
            </a:fontRef>
          </p:style>
        </p:cxnSp>
        <p:cxnSp>
          <p:nvCxnSpPr>
            <p:cNvPr id="13" name="12 Conector recto de flecha"/>
            <p:cNvCxnSpPr/>
            <p:nvPr/>
          </p:nvCxnSpPr>
          <p:spPr bwMode="auto">
            <a:xfrm>
              <a:off x="5148263" y="2563813"/>
              <a:ext cx="719137" cy="504825"/>
            </a:xfrm>
            <a:prstGeom prst="straightConnector1">
              <a:avLst/>
            </a:prstGeom>
            <a:ln w="22225">
              <a:solidFill>
                <a:schemeClr val="tx1"/>
              </a:solidFill>
              <a:tailEnd type="stealth" w="med" len="lg"/>
            </a:ln>
          </p:spPr>
          <p:style>
            <a:lnRef idx="1">
              <a:schemeClr val="accent1"/>
            </a:lnRef>
            <a:fillRef idx="0">
              <a:schemeClr val="accent1"/>
            </a:fillRef>
            <a:effectRef idx="0">
              <a:schemeClr val="accent1"/>
            </a:effectRef>
            <a:fontRef idx="minor">
              <a:schemeClr val="tx1"/>
            </a:fontRef>
          </p:style>
        </p:cxnSp>
      </p:grpSp>
      <p:grpSp>
        <p:nvGrpSpPr>
          <p:cNvPr id="3" name="Grupo 2"/>
          <p:cNvGrpSpPr/>
          <p:nvPr/>
        </p:nvGrpSpPr>
        <p:grpSpPr>
          <a:xfrm>
            <a:off x="5219700" y="3860800"/>
            <a:ext cx="792163" cy="1008063"/>
            <a:chOff x="5219700" y="3860800"/>
            <a:chExt cx="792163" cy="1008063"/>
          </a:xfrm>
        </p:grpSpPr>
        <p:cxnSp>
          <p:nvCxnSpPr>
            <p:cNvPr id="18" name="17 Conector recto de flecha"/>
            <p:cNvCxnSpPr/>
            <p:nvPr/>
          </p:nvCxnSpPr>
          <p:spPr bwMode="auto">
            <a:xfrm flipV="1">
              <a:off x="5219700" y="3860800"/>
              <a:ext cx="792163" cy="503238"/>
            </a:xfrm>
            <a:prstGeom prst="straightConnector1">
              <a:avLst/>
            </a:prstGeom>
            <a:ln w="22225">
              <a:solidFill>
                <a:schemeClr val="tx1"/>
              </a:solidFill>
              <a:tailEnd type="stealth" w="med" len="lg"/>
            </a:ln>
          </p:spPr>
          <p:style>
            <a:lnRef idx="1">
              <a:schemeClr val="accent1"/>
            </a:lnRef>
            <a:fillRef idx="0">
              <a:schemeClr val="accent1"/>
            </a:fillRef>
            <a:effectRef idx="0">
              <a:schemeClr val="accent1"/>
            </a:effectRef>
            <a:fontRef idx="minor">
              <a:schemeClr val="tx1"/>
            </a:fontRef>
          </p:style>
        </p:cxnSp>
        <p:cxnSp>
          <p:nvCxnSpPr>
            <p:cNvPr id="19" name="18 Conector recto de flecha"/>
            <p:cNvCxnSpPr/>
            <p:nvPr/>
          </p:nvCxnSpPr>
          <p:spPr bwMode="auto">
            <a:xfrm>
              <a:off x="5219700" y="4364038"/>
              <a:ext cx="720725" cy="504825"/>
            </a:xfrm>
            <a:prstGeom prst="straightConnector1">
              <a:avLst/>
            </a:prstGeom>
            <a:ln w="22225">
              <a:solidFill>
                <a:schemeClr val="tx1"/>
              </a:solidFill>
              <a:tailEnd type="stealth" w="med" len="lg"/>
            </a:ln>
          </p:spPr>
          <p:style>
            <a:lnRef idx="1">
              <a:schemeClr val="accent1"/>
            </a:lnRef>
            <a:fillRef idx="0">
              <a:schemeClr val="accent1"/>
            </a:fillRef>
            <a:effectRef idx="0">
              <a:schemeClr val="accent1"/>
            </a:effectRef>
            <a:fontRef idx="minor">
              <a:schemeClr val="tx1"/>
            </a:fontRef>
          </p:style>
        </p:cxnSp>
      </p:grpSp>
      <p:sp>
        <p:nvSpPr>
          <p:cNvPr id="7182" name="19 CuadroTexto"/>
          <p:cNvSpPr txBox="1">
            <a:spLocks noChangeArrowheads="1"/>
          </p:cNvSpPr>
          <p:nvPr/>
        </p:nvSpPr>
        <p:spPr bwMode="auto">
          <a:xfrm>
            <a:off x="6083872" y="1916113"/>
            <a:ext cx="1505680" cy="369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dirty="0">
                <a:latin typeface="Calibri" panose="020F0502020204030204" pitchFamily="34" charset="0"/>
              </a:rPr>
              <a:t>PERMANENTE</a:t>
            </a:r>
          </a:p>
        </p:txBody>
      </p:sp>
      <p:sp>
        <p:nvSpPr>
          <p:cNvPr id="7183" name="20 CuadroTexto"/>
          <p:cNvSpPr txBox="1">
            <a:spLocks noChangeArrowheads="1"/>
          </p:cNvSpPr>
          <p:nvPr/>
        </p:nvSpPr>
        <p:spPr bwMode="auto">
          <a:xfrm>
            <a:off x="6083872" y="2852305"/>
            <a:ext cx="1859978" cy="369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NO PERMANENTE</a:t>
            </a:r>
          </a:p>
        </p:txBody>
      </p:sp>
      <p:sp>
        <p:nvSpPr>
          <p:cNvPr id="7184" name="21 CuadroTexto"/>
          <p:cNvSpPr txBox="1">
            <a:spLocks noChangeArrowheads="1"/>
          </p:cNvSpPr>
          <p:nvPr/>
        </p:nvSpPr>
        <p:spPr bwMode="auto">
          <a:xfrm>
            <a:off x="6083872" y="3716482"/>
            <a:ext cx="1229490" cy="369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UNIFORME</a:t>
            </a:r>
          </a:p>
        </p:txBody>
      </p:sp>
      <p:sp>
        <p:nvSpPr>
          <p:cNvPr id="7185" name="22 CuadroTexto"/>
          <p:cNvSpPr txBox="1">
            <a:spLocks noChangeArrowheads="1"/>
          </p:cNvSpPr>
          <p:nvPr/>
        </p:nvSpPr>
        <p:spPr bwMode="auto">
          <a:xfrm>
            <a:off x="6083872" y="4715396"/>
            <a:ext cx="1583786" cy="369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NO UNIFORME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CuadroTexto"/>
          <p:cNvSpPr txBox="1">
            <a:spLocks noChangeArrowheads="1"/>
          </p:cNvSpPr>
          <p:nvPr/>
        </p:nvSpPr>
        <p:spPr bwMode="auto">
          <a:xfrm>
            <a:off x="3479801" y="292718"/>
            <a:ext cx="21637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s-VE" altLang="es-VE" b="1" dirty="0">
                <a:latin typeface="Calibri" panose="020F0502020204030204" pitchFamily="34" charset="0"/>
              </a:rPr>
              <a:t>FLUJO PERMANENTE</a:t>
            </a:r>
          </a:p>
        </p:txBody>
      </p:sp>
      <p:grpSp>
        <p:nvGrpSpPr>
          <p:cNvPr id="3" name="Grupo 2"/>
          <p:cNvGrpSpPr/>
          <p:nvPr/>
        </p:nvGrpSpPr>
        <p:grpSpPr>
          <a:xfrm>
            <a:off x="3995738" y="1484313"/>
            <a:ext cx="1008062" cy="792162"/>
            <a:chOff x="3995738" y="1484313"/>
            <a:chExt cx="1008062" cy="792162"/>
          </a:xfrm>
        </p:grpSpPr>
        <p:sp>
          <p:nvSpPr>
            <p:cNvPr id="42" name="41 Flecha derecha"/>
            <p:cNvSpPr/>
            <p:nvPr/>
          </p:nvSpPr>
          <p:spPr>
            <a:xfrm>
              <a:off x="3995738" y="1484313"/>
              <a:ext cx="1008062" cy="792162"/>
            </a:xfrm>
            <a:prstGeom prst="rightArrow">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8226" name="42 CuadroTexto"/>
            <p:cNvSpPr txBox="1">
              <a:spLocks noChangeArrowheads="1"/>
            </p:cNvSpPr>
            <p:nvPr/>
          </p:nvSpPr>
          <p:spPr bwMode="auto">
            <a:xfrm>
              <a:off x="4140200" y="1700213"/>
              <a:ext cx="4048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Symbol" panose="05050102010706020507" pitchFamily="18" charset="2"/>
                </a:rPr>
                <a:t>D</a:t>
              </a:r>
              <a:r>
                <a:rPr lang="es-VE" altLang="es-VE">
                  <a:latin typeface="Calibri" panose="020F0502020204030204" pitchFamily="34" charset="0"/>
                </a:rPr>
                <a:t>t</a:t>
              </a:r>
            </a:p>
          </p:txBody>
        </p:sp>
      </p:grpSp>
      <p:sp>
        <p:nvSpPr>
          <p:cNvPr id="8224" name="40 CuadroTexto"/>
          <p:cNvSpPr txBox="1">
            <a:spLocks noChangeArrowheads="1"/>
          </p:cNvSpPr>
          <p:nvPr/>
        </p:nvSpPr>
        <p:spPr bwMode="auto">
          <a:xfrm>
            <a:off x="5930900" y="2781300"/>
            <a:ext cx="8239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en t=t</a:t>
            </a:r>
            <a:r>
              <a:rPr lang="es-VE" altLang="es-VE" baseline="-25000">
                <a:latin typeface="Calibri" panose="020F0502020204030204" pitchFamily="34" charset="0"/>
              </a:rPr>
              <a:t>1</a:t>
            </a:r>
          </a:p>
        </p:txBody>
      </p:sp>
      <p:sp>
        <p:nvSpPr>
          <p:cNvPr id="8209" name="24 CuadroTexto"/>
          <p:cNvSpPr txBox="1">
            <a:spLocks noChangeArrowheads="1"/>
          </p:cNvSpPr>
          <p:nvPr/>
        </p:nvSpPr>
        <p:spPr bwMode="auto">
          <a:xfrm>
            <a:off x="1687513" y="2781300"/>
            <a:ext cx="8239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dirty="0">
                <a:latin typeface="Calibri" panose="020F0502020204030204" pitchFamily="34" charset="0"/>
              </a:rPr>
              <a:t>en t=t</a:t>
            </a:r>
            <a:r>
              <a:rPr lang="es-VE" altLang="es-VE" baseline="-25000" dirty="0">
                <a:latin typeface="Calibri" panose="020F0502020204030204" pitchFamily="34" charset="0"/>
              </a:rPr>
              <a:t>o</a:t>
            </a:r>
          </a:p>
        </p:txBody>
      </p:sp>
      <p:grpSp>
        <p:nvGrpSpPr>
          <p:cNvPr id="12" name="Grupo 11"/>
          <p:cNvGrpSpPr/>
          <p:nvPr/>
        </p:nvGrpSpPr>
        <p:grpSpPr>
          <a:xfrm>
            <a:off x="1182688" y="620713"/>
            <a:ext cx="2170112" cy="2244725"/>
            <a:chOff x="1182688" y="620713"/>
            <a:chExt cx="2170112" cy="2244725"/>
          </a:xfrm>
        </p:grpSpPr>
        <p:cxnSp>
          <p:nvCxnSpPr>
            <p:cNvPr id="5" name="4 Conector recto"/>
            <p:cNvCxnSpPr/>
            <p:nvPr/>
          </p:nvCxnSpPr>
          <p:spPr>
            <a:xfrm>
              <a:off x="1182688" y="1341438"/>
              <a:ext cx="216058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1204913" y="2565400"/>
              <a:ext cx="213836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rot="5400000">
              <a:off x="1219994" y="1953419"/>
              <a:ext cx="122396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rot="5400000">
              <a:off x="1867693" y="1948657"/>
              <a:ext cx="1223963"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13" name="12 Rectángulo"/>
            <p:cNvSpPr/>
            <p:nvPr/>
          </p:nvSpPr>
          <p:spPr>
            <a:xfrm>
              <a:off x="1182688" y="1027113"/>
              <a:ext cx="2160587" cy="28892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14" name="13 Rectángulo"/>
            <p:cNvSpPr/>
            <p:nvPr/>
          </p:nvSpPr>
          <p:spPr>
            <a:xfrm>
              <a:off x="1192213" y="2578100"/>
              <a:ext cx="2160587" cy="28733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cxnSp>
          <p:nvCxnSpPr>
            <p:cNvPr id="16" name="15 Conector recto de flecha"/>
            <p:cNvCxnSpPr/>
            <p:nvPr/>
          </p:nvCxnSpPr>
          <p:spPr>
            <a:xfrm>
              <a:off x="1831975" y="15573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8" name="17 Conector recto de flecha"/>
            <p:cNvCxnSpPr/>
            <p:nvPr/>
          </p:nvCxnSpPr>
          <p:spPr>
            <a:xfrm>
              <a:off x="1831975" y="17351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9" name="18 Conector recto de flecha"/>
            <p:cNvCxnSpPr/>
            <p:nvPr/>
          </p:nvCxnSpPr>
          <p:spPr>
            <a:xfrm>
              <a:off x="1814513" y="19256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0" name="19 Conector recto de flecha"/>
            <p:cNvCxnSpPr/>
            <p:nvPr/>
          </p:nvCxnSpPr>
          <p:spPr>
            <a:xfrm>
              <a:off x="1819275" y="21415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1" name="20 Conector recto de flecha"/>
            <p:cNvCxnSpPr/>
            <p:nvPr/>
          </p:nvCxnSpPr>
          <p:spPr>
            <a:xfrm>
              <a:off x="1814513" y="23066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2" name="21 Conector recto de flecha"/>
            <p:cNvCxnSpPr/>
            <p:nvPr/>
          </p:nvCxnSpPr>
          <p:spPr>
            <a:xfrm>
              <a:off x="1831975" y="142081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3" name="22 Conector recto de flecha"/>
            <p:cNvCxnSpPr/>
            <p:nvPr/>
          </p:nvCxnSpPr>
          <p:spPr>
            <a:xfrm>
              <a:off x="1831975" y="248761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sp>
          <p:nvSpPr>
            <p:cNvPr id="8208" name="23 CuadroTexto"/>
            <p:cNvSpPr txBox="1">
              <a:spLocks noChangeArrowheads="1"/>
            </p:cNvSpPr>
            <p:nvPr/>
          </p:nvSpPr>
          <p:spPr bwMode="auto">
            <a:xfrm>
              <a:off x="1398588" y="1403350"/>
              <a:ext cx="4286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Vo</a:t>
              </a:r>
            </a:p>
          </p:txBody>
        </p:sp>
        <p:cxnSp>
          <p:nvCxnSpPr>
            <p:cNvPr id="46" name="45 Conector recto"/>
            <p:cNvCxnSpPr/>
            <p:nvPr/>
          </p:nvCxnSpPr>
          <p:spPr>
            <a:xfrm rot="5400000" flipH="1" flipV="1">
              <a:off x="1545431" y="1053307"/>
              <a:ext cx="5762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229" name="47 CuadroTexto"/>
            <p:cNvSpPr txBox="1">
              <a:spLocks noChangeArrowheads="1"/>
            </p:cNvSpPr>
            <p:nvPr/>
          </p:nvSpPr>
          <p:spPr bwMode="auto">
            <a:xfrm>
              <a:off x="1590675" y="620713"/>
              <a:ext cx="3175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A</a:t>
              </a:r>
            </a:p>
          </p:txBody>
        </p:sp>
      </p:grpSp>
      <p:grpSp>
        <p:nvGrpSpPr>
          <p:cNvPr id="15" name="Grupo 14"/>
          <p:cNvGrpSpPr/>
          <p:nvPr/>
        </p:nvGrpSpPr>
        <p:grpSpPr>
          <a:xfrm>
            <a:off x="5427663" y="612775"/>
            <a:ext cx="2168525" cy="2252663"/>
            <a:chOff x="5427663" y="612775"/>
            <a:chExt cx="2168525" cy="2252663"/>
          </a:xfrm>
        </p:grpSpPr>
        <p:cxnSp>
          <p:nvCxnSpPr>
            <p:cNvPr id="27" name="26 Conector recto"/>
            <p:cNvCxnSpPr/>
            <p:nvPr/>
          </p:nvCxnSpPr>
          <p:spPr>
            <a:xfrm>
              <a:off x="5427663" y="1341438"/>
              <a:ext cx="216058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27 Conector recto"/>
            <p:cNvCxnSpPr/>
            <p:nvPr/>
          </p:nvCxnSpPr>
          <p:spPr>
            <a:xfrm>
              <a:off x="5448300" y="2565400"/>
              <a:ext cx="213995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28 Conector recto"/>
            <p:cNvCxnSpPr/>
            <p:nvPr/>
          </p:nvCxnSpPr>
          <p:spPr>
            <a:xfrm rot="5400000">
              <a:off x="5463382" y="1953419"/>
              <a:ext cx="122396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0" name="29 Conector recto"/>
            <p:cNvCxnSpPr/>
            <p:nvPr/>
          </p:nvCxnSpPr>
          <p:spPr>
            <a:xfrm rot="5400000">
              <a:off x="6111081" y="1948657"/>
              <a:ext cx="1223963"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31" name="30 Rectángulo"/>
            <p:cNvSpPr/>
            <p:nvPr/>
          </p:nvSpPr>
          <p:spPr>
            <a:xfrm>
              <a:off x="5427663" y="1027113"/>
              <a:ext cx="2160587" cy="28892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32" name="31 Rectángulo"/>
            <p:cNvSpPr/>
            <p:nvPr/>
          </p:nvSpPr>
          <p:spPr>
            <a:xfrm>
              <a:off x="5435600" y="2578100"/>
              <a:ext cx="2160588" cy="28733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cxnSp>
          <p:nvCxnSpPr>
            <p:cNvPr id="33" name="32 Conector recto de flecha"/>
            <p:cNvCxnSpPr/>
            <p:nvPr/>
          </p:nvCxnSpPr>
          <p:spPr>
            <a:xfrm>
              <a:off x="6075363" y="15573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4" name="33 Conector recto de flecha"/>
            <p:cNvCxnSpPr/>
            <p:nvPr/>
          </p:nvCxnSpPr>
          <p:spPr>
            <a:xfrm>
              <a:off x="6075363" y="17351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5" name="34 Conector recto de flecha"/>
            <p:cNvCxnSpPr/>
            <p:nvPr/>
          </p:nvCxnSpPr>
          <p:spPr>
            <a:xfrm>
              <a:off x="6059488" y="19256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6" name="35 Conector recto de flecha"/>
            <p:cNvCxnSpPr/>
            <p:nvPr/>
          </p:nvCxnSpPr>
          <p:spPr>
            <a:xfrm>
              <a:off x="6062663" y="21415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7" name="36 Conector recto de flecha"/>
            <p:cNvCxnSpPr/>
            <p:nvPr/>
          </p:nvCxnSpPr>
          <p:spPr>
            <a:xfrm>
              <a:off x="6059488" y="23066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8" name="37 Conector recto de flecha"/>
            <p:cNvCxnSpPr/>
            <p:nvPr/>
          </p:nvCxnSpPr>
          <p:spPr>
            <a:xfrm>
              <a:off x="6075363" y="142081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9" name="38 Conector recto de flecha"/>
            <p:cNvCxnSpPr/>
            <p:nvPr/>
          </p:nvCxnSpPr>
          <p:spPr>
            <a:xfrm>
              <a:off x="6075363" y="248761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sp>
          <p:nvSpPr>
            <p:cNvPr id="8223" name="39 CuadroTexto"/>
            <p:cNvSpPr txBox="1">
              <a:spLocks noChangeArrowheads="1"/>
            </p:cNvSpPr>
            <p:nvPr/>
          </p:nvSpPr>
          <p:spPr bwMode="auto">
            <a:xfrm>
              <a:off x="5643563" y="1403350"/>
              <a:ext cx="4286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Vo</a:t>
              </a:r>
            </a:p>
          </p:txBody>
        </p:sp>
        <p:cxnSp>
          <p:nvCxnSpPr>
            <p:cNvPr id="47" name="46 Conector recto"/>
            <p:cNvCxnSpPr/>
            <p:nvPr/>
          </p:nvCxnSpPr>
          <p:spPr>
            <a:xfrm rot="5400000" flipH="1" flipV="1">
              <a:off x="5787231" y="1053307"/>
              <a:ext cx="5762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230" name="48 CuadroTexto"/>
            <p:cNvSpPr txBox="1">
              <a:spLocks noChangeArrowheads="1"/>
            </p:cNvSpPr>
            <p:nvPr/>
          </p:nvSpPr>
          <p:spPr bwMode="auto">
            <a:xfrm>
              <a:off x="5838825" y="612775"/>
              <a:ext cx="3175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A</a:t>
              </a:r>
            </a:p>
          </p:txBody>
        </p:sp>
      </p:grpSp>
      <p:sp>
        <p:nvSpPr>
          <p:cNvPr id="8231" name="49 CuadroTexto"/>
          <p:cNvSpPr txBox="1">
            <a:spLocks noChangeArrowheads="1"/>
          </p:cNvSpPr>
          <p:nvPr/>
        </p:nvSpPr>
        <p:spPr bwMode="auto">
          <a:xfrm>
            <a:off x="3298826" y="3289301"/>
            <a:ext cx="25257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s-VE" altLang="es-VE" b="1" dirty="0">
                <a:latin typeface="Calibri" panose="020F0502020204030204" pitchFamily="34" charset="0"/>
              </a:rPr>
              <a:t>FLUJO NO PERMANENTE</a:t>
            </a:r>
          </a:p>
        </p:txBody>
      </p:sp>
      <p:sp>
        <p:nvSpPr>
          <p:cNvPr id="8246" name="64 CuadroTexto"/>
          <p:cNvSpPr txBox="1">
            <a:spLocks noChangeArrowheads="1"/>
          </p:cNvSpPr>
          <p:nvPr/>
        </p:nvSpPr>
        <p:spPr bwMode="auto">
          <a:xfrm>
            <a:off x="1687513" y="5795963"/>
            <a:ext cx="8239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en t=t</a:t>
            </a:r>
            <a:r>
              <a:rPr lang="es-VE" altLang="es-VE" baseline="-25000">
                <a:latin typeface="Calibri" panose="020F0502020204030204" pitchFamily="34" charset="0"/>
              </a:rPr>
              <a:t>o</a:t>
            </a:r>
          </a:p>
        </p:txBody>
      </p:sp>
      <p:grpSp>
        <p:nvGrpSpPr>
          <p:cNvPr id="17" name="Grupo 16"/>
          <p:cNvGrpSpPr/>
          <p:nvPr/>
        </p:nvGrpSpPr>
        <p:grpSpPr>
          <a:xfrm>
            <a:off x="1182688" y="3779838"/>
            <a:ext cx="2170112" cy="2100262"/>
            <a:chOff x="1182688" y="3779838"/>
            <a:chExt cx="2170112" cy="2100262"/>
          </a:xfrm>
        </p:grpSpPr>
        <p:cxnSp>
          <p:nvCxnSpPr>
            <p:cNvPr id="51" name="50 Conector recto"/>
            <p:cNvCxnSpPr/>
            <p:nvPr/>
          </p:nvCxnSpPr>
          <p:spPr>
            <a:xfrm>
              <a:off x="1182688" y="4356100"/>
              <a:ext cx="216058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51 Conector recto"/>
            <p:cNvCxnSpPr/>
            <p:nvPr/>
          </p:nvCxnSpPr>
          <p:spPr>
            <a:xfrm>
              <a:off x="1204913" y="5580063"/>
              <a:ext cx="213836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52 Conector recto"/>
            <p:cNvCxnSpPr/>
            <p:nvPr/>
          </p:nvCxnSpPr>
          <p:spPr>
            <a:xfrm rot="5400000">
              <a:off x="1219993" y="4968082"/>
              <a:ext cx="1223963"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4" name="53 Conector recto"/>
            <p:cNvCxnSpPr/>
            <p:nvPr/>
          </p:nvCxnSpPr>
          <p:spPr>
            <a:xfrm rot="5400000">
              <a:off x="1867694" y="4963319"/>
              <a:ext cx="122396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55" name="54 Rectángulo"/>
            <p:cNvSpPr/>
            <p:nvPr/>
          </p:nvSpPr>
          <p:spPr>
            <a:xfrm>
              <a:off x="1182688" y="4041775"/>
              <a:ext cx="2160587" cy="28892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56" name="55 Rectángulo"/>
            <p:cNvSpPr/>
            <p:nvPr/>
          </p:nvSpPr>
          <p:spPr>
            <a:xfrm>
              <a:off x="1192213" y="5592763"/>
              <a:ext cx="2160587" cy="287337"/>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cxnSp>
          <p:nvCxnSpPr>
            <p:cNvPr id="57" name="56 Conector recto de flecha"/>
            <p:cNvCxnSpPr/>
            <p:nvPr/>
          </p:nvCxnSpPr>
          <p:spPr>
            <a:xfrm>
              <a:off x="1831975" y="4572000"/>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8" name="57 Conector recto de flecha"/>
            <p:cNvCxnSpPr/>
            <p:nvPr/>
          </p:nvCxnSpPr>
          <p:spPr>
            <a:xfrm>
              <a:off x="1831975" y="4749800"/>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9" name="58 Conector recto de flecha"/>
            <p:cNvCxnSpPr/>
            <p:nvPr/>
          </p:nvCxnSpPr>
          <p:spPr>
            <a:xfrm>
              <a:off x="1814513" y="4940300"/>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0" name="59 Conector recto de flecha"/>
            <p:cNvCxnSpPr/>
            <p:nvPr/>
          </p:nvCxnSpPr>
          <p:spPr>
            <a:xfrm>
              <a:off x="1819275" y="5156200"/>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1" name="60 Conector recto de flecha"/>
            <p:cNvCxnSpPr/>
            <p:nvPr/>
          </p:nvCxnSpPr>
          <p:spPr>
            <a:xfrm>
              <a:off x="1814513" y="5321300"/>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2" name="61 Conector recto de flecha"/>
            <p:cNvCxnSpPr/>
            <p:nvPr/>
          </p:nvCxnSpPr>
          <p:spPr>
            <a:xfrm>
              <a:off x="1831975" y="44370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3" name="62 Conector recto de flecha"/>
            <p:cNvCxnSpPr/>
            <p:nvPr/>
          </p:nvCxnSpPr>
          <p:spPr>
            <a:xfrm>
              <a:off x="1831975" y="5502275"/>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sp>
          <p:nvSpPr>
            <p:cNvPr id="8245" name="63 CuadroTexto"/>
            <p:cNvSpPr txBox="1">
              <a:spLocks noChangeArrowheads="1"/>
            </p:cNvSpPr>
            <p:nvPr/>
          </p:nvSpPr>
          <p:spPr bwMode="auto">
            <a:xfrm>
              <a:off x="1398588" y="4418013"/>
              <a:ext cx="4286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Vo</a:t>
              </a:r>
            </a:p>
          </p:txBody>
        </p:sp>
        <p:cxnSp>
          <p:nvCxnSpPr>
            <p:cNvPr id="83" name="82 Conector recto"/>
            <p:cNvCxnSpPr/>
            <p:nvPr/>
          </p:nvCxnSpPr>
          <p:spPr>
            <a:xfrm rot="5400000" flipH="1" flipV="1">
              <a:off x="1545432" y="4067969"/>
              <a:ext cx="5762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266" name="84 CuadroTexto"/>
          <p:cNvSpPr txBox="1">
            <a:spLocks noChangeArrowheads="1"/>
          </p:cNvSpPr>
          <p:nvPr/>
        </p:nvSpPr>
        <p:spPr bwMode="auto">
          <a:xfrm>
            <a:off x="1590675" y="3635375"/>
            <a:ext cx="317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A</a:t>
            </a:r>
          </a:p>
        </p:txBody>
      </p:sp>
      <p:grpSp>
        <p:nvGrpSpPr>
          <p:cNvPr id="10" name="Grupo 9"/>
          <p:cNvGrpSpPr/>
          <p:nvPr/>
        </p:nvGrpSpPr>
        <p:grpSpPr>
          <a:xfrm>
            <a:off x="3995738" y="4500563"/>
            <a:ext cx="1008062" cy="1241425"/>
            <a:chOff x="3995738" y="4500563"/>
            <a:chExt cx="1008062" cy="1241425"/>
          </a:xfrm>
        </p:grpSpPr>
        <p:sp>
          <p:nvSpPr>
            <p:cNvPr id="81" name="80 Flecha derecha"/>
            <p:cNvSpPr/>
            <p:nvPr/>
          </p:nvSpPr>
          <p:spPr>
            <a:xfrm>
              <a:off x="3995738" y="4500563"/>
              <a:ext cx="1008062" cy="790575"/>
            </a:xfrm>
            <a:prstGeom prst="rightArrow">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8263" name="81 CuadroTexto"/>
            <p:cNvSpPr txBox="1">
              <a:spLocks noChangeArrowheads="1"/>
            </p:cNvSpPr>
            <p:nvPr/>
          </p:nvSpPr>
          <p:spPr bwMode="auto">
            <a:xfrm>
              <a:off x="4140200" y="4716463"/>
              <a:ext cx="4048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Symbol" panose="05050102010706020507" pitchFamily="18" charset="2"/>
                </a:rPr>
                <a:t>D</a:t>
              </a:r>
              <a:r>
                <a:rPr lang="es-VE" altLang="es-VE">
                  <a:latin typeface="Calibri" panose="020F0502020204030204" pitchFamily="34" charset="0"/>
                </a:rPr>
                <a:t>t</a:t>
              </a:r>
            </a:p>
          </p:txBody>
        </p:sp>
        <p:sp>
          <p:nvSpPr>
            <p:cNvPr id="8268" name="86 CuadroTexto"/>
            <p:cNvSpPr txBox="1">
              <a:spLocks noChangeArrowheads="1"/>
            </p:cNvSpPr>
            <p:nvPr/>
          </p:nvSpPr>
          <p:spPr bwMode="auto">
            <a:xfrm>
              <a:off x="3995738" y="5373688"/>
              <a:ext cx="8286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V</a:t>
              </a:r>
              <a:r>
                <a:rPr lang="es-VE" altLang="es-VE" baseline="-25000">
                  <a:latin typeface="Calibri" panose="020F0502020204030204" pitchFamily="34" charset="0"/>
                </a:rPr>
                <a:t>O </a:t>
              </a:r>
              <a:r>
                <a:rPr lang="es-VE" altLang="es-VE">
                  <a:latin typeface="Calibri" panose="020F0502020204030204" pitchFamily="34" charset="0"/>
                </a:rPr>
                <a:t>≠ V</a:t>
              </a:r>
              <a:r>
                <a:rPr lang="es-VE" altLang="es-VE" baseline="-25000">
                  <a:latin typeface="Calibri" panose="020F0502020204030204" pitchFamily="34" charset="0"/>
                </a:rPr>
                <a:t>1</a:t>
              </a:r>
            </a:p>
          </p:txBody>
        </p:sp>
      </p:grpSp>
      <p:sp>
        <p:nvSpPr>
          <p:cNvPr id="8261" name="79 CuadroTexto"/>
          <p:cNvSpPr txBox="1">
            <a:spLocks noChangeArrowheads="1"/>
          </p:cNvSpPr>
          <p:nvPr/>
        </p:nvSpPr>
        <p:spPr bwMode="auto">
          <a:xfrm>
            <a:off x="5930900" y="5795963"/>
            <a:ext cx="8239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en t=t</a:t>
            </a:r>
            <a:r>
              <a:rPr lang="es-VE" altLang="es-VE" baseline="-25000">
                <a:latin typeface="Calibri" panose="020F0502020204030204" pitchFamily="34" charset="0"/>
              </a:rPr>
              <a:t>1</a:t>
            </a:r>
          </a:p>
        </p:txBody>
      </p:sp>
      <p:grpSp>
        <p:nvGrpSpPr>
          <p:cNvPr id="24" name="Grupo 23"/>
          <p:cNvGrpSpPr/>
          <p:nvPr/>
        </p:nvGrpSpPr>
        <p:grpSpPr>
          <a:xfrm>
            <a:off x="5427663" y="3627438"/>
            <a:ext cx="2168525" cy="2252662"/>
            <a:chOff x="5427663" y="3627438"/>
            <a:chExt cx="2168525" cy="2252662"/>
          </a:xfrm>
        </p:grpSpPr>
        <p:cxnSp>
          <p:nvCxnSpPr>
            <p:cNvPr id="66" name="65 Conector recto"/>
            <p:cNvCxnSpPr/>
            <p:nvPr/>
          </p:nvCxnSpPr>
          <p:spPr>
            <a:xfrm>
              <a:off x="5427663" y="4356100"/>
              <a:ext cx="216058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66 Conector recto"/>
            <p:cNvCxnSpPr/>
            <p:nvPr/>
          </p:nvCxnSpPr>
          <p:spPr>
            <a:xfrm>
              <a:off x="5448300" y="5580063"/>
              <a:ext cx="213995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67 Conector recto"/>
            <p:cNvCxnSpPr/>
            <p:nvPr/>
          </p:nvCxnSpPr>
          <p:spPr>
            <a:xfrm rot="5400000">
              <a:off x="5463381" y="4968082"/>
              <a:ext cx="1223963"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69" name="68 Conector recto"/>
            <p:cNvCxnSpPr/>
            <p:nvPr/>
          </p:nvCxnSpPr>
          <p:spPr>
            <a:xfrm rot="5400000">
              <a:off x="6111082" y="4963319"/>
              <a:ext cx="1223962" cy="0"/>
            </a:xfrm>
            <a:prstGeom prst="line">
              <a:avLst/>
            </a:prstGeom>
            <a:ln w="28575">
              <a:solidFill>
                <a:srgbClr val="00B0F0"/>
              </a:solidFill>
              <a:prstDash val="sysDash"/>
            </a:ln>
          </p:spPr>
          <p:style>
            <a:lnRef idx="1">
              <a:schemeClr val="accent1"/>
            </a:lnRef>
            <a:fillRef idx="0">
              <a:schemeClr val="accent1"/>
            </a:fillRef>
            <a:effectRef idx="0">
              <a:schemeClr val="accent1"/>
            </a:effectRef>
            <a:fontRef idx="minor">
              <a:schemeClr val="tx1"/>
            </a:fontRef>
          </p:style>
        </p:cxnSp>
        <p:sp>
          <p:nvSpPr>
            <p:cNvPr id="70" name="69 Rectángulo"/>
            <p:cNvSpPr/>
            <p:nvPr/>
          </p:nvSpPr>
          <p:spPr>
            <a:xfrm>
              <a:off x="5427663" y="4041775"/>
              <a:ext cx="2160587" cy="28892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71" name="70 Rectángulo"/>
            <p:cNvSpPr/>
            <p:nvPr/>
          </p:nvSpPr>
          <p:spPr>
            <a:xfrm>
              <a:off x="5435600" y="5592763"/>
              <a:ext cx="2160588" cy="287337"/>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cxnSp>
          <p:nvCxnSpPr>
            <p:cNvPr id="72" name="71 Conector recto de flecha"/>
            <p:cNvCxnSpPr/>
            <p:nvPr/>
          </p:nvCxnSpPr>
          <p:spPr>
            <a:xfrm>
              <a:off x="6075363" y="4572000"/>
              <a:ext cx="944562" cy="9525"/>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3" name="72 Conector recto de flecha"/>
            <p:cNvCxnSpPr/>
            <p:nvPr/>
          </p:nvCxnSpPr>
          <p:spPr>
            <a:xfrm>
              <a:off x="6075363" y="4749800"/>
              <a:ext cx="944562"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4" name="73 Conector recto de flecha"/>
            <p:cNvCxnSpPr/>
            <p:nvPr/>
          </p:nvCxnSpPr>
          <p:spPr>
            <a:xfrm>
              <a:off x="6059488" y="4940300"/>
              <a:ext cx="960437"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5" name="74 Conector recto de flecha"/>
            <p:cNvCxnSpPr/>
            <p:nvPr/>
          </p:nvCxnSpPr>
          <p:spPr>
            <a:xfrm>
              <a:off x="6062663" y="5156200"/>
              <a:ext cx="957262"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6" name="75 Conector recto de flecha"/>
            <p:cNvCxnSpPr/>
            <p:nvPr/>
          </p:nvCxnSpPr>
          <p:spPr>
            <a:xfrm>
              <a:off x="6059488" y="5321300"/>
              <a:ext cx="960437"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7" name="76 Conector recto de flecha"/>
            <p:cNvCxnSpPr/>
            <p:nvPr/>
          </p:nvCxnSpPr>
          <p:spPr>
            <a:xfrm>
              <a:off x="6075363" y="4437063"/>
              <a:ext cx="944562" cy="0"/>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8" name="77 Conector recto de flecha"/>
            <p:cNvCxnSpPr/>
            <p:nvPr/>
          </p:nvCxnSpPr>
          <p:spPr>
            <a:xfrm>
              <a:off x="6075363" y="5502275"/>
              <a:ext cx="944562"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sp>
          <p:nvSpPr>
            <p:cNvPr id="8260" name="78 CuadroTexto"/>
            <p:cNvSpPr txBox="1">
              <a:spLocks noChangeArrowheads="1"/>
            </p:cNvSpPr>
            <p:nvPr/>
          </p:nvSpPr>
          <p:spPr bwMode="auto">
            <a:xfrm>
              <a:off x="5643563" y="4418013"/>
              <a:ext cx="3952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V</a:t>
              </a:r>
              <a:r>
                <a:rPr lang="es-VE" altLang="es-VE" baseline="-25000">
                  <a:latin typeface="Calibri" panose="020F0502020204030204" pitchFamily="34" charset="0"/>
                </a:rPr>
                <a:t>1</a:t>
              </a:r>
            </a:p>
          </p:txBody>
        </p:sp>
        <p:cxnSp>
          <p:nvCxnSpPr>
            <p:cNvPr id="84" name="83 Conector recto"/>
            <p:cNvCxnSpPr/>
            <p:nvPr/>
          </p:nvCxnSpPr>
          <p:spPr>
            <a:xfrm rot="5400000" flipH="1" flipV="1">
              <a:off x="5787232" y="4067969"/>
              <a:ext cx="5762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267" name="85 CuadroTexto"/>
            <p:cNvSpPr txBox="1">
              <a:spLocks noChangeArrowheads="1"/>
            </p:cNvSpPr>
            <p:nvPr/>
          </p:nvSpPr>
          <p:spPr bwMode="auto">
            <a:xfrm>
              <a:off x="5838825" y="3627438"/>
              <a:ext cx="3175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A</a:t>
              </a:r>
            </a:p>
          </p:txBody>
        </p:sp>
        <p:cxnSp>
          <p:nvCxnSpPr>
            <p:cNvPr id="88" name="87 Conector recto"/>
            <p:cNvCxnSpPr/>
            <p:nvPr/>
          </p:nvCxnSpPr>
          <p:spPr>
            <a:xfrm rot="5400000">
              <a:off x="6403181" y="4971257"/>
              <a:ext cx="1223963"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CuadroTexto"/>
          <p:cNvSpPr txBox="1">
            <a:spLocks noChangeArrowheads="1"/>
          </p:cNvSpPr>
          <p:nvPr/>
        </p:nvSpPr>
        <p:spPr bwMode="auto">
          <a:xfrm>
            <a:off x="3635375" y="333375"/>
            <a:ext cx="18827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s-VE" altLang="es-VE" b="1">
                <a:latin typeface="Calibri" panose="020F0502020204030204" pitchFamily="34" charset="0"/>
              </a:rPr>
              <a:t>FLUJO UNIFORME</a:t>
            </a:r>
          </a:p>
        </p:txBody>
      </p:sp>
      <p:cxnSp>
        <p:nvCxnSpPr>
          <p:cNvPr id="113" name="112 Conector recto"/>
          <p:cNvCxnSpPr/>
          <p:nvPr/>
        </p:nvCxnSpPr>
        <p:spPr>
          <a:xfrm>
            <a:off x="2268538" y="1400175"/>
            <a:ext cx="438308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113 Conector recto"/>
          <p:cNvCxnSpPr/>
          <p:nvPr/>
        </p:nvCxnSpPr>
        <p:spPr>
          <a:xfrm>
            <a:off x="2289175" y="2624138"/>
            <a:ext cx="43402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114 Conector recto"/>
          <p:cNvCxnSpPr/>
          <p:nvPr/>
        </p:nvCxnSpPr>
        <p:spPr>
          <a:xfrm rot="5400000">
            <a:off x="2304256" y="2012157"/>
            <a:ext cx="1223963"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6" name="115 Conector recto"/>
          <p:cNvCxnSpPr/>
          <p:nvPr/>
        </p:nvCxnSpPr>
        <p:spPr>
          <a:xfrm rot="5400000">
            <a:off x="2951957" y="2007394"/>
            <a:ext cx="122396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117" name="116 Rectángulo"/>
          <p:cNvSpPr/>
          <p:nvPr/>
        </p:nvSpPr>
        <p:spPr>
          <a:xfrm>
            <a:off x="2268538" y="1125538"/>
            <a:ext cx="4383087" cy="249237"/>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118" name="117 Rectángulo"/>
          <p:cNvSpPr/>
          <p:nvPr/>
        </p:nvSpPr>
        <p:spPr>
          <a:xfrm>
            <a:off x="2276475" y="2636838"/>
            <a:ext cx="4383088" cy="249237"/>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cxnSp>
        <p:nvCxnSpPr>
          <p:cNvPr id="119" name="118 Conector recto de flecha"/>
          <p:cNvCxnSpPr/>
          <p:nvPr/>
        </p:nvCxnSpPr>
        <p:spPr>
          <a:xfrm>
            <a:off x="2916238" y="1616075"/>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20" name="119 Conector recto de flecha"/>
          <p:cNvCxnSpPr/>
          <p:nvPr/>
        </p:nvCxnSpPr>
        <p:spPr>
          <a:xfrm>
            <a:off x="2916238" y="1793875"/>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21" name="120 Conector recto de flecha"/>
          <p:cNvCxnSpPr/>
          <p:nvPr/>
        </p:nvCxnSpPr>
        <p:spPr>
          <a:xfrm>
            <a:off x="2898775" y="1984375"/>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22" name="121 Conector recto de flecha"/>
          <p:cNvCxnSpPr/>
          <p:nvPr/>
        </p:nvCxnSpPr>
        <p:spPr>
          <a:xfrm>
            <a:off x="2903538" y="2200275"/>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23" name="122 Conector recto de flecha"/>
          <p:cNvCxnSpPr/>
          <p:nvPr/>
        </p:nvCxnSpPr>
        <p:spPr>
          <a:xfrm>
            <a:off x="2898775" y="2365375"/>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24" name="123 Conector recto de flecha"/>
          <p:cNvCxnSpPr/>
          <p:nvPr/>
        </p:nvCxnSpPr>
        <p:spPr>
          <a:xfrm>
            <a:off x="2916238" y="14811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25" name="124 Conector recto de flecha"/>
          <p:cNvCxnSpPr/>
          <p:nvPr/>
        </p:nvCxnSpPr>
        <p:spPr>
          <a:xfrm>
            <a:off x="2916238" y="2546350"/>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sp>
        <p:nvSpPr>
          <p:cNvPr id="9232" name="125 CuadroTexto"/>
          <p:cNvSpPr txBox="1">
            <a:spLocks noChangeArrowheads="1"/>
          </p:cNvSpPr>
          <p:nvPr/>
        </p:nvSpPr>
        <p:spPr bwMode="auto">
          <a:xfrm>
            <a:off x="2484438" y="1462088"/>
            <a:ext cx="4270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Vo</a:t>
            </a:r>
          </a:p>
        </p:txBody>
      </p:sp>
      <p:sp>
        <p:nvSpPr>
          <p:cNvPr id="9233" name="126 CuadroTexto"/>
          <p:cNvSpPr txBox="1">
            <a:spLocks noChangeArrowheads="1"/>
          </p:cNvSpPr>
          <p:nvPr/>
        </p:nvSpPr>
        <p:spPr bwMode="auto">
          <a:xfrm>
            <a:off x="2771775" y="2840038"/>
            <a:ext cx="8239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en t=t</a:t>
            </a:r>
            <a:r>
              <a:rPr lang="es-VE" altLang="es-VE" baseline="-25000">
                <a:latin typeface="Calibri" panose="020F0502020204030204" pitchFamily="34" charset="0"/>
              </a:rPr>
              <a:t>o</a:t>
            </a:r>
          </a:p>
        </p:txBody>
      </p:sp>
      <p:cxnSp>
        <p:nvCxnSpPr>
          <p:cNvPr id="128" name="127 Conector recto"/>
          <p:cNvCxnSpPr/>
          <p:nvPr/>
        </p:nvCxnSpPr>
        <p:spPr>
          <a:xfrm rot="5400000" flipH="1" flipV="1">
            <a:off x="2629694" y="1112044"/>
            <a:ext cx="5762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235" name="128 CuadroTexto"/>
          <p:cNvSpPr txBox="1">
            <a:spLocks noChangeArrowheads="1"/>
          </p:cNvSpPr>
          <p:nvPr/>
        </p:nvSpPr>
        <p:spPr bwMode="auto">
          <a:xfrm>
            <a:off x="2674938" y="679450"/>
            <a:ext cx="317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A</a:t>
            </a:r>
          </a:p>
        </p:txBody>
      </p:sp>
      <p:cxnSp>
        <p:nvCxnSpPr>
          <p:cNvPr id="140" name="139 Conector recto"/>
          <p:cNvCxnSpPr/>
          <p:nvPr/>
        </p:nvCxnSpPr>
        <p:spPr>
          <a:xfrm rot="5400000">
            <a:off x="4993481" y="2012157"/>
            <a:ext cx="1223963"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41" name="140 Conector recto"/>
          <p:cNvCxnSpPr/>
          <p:nvPr/>
        </p:nvCxnSpPr>
        <p:spPr>
          <a:xfrm rot="5400000">
            <a:off x="5641182" y="2007394"/>
            <a:ext cx="122396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42" name="141 Conector recto de flecha"/>
          <p:cNvCxnSpPr/>
          <p:nvPr/>
        </p:nvCxnSpPr>
        <p:spPr>
          <a:xfrm>
            <a:off x="5605463" y="1616075"/>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43" name="142 Conector recto de flecha"/>
          <p:cNvCxnSpPr/>
          <p:nvPr/>
        </p:nvCxnSpPr>
        <p:spPr>
          <a:xfrm>
            <a:off x="5605463" y="1793875"/>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44" name="143 Conector recto de flecha"/>
          <p:cNvCxnSpPr/>
          <p:nvPr/>
        </p:nvCxnSpPr>
        <p:spPr>
          <a:xfrm>
            <a:off x="5588000" y="1984375"/>
            <a:ext cx="649288"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45" name="144 Conector recto de flecha"/>
          <p:cNvCxnSpPr/>
          <p:nvPr/>
        </p:nvCxnSpPr>
        <p:spPr>
          <a:xfrm>
            <a:off x="5592763" y="2200275"/>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46" name="145 Conector recto de flecha"/>
          <p:cNvCxnSpPr/>
          <p:nvPr/>
        </p:nvCxnSpPr>
        <p:spPr>
          <a:xfrm>
            <a:off x="5588000" y="2365375"/>
            <a:ext cx="649288"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47" name="146 Conector recto de flecha"/>
          <p:cNvCxnSpPr/>
          <p:nvPr/>
        </p:nvCxnSpPr>
        <p:spPr>
          <a:xfrm>
            <a:off x="5605463" y="14811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48" name="147 Conector recto de flecha"/>
          <p:cNvCxnSpPr/>
          <p:nvPr/>
        </p:nvCxnSpPr>
        <p:spPr>
          <a:xfrm>
            <a:off x="5605463" y="2546350"/>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sp>
        <p:nvSpPr>
          <p:cNvPr id="9245" name="148 CuadroTexto"/>
          <p:cNvSpPr txBox="1">
            <a:spLocks noChangeArrowheads="1"/>
          </p:cNvSpPr>
          <p:nvPr/>
        </p:nvSpPr>
        <p:spPr bwMode="auto">
          <a:xfrm>
            <a:off x="5461000" y="2840038"/>
            <a:ext cx="8239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en t=t</a:t>
            </a:r>
            <a:r>
              <a:rPr lang="es-VE" altLang="es-VE" baseline="-25000">
                <a:latin typeface="Calibri" panose="020F0502020204030204" pitchFamily="34" charset="0"/>
              </a:rPr>
              <a:t>o</a:t>
            </a:r>
          </a:p>
        </p:txBody>
      </p:sp>
      <p:cxnSp>
        <p:nvCxnSpPr>
          <p:cNvPr id="150" name="149 Conector recto"/>
          <p:cNvCxnSpPr/>
          <p:nvPr/>
        </p:nvCxnSpPr>
        <p:spPr>
          <a:xfrm rot="5400000" flipH="1" flipV="1">
            <a:off x="5318919" y="1112044"/>
            <a:ext cx="5762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247" name="150 CuadroTexto"/>
          <p:cNvSpPr txBox="1">
            <a:spLocks noChangeArrowheads="1"/>
          </p:cNvSpPr>
          <p:nvPr/>
        </p:nvSpPr>
        <p:spPr bwMode="auto">
          <a:xfrm>
            <a:off x="5364163" y="679450"/>
            <a:ext cx="3095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B</a:t>
            </a:r>
          </a:p>
        </p:txBody>
      </p:sp>
      <p:sp>
        <p:nvSpPr>
          <p:cNvPr id="9248" name="151 CuadroTexto"/>
          <p:cNvSpPr txBox="1">
            <a:spLocks noChangeArrowheads="1"/>
          </p:cNvSpPr>
          <p:nvPr/>
        </p:nvSpPr>
        <p:spPr bwMode="auto">
          <a:xfrm>
            <a:off x="3348038" y="3429000"/>
            <a:ext cx="22431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s-VE" altLang="es-VE" b="1">
                <a:latin typeface="Calibri" panose="020F0502020204030204" pitchFamily="34" charset="0"/>
              </a:rPr>
              <a:t>FLUJO NO UNIFORME</a:t>
            </a:r>
          </a:p>
        </p:txBody>
      </p:sp>
      <p:sp>
        <p:nvSpPr>
          <p:cNvPr id="9249" name="154 CuadroTexto"/>
          <p:cNvSpPr txBox="1">
            <a:spLocks noChangeArrowheads="1"/>
          </p:cNvSpPr>
          <p:nvPr/>
        </p:nvSpPr>
        <p:spPr bwMode="auto">
          <a:xfrm>
            <a:off x="5127625" y="1471613"/>
            <a:ext cx="4270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Vo</a:t>
            </a:r>
          </a:p>
        </p:txBody>
      </p:sp>
      <p:cxnSp>
        <p:nvCxnSpPr>
          <p:cNvPr id="37" name="36 Conector recto"/>
          <p:cNvCxnSpPr/>
          <p:nvPr/>
        </p:nvCxnSpPr>
        <p:spPr>
          <a:xfrm>
            <a:off x="2319338" y="4500563"/>
            <a:ext cx="438308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37 Conector recto"/>
          <p:cNvCxnSpPr/>
          <p:nvPr/>
        </p:nvCxnSpPr>
        <p:spPr>
          <a:xfrm>
            <a:off x="2339975" y="5724525"/>
            <a:ext cx="43402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38 Conector recto"/>
          <p:cNvCxnSpPr/>
          <p:nvPr/>
        </p:nvCxnSpPr>
        <p:spPr>
          <a:xfrm rot="5400000">
            <a:off x="2355057" y="5112544"/>
            <a:ext cx="122396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0" name="39 Conector recto"/>
          <p:cNvCxnSpPr/>
          <p:nvPr/>
        </p:nvCxnSpPr>
        <p:spPr>
          <a:xfrm rot="5400000">
            <a:off x="3002756" y="5107782"/>
            <a:ext cx="1223963"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41" name="40 Rectángulo"/>
          <p:cNvSpPr/>
          <p:nvPr/>
        </p:nvSpPr>
        <p:spPr>
          <a:xfrm>
            <a:off x="2319338" y="4224338"/>
            <a:ext cx="4383087" cy="25082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42" name="41 Rectángulo"/>
          <p:cNvSpPr/>
          <p:nvPr/>
        </p:nvSpPr>
        <p:spPr>
          <a:xfrm>
            <a:off x="2327275" y="5737225"/>
            <a:ext cx="4383088" cy="24923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cxnSp>
        <p:nvCxnSpPr>
          <p:cNvPr id="43" name="42 Conector recto de flecha"/>
          <p:cNvCxnSpPr/>
          <p:nvPr/>
        </p:nvCxnSpPr>
        <p:spPr>
          <a:xfrm>
            <a:off x="2967038" y="47164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4" name="43 Conector recto de flecha"/>
          <p:cNvCxnSpPr/>
          <p:nvPr/>
        </p:nvCxnSpPr>
        <p:spPr>
          <a:xfrm>
            <a:off x="2967038" y="48942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5" name="44 Conector recto de flecha"/>
          <p:cNvCxnSpPr/>
          <p:nvPr/>
        </p:nvCxnSpPr>
        <p:spPr>
          <a:xfrm>
            <a:off x="2949575" y="50847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6" name="45 Conector recto de flecha"/>
          <p:cNvCxnSpPr/>
          <p:nvPr/>
        </p:nvCxnSpPr>
        <p:spPr>
          <a:xfrm>
            <a:off x="2954338" y="53006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7" name="46 Conector recto de flecha"/>
          <p:cNvCxnSpPr/>
          <p:nvPr/>
        </p:nvCxnSpPr>
        <p:spPr>
          <a:xfrm>
            <a:off x="2949575" y="54657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8" name="47 Conector recto de flecha"/>
          <p:cNvCxnSpPr/>
          <p:nvPr/>
        </p:nvCxnSpPr>
        <p:spPr>
          <a:xfrm>
            <a:off x="2967038" y="45799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9" name="48 Conector recto de flecha"/>
          <p:cNvCxnSpPr/>
          <p:nvPr/>
        </p:nvCxnSpPr>
        <p:spPr>
          <a:xfrm>
            <a:off x="2967038" y="56467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sp>
        <p:nvSpPr>
          <p:cNvPr id="9263" name="49 CuadroTexto"/>
          <p:cNvSpPr txBox="1">
            <a:spLocks noChangeArrowheads="1"/>
          </p:cNvSpPr>
          <p:nvPr/>
        </p:nvSpPr>
        <p:spPr bwMode="auto">
          <a:xfrm>
            <a:off x="2535238" y="4562475"/>
            <a:ext cx="4270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Vo</a:t>
            </a:r>
          </a:p>
        </p:txBody>
      </p:sp>
      <p:sp>
        <p:nvSpPr>
          <p:cNvPr id="9264" name="50 CuadroTexto"/>
          <p:cNvSpPr txBox="1">
            <a:spLocks noChangeArrowheads="1"/>
          </p:cNvSpPr>
          <p:nvPr/>
        </p:nvSpPr>
        <p:spPr bwMode="auto">
          <a:xfrm>
            <a:off x="2822575" y="5940425"/>
            <a:ext cx="8239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en t=t</a:t>
            </a:r>
            <a:r>
              <a:rPr lang="es-VE" altLang="es-VE" baseline="-25000">
                <a:latin typeface="Calibri" panose="020F0502020204030204" pitchFamily="34" charset="0"/>
              </a:rPr>
              <a:t>o</a:t>
            </a:r>
          </a:p>
        </p:txBody>
      </p:sp>
      <p:cxnSp>
        <p:nvCxnSpPr>
          <p:cNvPr id="52" name="51 Conector recto"/>
          <p:cNvCxnSpPr/>
          <p:nvPr/>
        </p:nvCxnSpPr>
        <p:spPr>
          <a:xfrm rot="5400000" flipH="1" flipV="1">
            <a:off x="2680493" y="4212432"/>
            <a:ext cx="5762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266" name="52 CuadroTexto"/>
          <p:cNvSpPr txBox="1">
            <a:spLocks noChangeArrowheads="1"/>
          </p:cNvSpPr>
          <p:nvPr/>
        </p:nvSpPr>
        <p:spPr bwMode="auto">
          <a:xfrm>
            <a:off x="2725738" y="3779838"/>
            <a:ext cx="3175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A</a:t>
            </a:r>
          </a:p>
        </p:txBody>
      </p:sp>
      <p:cxnSp>
        <p:nvCxnSpPr>
          <p:cNvPr id="54" name="53 Conector recto"/>
          <p:cNvCxnSpPr/>
          <p:nvPr/>
        </p:nvCxnSpPr>
        <p:spPr>
          <a:xfrm rot="5400000">
            <a:off x="5044282" y="5112544"/>
            <a:ext cx="122396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5" name="54 Conector recto"/>
          <p:cNvCxnSpPr/>
          <p:nvPr/>
        </p:nvCxnSpPr>
        <p:spPr>
          <a:xfrm rot="5400000">
            <a:off x="5691981" y="5107782"/>
            <a:ext cx="1223963" cy="0"/>
          </a:xfrm>
          <a:prstGeom prst="line">
            <a:avLst/>
          </a:prstGeom>
          <a:ln w="28575">
            <a:solidFill>
              <a:srgbClr val="00B0F0"/>
            </a:solidFill>
            <a:prstDash val="sysDot"/>
          </a:ln>
        </p:spPr>
        <p:style>
          <a:lnRef idx="1">
            <a:schemeClr val="accent1"/>
          </a:lnRef>
          <a:fillRef idx="0">
            <a:schemeClr val="accent1"/>
          </a:fillRef>
          <a:effectRef idx="0">
            <a:schemeClr val="accent1"/>
          </a:effectRef>
          <a:fontRef idx="minor">
            <a:schemeClr val="tx1"/>
          </a:fontRef>
        </p:style>
      </p:cxnSp>
      <p:cxnSp>
        <p:nvCxnSpPr>
          <p:cNvPr id="56" name="55 Conector recto de flecha"/>
          <p:cNvCxnSpPr/>
          <p:nvPr/>
        </p:nvCxnSpPr>
        <p:spPr>
          <a:xfrm>
            <a:off x="5656263" y="47164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7" name="56 Conector recto de flecha"/>
          <p:cNvCxnSpPr/>
          <p:nvPr/>
        </p:nvCxnSpPr>
        <p:spPr>
          <a:xfrm>
            <a:off x="5656263" y="48942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8" name="57 Conector recto de flecha"/>
          <p:cNvCxnSpPr/>
          <p:nvPr/>
        </p:nvCxnSpPr>
        <p:spPr>
          <a:xfrm>
            <a:off x="5638800" y="5084763"/>
            <a:ext cx="649288"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9" name="58 Conector recto de flecha"/>
          <p:cNvCxnSpPr/>
          <p:nvPr/>
        </p:nvCxnSpPr>
        <p:spPr>
          <a:xfrm>
            <a:off x="5643563" y="53006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0" name="59 Conector recto de flecha"/>
          <p:cNvCxnSpPr/>
          <p:nvPr/>
        </p:nvCxnSpPr>
        <p:spPr>
          <a:xfrm>
            <a:off x="5638800" y="5465763"/>
            <a:ext cx="649288"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1" name="60 Conector recto de flecha"/>
          <p:cNvCxnSpPr/>
          <p:nvPr/>
        </p:nvCxnSpPr>
        <p:spPr>
          <a:xfrm>
            <a:off x="5656263" y="45799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2" name="61 Conector recto de flecha"/>
          <p:cNvCxnSpPr/>
          <p:nvPr/>
        </p:nvCxnSpPr>
        <p:spPr>
          <a:xfrm>
            <a:off x="5656263" y="56467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sp>
        <p:nvSpPr>
          <p:cNvPr id="9276" name="62 CuadroTexto"/>
          <p:cNvSpPr txBox="1">
            <a:spLocks noChangeArrowheads="1"/>
          </p:cNvSpPr>
          <p:nvPr/>
        </p:nvSpPr>
        <p:spPr bwMode="auto">
          <a:xfrm>
            <a:off x="5511800" y="5940425"/>
            <a:ext cx="8239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en t=t</a:t>
            </a:r>
            <a:r>
              <a:rPr lang="es-VE" altLang="es-VE" baseline="-25000">
                <a:latin typeface="Calibri" panose="020F0502020204030204" pitchFamily="34" charset="0"/>
              </a:rPr>
              <a:t>o</a:t>
            </a:r>
          </a:p>
        </p:txBody>
      </p:sp>
      <p:cxnSp>
        <p:nvCxnSpPr>
          <p:cNvPr id="64" name="63 Conector recto"/>
          <p:cNvCxnSpPr/>
          <p:nvPr/>
        </p:nvCxnSpPr>
        <p:spPr>
          <a:xfrm rot="5400000" flipH="1" flipV="1">
            <a:off x="5369718" y="4212432"/>
            <a:ext cx="5762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278" name="64 CuadroTexto"/>
          <p:cNvSpPr txBox="1">
            <a:spLocks noChangeArrowheads="1"/>
          </p:cNvSpPr>
          <p:nvPr/>
        </p:nvSpPr>
        <p:spPr bwMode="auto">
          <a:xfrm>
            <a:off x="5414963" y="3779838"/>
            <a:ext cx="3095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B</a:t>
            </a:r>
          </a:p>
        </p:txBody>
      </p:sp>
      <p:sp>
        <p:nvSpPr>
          <p:cNvPr id="9279" name="65 CuadroTexto"/>
          <p:cNvSpPr txBox="1">
            <a:spLocks noChangeArrowheads="1"/>
          </p:cNvSpPr>
          <p:nvPr/>
        </p:nvSpPr>
        <p:spPr bwMode="auto">
          <a:xfrm>
            <a:off x="5178425" y="4572000"/>
            <a:ext cx="3937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V</a:t>
            </a:r>
            <a:r>
              <a:rPr lang="es-VE" altLang="es-VE" baseline="-25000">
                <a:latin typeface="Calibri" panose="020F0502020204030204" pitchFamily="34" charset="0"/>
              </a:rPr>
              <a:t>1</a:t>
            </a:r>
          </a:p>
        </p:txBody>
      </p:sp>
      <p:cxnSp>
        <p:nvCxnSpPr>
          <p:cNvPr id="67" name="66 Conector recto"/>
          <p:cNvCxnSpPr/>
          <p:nvPr/>
        </p:nvCxnSpPr>
        <p:spPr>
          <a:xfrm rot="5400000">
            <a:off x="6004719" y="5106194"/>
            <a:ext cx="122396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68" name="67 Conector recto de flecha"/>
          <p:cNvCxnSpPr/>
          <p:nvPr/>
        </p:nvCxnSpPr>
        <p:spPr>
          <a:xfrm>
            <a:off x="5943600" y="4579938"/>
            <a:ext cx="649288"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9" name="68 Conector recto de flecha"/>
          <p:cNvCxnSpPr/>
          <p:nvPr/>
        </p:nvCxnSpPr>
        <p:spPr>
          <a:xfrm>
            <a:off x="5945188" y="4718050"/>
            <a:ext cx="649287"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0" name="69 Conector recto de flecha"/>
          <p:cNvCxnSpPr/>
          <p:nvPr/>
        </p:nvCxnSpPr>
        <p:spPr>
          <a:xfrm>
            <a:off x="5945188" y="4895850"/>
            <a:ext cx="649287"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1" name="70 Conector recto de flecha"/>
          <p:cNvCxnSpPr/>
          <p:nvPr/>
        </p:nvCxnSpPr>
        <p:spPr>
          <a:xfrm>
            <a:off x="5929313" y="5086350"/>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2" name="71 Conector recto de flecha"/>
          <p:cNvCxnSpPr/>
          <p:nvPr/>
        </p:nvCxnSpPr>
        <p:spPr>
          <a:xfrm>
            <a:off x="5932488" y="5302250"/>
            <a:ext cx="649287"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3" name="72 Conector recto de flecha"/>
          <p:cNvCxnSpPr/>
          <p:nvPr/>
        </p:nvCxnSpPr>
        <p:spPr>
          <a:xfrm>
            <a:off x="5929313" y="5467350"/>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4" name="73 Conector recto de flecha"/>
          <p:cNvCxnSpPr/>
          <p:nvPr/>
        </p:nvCxnSpPr>
        <p:spPr>
          <a:xfrm>
            <a:off x="5945188" y="5648325"/>
            <a:ext cx="649287"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sp>
        <p:nvSpPr>
          <p:cNvPr id="9288" name="74 CuadroTexto"/>
          <p:cNvSpPr txBox="1">
            <a:spLocks noChangeArrowheads="1"/>
          </p:cNvSpPr>
          <p:nvPr/>
        </p:nvSpPr>
        <p:spPr bwMode="auto">
          <a:xfrm>
            <a:off x="6875463" y="4941888"/>
            <a:ext cx="8302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V</a:t>
            </a:r>
            <a:r>
              <a:rPr lang="es-VE" altLang="es-VE" baseline="-25000">
                <a:latin typeface="Calibri" panose="020F0502020204030204" pitchFamily="34" charset="0"/>
              </a:rPr>
              <a:t>O </a:t>
            </a:r>
            <a:r>
              <a:rPr lang="es-VE" altLang="es-VE">
                <a:latin typeface="Calibri" panose="020F0502020204030204" pitchFamily="34" charset="0"/>
              </a:rPr>
              <a:t>≠ V</a:t>
            </a:r>
            <a:r>
              <a:rPr lang="es-VE" altLang="es-VE" baseline="-25000">
                <a:latin typeface="Calibri" panose="020F0502020204030204" pitchFamily="34" charset="0"/>
              </a:rPr>
              <a:t>1</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CuadroTexto"/>
          <p:cNvSpPr txBox="1">
            <a:spLocks noChangeArrowheads="1"/>
          </p:cNvSpPr>
          <p:nvPr/>
        </p:nvSpPr>
        <p:spPr bwMode="auto">
          <a:xfrm>
            <a:off x="827088" y="549275"/>
            <a:ext cx="34591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s-VE" altLang="es-VE" b="1">
                <a:latin typeface="Calibri" panose="020F0502020204030204" pitchFamily="34" charset="0"/>
              </a:rPr>
              <a:t>FLUJO PERMANENTE Y UNIFORME</a:t>
            </a:r>
          </a:p>
        </p:txBody>
      </p:sp>
      <p:cxnSp>
        <p:nvCxnSpPr>
          <p:cNvPr id="3" name="2 Conector recto"/>
          <p:cNvCxnSpPr/>
          <p:nvPr/>
        </p:nvCxnSpPr>
        <p:spPr>
          <a:xfrm>
            <a:off x="2268538" y="1960563"/>
            <a:ext cx="438308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3 Conector recto"/>
          <p:cNvCxnSpPr/>
          <p:nvPr/>
        </p:nvCxnSpPr>
        <p:spPr>
          <a:xfrm>
            <a:off x="2289175" y="3184525"/>
            <a:ext cx="434022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4 Conector recto"/>
          <p:cNvCxnSpPr/>
          <p:nvPr/>
        </p:nvCxnSpPr>
        <p:spPr>
          <a:xfrm rot="5400000">
            <a:off x="2304257" y="2572544"/>
            <a:ext cx="122396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rot="5400000">
            <a:off x="2951957" y="2569369"/>
            <a:ext cx="122396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6 Rectángulo"/>
          <p:cNvSpPr/>
          <p:nvPr/>
        </p:nvSpPr>
        <p:spPr>
          <a:xfrm>
            <a:off x="2268538" y="1685925"/>
            <a:ext cx="4383087" cy="24923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sp>
        <p:nvSpPr>
          <p:cNvPr id="8" name="7 Rectángulo"/>
          <p:cNvSpPr/>
          <p:nvPr/>
        </p:nvSpPr>
        <p:spPr>
          <a:xfrm>
            <a:off x="2276475" y="3197225"/>
            <a:ext cx="4383088" cy="25082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p>
        </p:txBody>
      </p:sp>
      <p:cxnSp>
        <p:nvCxnSpPr>
          <p:cNvPr id="9" name="8 Conector recto de flecha"/>
          <p:cNvCxnSpPr/>
          <p:nvPr/>
        </p:nvCxnSpPr>
        <p:spPr>
          <a:xfrm>
            <a:off x="2916238" y="21764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0" name="9 Conector recto de flecha"/>
          <p:cNvCxnSpPr/>
          <p:nvPr/>
        </p:nvCxnSpPr>
        <p:spPr>
          <a:xfrm>
            <a:off x="2916238" y="23542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p:nvPr/>
        </p:nvCxnSpPr>
        <p:spPr>
          <a:xfrm>
            <a:off x="2898775" y="25447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2" name="11 Conector recto de flecha"/>
          <p:cNvCxnSpPr/>
          <p:nvPr/>
        </p:nvCxnSpPr>
        <p:spPr>
          <a:xfrm>
            <a:off x="2903538" y="27606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3" name="12 Conector recto de flecha"/>
          <p:cNvCxnSpPr/>
          <p:nvPr/>
        </p:nvCxnSpPr>
        <p:spPr>
          <a:xfrm>
            <a:off x="2898775" y="29257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a:off x="2916238" y="2041525"/>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5" name="14 Conector recto de flecha"/>
          <p:cNvCxnSpPr/>
          <p:nvPr/>
        </p:nvCxnSpPr>
        <p:spPr>
          <a:xfrm>
            <a:off x="2916238" y="31067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sp>
        <p:nvSpPr>
          <p:cNvPr id="10256" name="15 CuadroTexto"/>
          <p:cNvSpPr txBox="1">
            <a:spLocks noChangeArrowheads="1"/>
          </p:cNvSpPr>
          <p:nvPr/>
        </p:nvSpPr>
        <p:spPr bwMode="auto">
          <a:xfrm>
            <a:off x="2484438" y="2024063"/>
            <a:ext cx="3937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V</a:t>
            </a:r>
            <a:r>
              <a:rPr lang="es-VE" altLang="es-VE" baseline="-25000">
                <a:latin typeface="Calibri" panose="020F0502020204030204" pitchFamily="34" charset="0"/>
              </a:rPr>
              <a:t>A</a:t>
            </a:r>
          </a:p>
        </p:txBody>
      </p:sp>
      <p:sp>
        <p:nvSpPr>
          <p:cNvPr id="10257" name="16 CuadroTexto"/>
          <p:cNvSpPr txBox="1">
            <a:spLocks noChangeArrowheads="1"/>
          </p:cNvSpPr>
          <p:nvPr/>
        </p:nvSpPr>
        <p:spPr bwMode="auto">
          <a:xfrm>
            <a:off x="2555875" y="3486150"/>
            <a:ext cx="1547813" cy="203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en t=t</a:t>
            </a:r>
            <a:r>
              <a:rPr lang="es-VE" altLang="es-VE" baseline="-25000">
                <a:latin typeface="Calibri" panose="020F0502020204030204" pitchFamily="34" charset="0"/>
              </a:rPr>
              <a:t>o</a:t>
            </a:r>
            <a:r>
              <a:rPr lang="es-VE" altLang="es-VE">
                <a:latin typeface="Calibri" panose="020F0502020204030204" pitchFamily="34" charset="0"/>
              </a:rPr>
              <a:t>; V</a:t>
            </a:r>
            <a:r>
              <a:rPr lang="es-VE" altLang="es-VE" baseline="-25000">
                <a:latin typeface="Calibri" panose="020F0502020204030204" pitchFamily="34" charset="0"/>
              </a:rPr>
              <a:t>A</a:t>
            </a:r>
            <a:r>
              <a:rPr lang="es-VE" altLang="es-VE">
                <a:latin typeface="Calibri" panose="020F0502020204030204" pitchFamily="34" charset="0"/>
              </a:rPr>
              <a:t>= V</a:t>
            </a:r>
            <a:r>
              <a:rPr lang="es-VE" altLang="es-VE" baseline="-25000">
                <a:latin typeface="Calibri" panose="020F0502020204030204" pitchFamily="34" charset="0"/>
              </a:rPr>
              <a:t>0</a:t>
            </a:r>
          </a:p>
          <a:p>
            <a:pPr eaLnBrk="1" hangingPunct="1"/>
            <a:r>
              <a:rPr lang="es-VE" altLang="es-VE">
                <a:latin typeface="Calibri" panose="020F0502020204030204" pitchFamily="34" charset="0"/>
              </a:rPr>
              <a:t>en t=t</a:t>
            </a:r>
            <a:r>
              <a:rPr lang="es-VE" altLang="es-VE" baseline="-25000">
                <a:latin typeface="Calibri" panose="020F0502020204030204" pitchFamily="34" charset="0"/>
              </a:rPr>
              <a:t>1</a:t>
            </a:r>
            <a:r>
              <a:rPr lang="es-VE" altLang="es-VE">
                <a:latin typeface="Calibri" panose="020F0502020204030204" pitchFamily="34" charset="0"/>
              </a:rPr>
              <a:t>; V</a:t>
            </a:r>
            <a:r>
              <a:rPr lang="es-VE" altLang="es-VE" baseline="-25000">
                <a:latin typeface="Calibri" panose="020F0502020204030204" pitchFamily="34" charset="0"/>
              </a:rPr>
              <a:t>A</a:t>
            </a:r>
            <a:r>
              <a:rPr lang="es-VE" altLang="es-VE">
                <a:latin typeface="Calibri" panose="020F0502020204030204" pitchFamily="34" charset="0"/>
              </a:rPr>
              <a:t>= V</a:t>
            </a:r>
            <a:r>
              <a:rPr lang="es-VE" altLang="es-VE" baseline="-25000">
                <a:latin typeface="Calibri" panose="020F0502020204030204" pitchFamily="34" charset="0"/>
              </a:rPr>
              <a:t>0</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en t=t</a:t>
            </a:r>
            <a:r>
              <a:rPr lang="es-VE" altLang="es-VE" baseline="-25000">
                <a:latin typeface="Calibri" panose="020F0502020204030204" pitchFamily="34" charset="0"/>
              </a:rPr>
              <a:t>n</a:t>
            </a:r>
            <a:r>
              <a:rPr lang="es-VE" altLang="es-VE">
                <a:latin typeface="Calibri" panose="020F0502020204030204" pitchFamily="34" charset="0"/>
              </a:rPr>
              <a:t>; V</a:t>
            </a:r>
            <a:r>
              <a:rPr lang="es-VE" altLang="es-VE" baseline="-25000">
                <a:latin typeface="Calibri" panose="020F0502020204030204" pitchFamily="34" charset="0"/>
              </a:rPr>
              <a:t>A</a:t>
            </a:r>
            <a:r>
              <a:rPr lang="es-VE" altLang="es-VE">
                <a:latin typeface="Calibri" panose="020F0502020204030204" pitchFamily="34" charset="0"/>
              </a:rPr>
              <a:t>= V</a:t>
            </a:r>
            <a:r>
              <a:rPr lang="es-VE" altLang="es-VE" baseline="-25000">
                <a:latin typeface="Calibri" panose="020F0502020204030204" pitchFamily="34" charset="0"/>
              </a:rPr>
              <a:t>0</a:t>
            </a:r>
            <a:endParaRPr lang="es-VE" altLang="es-VE">
              <a:latin typeface="Calibri" panose="020F0502020204030204" pitchFamily="34" charset="0"/>
            </a:endParaRPr>
          </a:p>
          <a:p>
            <a:pPr eaLnBrk="1" hangingPunct="1"/>
            <a:endParaRPr lang="es-VE" altLang="es-VE">
              <a:latin typeface="Calibri" panose="020F0502020204030204" pitchFamily="34" charset="0"/>
            </a:endParaRPr>
          </a:p>
        </p:txBody>
      </p:sp>
      <p:cxnSp>
        <p:nvCxnSpPr>
          <p:cNvPr id="18" name="17 Conector recto"/>
          <p:cNvCxnSpPr/>
          <p:nvPr/>
        </p:nvCxnSpPr>
        <p:spPr>
          <a:xfrm rot="5400000" flipH="1" flipV="1">
            <a:off x="2629693" y="1672432"/>
            <a:ext cx="5762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259" name="18 CuadroTexto"/>
          <p:cNvSpPr txBox="1">
            <a:spLocks noChangeArrowheads="1"/>
          </p:cNvSpPr>
          <p:nvPr/>
        </p:nvSpPr>
        <p:spPr bwMode="auto">
          <a:xfrm>
            <a:off x="2674938" y="1241425"/>
            <a:ext cx="3175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A</a:t>
            </a:r>
          </a:p>
        </p:txBody>
      </p:sp>
      <p:cxnSp>
        <p:nvCxnSpPr>
          <p:cNvPr id="20" name="19 Conector recto"/>
          <p:cNvCxnSpPr/>
          <p:nvPr/>
        </p:nvCxnSpPr>
        <p:spPr>
          <a:xfrm rot="5400000">
            <a:off x="4993482" y="2572544"/>
            <a:ext cx="122396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1" name="20 Conector recto"/>
          <p:cNvCxnSpPr/>
          <p:nvPr/>
        </p:nvCxnSpPr>
        <p:spPr>
          <a:xfrm rot="5400000">
            <a:off x="5641182" y="2569369"/>
            <a:ext cx="1223962"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2" name="21 Conector recto de flecha"/>
          <p:cNvCxnSpPr/>
          <p:nvPr/>
        </p:nvCxnSpPr>
        <p:spPr>
          <a:xfrm>
            <a:off x="5605463" y="21764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3" name="22 Conector recto de flecha"/>
          <p:cNvCxnSpPr/>
          <p:nvPr/>
        </p:nvCxnSpPr>
        <p:spPr>
          <a:xfrm>
            <a:off x="5605463" y="23542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4" name="23 Conector recto de flecha"/>
          <p:cNvCxnSpPr/>
          <p:nvPr/>
        </p:nvCxnSpPr>
        <p:spPr>
          <a:xfrm>
            <a:off x="5588000" y="2544763"/>
            <a:ext cx="649288"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5" name="24 Conector recto de flecha"/>
          <p:cNvCxnSpPr/>
          <p:nvPr/>
        </p:nvCxnSpPr>
        <p:spPr>
          <a:xfrm>
            <a:off x="5592763" y="2760663"/>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6" name="25 Conector recto de flecha"/>
          <p:cNvCxnSpPr/>
          <p:nvPr/>
        </p:nvCxnSpPr>
        <p:spPr>
          <a:xfrm>
            <a:off x="5588000" y="2925763"/>
            <a:ext cx="649288"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7" name="26 Conector recto de flecha"/>
          <p:cNvCxnSpPr/>
          <p:nvPr/>
        </p:nvCxnSpPr>
        <p:spPr>
          <a:xfrm>
            <a:off x="5605463" y="2041525"/>
            <a:ext cx="647700" cy="1588"/>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a:off x="5605463" y="3106738"/>
            <a:ext cx="647700" cy="1587"/>
          </a:xfrm>
          <a:prstGeom prst="straightConnector1">
            <a:avLst/>
          </a:prstGeom>
          <a:ln w="28575">
            <a:solidFill>
              <a:srgbClr val="00B0F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0" name="29 Conector recto"/>
          <p:cNvCxnSpPr/>
          <p:nvPr/>
        </p:nvCxnSpPr>
        <p:spPr>
          <a:xfrm rot="5400000" flipH="1" flipV="1">
            <a:off x="5318918" y="1672432"/>
            <a:ext cx="5762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270" name="30 CuadroTexto"/>
          <p:cNvSpPr txBox="1">
            <a:spLocks noChangeArrowheads="1"/>
          </p:cNvSpPr>
          <p:nvPr/>
        </p:nvSpPr>
        <p:spPr bwMode="auto">
          <a:xfrm>
            <a:off x="5364163" y="1241425"/>
            <a:ext cx="3095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B</a:t>
            </a:r>
          </a:p>
        </p:txBody>
      </p:sp>
      <p:sp>
        <p:nvSpPr>
          <p:cNvPr id="10271" name="31 CuadroTexto"/>
          <p:cNvSpPr txBox="1">
            <a:spLocks noChangeArrowheads="1"/>
          </p:cNvSpPr>
          <p:nvPr/>
        </p:nvSpPr>
        <p:spPr bwMode="auto">
          <a:xfrm>
            <a:off x="5127625" y="2033588"/>
            <a:ext cx="3984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V</a:t>
            </a:r>
            <a:r>
              <a:rPr lang="es-VE" altLang="es-VE" baseline="-25000">
                <a:latin typeface="Calibri" panose="020F0502020204030204" pitchFamily="34" charset="0"/>
              </a:rPr>
              <a:t>B</a:t>
            </a:r>
          </a:p>
        </p:txBody>
      </p:sp>
      <p:sp>
        <p:nvSpPr>
          <p:cNvPr id="10272" name="32 CuadroTexto"/>
          <p:cNvSpPr txBox="1">
            <a:spLocks noChangeArrowheads="1"/>
          </p:cNvSpPr>
          <p:nvPr/>
        </p:nvSpPr>
        <p:spPr bwMode="auto">
          <a:xfrm>
            <a:off x="5184775" y="3479800"/>
            <a:ext cx="1547813"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VE" altLang="es-VE">
                <a:latin typeface="Calibri" panose="020F0502020204030204" pitchFamily="34" charset="0"/>
              </a:rPr>
              <a:t>en t=t</a:t>
            </a:r>
            <a:r>
              <a:rPr lang="es-VE" altLang="es-VE" baseline="-25000">
                <a:latin typeface="Calibri" panose="020F0502020204030204" pitchFamily="34" charset="0"/>
              </a:rPr>
              <a:t>o</a:t>
            </a:r>
            <a:r>
              <a:rPr lang="es-VE" altLang="es-VE">
                <a:latin typeface="Calibri" panose="020F0502020204030204" pitchFamily="34" charset="0"/>
              </a:rPr>
              <a:t>; V</a:t>
            </a:r>
            <a:r>
              <a:rPr lang="es-VE" altLang="es-VE" baseline="-25000">
                <a:latin typeface="Calibri" panose="020F0502020204030204" pitchFamily="34" charset="0"/>
              </a:rPr>
              <a:t>B</a:t>
            </a:r>
            <a:r>
              <a:rPr lang="es-VE" altLang="es-VE">
                <a:latin typeface="Calibri" panose="020F0502020204030204" pitchFamily="34" charset="0"/>
              </a:rPr>
              <a:t>= V</a:t>
            </a:r>
            <a:r>
              <a:rPr lang="es-VE" altLang="es-VE" baseline="-25000">
                <a:latin typeface="Calibri" panose="020F0502020204030204" pitchFamily="34" charset="0"/>
              </a:rPr>
              <a:t>0</a:t>
            </a:r>
          </a:p>
          <a:p>
            <a:pPr eaLnBrk="1" hangingPunct="1"/>
            <a:r>
              <a:rPr lang="es-VE" altLang="es-VE">
                <a:latin typeface="Calibri" panose="020F0502020204030204" pitchFamily="34" charset="0"/>
              </a:rPr>
              <a:t>en t=t</a:t>
            </a:r>
            <a:r>
              <a:rPr lang="es-VE" altLang="es-VE" baseline="-25000">
                <a:latin typeface="Calibri" panose="020F0502020204030204" pitchFamily="34" charset="0"/>
              </a:rPr>
              <a:t>1</a:t>
            </a:r>
            <a:r>
              <a:rPr lang="es-VE" altLang="es-VE">
                <a:latin typeface="Calibri" panose="020F0502020204030204" pitchFamily="34" charset="0"/>
              </a:rPr>
              <a:t>; V</a:t>
            </a:r>
            <a:r>
              <a:rPr lang="es-VE" altLang="es-VE" baseline="-25000">
                <a:latin typeface="Calibri" panose="020F0502020204030204" pitchFamily="34" charset="0"/>
              </a:rPr>
              <a:t>B</a:t>
            </a:r>
            <a:r>
              <a:rPr lang="es-VE" altLang="es-VE">
                <a:latin typeface="Calibri" panose="020F0502020204030204" pitchFamily="34" charset="0"/>
              </a:rPr>
              <a:t>= V</a:t>
            </a:r>
            <a:r>
              <a:rPr lang="es-VE" altLang="es-VE" baseline="-25000">
                <a:latin typeface="Calibri" panose="020F0502020204030204" pitchFamily="34" charset="0"/>
              </a:rPr>
              <a:t>0</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a:t>
            </a:r>
          </a:p>
          <a:p>
            <a:pPr eaLnBrk="1" hangingPunct="1"/>
            <a:r>
              <a:rPr lang="es-VE" altLang="es-VE">
                <a:latin typeface="Calibri" panose="020F0502020204030204" pitchFamily="34" charset="0"/>
              </a:rPr>
              <a:t>en t=t</a:t>
            </a:r>
            <a:r>
              <a:rPr lang="es-VE" altLang="es-VE" baseline="-25000">
                <a:latin typeface="Calibri" panose="020F0502020204030204" pitchFamily="34" charset="0"/>
              </a:rPr>
              <a:t>n</a:t>
            </a:r>
            <a:r>
              <a:rPr lang="es-VE" altLang="es-VE">
                <a:latin typeface="Calibri" panose="020F0502020204030204" pitchFamily="34" charset="0"/>
              </a:rPr>
              <a:t>; V</a:t>
            </a:r>
            <a:r>
              <a:rPr lang="es-VE" altLang="es-VE" baseline="-25000">
                <a:latin typeface="Calibri" panose="020F0502020204030204" pitchFamily="34" charset="0"/>
              </a:rPr>
              <a:t>B</a:t>
            </a:r>
            <a:r>
              <a:rPr lang="es-VE" altLang="es-VE">
                <a:latin typeface="Calibri" panose="020F0502020204030204" pitchFamily="34" charset="0"/>
              </a:rPr>
              <a:t>= V</a:t>
            </a:r>
            <a:r>
              <a:rPr lang="es-VE" altLang="es-VE" baseline="-25000">
                <a:latin typeface="Calibri" panose="020F0502020204030204" pitchFamily="34" charset="0"/>
              </a:rPr>
              <a:t>0</a:t>
            </a:r>
            <a:endParaRPr lang="es-VE" altLang="es-VE">
              <a:latin typeface="Calibri" panose="020F0502020204030204" pitchFamily="34" charset="0"/>
            </a:endParaRPr>
          </a:p>
          <a:p>
            <a:pPr eaLnBrk="1" hangingPunct="1"/>
            <a:endParaRPr lang="es-VE" altLang="es-VE">
              <a:latin typeface="Calibri" panose="020F050202020403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2824</TotalTime>
  <Words>1465</Words>
  <Application>Microsoft Office PowerPoint</Application>
  <PresentationFormat>Presentación en pantalla (4:3)</PresentationFormat>
  <Paragraphs>243</Paragraphs>
  <Slides>40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40</vt:i4>
      </vt:variant>
    </vt:vector>
  </HeadingPairs>
  <TitlesOfParts>
    <vt:vector size="44" baseType="lpstr">
      <vt:lpstr>Arial</vt:lpstr>
      <vt:lpstr>Calibri</vt:lpstr>
      <vt:lpstr>Symbol</vt:lpstr>
      <vt:lpstr>Tema de Office</vt:lpstr>
      <vt:lpstr>Tema IV CINEMÁTICA DE LOS FLUIDOS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IV CINEMÁTICA DE LOS FLUIDOS</dc:title>
  <dc:creator>Georgio</dc:creator>
  <cp:lastModifiedBy>Precision M6500</cp:lastModifiedBy>
  <cp:revision>283</cp:revision>
  <dcterms:created xsi:type="dcterms:W3CDTF">2010-10-30T16:08:10Z</dcterms:created>
  <dcterms:modified xsi:type="dcterms:W3CDTF">2015-04-07T03:12:29Z</dcterms:modified>
</cp:coreProperties>
</file>