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332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4" r:id="rId13"/>
    <p:sldId id="345" r:id="rId14"/>
    <p:sldId id="346" r:id="rId15"/>
    <p:sldId id="348" r:id="rId16"/>
    <p:sldId id="347" r:id="rId17"/>
    <p:sldId id="349" r:id="rId18"/>
    <p:sldId id="350" r:id="rId19"/>
    <p:sldId id="359" r:id="rId20"/>
    <p:sldId id="361" r:id="rId21"/>
    <p:sldId id="36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66" r:id="rId31"/>
    <p:sldId id="363" r:id="rId32"/>
    <p:sldId id="364" r:id="rId33"/>
    <p:sldId id="365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03" autoAdjust="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28"/>
    </p:cViewPr>
  </p:sorterViewPr>
  <p:notesViewPr>
    <p:cSldViewPr>
      <p:cViewPr varScale="1">
        <p:scale>
          <a:sx n="34" d="100"/>
          <a:sy n="34" d="100"/>
        </p:scale>
        <p:origin x="-14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376604D0-90A0-44C8-9FAD-210543E853C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0035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286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047F601-9121-4241-ACF1-1E5150756E7E}" type="slidenum">
              <a:rPr lang="es-ES_tradnl" altLang="es-ES" sz="1200" smtClean="0"/>
              <a:pPr/>
              <a:t>8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026855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51BD85-D35F-4890-8F18-02F89366F98D}" type="slidenum">
              <a:rPr lang="es-ES_tradnl" altLang="es-ES" sz="1200" smtClean="0"/>
              <a:pPr/>
              <a:t>17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082696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3AC1BA6-36B2-4C8A-BD06-D9D83F78222F}" type="slidenum">
              <a:rPr lang="es-ES_tradnl" altLang="es-ES" sz="1200" smtClean="0"/>
              <a:pPr/>
              <a:t>18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4271669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78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51BD85-D35F-4890-8F18-02F89366F98D}" type="slidenum">
              <a:rPr lang="es-ES_tradnl" altLang="es-ES" sz="1200" smtClean="0"/>
              <a:pPr/>
              <a:t>19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851812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3AC1BA6-36B2-4C8A-BD06-D9D83F78222F}" type="slidenum">
              <a:rPr lang="es-ES_tradnl" altLang="es-ES" sz="1200" smtClean="0"/>
              <a:pPr/>
              <a:t>20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5112933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3AC1BA6-36B2-4C8A-BD06-D9D83F78222F}" type="slidenum">
              <a:rPr lang="es-ES_tradnl" altLang="es-ES" sz="1200" smtClean="0"/>
              <a:pPr/>
              <a:t>21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3376997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dirty="0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7BC5D9-0DFD-4DA2-ACD1-9357FA9F2CC4}" type="slidenum">
              <a:rPr lang="es-ES_tradnl" altLang="es-ES" sz="1200" smtClean="0"/>
              <a:pPr/>
              <a:t>22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7580310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3F63674-6ED2-4332-BD99-CC7E8008F9D6}" type="slidenum">
              <a:rPr lang="es-ES_tradnl" altLang="es-ES" sz="1200" smtClean="0"/>
              <a:pPr/>
              <a:t>23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40186560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DD9D54C-085B-4F33-B7E7-7AED9BCDD83E}" type="slidenum">
              <a:rPr lang="es-ES_tradnl" altLang="es-ES" sz="1200" smtClean="0"/>
              <a:pPr/>
              <a:t>24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937072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31CD818-6332-4C84-8466-8D9D958ED763}" type="slidenum">
              <a:rPr lang="es-ES_tradnl" altLang="es-ES" sz="1200" smtClean="0"/>
              <a:pPr/>
              <a:t>25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15075037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3EC51EE-8335-4039-B985-2594BEF1D907}" type="slidenum">
              <a:rPr lang="es-ES_tradnl" altLang="es-ES" sz="1200" smtClean="0"/>
              <a:pPr/>
              <a:t>26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1092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297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39100F2-04EF-4FF0-A289-10BB09C47CA4}" type="slidenum">
              <a:rPr lang="es-ES_tradnl" altLang="es-ES" sz="1200" smtClean="0"/>
              <a:pPr/>
              <a:t>9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4165309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442DFE0-50CC-4E6B-8D36-9435E2ECEE72}" type="slidenum">
              <a:rPr lang="es-ES_tradnl" altLang="es-ES" sz="1200" smtClean="0"/>
              <a:pPr/>
              <a:t>27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2489421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B480AC-1430-4CA1-A7FA-0839A2F2DBBA}" type="slidenum">
              <a:rPr lang="es-ES_tradnl" altLang="es-ES" sz="1200" smtClean="0"/>
              <a:pPr/>
              <a:t>28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5693437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B480AC-1430-4CA1-A7FA-0839A2F2DBBA}" type="slidenum">
              <a:rPr lang="es-ES_tradnl" altLang="es-ES" sz="1200" smtClean="0"/>
              <a:pPr/>
              <a:t>29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4665469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B480AC-1430-4CA1-A7FA-0839A2F2DBBA}" type="slidenum">
              <a:rPr lang="es-ES_tradnl" altLang="es-ES" sz="1200" smtClean="0"/>
              <a:pPr/>
              <a:t>30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9328029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B480AC-1430-4CA1-A7FA-0839A2F2DBBA}" type="slidenum">
              <a:rPr lang="es-ES_tradnl" altLang="es-ES" sz="1200" smtClean="0"/>
              <a:pPr/>
              <a:t>31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5103894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B480AC-1430-4CA1-A7FA-0839A2F2DBBA}" type="slidenum">
              <a:rPr lang="es-ES_tradnl" altLang="es-ES" sz="1200" smtClean="0"/>
              <a:pPr/>
              <a:t>32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7109939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B480AC-1430-4CA1-A7FA-0839A2F2DBBA}" type="slidenum">
              <a:rPr lang="es-ES_tradnl" altLang="es-ES" sz="1200" smtClean="0"/>
              <a:pPr/>
              <a:t>33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79673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07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9614E4E-780E-408E-9328-EADB5A5C4188}" type="slidenum">
              <a:rPr lang="es-ES_tradnl" altLang="es-ES" sz="1200" smtClean="0"/>
              <a:pPr/>
              <a:t>10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879977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2822EE1-E642-4119-B040-313FA8ADF892}" type="slidenum">
              <a:rPr lang="es-ES_tradnl" altLang="es-ES" sz="1200" smtClean="0"/>
              <a:pPr/>
              <a:t>11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651527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27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A58D69E-FAEA-476A-8D4E-3041E8855C24}" type="slidenum">
              <a:rPr lang="es-ES_tradnl" altLang="es-ES" sz="1200" smtClean="0"/>
              <a:pPr/>
              <a:t>12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289928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740DB11-642B-4B90-A50D-208A794012D5}" type="slidenum">
              <a:rPr lang="es-ES_tradnl" altLang="es-ES" sz="1200" smtClean="0"/>
              <a:pPr/>
              <a:t>13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1351349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48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9B6883F-8336-4FA1-A3B5-4EB892293173}" type="slidenum">
              <a:rPr lang="es-ES_tradnl" altLang="es-ES" sz="1200" smtClean="0"/>
              <a:pPr/>
              <a:t>14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398419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C1DBF9A-F0F4-434D-9CF8-F217C5D10F70}" type="slidenum">
              <a:rPr lang="es-ES_tradnl" altLang="es-ES" sz="1200" smtClean="0"/>
              <a:pPr/>
              <a:t>15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3891434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8AABDF8-FA3D-46D6-A139-B5DDEE75F22A}" type="slidenum">
              <a:rPr lang="es-ES_tradnl" altLang="es-ES" sz="1200" smtClean="0"/>
              <a:pPr/>
              <a:t>16</a:t>
            </a:fld>
            <a:endParaRPr lang="es-ES_tradnl" altLang="es-ES" sz="1200" smtClean="0"/>
          </a:p>
        </p:txBody>
      </p:sp>
    </p:spTree>
    <p:extLst>
      <p:ext uri="{BB962C8B-B14F-4D97-AF65-F5344CB8AC3E}">
        <p14:creationId xmlns:p14="http://schemas.microsoft.com/office/powerpoint/2010/main" val="2598230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240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229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394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269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518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65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07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207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946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99982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6525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Clase 4  -  Lámina </a:t>
            </a:r>
            <a:fld id="{89C4B69C-2099-41D6-A2B9-F9B92E651E99}" type="slidenum">
              <a:rPr lang="es-ES_tradnl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pPr algn="ctr" eaLnBrk="0" hangingPunct="0">
                <a:defRPr/>
              </a:pPr>
              <a:t>‹Nº›</a:t>
            </a:fld>
            <a:endParaRPr lang="es-ES_tradnl" sz="1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emf"/><Relationship Id="rId4" Type="http://schemas.microsoft.com/office/2007/relationships/hdphoto" Target="../media/hdphoto1.wd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63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64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66" name="65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7" name="Text Box 12"/>
          <p:cNvSpPr txBox="1">
            <a:spLocks noChangeArrowheads="1"/>
          </p:cNvSpPr>
          <p:nvPr/>
        </p:nvSpPr>
        <p:spPr bwMode="auto">
          <a:xfrm>
            <a:off x="6804248" y="0"/>
            <a:ext cx="2339752" cy="648024"/>
          </a:xfrm>
          <a:prstGeom prst="rect">
            <a:avLst/>
          </a:prstGeom>
          <a:solidFill>
            <a:schemeClr val="accent3">
              <a:lumMod val="85000"/>
            </a:schemeClr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CONTENIDO</a:t>
            </a:r>
          </a:p>
        </p:txBody>
      </p:sp>
      <p:sp>
        <p:nvSpPr>
          <p:cNvPr id="68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69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71" name="Group 32"/>
          <p:cNvGrpSpPr>
            <a:grpSpLocks/>
          </p:cNvGrpSpPr>
          <p:nvPr/>
        </p:nvGrpSpPr>
        <p:grpSpPr bwMode="auto">
          <a:xfrm>
            <a:off x="6875462" y="4588292"/>
            <a:ext cx="2268538" cy="1799220"/>
            <a:chOff x="4354" y="2566"/>
            <a:chExt cx="1429" cy="944"/>
          </a:xfrm>
          <a:solidFill>
            <a:srgbClr val="00B050"/>
          </a:solidFill>
        </p:grpSpPr>
        <p:sp>
          <p:nvSpPr>
            <p:cNvPr id="72" name="Text Box 20"/>
            <p:cNvSpPr txBox="1">
              <a:spLocks noChangeArrowheads="1"/>
            </p:cNvSpPr>
            <p:nvPr/>
          </p:nvSpPr>
          <p:spPr bwMode="auto">
            <a:xfrm>
              <a:off x="4354" y="2566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3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4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75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76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77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78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79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80" name="Rectangle 6"/>
          <p:cNvSpPr>
            <a:spLocks noChangeArrowheads="1"/>
          </p:cNvSpPr>
          <p:nvPr/>
        </p:nvSpPr>
        <p:spPr bwMode="auto">
          <a:xfrm>
            <a:off x="539750" y="233118"/>
            <a:ext cx="5618163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 algn="ctr" eaLnBrk="1" hangingPunct="1">
              <a:lnSpc>
                <a:spcPct val="120000"/>
              </a:lnSpc>
              <a:defRPr/>
            </a:pPr>
            <a:r>
              <a:rPr lang="es-VE" sz="25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Métodos Numéricos </a:t>
            </a:r>
          </a:p>
          <a:p>
            <a:pPr algn="ctr" eaLnBrk="1" hangingPunct="1">
              <a:lnSpc>
                <a:spcPct val="120000"/>
              </a:lnSpc>
              <a:defRPr/>
            </a:pPr>
            <a:r>
              <a:rPr lang="es-VE" sz="25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para Ingenieros Químicos</a:t>
            </a:r>
            <a:endParaRPr lang="es-ES" sz="2500" b="1"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81" name="Rectangle 7"/>
          <p:cNvSpPr>
            <a:spLocks noChangeArrowheads="1"/>
          </p:cNvSpPr>
          <p:nvPr/>
        </p:nvSpPr>
        <p:spPr bwMode="auto">
          <a:xfrm>
            <a:off x="611188" y="5633708"/>
            <a:ext cx="5618162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 algn="ctr" eaLnBrk="1" hangingPunct="1">
              <a:lnSpc>
                <a:spcPct val="120000"/>
              </a:lnSpc>
              <a:defRPr/>
            </a:pPr>
            <a:r>
              <a:rPr lang="es-VE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Carlos Sánchez</a:t>
            </a:r>
          </a:p>
          <a:p>
            <a:pPr algn="ctr" eaLnBrk="1" hangingPunct="1">
              <a:lnSpc>
                <a:spcPct val="120000"/>
              </a:lnSpc>
              <a:defRPr/>
            </a:pPr>
            <a:r>
              <a:rPr lang="es-VE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Sem</a:t>
            </a:r>
            <a:r>
              <a:rPr lang="es-VE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 I-2015</a:t>
            </a:r>
            <a:endParaRPr lang="es-ES" b="1" dirty="0"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445635" y="1956053"/>
            <a:ext cx="6070508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VE" sz="5000" b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Tema </a:t>
            </a:r>
            <a:r>
              <a:rPr lang="es-VE" sz="50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N°5</a:t>
            </a:r>
            <a:r>
              <a:rPr lang="es-VE" sz="5000" b="1" cap="none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:</a:t>
            </a:r>
            <a:endParaRPr lang="es-VE" sz="50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lvl="0" algn="ctr"/>
            <a:r>
              <a:rPr lang="x-none" sz="5000" b="1" i="0" u="none" strike="noStrike" cap="none" spc="0" baseline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Ecuac</a:t>
            </a:r>
            <a:r>
              <a:rPr lang="en-US" sz="5000" b="1" i="0" u="none" strike="noStrike" cap="none" spc="0" baseline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 en</a:t>
            </a:r>
            <a:r>
              <a:rPr lang="x-none" sz="5000" b="1" i="0" u="none" strike="noStrike" cap="none" spc="0" baseline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Diferencias</a:t>
            </a:r>
            <a:endParaRPr lang="es-VE" sz="5000" b="1" i="0" u="none" strike="noStrike" cap="none" spc="0" baseline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/>
            <a:r>
              <a:rPr lang="x-none" sz="5000" b="1" i="0" u="none" strike="noStrike" cap="none" spc="0" baseline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5000" b="1" i="0" u="none" strike="noStrike" cap="none" spc="0" baseline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Finita</a:t>
            </a:r>
            <a:r>
              <a:rPr lang="x-none" sz="5000" b="1" i="0" u="none" strike="noStrike" cap="none" spc="0" baseline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endParaRPr lang="es-VE" sz="5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 autoUpdateAnimBg="0"/>
      <p:bldP spid="64" grpId="0" autoUpdateAnimBg="0"/>
      <p:bldP spid="65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1200150"/>
            <a:chOff x="113" y="340"/>
            <a:chExt cx="4207" cy="909"/>
          </a:xfrm>
        </p:grpSpPr>
        <p:sp>
          <p:nvSpPr>
            <p:cNvPr id="11327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Polinomios de Diferencias Divididas</a:t>
              </a:r>
            </a:p>
            <a:p>
              <a:r>
                <a:rPr lang="es-ES_tradnl" altLang="es-ES"/>
                <a:t>.Son formulados mediante el uso de valores conocidos de una tabla de datos experimentales.</a:t>
              </a:r>
            </a:p>
          </p:txBody>
        </p:sp>
        <p:sp>
          <p:nvSpPr>
            <p:cNvPr id="11328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127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127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12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128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128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12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128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98438" y="2420938"/>
            <a:ext cx="6677025" cy="830262"/>
            <a:chOff x="113" y="340"/>
            <a:chExt cx="4207" cy="523"/>
          </a:xfrm>
        </p:grpSpPr>
        <p:sp>
          <p:nvSpPr>
            <p:cNvPr id="1132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 b="1" i="1"/>
                <a:t>Los  datos utilizados en el polinomio no tienen q ser igualmente espaciados.</a:t>
              </a:r>
            </a:p>
          </p:txBody>
        </p:sp>
        <p:sp>
          <p:nvSpPr>
            <p:cNvPr id="11326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1128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179388" y="3716338"/>
          <a:ext cx="6491287" cy="2665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773"/>
                <a:gridCol w="745337"/>
                <a:gridCol w="2376173"/>
                <a:gridCol w="2603004"/>
              </a:tblGrid>
              <a:tr h="666353"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/>
                        <a:t>X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F(X)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Primera</a:t>
                      </a:r>
                      <a:r>
                        <a:rPr lang="es-ES_tradnl" sz="1800" baseline="0" dirty="0" smtClean="0"/>
                        <a:t> diferencia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Segunda diferencia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</a:tr>
              <a:tr h="666353"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X0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F(X0)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36" marR="91436" marT="45739" marB="45739"/>
                </a:tc>
              </a:tr>
              <a:tr h="666353"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X1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F(X1)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36" marR="91436" marT="45739" marB="45739"/>
                </a:tc>
              </a:tr>
              <a:tr h="666353"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X2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r>
                        <a:rPr lang="es-ES_tradnl" sz="1800" dirty="0" smtClean="0"/>
                        <a:t>F(X2)</a:t>
                      </a:r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36" marR="91436" marT="45739" marB="45739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36" marR="91436" marT="45739" marB="45739"/>
                </a:tc>
              </a:tr>
            </a:tbl>
          </a:graphicData>
        </a:graphic>
      </p:graphicFrame>
      <p:sp>
        <p:nvSpPr>
          <p:cNvPr id="113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08500"/>
            <a:ext cx="11525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135563"/>
            <a:ext cx="1141412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4437063"/>
            <a:ext cx="20843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44 Conector recto de flecha"/>
          <p:cNvCxnSpPr>
            <a:cxnSpLocks noChangeShapeType="1"/>
          </p:cNvCxnSpPr>
          <p:nvPr/>
        </p:nvCxnSpPr>
        <p:spPr bwMode="auto">
          <a:xfrm>
            <a:off x="1403350" y="4724400"/>
            <a:ext cx="7207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7" name="46 Conector recto de flecha"/>
          <p:cNvCxnSpPr>
            <a:cxnSpLocks noChangeShapeType="1"/>
          </p:cNvCxnSpPr>
          <p:nvPr/>
        </p:nvCxnSpPr>
        <p:spPr bwMode="auto">
          <a:xfrm flipV="1">
            <a:off x="1619250" y="4797425"/>
            <a:ext cx="504825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8" name="47 Conector recto de flecha"/>
          <p:cNvCxnSpPr>
            <a:cxnSpLocks noChangeShapeType="1"/>
          </p:cNvCxnSpPr>
          <p:nvPr/>
        </p:nvCxnSpPr>
        <p:spPr bwMode="auto">
          <a:xfrm>
            <a:off x="1403350" y="5516563"/>
            <a:ext cx="7207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9" name="48 Conector recto de flecha"/>
          <p:cNvCxnSpPr>
            <a:cxnSpLocks noChangeShapeType="1"/>
          </p:cNvCxnSpPr>
          <p:nvPr/>
        </p:nvCxnSpPr>
        <p:spPr bwMode="auto">
          <a:xfrm flipV="1">
            <a:off x="1619250" y="5661025"/>
            <a:ext cx="431800" cy="5762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2" name="51 Conector recto de flecha"/>
          <p:cNvCxnSpPr>
            <a:cxnSpLocks noChangeShapeType="1"/>
          </p:cNvCxnSpPr>
          <p:nvPr/>
        </p:nvCxnSpPr>
        <p:spPr bwMode="auto">
          <a:xfrm>
            <a:off x="3492500" y="4724400"/>
            <a:ext cx="7191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3" name="52 Conector recto de flecha"/>
          <p:cNvCxnSpPr>
            <a:cxnSpLocks noChangeShapeType="1"/>
          </p:cNvCxnSpPr>
          <p:nvPr/>
        </p:nvCxnSpPr>
        <p:spPr bwMode="auto">
          <a:xfrm flipV="1">
            <a:off x="3851275" y="4941888"/>
            <a:ext cx="504825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54" name="53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8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9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60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61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62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63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4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5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6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7343775" y="5196742"/>
            <a:ext cx="1792287" cy="5032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Divididas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50" grpId="0" autoUpdateAnimBg="0"/>
      <p:bldP spid="5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1200150"/>
            <a:chOff x="113" y="340"/>
            <a:chExt cx="4207" cy="909"/>
          </a:xfrm>
        </p:grpSpPr>
        <p:sp>
          <p:nvSpPr>
            <p:cNvPr id="12318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Para ajustar una tabla de n+1 puntos a un polinomio de grado n , el polinomio quedaría expresado como:</a:t>
              </a:r>
            </a:p>
          </p:txBody>
        </p:sp>
        <p:sp>
          <p:nvSpPr>
            <p:cNvPr id="1231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23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0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1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1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23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5" name="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77670" y="2212313"/>
            <a:ext cx="6474016" cy="830997"/>
          </a:xfrm>
          <a:prstGeom prst="rect">
            <a:avLst/>
          </a:prstGeom>
          <a:blipFill rotWithShape="1">
            <a:blip r:embed="rId3"/>
            <a:stretch>
              <a:fillRect b="-10294"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6738" y="3413969"/>
            <a:ext cx="5112568" cy="1856919"/>
          </a:xfrm>
          <a:prstGeom prst="rect">
            <a:avLst/>
          </a:prstGeom>
          <a:blipFill rotWithShape="1">
            <a:blip r:embed="rId4"/>
            <a:stretch>
              <a:fillRect l="-1788" t="-2623"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161925" y="5276850"/>
            <a:ext cx="6678613" cy="1200150"/>
            <a:chOff x="113" y="340"/>
            <a:chExt cx="4207" cy="909"/>
          </a:xfrm>
        </p:grpSpPr>
        <p:sp>
          <p:nvSpPr>
            <p:cNvPr id="12316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Donde los coeficientes b1 y b2 son expresiones de aproximación por diferencias divididas de ña primera y segunda derivada.</a:t>
              </a:r>
            </a:p>
          </p:txBody>
        </p:sp>
        <p:sp>
          <p:nvSpPr>
            <p:cNvPr id="1231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8" name="47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2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3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6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7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1" name="Text Box 21"/>
          <p:cNvSpPr txBox="1">
            <a:spLocks noChangeArrowheads="1"/>
          </p:cNvSpPr>
          <p:nvPr/>
        </p:nvSpPr>
        <p:spPr bwMode="auto">
          <a:xfrm>
            <a:off x="7343775" y="5196742"/>
            <a:ext cx="1792287" cy="5032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Divididas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 autoUpdateAnimBg="0"/>
      <p:bldP spid="46" grpId="0" autoUpdateAnimBg="0"/>
      <p:bldP spid="4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1568450"/>
            <a:chOff x="113" y="340"/>
            <a:chExt cx="4207" cy="1188"/>
          </a:xfrm>
        </p:grpSpPr>
        <p:sp>
          <p:nvSpPr>
            <p:cNvPr id="1334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En la práctica es común encontrar tablas en las que los valores de la variable independiente están uniformemente espaciados es decir que se cumple:</a:t>
              </a:r>
            </a:p>
          </p:txBody>
        </p:sp>
        <p:sp>
          <p:nvSpPr>
            <p:cNvPr id="13346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33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2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2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333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7624" y="2535287"/>
            <a:ext cx="2016962" cy="461665"/>
          </a:xfrm>
          <a:prstGeom prst="rect">
            <a:avLst/>
          </a:prstGeom>
          <a:blipFill rotWithShape="1">
            <a:blip r:embed="rId3"/>
            <a:stretch>
              <a:fillRect b="-2632"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6" name="5 Flecha izquierda"/>
          <p:cNvSpPr>
            <a:spLocks noChangeArrowheads="1"/>
          </p:cNvSpPr>
          <p:nvPr/>
        </p:nvSpPr>
        <p:spPr bwMode="auto">
          <a:xfrm>
            <a:off x="3779838" y="2565400"/>
            <a:ext cx="647700" cy="461963"/>
          </a:xfrm>
          <a:prstGeom prst="leftArrow">
            <a:avLst>
              <a:gd name="adj1" fmla="val 50000"/>
              <a:gd name="adj2" fmla="val 4994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4716463" y="2535238"/>
            <a:ext cx="1871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VE" altLang="es-ES"/>
              <a:t>Salto o Paso</a:t>
            </a:r>
            <a:endParaRPr lang="es-ES" altLang="es-ES"/>
          </a:p>
        </p:txBody>
      </p:sp>
      <p:grpSp>
        <p:nvGrpSpPr>
          <p:cNvPr id="35" name="Group 23"/>
          <p:cNvGrpSpPr>
            <a:grpSpLocks/>
          </p:cNvGrpSpPr>
          <p:nvPr/>
        </p:nvGrpSpPr>
        <p:grpSpPr bwMode="auto">
          <a:xfrm>
            <a:off x="125413" y="3224213"/>
            <a:ext cx="6678612" cy="1200150"/>
            <a:chOff x="113" y="340"/>
            <a:chExt cx="4207" cy="909"/>
          </a:xfrm>
        </p:grpSpPr>
        <p:sp>
          <p:nvSpPr>
            <p:cNvPr id="13343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De las ecuaciones anteriores si se sustituyera el término h en ellas se obtendrían expresiones como:</a:t>
              </a:r>
            </a:p>
          </p:txBody>
        </p:sp>
        <p:sp>
          <p:nvSpPr>
            <p:cNvPr id="13344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7" name="6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874" y="4424893"/>
            <a:ext cx="2788199" cy="809068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8" name="7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1780" y="5298267"/>
            <a:ext cx="4995342" cy="1055161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8" name="47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2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3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6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7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45" grpId="0" animBg="1" autoUpdateAnimBg="0"/>
      <p:bldP spid="46" grpId="0" autoUpdateAnimBg="0"/>
      <p:bldP spid="4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814388"/>
            <a:ext cx="6678613" cy="1568450"/>
            <a:chOff x="113" y="340"/>
            <a:chExt cx="4207" cy="1188"/>
          </a:xfrm>
        </p:grpSpPr>
        <p:sp>
          <p:nvSpPr>
            <p:cNvPr id="4120" name="Text Box 24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blipFill rotWithShape="1">
              <a:blip r:embed="rId3"/>
              <a:stretch>
                <a:fillRect l="-1446" t="-3101"/>
              </a:stretch>
            </a:blipFill>
            <a:ln>
              <a:noFill/>
              <a:headEnd/>
              <a:tailEnd/>
            </a:ln>
          </p:spPr>
          <p:txBody>
            <a:bodyPr/>
            <a:lstStyle/>
            <a:p>
              <a:r>
                <a:rPr lang="es-ES">
                  <a:noFill/>
                </a:rPr>
                <a:t> </a:t>
              </a:r>
            </a:p>
          </p:txBody>
        </p:sp>
        <p:sp>
          <p:nvSpPr>
            <p:cNvPr id="1436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43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5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43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45" name="Group 23"/>
          <p:cNvGrpSpPr>
            <a:grpSpLocks/>
          </p:cNvGrpSpPr>
          <p:nvPr/>
        </p:nvGrpSpPr>
        <p:grpSpPr bwMode="auto">
          <a:xfrm>
            <a:off x="0" y="2325688"/>
            <a:ext cx="6678613" cy="1200150"/>
            <a:chOff x="113" y="340"/>
            <a:chExt cx="4207" cy="909"/>
          </a:xfrm>
        </p:grpSpPr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Si se sustituye en alguna de las ecuaciones anteriores resultaría: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436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9" name="8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95736" y="3212571"/>
            <a:ext cx="3162853" cy="152169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48" name="Group 23"/>
          <p:cNvGrpSpPr>
            <a:grpSpLocks/>
          </p:cNvGrpSpPr>
          <p:nvPr/>
        </p:nvGrpSpPr>
        <p:grpSpPr bwMode="auto">
          <a:xfrm>
            <a:off x="168275" y="5222875"/>
            <a:ext cx="6678613" cy="1016000"/>
            <a:chOff x="113" y="340"/>
            <a:chExt cx="4207" cy="770"/>
          </a:xfrm>
        </p:grpSpPr>
        <p:sp>
          <p:nvSpPr>
            <p:cNvPr id="49" name="Text Box 24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340" y="340"/>
              <a:ext cx="3980" cy="770"/>
            </a:xfrm>
            <a:prstGeom prst="rect">
              <a:avLst/>
            </a:prstGeom>
            <a:blipFill rotWithShape="1">
              <a:blip r:embed="rId5"/>
              <a:stretch>
                <a:fillRect l="-1544"/>
              </a:stretch>
            </a:blipFill>
            <a:ln>
              <a:noFill/>
              <a:headEnd/>
              <a:tailEnd/>
            </a:ln>
          </p:spPr>
          <p:txBody>
            <a:bodyPr/>
            <a:lstStyle/>
            <a:p>
              <a:r>
                <a:rPr lang="es-ES">
                  <a:noFill/>
                </a:rPr>
                <a:t> </a:t>
              </a:r>
            </a:p>
          </p:txBody>
        </p:sp>
        <p:sp>
          <p:nvSpPr>
            <p:cNvPr id="14365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4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7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52" name="51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4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5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6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7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60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61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2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3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4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5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 autoUpdateAnimBg="0"/>
      <p:bldP spid="50" grpId="0" autoUpdateAnimBg="0"/>
      <p:bldP spid="51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814388"/>
            <a:ext cx="6678613" cy="1568450"/>
            <a:chOff x="113" y="340"/>
            <a:chExt cx="4207" cy="1188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El polinomio que se empleó anteriormente para las interpolaciones por diferencias divididas es el siguiente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5394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53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7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7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7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7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8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8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8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8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53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4" name="4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0181" y="2258480"/>
            <a:ext cx="6474016" cy="830997"/>
          </a:xfrm>
          <a:prstGeom prst="rect">
            <a:avLst/>
          </a:prstGeom>
          <a:blipFill rotWithShape="1">
            <a:blip r:embed="rId3"/>
            <a:stretch>
              <a:fillRect b="-9489"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51" name="Group 23"/>
          <p:cNvGrpSpPr>
            <a:grpSpLocks/>
          </p:cNvGrpSpPr>
          <p:nvPr/>
        </p:nvGrpSpPr>
        <p:grpSpPr bwMode="auto">
          <a:xfrm>
            <a:off x="-19050" y="3381375"/>
            <a:ext cx="6678613" cy="1201738"/>
            <a:chOff x="113" y="340"/>
            <a:chExt cx="4207" cy="909"/>
          </a:xfrm>
        </p:grpSpPr>
        <p:sp>
          <p:nvSpPr>
            <p:cNvPr id="52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Sustituyendo queda expresado de la siguiente manera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5392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5" name="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0423" y="4343842"/>
            <a:ext cx="6564746" cy="1911485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54" name="Group 23"/>
          <p:cNvGrpSpPr>
            <a:grpSpLocks/>
          </p:cNvGrpSpPr>
          <p:nvPr/>
        </p:nvGrpSpPr>
        <p:grpSpPr bwMode="auto">
          <a:xfrm>
            <a:off x="184150" y="2689901"/>
            <a:ext cx="6707188" cy="1200150"/>
            <a:chOff x="113" y="385"/>
            <a:chExt cx="4225" cy="909"/>
          </a:xfrm>
        </p:grpSpPr>
        <p:sp>
          <p:nvSpPr>
            <p:cNvPr id="55" name="Text Box 24"/>
            <p:cNvSpPr txBox="1">
              <a:spLocks noChangeArrowheads="1"/>
            </p:cNvSpPr>
            <p:nvPr/>
          </p:nvSpPr>
          <p:spPr bwMode="auto">
            <a:xfrm>
              <a:off x="358" y="385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Polinomio de Interpolación de Diferencias finitas de Newton hacia adelante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5390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6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7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8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60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61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62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3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4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5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6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692150"/>
            <a:ext cx="6678613" cy="2678113"/>
            <a:chOff x="113" y="340"/>
            <a:chExt cx="4207" cy="2027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2027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ES" dirty="0"/>
                <a:t>Si existe algún error en uno o varios valores de  las tablas de diferencias finitas permiten</a:t>
              </a:r>
            </a:p>
            <a:p>
              <a:pPr eaLnBrk="0" hangingPunct="0">
                <a:defRPr/>
              </a:pPr>
              <a:r>
                <a:rPr lang="es-ES" dirty="0"/>
                <a:t>detectarlo. </a:t>
              </a:r>
            </a:p>
            <a:p>
              <a:pPr eaLnBrk="0" hangingPunct="0">
                <a:defRPr/>
              </a:pPr>
              <a:r>
                <a:rPr lang="es-ES" dirty="0"/>
                <a:t>De manera que en algún momento los valores absolutos de las diferencias, en vez de</a:t>
              </a:r>
            </a:p>
            <a:p>
              <a:pPr eaLnBrk="0" hangingPunct="0">
                <a:defRPr/>
              </a:pPr>
              <a:r>
                <a:rPr lang="es-ES" dirty="0"/>
                <a:t>disminuir aumentan.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7438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74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2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3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3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74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36" name="Group 23"/>
          <p:cNvGrpSpPr>
            <a:grpSpLocks/>
          </p:cNvGrpSpPr>
          <p:nvPr/>
        </p:nvGrpSpPr>
        <p:grpSpPr bwMode="auto">
          <a:xfrm>
            <a:off x="168275" y="3138488"/>
            <a:ext cx="6678613" cy="1200150"/>
            <a:chOff x="113" y="340"/>
            <a:chExt cx="4207" cy="909"/>
          </a:xfrm>
        </p:grpSpPr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El polinomio de diferencias hacia atrás es definido por la ecuación: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7436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335463"/>
            <a:ext cx="63769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3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7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692150"/>
            <a:ext cx="6678613" cy="1570038"/>
            <a:chOff x="113" y="340"/>
            <a:chExt cx="4207" cy="1188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La tabla de diferencias finitas permiten determinar los valores faltantes de la ecuación del polinomio de diferencias finitas hacia adelante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6478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63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39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39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64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45" name="Group 23"/>
          <p:cNvGrpSpPr>
            <a:grpSpLocks/>
          </p:cNvGrpSpPr>
          <p:nvPr/>
        </p:nvGrpSpPr>
        <p:grpSpPr bwMode="auto">
          <a:xfrm>
            <a:off x="53975" y="2205038"/>
            <a:ext cx="6678613" cy="1200150"/>
            <a:chOff x="113" y="340"/>
            <a:chExt cx="4207" cy="909"/>
          </a:xfrm>
        </p:grpSpPr>
        <p:sp>
          <p:nvSpPr>
            <p:cNvPr id="46" name="Text Box 24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blipFill rotWithShape="1">
              <a:blip r:embed="rId3"/>
              <a:stretch>
                <a:fillRect l="-1544" t="-4061"/>
              </a:stretch>
            </a:blipFill>
            <a:ln>
              <a:noFill/>
              <a:headEnd/>
              <a:tailEnd/>
            </a:ln>
          </p:spPr>
          <p:txBody>
            <a:bodyPr/>
            <a:lstStyle/>
            <a:p>
              <a:r>
                <a:rPr lang="es-ES">
                  <a:noFill/>
                </a:rPr>
                <a:t> </a:t>
              </a:r>
            </a:p>
          </p:txBody>
        </p:sp>
        <p:sp>
          <p:nvSpPr>
            <p:cNvPr id="16476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87450" y="3284538"/>
          <a:ext cx="4679950" cy="296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374"/>
                <a:gridCol w="910346"/>
                <a:gridCol w="840321"/>
                <a:gridCol w="840321"/>
                <a:gridCol w="770294"/>
                <a:gridCol w="770294"/>
              </a:tblGrid>
              <a:tr h="370880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F(x)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r>
                        <a:rPr lang="es-VE" sz="1800" baseline="-25000" dirty="0" smtClean="0"/>
                        <a:t>1</a:t>
                      </a:r>
                      <a:endParaRPr lang="es-ES" sz="1800" baseline="-250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F(x</a:t>
                      </a:r>
                      <a:r>
                        <a:rPr lang="es-VE" sz="1800" baseline="-25000" dirty="0" smtClean="0"/>
                        <a:t>1</a:t>
                      </a:r>
                      <a:r>
                        <a:rPr lang="es-VE" sz="1800" dirty="0" smtClean="0"/>
                        <a:t>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r>
                        <a:rPr lang="es-VE" sz="1800" baseline="-25000" dirty="0" smtClean="0"/>
                        <a:t>2</a:t>
                      </a:r>
                      <a:endParaRPr lang="es-ES" sz="1800" baseline="-250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F(x</a:t>
                      </a:r>
                      <a:r>
                        <a:rPr lang="es-VE" sz="1800" baseline="-25000" dirty="0" smtClean="0"/>
                        <a:t>2</a:t>
                      </a:r>
                      <a:r>
                        <a:rPr lang="es-VE" sz="1800" dirty="0" smtClean="0"/>
                        <a:t>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r>
                        <a:rPr lang="es-VE" sz="1800" baseline="-25000" dirty="0" smtClean="0"/>
                        <a:t>3</a:t>
                      </a:r>
                      <a:endParaRPr lang="es-ES" sz="1800" baseline="-250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F(x</a:t>
                      </a:r>
                      <a:r>
                        <a:rPr lang="es-VE" sz="1800" baseline="-25000" dirty="0" smtClean="0"/>
                        <a:t>3</a:t>
                      </a:r>
                      <a:r>
                        <a:rPr lang="es-VE" sz="1800" dirty="0" smtClean="0"/>
                        <a:t>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</a:tr>
              <a:tr h="370880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r>
                        <a:rPr lang="es-VE" sz="1800" baseline="-25000" dirty="0" smtClean="0"/>
                        <a:t>4</a:t>
                      </a:r>
                      <a:endParaRPr lang="es-ES" sz="1800" baseline="-250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F(x</a:t>
                      </a:r>
                      <a:r>
                        <a:rPr lang="es-VE" sz="1800" baseline="-25000" dirty="0" smtClean="0"/>
                        <a:t>4</a:t>
                      </a:r>
                      <a:r>
                        <a:rPr lang="es-VE" sz="1800" dirty="0" smtClean="0"/>
                        <a:t>)</a:t>
                      </a:r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25" marB="45725"/>
                </a:tc>
              </a:tr>
            </a:tbl>
          </a:graphicData>
        </a:graphic>
      </p:graphicFrame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3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7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 autoUpdateAnimBg="0"/>
      <p:bldP spid="47" grpId="0" autoUpdateAnimBg="0"/>
      <p:bldP spid="48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692150"/>
            <a:ext cx="6678613" cy="1570038"/>
            <a:chOff x="113" y="340"/>
            <a:chExt cx="4207" cy="1188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Las diferencias centrales son operadores que se emplean cuando el valor a interpolar se encuentra en el centro de la tabla.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8616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84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36" name="Group 23"/>
          <p:cNvGrpSpPr>
            <a:grpSpLocks/>
          </p:cNvGrpSpPr>
          <p:nvPr/>
        </p:nvGrpSpPr>
        <p:grpSpPr bwMode="auto">
          <a:xfrm>
            <a:off x="-19050" y="2205038"/>
            <a:ext cx="6678613" cy="2676525"/>
            <a:chOff x="113" y="340"/>
            <a:chExt cx="4207" cy="2027"/>
          </a:xfrm>
        </p:grpSpPr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2027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Existen muchos polinomios de interpolación para diferencias centrales lo que los diferencia es el recorrido que se hace a lo largo de la tabla. Por ejemplo a continuación se muestra el recorrido hecho para las diferencias centrales de Gauss 1 y Gauss 2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8614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3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7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751642"/>
            <a:ext cx="6678613" cy="1374926"/>
            <a:chOff x="113" y="385"/>
            <a:chExt cx="4207" cy="1040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516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Las ecuaciones de los polinomios son respectivamente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9651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946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9" name="48 CuadroTexto"/>
          <p:cNvSpPr txBox="1">
            <a:spLocks noChangeArrowheads="1"/>
          </p:cNvSpPr>
          <p:nvPr/>
        </p:nvSpPr>
        <p:spPr bwMode="auto">
          <a:xfrm>
            <a:off x="-19050" y="2039856"/>
            <a:ext cx="424815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VE" altLang="es-ES" dirty="0"/>
              <a:t>Gauss 1:</a:t>
            </a:r>
            <a:endParaRPr lang="es-ES" altLang="es-ES" dirty="0"/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9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72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73" name="72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4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75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77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78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9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80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81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82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3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4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5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86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  <p:sp>
        <p:nvSpPr>
          <p:cNvPr id="42" name="41 CuadroTexto"/>
          <p:cNvSpPr txBox="1">
            <a:spLocks noChangeArrowheads="1"/>
          </p:cNvSpPr>
          <p:nvPr/>
        </p:nvSpPr>
        <p:spPr bwMode="auto">
          <a:xfrm>
            <a:off x="6018" y="3771518"/>
            <a:ext cx="424815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VE" altLang="es-ES" dirty="0"/>
              <a:t>Gauss </a:t>
            </a:r>
            <a:r>
              <a:rPr lang="es-VE" altLang="es-ES" dirty="0" smtClean="0"/>
              <a:t>2:</a:t>
            </a:r>
            <a:endParaRPr lang="es-ES" alt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8" y="2941263"/>
            <a:ext cx="67722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7" y="4623788"/>
            <a:ext cx="6688812" cy="38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9" grpId="0" animBg="1" autoUpdateAnimBg="0"/>
      <p:bldP spid="63" grpId="0" autoUpdateAnimBg="0"/>
      <p:bldP spid="72" grpId="0" animBg="1" autoUpdateAnimBg="0"/>
      <p:bldP spid="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381599"/>
              </p:ext>
            </p:extLst>
          </p:nvPr>
        </p:nvGraphicFramePr>
        <p:xfrm>
          <a:off x="179388" y="752475"/>
          <a:ext cx="6096000" cy="564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457149">
                <a:tc>
                  <a:txBody>
                    <a:bodyPr/>
                    <a:lstStyle/>
                    <a:p>
                      <a:r>
                        <a:rPr lang="es-V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x</a:t>
                      </a:r>
                      <a:r>
                        <a:rPr lang="el-GR" sz="2400" b="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α</a:t>
                      </a:r>
                      <a:endParaRPr lang="es-ES" sz="2400" b="1" baseline="-25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2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s-E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5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6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5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VE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VE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VE" sz="1800" dirty="0" smtClean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715" marB="45715"/>
                </a:tc>
              </a:tr>
            </a:tbl>
          </a:graphicData>
        </a:graphic>
      </p:graphicFrame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84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4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84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cxnSp>
        <p:nvCxnSpPr>
          <p:cNvPr id="7" name="6 Conector recto de flecha"/>
          <p:cNvCxnSpPr/>
          <p:nvPr/>
        </p:nvCxnSpPr>
        <p:spPr bwMode="auto">
          <a:xfrm flipV="1">
            <a:off x="1187450" y="2563813"/>
            <a:ext cx="576263" cy="3492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 bwMode="auto">
          <a:xfrm>
            <a:off x="2339975" y="2414588"/>
            <a:ext cx="360363" cy="25876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 bwMode="auto">
          <a:xfrm flipV="1">
            <a:off x="3132138" y="2414588"/>
            <a:ext cx="215900" cy="3238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 bwMode="auto">
          <a:xfrm>
            <a:off x="3924300" y="2414588"/>
            <a:ext cx="287338" cy="3238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 bwMode="auto">
          <a:xfrm>
            <a:off x="1187450" y="2913063"/>
            <a:ext cx="576263" cy="228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 bwMode="auto">
          <a:xfrm flipV="1">
            <a:off x="2339975" y="2913063"/>
            <a:ext cx="360363" cy="228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 bwMode="auto">
          <a:xfrm>
            <a:off x="3132138" y="2913063"/>
            <a:ext cx="215900" cy="228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 bwMode="auto">
          <a:xfrm flipV="1">
            <a:off x="3924300" y="2913063"/>
            <a:ext cx="431800" cy="228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 bwMode="auto">
          <a:xfrm>
            <a:off x="4572000" y="3027363"/>
            <a:ext cx="360363" cy="18573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3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7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62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  <p:extLst>
      <p:ext uri="{BB962C8B-B14F-4D97-AF65-F5344CB8AC3E}">
        <p14:creationId xmlns:p14="http://schemas.microsoft.com/office/powerpoint/2010/main" val="2237732385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18 Rectángulo"/>
          <p:cNvSpPr>
            <a:spLocks noChangeArrowheads="1"/>
          </p:cNvSpPr>
          <p:nvPr/>
        </p:nvSpPr>
        <p:spPr bwMode="auto">
          <a:xfrm>
            <a:off x="6804025" y="548628"/>
            <a:ext cx="2339975" cy="6309372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858000" y="0"/>
            <a:ext cx="2286000" cy="59690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CONTENIDO</a:t>
            </a: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6857782" y="992367"/>
            <a:ext cx="2286218" cy="438325"/>
          </a:xfrm>
          <a:prstGeom prst="rect">
            <a:avLst/>
          </a:prstGeom>
          <a:solidFill>
            <a:schemeClr val="accent6"/>
          </a:solidFill>
          <a:ln>
            <a:solidFill>
              <a:schemeClr val="accent1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6858000" y="1847850"/>
            <a:ext cx="2286000" cy="825500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Objetivos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V="1">
            <a:off x="7127875" y="5418138"/>
            <a:ext cx="0" cy="0"/>
          </a:xfrm>
          <a:prstGeom prst="line">
            <a:avLst/>
          </a:prstGeom>
          <a:solidFill>
            <a:srgbClr val="00B050"/>
          </a:solidFill>
          <a:ln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grpSp>
        <p:nvGrpSpPr>
          <p:cNvPr id="4119" name="Group 23"/>
          <p:cNvGrpSpPr>
            <a:grpSpLocks/>
          </p:cNvGrpSpPr>
          <p:nvPr/>
        </p:nvGrpSpPr>
        <p:grpSpPr bwMode="auto">
          <a:xfrm>
            <a:off x="179388" y="1058863"/>
            <a:ext cx="6678612" cy="2308225"/>
            <a:chOff x="113" y="340"/>
            <a:chExt cx="4207" cy="1454"/>
          </a:xfrm>
        </p:grpSpPr>
        <p:sp>
          <p:nvSpPr>
            <p:cNvPr id="3091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Los polinomios de interpolación, responden al problema de encontrar una función matemática que represente y explique el comportamiento de un conjunto de valores de la variable independiente y dependiente. Expresados en forma discreta. </a:t>
              </a:r>
            </a:p>
          </p:txBody>
        </p:sp>
        <p:sp>
          <p:nvSpPr>
            <p:cNvPr id="3092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179388" y="3381375"/>
            <a:ext cx="6678612" cy="1200150"/>
            <a:chOff x="113" y="340"/>
            <a:chExt cx="4207" cy="756"/>
          </a:xfrm>
        </p:grpSpPr>
        <p:sp>
          <p:nvSpPr>
            <p:cNvPr id="3089" name="Text Box 27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s-ES_tradnl" altLang="es-ES"/>
                <a:t>Las funciones de aproximación más comúnmente usadas son aquellas que involucran combinaciones lineales de funciones simples.</a:t>
              </a:r>
            </a:p>
          </p:txBody>
        </p:sp>
        <p:sp>
          <p:nvSpPr>
            <p:cNvPr id="3090" name="Oval 28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125413" y="4652963"/>
            <a:ext cx="6678612" cy="1200150"/>
            <a:chOff x="113" y="340"/>
            <a:chExt cx="4207" cy="756"/>
          </a:xfrm>
        </p:grpSpPr>
        <p:sp>
          <p:nvSpPr>
            <p:cNvPr id="3087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Los polinomios son las funciones matemáticas más empleadas pues son fáciles de evaluar, de integrar  y de manipular algebráicamente</a:t>
              </a:r>
            </a:p>
          </p:txBody>
        </p:sp>
        <p:sp>
          <p:nvSpPr>
            <p:cNvPr id="3088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6858000" y="2913063"/>
            <a:ext cx="2286000" cy="1001712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Operadores Lineales</a:t>
            </a: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6875463" y="4120785"/>
            <a:ext cx="2230437" cy="50958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Polinomios de interpolación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7351713" y="4795838"/>
            <a:ext cx="1792287" cy="50323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Divididas</a:t>
            </a: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7351713" y="5373688"/>
            <a:ext cx="1792287" cy="50323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endParaRPr lang="es-ES_tradnl" sz="2000" b="1" dirty="0">
              <a:solidFill>
                <a:schemeClr val="bg1"/>
              </a:solidFill>
            </a:endParaRPr>
          </a:p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  <p:sp>
        <p:nvSpPr>
          <p:cNvPr id="41" name="Line 24"/>
          <p:cNvSpPr>
            <a:spLocks noChangeShapeType="1"/>
          </p:cNvSpPr>
          <p:nvPr/>
        </p:nvSpPr>
        <p:spPr bwMode="auto">
          <a:xfrm>
            <a:off x="7126288" y="4770438"/>
            <a:ext cx="1587" cy="1106487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42" name="Line 25"/>
          <p:cNvSpPr>
            <a:spLocks noChangeShapeType="1"/>
          </p:cNvSpPr>
          <p:nvPr/>
        </p:nvSpPr>
        <p:spPr bwMode="auto">
          <a:xfrm>
            <a:off x="7126288" y="4953000"/>
            <a:ext cx="179387" cy="0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>
            <a:off x="7127875" y="5657850"/>
            <a:ext cx="215900" cy="0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692150"/>
            <a:ext cx="6678613" cy="1201738"/>
            <a:chOff x="113" y="340"/>
            <a:chExt cx="4207" cy="909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Las ecuaciones de los polinomios son respectivamente</a:t>
              </a:r>
              <a:endParaRPr lang="es-ES_tradnl" dirty="0"/>
            </a:p>
            <a:p>
              <a:pPr eaLnBrk="0" hangingPunct="0">
                <a:defRPr/>
              </a:pPr>
              <a:endParaRPr lang="es-ES_tradnl" dirty="0"/>
            </a:p>
          </p:txBody>
        </p:sp>
        <p:sp>
          <p:nvSpPr>
            <p:cNvPr id="19651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946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9" name="48 CuadroTexto"/>
          <p:cNvSpPr txBox="1">
            <a:spLocks noChangeArrowheads="1"/>
          </p:cNvSpPr>
          <p:nvPr/>
        </p:nvSpPr>
        <p:spPr bwMode="auto">
          <a:xfrm>
            <a:off x="-19050" y="1628800"/>
            <a:ext cx="424815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VE" altLang="es-ES" dirty="0" err="1" smtClean="0"/>
              <a:t>Bessel</a:t>
            </a:r>
            <a:r>
              <a:rPr lang="es-VE" altLang="es-ES" dirty="0" smtClean="0"/>
              <a:t>:</a:t>
            </a:r>
            <a:endParaRPr lang="es-ES" altLang="es-ES" dirty="0"/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9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72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73" name="72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4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75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77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78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9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80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81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82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3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4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5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86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  <p:sp>
        <p:nvSpPr>
          <p:cNvPr id="42" name="41 CuadroTexto"/>
          <p:cNvSpPr txBox="1">
            <a:spLocks noChangeArrowheads="1"/>
          </p:cNvSpPr>
          <p:nvPr/>
        </p:nvSpPr>
        <p:spPr bwMode="auto">
          <a:xfrm>
            <a:off x="89481" y="3956577"/>
            <a:ext cx="424815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VE" altLang="es-ES" dirty="0" smtClean="0"/>
              <a:t>Stirling:</a:t>
            </a:r>
            <a:endParaRPr lang="es-ES" alt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2" y="2137302"/>
            <a:ext cx="672465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785" y="1767798"/>
            <a:ext cx="12382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1" y="4638424"/>
            <a:ext cx="6602732" cy="215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035" y="4218901"/>
            <a:ext cx="13335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049242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9" grpId="0" animBg="1" autoUpdateAnimBg="0"/>
      <p:bldP spid="63" grpId="0" autoUpdateAnimBg="0"/>
      <p:bldP spid="72" grpId="0" animBg="1" autoUpdateAnimBg="0"/>
      <p:bldP spid="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5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603487"/>
              </p:ext>
            </p:extLst>
          </p:nvPr>
        </p:nvGraphicFramePr>
        <p:xfrm>
          <a:off x="155575" y="752475"/>
          <a:ext cx="6497640" cy="564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205"/>
                <a:gridCol w="812205"/>
                <a:gridCol w="812205"/>
                <a:gridCol w="755360"/>
                <a:gridCol w="869050"/>
                <a:gridCol w="812205"/>
                <a:gridCol w="812205"/>
                <a:gridCol w="812205"/>
              </a:tblGrid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</a:rPr>
                        <a:t>Δ</a:t>
                      </a:r>
                      <a:r>
                        <a:rPr lang="es-VE" sz="1800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es-VE" sz="1800" dirty="0" smtClean="0">
                          <a:solidFill>
                            <a:schemeClr val="tx1"/>
                          </a:solidFill>
                        </a:rPr>
                        <a:t>f(x)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457149">
                <a:tc>
                  <a:txBody>
                    <a:bodyPr/>
                    <a:lstStyle/>
                    <a:p>
                      <a:r>
                        <a:rPr lang="es-V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x</a:t>
                      </a:r>
                      <a:r>
                        <a:rPr lang="el-GR" sz="2400" b="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α</a:t>
                      </a:r>
                      <a:endParaRPr lang="es-ES" sz="2400" b="1" baseline="-250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24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s-E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5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6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5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4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VE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3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baseline="30000" dirty="0" smtClean="0"/>
                        <a:t>2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VE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 smtClean="0"/>
                        <a:t>Δ</a:t>
                      </a:r>
                      <a:r>
                        <a:rPr lang="es-VE" sz="1800" dirty="0" smtClean="0"/>
                        <a:t>f(x)</a:t>
                      </a:r>
                      <a:endParaRPr lang="es-ES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x</a:t>
                      </a:r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r>
                        <a:rPr lang="es-VE" sz="1800" dirty="0" smtClean="0"/>
                        <a:t>f</a:t>
                      </a:r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  <a:tr h="370798">
                <a:tc>
                  <a:txBody>
                    <a:bodyPr/>
                    <a:lstStyle/>
                    <a:p>
                      <a:endParaRPr lang="es-VE" sz="1800" dirty="0" smtClean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L="91429" marR="91429" marT="45715" marB="45715"/>
                </a:tc>
              </a:tr>
            </a:tbl>
          </a:graphicData>
        </a:graphic>
      </p:graphicFrame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946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7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94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" name="5 Rectángulo redondeado"/>
          <p:cNvSpPr/>
          <p:nvPr/>
        </p:nvSpPr>
        <p:spPr bwMode="auto">
          <a:xfrm>
            <a:off x="995363" y="2625725"/>
            <a:ext cx="792162" cy="331788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55" name="54 Rectángulo redondeado"/>
          <p:cNvSpPr/>
          <p:nvPr/>
        </p:nvSpPr>
        <p:spPr bwMode="auto">
          <a:xfrm>
            <a:off x="1763713" y="3032125"/>
            <a:ext cx="792162" cy="331788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56" name="55 Rectángulo redondeado"/>
          <p:cNvSpPr/>
          <p:nvPr/>
        </p:nvSpPr>
        <p:spPr bwMode="auto">
          <a:xfrm>
            <a:off x="2555875" y="2625725"/>
            <a:ext cx="792163" cy="331788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57" name="56 Rectángulo redondeado"/>
          <p:cNvSpPr/>
          <p:nvPr/>
        </p:nvSpPr>
        <p:spPr bwMode="auto">
          <a:xfrm>
            <a:off x="3367088" y="2259013"/>
            <a:ext cx="792162" cy="330200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60" name="59 Rectángulo redondeado"/>
          <p:cNvSpPr/>
          <p:nvPr/>
        </p:nvSpPr>
        <p:spPr bwMode="auto">
          <a:xfrm>
            <a:off x="3402013" y="3032125"/>
            <a:ext cx="792162" cy="331788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61" name="60 Rectángulo redondeado"/>
          <p:cNvSpPr/>
          <p:nvPr/>
        </p:nvSpPr>
        <p:spPr bwMode="auto">
          <a:xfrm>
            <a:off x="4229100" y="2636838"/>
            <a:ext cx="792163" cy="330200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62" name="61 Rectángulo redondeado"/>
          <p:cNvSpPr/>
          <p:nvPr/>
        </p:nvSpPr>
        <p:spPr bwMode="auto">
          <a:xfrm>
            <a:off x="1763713" y="2251075"/>
            <a:ext cx="792162" cy="330200"/>
          </a:xfrm>
          <a:prstGeom prst="roundRect">
            <a:avLst/>
          </a:prstGeom>
          <a:noFill/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8" name="7 Rectángulo redondeado"/>
          <p:cNvSpPr>
            <a:spLocks noChangeArrowheads="1"/>
          </p:cNvSpPr>
          <p:nvPr/>
        </p:nvSpPr>
        <p:spPr bwMode="auto">
          <a:xfrm>
            <a:off x="995363" y="2597150"/>
            <a:ext cx="792162" cy="36988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4" name="63 Rectángulo redondeado"/>
          <p:cNvSpPr>
            <a:spLocks noChangeArrowheads="1"/>
          </p:cNvSpPr>
          <p:nvPr/>
        </p:nvSpPr>
        <p:spPr bwMode="auto">
          <a:xfrm>
            <a:off x="995363" y="3424238"/>
            <a:ext cx="792162" cy="36988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5" name="64 Rectángulo redondeado"/>
          <p:cNvSpPr>
            <a:spLocks noChangeArrowheads="1"/>
          </p:cNvSpPr>
          <p:nvPr/>
        </p:nvSpPr>
        <p:spPr bwMode="auto">
          <a:xfrm>
            <a:off x="1797050" y="2957513"/>
            <a:ext cx="792163" cy="3683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6" name="65 Rectángulo redondeado"/>
          <p:cNvSpPr>
            <a:spLocks noChangeArrowheads="1"/>
          </p:cNvSpPr>
          <p:nvPr/>
        </p:nvSpPr>
        <p:spPr bwMode="auto">
          <a:xfrm>
            <a:off x="2578100" y="2609850"/>
            <a:ext cx="792163" cy="36988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7" name="66 Rectángulo redondeado"/>
          <p:cNvSpPr>
            <a:spLocks noChangeArrowheads="1"/>
          </p:cNvSpPr>
          <p:nvPr/>
        </p:nvSpPr>
        <p:spPr bwMode="auto">
          <a:xfrm>
            <a:off x="2703513" y="3370263"/>
            <a:ext cx="790575" cy="36988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8" name="67 Rectángulo redondeado"/>
          <p:cNvSpPr>
            <a:spLocks noChangeArrowheads="1"/>
          </p:cNvSpPr>
          <p:nvPr/>
        </p:nvSpPr>
        <p:spPr bwMode="auto">
          <a:xfrm>
            <a:off x="3402013" y="2981325"/>
            <a:ext cx="792162" cy="36988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69" name="68 Rectángulo redondeado"/>
          <p:cNvSpPr>
            <a:spLocks noChangeArrowheads="1"/>
          </p:cNvSpPr>
          <p:nvPr/>
        </p:nvSpPr>
        <p:spPr bwMode="auto">
          <a:xfrm>
            <a:off x="4194175" y="2622550"/>
            <a:ext cx="792163" cy="36988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70" name="69 Rectángulo redondeado"/>
          <p:cNvSpPr>
            <a:spLocks noChangeArrowheads="1"/>
          </p:cNvSpPr>
          <p:nvPr/>
        </p:nvSpPr>
        <p:spPr bwMode="auto">
          <a:xfrm>
            <a:off x="4256088" y="3378200"/>
            <a:ext cx="792162" cy="36988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71" name="70 Rectángulo redondeado"/>
          <p:cNvSpPr>
            <a:spLocks noChangeArrowheads="1"/>
          </p:cNvSpPr>
          <p:nvPr/>
        </p:nvSpPr>
        <p:spPr bwMode="auto">
          <a:xfrm>
            <a:off x="5048250" y="3021013"/>
            <a:ext cx="792163" cy="3683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9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72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73" name="72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4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75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77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78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79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80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81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82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3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4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85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86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  <p:extLst>
      <p:ext uri="{BB962C8B-B14F-4D97-AF65-F5344CB8AC3E}">
        <p14:creationId xmlns:p14="http://schemas.microsoft.com/office/powerpoint/2010/main" val="3043132087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000"/>
                            </p:stCondLst>
                            <p:childTnLst>
                              <p:par>
                                <p:cTn id="198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8" grpId="0" animBg="1"/>
      <p:bldP spid="8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59" grpId="0" animBg="1" autoUpdateAnimBg="0"/>
      <p:bldP spid="63" grpId="0" autoUpdateAnimBg="0"/>
      <p:bldP spid="72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881063"/>
            <a:ext cx="6678613" cy="1568450"/>
            <a:chOff x="113" y="340"/>
            <a:chExt cx="4207" cy="1188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Con la Diferenciación Numérica Se puede hallar la derivada de orden N de una función f(x) dada en forma tabular a partir de los polinomios ya vistos en clase a partir de la ecuación:</a:t>
              </a:r>
              <a:endParaRPr lang="es-ES_tradnl" dirty="0"/>
            </a:p>
          </p:txBody>
        </p:sp>
        <p:sp>
          <p:nvSpPr>
            <p:cNvPr id="2050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04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49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4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49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49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4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49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50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50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50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50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5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552" y="2673979"/>
            <a:ext cx="4975273" cy="1871794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5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4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5" name="44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49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0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3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4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5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6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7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58" name="Text Box 22"/>
          <p:cNvSpPr txBox="1">
            <a:spLocks noChangeArrowheads="1"/>
          </p:cNvSpPr>
          <p:nvPr/>
        </p:nvSpPr>
        <p:spPr bwMode="auto">
          <a:xfrm>
            <a:off x="7336661" y="5880518"/>
            <a:ext cx="1792287" cy="707607"/>
          </a:xfrm>
          <a:prstGeom prst="rect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 autoUpdateAnimBg="0"/>
      <p:bldP spid="36" grpId="0" autoUpdateAnimBg="0"/>
      <p:bldP spid="44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881063"/>
            <a:ext cx="6678613" cy="1200150"/>
            <a:chOff x="113" y="340"/>
            <a:chExt cx="4207" cy="909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Integración Numérica </a:t>
              </a:r>
              <a:r>
                <a:rPr lang="es-VE" dirty="0" err="1"/>
                <a:t>tambien</a:t>
              </a:r>
              <a:r>
                <a:rPr lang="es-VE" dirty="0"/>
                <a:t> puede realizarse con las diferencias finitas empleando los métodos tradicionales para hallar el área bajo la curva</a:t>
              </a:r>
              <a:endParaRPr lang="es-ES_tradnl" dirty="0"/>
            </a:p>
          </p:txBody>
        </p:sp>
        <p:sp>
          <p:nvSpPr>
            <p:cNvPr id="21534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15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1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15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998" y="3109142"/>
            <a:ext cx="5666231" cy="2768130"/>
          </a:xfrm>
          <a:prstGeom prst="rect">
            <a:avLst/>
          </a:prstGeom>
          <a:blipFill rotWithShape="1">
            <a:blip r:embed="rId3"/>
            <a:stretch>
              <a:fillRect l="-1722"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125413" y="2206625"/>
            <a:ext cx="6678612" cy="461963"/>
            <a:chOff x="113" y="340"/>
            <a:chExt cx="4207" cy="350"/>
          </a:xfrm>
        </p:grpSpPr>
        <p:sp>
          <p:nvSpPr>
            <p:cNvPr id="3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350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El método del trapecio </a:t>
              </a:r>
              <a:endParaRPr lang="es-ES_tradnl" dirty="0"/>
            </a:p>
          </p:txBody>
        </p:sp>
        <p:sp>
          <p:nvSpPr>
            <p:cNvPr id="21532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7" name="46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1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5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6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7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 autoUpdateAnimBg="0"/>
      <p:bldP spid="45" grpId="0" autoUpdateAnimBg="0"/>
      <p:bldP spid="46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881063"/>
            <a:ext cx="6678613" cy="1568450"/>
            <a:chOff x="113" y="340"/>
            <a:chExt cx="4207" cy="1188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El método de corrección de </a:t>
              </a:r>
              <a:r>
                <a:rPr lang="es-VE" dirty="0" err="1"/>
                <a:t>Romberg</a:t>
              </a:r>
              <a:r>
                <a:rPr lang="es-VE" dirty="0"/>
                <a:t> mejora la precisión del método de trapecios cuando se conoce la función en intervalos igualmente espaciados.</a:t>
              </a:r>
              <a:endParaRPr lang="es-ES_tradnl" dirty="0"/>
            </a:p>
          </p:txBody>
        </p:sp>
        <p:sp>
          <p:nvSpPr>
            <p:cNvPr id="2255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254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4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5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5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25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565400"/>
            <a:ext cx="64897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360363" y="4732712"/>
            <a:ext cx="11509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VE" altLang="es-ES" dirty="0"/>
              <a:t>Donde</a:t>
            </a:r>
            <a:endParaRPr lang="es-ES" altLang="es-ES" dirty="0"/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6" name="45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1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4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5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6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7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" y="5229200"/>
            <a:ext cx="6573044" cy="120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6" grpId="0" animBg="1" autoUpdateAnimBg="0"/>
      <p:bldP spid="44" grpId="0" autoUpdateAnimBg="0"/>
      <p:bldP spid="45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995363"/>
            <a:ext cx="6678613" cy="1570037"/>
            <a:chOff x="113" y="340"/>
            <a:chExt cx="4207" cy="1188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Integración de tablas desigualmente espaciadas</a:t>
              </a:r>
            </a:p>
            <a:p>
              <a:pPr eaLnBrk="0" hangingPunct="0">
                <a:defRPr/>
              </a:pPr>
              <a:r>
                <a:rPr lang="es-VE" dirty="0"/>
                <a:t>Cuando las tablas son desigualmente espaciadas se aplica el métodos de los trapecios para cada segmento</a:t>
              </a:r>
              <a:endParaRPr lang="es-ES_tradnl" dirty="0"/>
            </a:p>
          </p:txBody>
        </p:sp>
        <p:sp>
          <p:nvSpPr>
            <p:cNvPr id="2357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356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6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6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6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35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0362" y="2961815"/>
            <a:ext cx="6208559" cy="1514517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5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4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5" name="44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49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0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3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4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5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6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7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 autoUpdateAnimBg="0"/>
      <p:bldP spid="36" grpId="0" autoUpdateAnimBg="0"/>
      <p:bldP spid="44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2741613"/>
            <a:ext cx="6678613" cy="1201737"/>
            <a:chOff x="113" y="340"/>
            <a:chExt cx="4207" cy="909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Para una tabla de n+1 puntos el polinomio de </a:t>
              </a:r>
              <a:r>
                <a:rPr lang="es-VE" dirty="0" err="1"/>
                <a:t>Lagrange</a:t>
              </a:r>
              <a:r>
                <a:rPr lang="es-VE" dirty="0"/>
                <a:t> es un polinomio de grado n que pasa por todos los puntos de la tabla y tiene  la forma:</a:t>
              </a:r>
            </a:p>
          </p:txBody>
        </p:sp>
        <p:sp>
          <p:nvSpPr>
            <p:cNvPr id="2460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458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59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46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53975" y="1147763"/>
            <a:ext cx="6678613" cy="1570037"/>
            <a:chOff x="113" y="340"/>
            <a:chExt cx="4207" cy="1188"/>
          </a:xfrm>
        </p:grpSpPr>
        <p:sp>
          <p:nvSpPr>
            <p:cNvPr id="3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8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El polinomio de </a:t>
              </a:r>
              <a:r>
                <a:rPr lang="es-VE" dirty="0" err="1"/>
                <a:t>Lagrange</a:t>
              </a:r>
              <a:r>
                <a:rPr lang="es-VE" dirty="0"/>
                <a:t>, se utiliza para el caso de puntos que no están igualmente espaciados, pero puede ser utilizado también para puntos equidistantes.</a:t>
              </a:r>
              <a:endParaRPr lang="es-ES_tradnl" dirty="0"/>
            </a:p>
          </p:txBody>
        </p:sp>
        <p:sp>
          <p:nvSpPr>
            <p:cNvPr id="2460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5" name="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2762" y="4014667"/>
            <a:ext cx="5936433" cy="461665"/>
          </a:xfrm>
          <a:prstGeom prst="rect">
            <a:avLst/>
          </a:prstGeom>
          <a:blipFill rotWithShape="1">
            <a:blip r:embed="rId3"/>
            <a:stretch>
              <a:fillRect b="-2667"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0" y="4748213"/>
            <a:ext cx="6678613" cy="1201737"/>
            <a:chOff x="113" y="340"/>
            <a:chExt cx="4207" cy="909"/>
          </a:xfrm>
        </p:grpSpPr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0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Donde los coeficientes </a:t>
              </a:r>
              <a:r>
                <a:rPr lang="es-VE" dirty="0" err="1"/>
                <a:t>a</a:t>
              </a:r>
              <a:r>
                <a:rPr lang="es-VE" sz="1600" dirty="0" err="1"/>
                <a:t>i</a:t>
              </a:r>
              <a:r>
                <a:rPr lang="es-VE" sz="1600" dirty="0"/>
                <a:t> </a:t>
              </a:r>
              <a:r>
                <a:rPr lang="es-VE" dirty="0"/>
                <a:t>se determinan de manera que la función </a:t>
              </a:r>
              <a:r>
                <a:rPr lang="es-VE" i="1" dirty="0"/>
                <a:t>fi</a:t>
              </a:r>
              <a:r>
                <a:rPr lang="es-VE" dirty="0"/>
                <a:t> pertenezca al rango de puntos que se quiere ajustar.</a:t>
              </a:r>
              <a:endParaRPr lang="es-ES_tradnl" dirty="0"/>
            </a:p>
          </p:txBody>
        </p:sp>
        <p:sp>
          <p:nvSpPr>
            <p:cNvPr id="24605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6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7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50" name="49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2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4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5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8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9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2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 autoUpdateAnimBg="0"/>
      <p:bldP spid="48" grpId="0" autoUpdateAnimBg="0"/>
      <p:bldP spid="49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1052513"/>
            <a:ext cx="6678613" cy="461962"/>
            <a:chOff x="113" y="340"/>
            <a:chExt cx="4207" cy="350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350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Para el primer termino se tiene:</a:t>
              </a:r>
            </a:p>
          </p:txBody>
        </p:sp>
        <p:sp>
          <p:nvSpPr>
            <p:cNvPr id="25631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56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1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1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1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2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2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2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2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6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5" name="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0362" y="2064572"/>
            <a:ext cx="6242093" cy="859979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150813" y="3429000"/>
            <a:ext cx="6678612" cy="830263"/>
            <a:chOff x="113" y="340"/>
            <a:chExt cx="4207" cy="629"/>
          </a:xfrm>
        </p:grpSpPr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62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Para los demás términos se cumple la ecuación genérica:</a:t>
              </a:r>
            </a:p>
          </p:txBody>
        </p:sp>
        <p:sp>
          <p:nvSpPr>
            <p:cNvPr id="2562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7" name="46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0095" y="4731462"/>
            <a:ext cx="6668942" cy="85997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s-ES">
                <a:noFill/>
              </a:rPr>
              <a:t> </a:t>
            </a:r>
          </a:p>
        </p:txBody>
      </p:sp>
      <p:sp>
        <p:nvSpPr>
          <p:cNvPr id="46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8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51" name="50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3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4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5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9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60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2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3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 autoUpdateAnimBg="0"/>
      <p:bldP spid="49" grpId="0" autoUpdateAnimBg="0"/>
      <p:bldP spid="50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1052513"/>
            <a:ext cx="6678613" cy="461962"/>
            <a:chOff x="113" y="340"/>
            <a:chExt cx="4207" cy="350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350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/>
                <a:t>Sustituyendo </a:t>
              </a:r>
              <a:r>
                <a:rPr lang="es-VE" dirty="0" err="1"/>
                <a:t>ai</a:t>
              </a:r>
              <a:r>
                <a:rPr lang="es-VE" dirty="0"/>
                <a:t> en la expresión principal se tiene:</a:t>
              </a:r>
            </a:p>
          </p:txBody>
        </p:sp>
        <p:sp>
          <p:nvSpPr>
            <p:cNvPr id="26655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66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46 CuadroTexto"/>
              <p:cNvSpPr txBox="1"/>
              <p:nvPr/>
            </p:nvSpPr>
            <p:spPr>
              <a:xfrm>
                <a:off x="61489" y="1638037"/>
                <a:ext cx="6686895" cy="86132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VE" b="0" i="1" smtClean="0">
                          <a:latin typeface="Cambria Math"/>
                          <a:cs typeface="+mn-cs"/>
                        </a:rPr>
                        <m:t>𝑓</m:t>
                      </m:r>
                      <m:r>
                        <a:rPr lang="es-VE" i="1">
                          <a:latin typeface="Cambria Math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es-VE" i="1"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(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𝑥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)(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𝑥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)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⋯(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𝑥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)</m:t>
                          </m:r>
                        </m:num>
                        <m:den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3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</m:t>
                          </m:r>
                          <m:r>
                            <a:rPr lang="es-VE" i="1">
                              <a:latin typeface="Cambria Math"/>
                              <a:ea typeface="Cambria Math"/>
                              <a:cs typeface="+mn-cs"/>
                            </a:rPr>
                            <m:t>⋯</m:t>
                          </m:r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</m:t>
                          </m:r>
                        </m:den>
                      </m:f>
                      <m:sSub>
                        <m:sSubPr>
                          <m:ctrlPr>
                            <a:rPr lang="es-VE" i="1" smtClean="0"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𝑓</m:t>
                          </m:r>
                        </m:e>
                        <m:sub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lang="es-VE" b="0" i="1" smtClean="0">
                          <a:latin typeface="Cambria Math"/>
                          <a:cs typeface="+mn-cs"/>
                        </a:rPr>
                        <m:t>+</m:t>
                      </m:r>
                    </m:oMath>
                  </m:oMathPara>
                </a14:m>
                <a:endParaRPr lang="es-ES" dirty="0">
                  <a:cs typeface="+mn-cs"/>
                </a:endParaRPr>
              </a:p>
            </p:txBody>
          </p:sp>
        </mc:Choice>
        <mc:Fallback xmlns="">
          <p:sp>
            <p:nvSpPr>
              <p:cNvPr id="47" name="4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89" y="1638037"/>
                <a:ext cx="6686895" cy="86132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45 CuadroTexto"/>
              <p:cNvSpPr txBox="1"/>
              <p:nvPr/>
            </p:nvSpPr>
            <p:spPr>
              <a:xfrm>
                <a:off x="170530" y="2845469"/>
                <a:ext cx="6528647" cy="86132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VE" b="0" i="1" smtClean="0">
                          <a:latin typeface="Cambria Math"/>
                          <a:cs typeface="+mn-cs"/>
                        </a:rPr>
                        <m:t>+</m:t>
                      </m:r>
                      <m:f>
                        <m:fPr>
                          <m:ctrlPr>
                            <a:rPr lang="es-VE" i="1"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(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𝑥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)(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𝑥</m:t>
                          </m:r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)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⋯(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𝑥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)</m:t>
                          </m:r>
                        </m:num>
                        <m:den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3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</m:t>
                          </m:r>
                          <m:r>
                            <a:rPr lang="es-VE" i="1">
                              <a:latin typeface="Cambria Math"/>
                              <a:ea typeface="Cambria Math"/>
                              <a:cs typeface="+mn-cs"/>
                            </a:rPr>
                            <m:t>⋯</m:t>
                          </m:r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  <a:cs typeface="+mn-cs"/>
                            </a:rPr>
                            <m:t>)</m:t>
                          </m:r>
                        </m:den>
                      </m:f>
                      <m:sSub>
                        <m:sSubPr>
                          <m:ctrlPr>
                            <a:rPr lang="es-VE" i="1" smtClean="0"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𝑓</m:t>
                          </m:r>
                        </m:e>
                        <m:sub>
                          <m:r>
                            <a:rPr lang="es-VE" b="0" i="1" smtClean="0">
                              <a:latin typeface="Cambria Math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lang="es-VE" b="0" i="1" smtClean="0">
                          <a:latin typeface="Cambria Math"/>
                          <a:cs typeface="+mn-cs"/>
                        </a:rPr>
                        <m:t>+</m:t>
                      </m:r>
                    </m:oMath>
                  </m:oMathPara>
                </a14:m>
                <a:endParaRPr lang="es-ES" dirty="0">
                  <a:cs typeface="+mn-cs"/>
                </a:endParaRPr>
              </a:p>
            </p:txBody>
          </p:sp>
        </mc:Choice>
        <mc:Fallback xmlns="">
          <p:sp>
            <p:nvSpPr>
              <p:cNvPr id="46" name="4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530" y="2845469"/>
                <a:ext cx="6528647" cy="8613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47 CuadroTexto"/>
              <p:cNvSpPr txBox="1"/>
              <p:nvPr/>
            </p:nvSpPr>
            <p:spPr>
              <a:xfrm>
                <a:off x="140912" y="4052409"/>
                <a:ext cx="5994718" cy="73314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VE" sz="2000" b="0" i="1" smtClean="0">
                          <a:latin typeface="Cambria Math"/>
                          <a:cs typeface="+mn-cs"/>
                        </a:rPr>
                        <m:t>+</m:t>
                      </m:r>
                      <m:r>
                        <a:rPr lang="es-VE" sz="2000" b="0" i="1" smtClean="0">
                          <a:latin typeface="Cambria Math"/>
                          <a:ea typeface="Cambria Math"/>
                          <a:cs typeface="+mn-cs"/>
                        </a:rPr>
                        <m:t>⋯+</m:t>
                      </m:r>
                      <m:f>
                        <m:fPr>
                          <m:ctrlPr>
                            <a:rPr lang="es-VE" sz="2000" i="1"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(</m:t>
                          </m:r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𝑥</m:t>
                          </m:r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b="0" i="1" smtClean="0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)(</m:t>
                          </m:r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𝑥</m:t>
                          </m:r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b="0" i="1" smtClean="0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)</m:t>
                          </m:r>
                          <m:r>
                            <a:rPr lang="es-VE" sz="2000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⋯(</m:t>
                          </m:r>
                          <m:r>
                            <a:rPr lang="es-VE" sz="2000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𝑥</m:t>
                          </m:r>
                          <m:r>
                            <a:rPr lang="es-VE" sz="2000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b="0" i="1" smtClean="0">
                                  <a:latin typeface="Cambria Math" panose="02040503050406030204" pitchFamily="18" charset="0"/>
                                  <a:ea typeface="Cambria Math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𝑛</m:t>
                              </m:r>
                              <m:r>
                                <a:rPr lang="es-VE" sz="2000" b="0" i="1" smtClean="0">
                                  <a:latin typeface="Cambria Math"/>
                                  <a:ea typeface="Cambria Math"/>
                                  <a:cs typeface="+mn-cs"/>
                                </a:rPr>
                                <m:t>−1</m:t>
                              </m:r>
                            </m:sub>
                          </m:sSub>
                          <m:r>
                            <a:rPr lang="es-VE" sz="2000" b="0" i="1" smtClean="0">
                              <a:latin typeface="Cambria Math"/>
                              <a:ea typeface="Cambria Math"/>
                              <a:cs typeface="+mn-cs"/>
                            </a:rPr>
                            <m:t>)</m:t>
                          </m:r>
                        </m:num>
                        <m:den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)(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)(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3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)</m:t>
                          </m:r>
                          <m:r>
                            <a:rPr lang="es-VE" sz="2000" i="1">
                              <a:latin typeface="Cambria Math"/>
                              <a:ea typeface="Cambria Math"/>
                              <a:cs typeface="+mn-cs"/>
                            </a:rPr>
                            <m:t>⋯</m:t>
                          </m:r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VE" sz="2000" i="1"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lang="es-VE" sz="2000" i="1">
                                  <a:latin typeface="Cambria Math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𝑛</m:t>
                              </m:r>
                              <m:r>
                                <a:rPr lang="es-VE" sz="2000" b="0" i="1" smtClean="0">
                                  <a:latin typeface="Cambria Math"/>
                                  <a:cs typeface="+mn-cs"/>
                                </a:rPr>
                                <m:t>−1</m:t>
                              </m:r>
                            </m:sub>
                          </m:sSub>
                          <m:r>
                            <a:rPr lang="es-VE" sz="2000" i="1">
                              <a:latin typeface="Cambria Math"/>
                              <a:cs typeface="+mn-cs"/>
                            </a:rPr>
                            <m:t>)</m:t>
                          </m:r>
                        </m:den>
                      </m:f>
                      <m:sSub>
                        <m:sSubPr>
                          <m:ctrlPr>
                            <a:rPr lang="es-VE" sz="2000" i="1" smtClean="0"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sSubPr>
                        <m:e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𝑓</m:t>
                          </m:r>
                        </m:e>
                        <m:sub>
                          <m:r>
                            <a:rPr lang="es-VE" sz="2000" b="0" i="1" smtClean="0">
                              <a:latin typeface="Cambria Math"/>
                              <a:cs typeface="+mn-cs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s-ES" sz="2000" dirty="0">
                  <a:cs typeface="+mn-cs"/>
                </a:endParaRPr>
              </a:p>
            </p:txBody>
          </p:sp>
        </mc:Choice>
        <mc:Fallback xmlns="">
          <p:sp>
            <p:nvSpPr>
              <p:cNvPr id="48" name="4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12" y="4052409"/>
                <a:ext cx="5994718" cy="73314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3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7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5224521"/>
            <a:ext cx="2849370" cy="889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 autoUpdateAnimBg="0"/>
      <p:bldP spid="44" grpId="0" autoUpdateAnimBg="0"/>
      <p:bldP spid="45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0" y="1052513"/>
            <a:ext cx="6678613" cy="1569352"/>
            <a:chOff x="113" y="340"/>
            <a:chExt cx="4207" cy="1189"/>
          </a:xfrm>
        </p:grpSpPr>
        <p:sp>
          <p:nvSpPr>
            <p:cNvPr id="412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 smtClean="0"/>
                <a:t>El polinomio de </a:t>
              </a:r>
              <a:r>
                <a:rPr lang="es-VE" dirty="0" err="1" smtClean="0"/>
                <a:t>Lagrange</a:t>
              </a:r>
              <a:r>
                <a:rPr lang="es-VE" dirty="0" smtClean="0"/>
                <a:t> es simplemente una reformulación del polinomio de Newton, que evita el cálculo de la tabla de diferencia divididas o de la tabla de diferencias finitas.</a:t>
              </a:r>
              <a:endParaRPr lang="es-VE" dirty="0"/>
            </a:p>
          </p:txBody>
        </p:sp>
        <p:sp>
          <p:nvSpPr>
            <p:cNvPr id="26655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66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35" name="Group 23"/>
          <p:cNvGrpSpPr>
            <a:grpSpLocks/>
          </p:cNvGrpSpPr>
          <p:nvPr/>
        </p:nvGrpSpPr>
        <p:grpSpPr bwMode="auto">
          <a:xfrm>
            <a:off x="6423" y="3383648"/>
            <a:ext cx="6678613" cy="1569352"/>
            <a:chOff x="113" y="340"/>
            <a:chExt cx="4207" cy="1189"/>
          </a:xfrm>
        </p:grpSpPr>
        <p:sp>
          <p:nvSpPr>
            <p:cNvPr id="36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189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s-VE" dirty="0" smtClean="0"/>
                <a:t>No obstante </a:t>
              </a:r>
              <a:r>
                <a:rPr lang="es-VE" dirty="0" err="1" smtClean="0"/>
                <a:t>Lagrange</a:t>
              </a:r>
              <a:r>
                <a:rPr lang="es-VE" dirty="0" smtClean="0"/>
                <a:t> se emplea cuando se conoce el orden del polinomio a Priori, de lo contario se prefieren los polinomios de diferencias.</a:t>
              </a:r>
              <a:endParaRPr lang="es-VE" dirty="0"/>
            </a:p>
          </p:txBody>
        </p:sp>
        <p:sp>
          <p:nvSpPr>
            <p:cNvPr id="44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53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7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8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9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0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61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42536818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18 Rectángulo"/>
          <p:cNvSpPr>
            <a:spLocks noChangeArrowheads="1"/>
          </p:cNvSpPr>
          <p:nvPr/>
        </p:nvSpPr>
        <p:spPr bwMode="auto">
          <a:xfrm>
            <a:off x="6804025" y="548628"/>
            <a:ext cx="2339973" cy="6309372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6858000" y="0"/>
            <a:ext cx="2286000" cy="59690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CONTENIDO</a:t>
            </a: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6858000" y="992188"/>
            <a:ext cx="2286000" cy="438150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6804025" y="1847978"/>
            <a:ext cx="2376488" cy="825749"/>
          </a:xfrm>
          <a:prstGeom prst="rect">
            <a:avLst/>
          </a:prstGeom>
          <a:solidFill>
            <a:schemeClr val="accent6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Objetivos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V="1">
            <a:off x="7127875" y="5418138"/>
            <a:ext cx="0" cy="0"/>
          </a:xfrm>
          <a:prstGeom prst="line">
            <a:avLst/>
          </a:prstGeom>
          <a:solidFill>
            <a:srgbClr val="00B050"/>
          </a:solidFill>
          <a:ln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3975" y="1014413"/>
            <a:ext cx="6678613" cy="830262"/>
            <a:chOff x="113" y="340"/>
            <a:chExt cx="4207" cy="523"/>
          </a:xfrm>
        </p:grpSpPr>
        <p:sp>
          <p:nvSpPr>
            <p:cNvPr id="4121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Definir los operadores lineales , sus propiedades y relaciones</a:t>
              </a:r>
            </a:p>
          </p:txBody>
        </p:sp>
        <p:sp>
          <p:nvSpPr>
            <p:cNvPr id="4122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3975" y="1878013"/>
            <a:ext cx="6678613" cy="830262"/>
            <a:chOff x="113" y="340"/>
            <a:chExt cx="4207" cy="523"/>
          </a:xfrm>
        </p:grpSpPr>
        <p:sp>
          <p:nvSpPr>
            <p:cNvPr id="4119" name="Text Box 27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s-ES_tradnl" altLang="es-ES"/>
                <a:t>Construir tablas de diferencias divididas y de diferencias finitas.</a:t>
              </a:r>
            </a:p>
          </p:txBody>
        </p:sp>
        <p:sp>
          <p:nvSpPr>
            <p:cNvPr id="4120" name="Oval 28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53975" y="2949575"/>
            <a:ext cx="6678613" cy="1200150"/>
            <a:chOff x="113" y="340"/>
            <a:chExt cx="4207" cy="756"/>
          </a:xfrm>
        </p:grpSpPr>
        <p:sp>
          <p:nvSpPr>
            <p:cNvPr id="4117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Identificar diferentes tipos de polinomios de interpolación y definir los criterios de selección de cada tipo y sus limitaciones.</a:t>
              </a:r>
            </a:p>
          </p:txBody>
        </p:sp>
        <p:sp>
          <p:nvSpPr>
            <p:cNvPr id="4118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53975" y="4327525"/>
            <a:ext cx="6678613" cy="830263"/>
            <a:chOff x="113" y="340"/>
            <a:chExt cx="4207" cy="523"/>
          </a:xfrm>
        </p:grpSpPr>
        <p:sp>
          <p:nvSpPr>
            <p:cNvPr id="4115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Resolver derivadas numéricas por tablas de diferencias.</a:t>
              </a:r>
            </a:p>
          </p:txBody>
        </p:sp>
        <p:sp>
          <p:nvSpPr>
            <p:cNvPr id="4116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34" name="Group 26"/>
          <p:cNvGrpSpPr>
            <a:grpSpLocks/>
          </p:cNvGrpSpPr>
          <p:nvPr/>
        </p:nvGrpSpPr>
        <p:grpSpPr bwMode="auto">
          <a:xfrm>
            <a:off x="53975" y="5407025"/>
            <a:ext cx="6678613" cy="830263"/>
            <a:chOff x="113" y="340"/>
            <a:chExt cx="4207" cy="523"/>
          </a:xfrm>
        </p:grpSpPr>
        <p:sp>
          <p:nvSpPr>
            <p:cNvPr id="4113" name="Text Box 27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s-ES_tradnl" altLang="es-ES"/>
                <a:t>Resolver integrales numéricas por los métodos de: Trapecio, Simpson y corrección de Romberg </a:t>
              </a:r>
            </a:p>
          </p:txBody>
        </p:sp>
        <p:sp>
          <p:nvSpPr>
            <p:cNvPr id="4114" name="Oval 28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36" name="Line 27"/>
          <p:cNvSpPr>
            <a:spLocks noChangeShapeType="1"/>
          </p:cNvSpPr>
          <p:nvPr/>
        </p:nvSpPr>
        <p:spPr bwMode="auto">
          <a:xfrm flipV="1">
            <a:off x="7127875" y="5418138"/>
            <a:ext cx="0" cy="0"/>
          </a:xfrm>
          <a:prstGeom prst="line">
            <a:avLst/>
          </a:prstGeom>
          <a:solidFill>
            <a:srgbClr val="00B050"/>
          </a:solidFill>
          <a:ln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44" name="Text Box 19"/>
          <p:cNvSpPr txBox="1">
            <a:spLocks noChangeArrowheads="1"/>
          </p:cNvSpPr>
          <p:nvPr/>
        </p:nvSpPr>
        <p:spPr bwMode="auto">
          <a:xfrm>
            <a:off x="6858000" y="2913063"/>
            <a:ext cx="2286000" cy="1001712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Operadores Lineales</a:t>
            </a:r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6875463" y="4120785"/>
            <a:ext cx="2230437" cy="50958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Polinomios de interpolación</a:t>
            </a:r>
          </a:p>
        </p:txBody>
      </p:sp>
      <p:sp>
        <p:nvSpPr>
          <p:cNvPr id="46" name="Text Box 21"/>
          <p:cNvSpPr txBox="1">
            <a:spLocks noChangeArrowheads="1"/>
          </p:cNvSpPr>
          <p:nvPr/>
        </p:nvSpPr>
        <p:spPr bwMode="auto">
          <a:xfrm>
            <a:off x="7351713" y="4795838"/>
            <a:ext cx="1792287" cy="50323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Divididas</a:t>
            </a:r>
          </a:p>
        </p:txBody>
      </p:sp>
      <p:sp>
        <p:nvSpPr>
          <p:cNvPr id="47" name="Text Box 22"/>
          <p:cNvSpPr txBox="1">
            <a:spLocks noChangeArrowheads="1"/>
          </p:cNvSpPr>
          <p:nvPr/>
        </p:nvSpPr>
        <p:spPr bwMode="auto">
          <a:xfrm>
            <a:off x="7351713" y="5373688"/>
            <a:ext cx="1792287" cy="50323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endParaRPr lang="es-ES_tradnl" sz="2000" b="1" dirty="0">
              <a:solidFill>
                <a:schemeClr val="bg1"/>
              </a:solidFill>
            </a:endParaRPr>
          </a:p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  <p:sp>
        <p:nvSpPr>
          <p:cNvPr id="48" name="Line 24"/>
          <p:cNvSpPr>
            <a:spLocks noChangeShapeType="1"/>
          </p:cNvSpPr>
          <p:nvPr/>
        </p:nvSpPr>
        <p:spPr bwMode="auto">
          <a:xfrm>
            <a:off x="7126288" y="4770438"/>
            <a:ext cx="1587" cy="1106487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>
            <a:off x="7126288" y="4953000"/>
            <a:ext cx="179387" cy="0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7127875" y="5657850"/>
            <a:ext cx="215900" cy="0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66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6876256" y="4829792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Integración </a:t>
            </a:r>
            <a:r>
              <a:rPr lang="es-ES_tradnl" sz="2000" b="1" dirty="0" err="1" smtClean="0">
                <a:solidFill>
                  <a:schemeClr val="bg1"/>
                </a:solidFill>
              </a:rPr>
              <a:t>Numerica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60363" y="880870"/>
            <a:ext cx="6318250" cy="156904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 smtClean="0"/>
              <a:t>Con la Diferenciación Numérica Se puede hallar la derivada de orden N de una función f(x) dada en forma tabular a partir de los polinomios ya vistos en clase a partir de la ecuación:</a:t>
            </a:r>
            <a:endParaRPr lang="es-ES_tradnl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3 CuadroTexto"/>
              <p:cNvSpPr txBox="1"/>
              <p:nvPr/>
            </p:nvSpPr>
            <p:spPr>
              <a:xfrm>
                <a:off x="539552" y="2673979"/>
                <a:ext cx="4975273" cy="18717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VE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s-VE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VE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V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VE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VE" b="0" i="1" smtClean="0">
                              <a:latin typeface="Cambria Math"/>
                            </a:rPr>
                            <m:t>h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  <m:sup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  <m:sup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+⋯</m:t>
                          </m:r>
                        </m:e>
                      </m:d>
                    </m:oMath>
                  </m:oMathPara>
                </a14:m>
                <a:endParaRPr lang="es-ES" dirty="0" smtClean="0"/>
              </a:p>
              <a:p>
                <a:endParaRPr lang="es-VE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VE" b="0" i="1" smtClean="0">
                          <a:latin typeface="Cambria Math"/>
                        </a:rPr>
                        <m:t>𝑓</m:t>
                      </m:r>
                      <m:r>
                        <a:rPr lang="es-VE" b="0" i="1" smtClean="0">
                          <a:latin typeface="Cambria Math"/>
                        </a:rPr>
                        <m:t>"(</m:t>
                      </m:r>
                      <m:r>
                        <a:rPr lang="es-VE" b="0" i="1" smtClean="0">
                          <a:latin typeface="Cambria Math"/>
                        </a:rPr>
                        <m:t>𝑥</m:t>
                      </m:r>
                      <m:r>
                        <a:rPr lang="es-VE" b="0" i="1" smtClean="0"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VE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s-V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  <m:sup>
                              <m:r>
                                <a:rPr lang="es-V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  <m:sup>
                              <m:r>
                                <a:rPr lang="es-VE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</a:rPr>
                            <m:t>+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⋯</m:t>
                          </m: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27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673979"/>
                <a:ext cx="4975273" cy="187179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7693189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  <p:bldP spid="2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66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6876256" y="4829792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Integración </a:t>
            </a:r>
            <a:r>
              <a:rPr lang="es-ES_tradnl" sz="2000" b="1" dirty="0" err="1" smtClean="0">
                <a:solidFill>
                  <a:schemeClr val="bg1"/>
                </a:solidFill>
              </a:rPr>
              <a:t>Numerica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360363" y="880870"/>
            <a:ext cx="6318250" cy="120055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 smtClean="0"/>
              <a:t>Integración Numérica </a:t>
            </a:r>
            <a:r>
              <a:rPr lang="es-VE" dirty="0" err="1" smtClean="0"/>
              <a:t>tambien</a:t>
            </a:r>
            <a:r>
              <a:rPr lang="es-VE" dirty="0" smtClean="0"/>
              <a:t> puede realizarse con las diferencias finitas empleando los métodos tradicionales para hallar el área bajo la curva</a:t>
            </a:r>
            <a:endParaRPr lang="es-ES_tradnl" dirty="0" smtClean="0"/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>
            <a:off x="7126287" y="4770835"/>
            <a:ext cx="1588" cy="1106437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s-E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3 CuadroTexto"/>
              <p:cNvSpPr txBox="1"/>
              <p:nvPr/>
            </p:nvSpPr>
            <p:spPr>
              <a:xfrm>
                <a:off x="485998" y="3109142"/>
                <a:ext cx="5666231" cy="27681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VE" dirty="0" smtClean="0"/>
                        <m:t>I</m:t>
                      </m:r>
                      <m:d>
                        <m:dPr>
                          <m:ctrlPr>
                            <a:rPr lang="es-V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VE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VE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s-V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VE" i="1">
                              <a:latin typeface="Cambria Math"/>
                            </a:rPr>
                            <m:t>𝐼</m:t>
                          </m:r>
                          <m:r>
                            <a:rPr lang="es-VE" i="1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s-VE" i="1">
                              <a:latin typeface="Cambria Math"/>
                            </a:rPr>
                            <m:t>𝑛</m:t>
                          </m:r>
                          <m:r>
                            <a:rPr lang="es-VE" i="1">
                              <a:latin typeface="Cambria Math"/>
                            </a:rPr>
                            <m:t>−1</m:t>
                          </m:r>
                        </m:sup>
                        <m:e>
                          <m:f>
                            <m:fPr>
                              <m:ctrlPr>
                                <a:rPr lang="es-VE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VE" i="1">
                                  <a:latin typeface="Cambria Math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s-VE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s-VE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s-VE" i="1">
                                  <a:latin typeface="Cambria Math"/>
                                </a:rPr>
                                <m:t>+1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s-VE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s-ES" dirty="0" smtClean="0"/>
              </a:p>
              <a:p>
                <a:endParaRPr lang="es-VE" dirty="0"/>
              </a:p>
              <a:p>
                <a:r>
                  <a:rPr lang="es-VE" dirty="0"/>
                  <a:t>I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V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VE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VE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V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VE" b="0" i="1" smtClean="0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es-VE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s-V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V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VE" b="0" i="1" smtClean="0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s-VE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s-VE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s-V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VE" b="0" i="1" smtClean="0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s-VE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s-VE" b="0" i="1" smtClean="0">
                            <a:latin typeface="Cambria Math"/>
                          </a:rPr>
                          <m:t>+2(</m:t>
                        </m:r>
                        <m:sSub>
                          <m:sSubPr>
                            <m:ctrlPr>
                              <a:rPr lang="es-V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VE" b="0" i="1" smtClean="0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s-VE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s-VE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s-V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VE" b="0" i="1" smtClean="0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s-VE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s-VE" b="0" i="1" smtClean="0">
                            <a:latin typeface="Cambria Math"/>
                          </a:rPr>
                          <m:t>+</m:t>
                        </m:r>
                        <m:r>
                          <a:rPr lang="es-VE" b="0" i="1" smtClean="0">
                            <a:latin typeface="Cambria Math"/>
                            <a:ea typeface="Cambria Math"/>
                          </a:rPr>
                          <m:t>⋯+</m:t>
                        </m:r>
                        <m:sSub>
                          <m:sSubPr>
                            <m:ctrlPr>
                              <a:rPr lang="es-VE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s-VE" b="0" i="1" smtClean="0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s-VE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es-VE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s-VE" b="0" i="1" smtClean="0"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endParaRPr lang="es-ES" dirty="0"/>
              </a:p>
              <a:p>
                <a:endParaRPr lang="es-ES" dirty="0"/>
              </a:p>
              <a:p>
                <a:endParaRPr lang="es-ES" dirty="0"/>
              </a:p>
            </p:txBody>
          </p:sp>
        </mc:Choice>
        <mc:Fallback>
          <p:sp>
            <p:nvSpPr>
              <p:cNvPr id="41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998" y="3109142"/>
                <a:ext cx="5666231" cy="2768130"/>
              </a:xfrm>
              <a:prstGeom prst="rect">
                <a:avLst/>
              </a:prstGeom>
              <a:blipFill rotWithShape="0">
                <a:blip r:embed="rId3"/>
                <a:stretch>
                  <a:fillRect l="-1722"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485999" y="2206388"/>
            <a:ext cx="6318250" cy="46226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 smtClean="0"/>
              <a:t>El método del trapecio 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937812907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  <p:bldP spid="4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66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6876256" y="4829792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Integración </a:t>
            </a:r>
            <a:r>
              <a:rPr lang="es-ES_tradnl" sz="2000" b="1" dirty="0" err="1" smtClean="0">
                <a:solidFill>
                  <a:schemeClr val="bg1"/>
                </a:solidFill>
              </a:rPr>
              <a:t>Numerica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360363" y="880870"/>
            <a:ext cx="6318250" cy="156904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 smtClean="0"/>
              <a:t>El método de corrección de </a:t>
            </a:r>
            <a:r>
              <a:rPr lang="es-VE" dirty="0" err="1" smtClean="0"/>
              <a:t>Romberg</a:t>
            </a:r>
            <a:r>
              <a:rPr lang="es-VE" dirty="0" smtClean="0"/>
              <a:t> mejora la precisión del método de trapecios cuando se conoce la función en intervalos igualmente espaciados.</a:t>
            </a:r>
            <a:endParaRPr lang="es-ES_tradnl" dirty="0" smtClean="0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64904"/>
            <a:ext cx="6489923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5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835195"/>
            <a:ext cx="2153939" cy="1736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4 CuadroTexto"/>
          <p:cNvSpPr txBox="1"/>
          <p:nvPr/>
        </p:nvSpPr>
        <p:spPr>
          <a:xfrm>
            <a:off x="467544" y="495239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Donde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7326680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  <p:bldP spid="2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266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66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9" name="4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auto">
          <a:xfrm>
            <a:off x="6876256" y="4829792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Integración </a:t>
            </a:r>
            <a:r>
              <a:rPr lang="es-ES_tradnl" sz="2000" b="1" dirty="0" err="1" smtClean="0">
                <a:solidFill>
                  <a:schemeClr val="bg1"/>
                </a:solidFill>
              </a:rPr>
              <a:t>Numerica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360363" y="995862"/>
            <a:ext cx="6318250" cy="156904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 smtClean="0"/>
              <a:t>Integración de tablas desigualmente espaciadas</a:t>
            </a:r>
          </a:p>
          <a:p>
            <a:r>
              <a:rPr lang="es-VE" dirty="0" smtClean="0"/>
              <a:t>Cuando las tablas son desigualmente espaciadas se aplica el métodos de los trapecios para cada segmento</a:t>
            </a:r>
            <a:endParaRPr lang="es-ES_tradnl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3 CuadroTexto"/>
              <p:cNvSpPr txBox="1"/>
              <p:nvPr/>
            </p:nvSpPr>
            <p:spPr>
              <a:xfrm>
                <a:off x="360362" y="2961815"/>
                <a:ext cx="6208559" cy="15145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VE" b="0" i="1" smtClean="0">
                          <a:latin typeface="Cambria Math"/>
                        </a:rPr>
                        <m:t>𝐼</m:t>
                      </m:r>
                      <m:r>
                        <a:rPr lang="es-V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s-VE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s-VE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V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s-VE" i="1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s-VE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s-V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i="1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VE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V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V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s-VE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s-V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VE" b="0" i="1" smtClean="0">
                              <a:latin typeface="Cambria Math"/>
                            </a:rPr>
                            <m:t>(</m:t>
                          </m:r>
                          <m:r>
                            <a:rPr lang="es-VE" i="1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s-VE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s-VE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s-V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VE" i="1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s-VE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s-VE" b="0" i="1" smtClean="0">
                          <a:latin typeface="Cambria Math"/>
                        </a:rPr>
                        <m:t>)+</m:t>
                      </m:r>
                    </m:oMath>
                  </m:oMathPara>
                </a14:m>
                <a:endParaRPr lang="es-VE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/>
                          <a:ea typeface="Cambria Math"/>
                        </a:rPr>
                        <m:t>⋯</m:t>
                      </m:r>
                      <m:r>
                        <a:rPr lang="es-VE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s-ES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VE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s-VE" b="0" i="1" smtClean="0">
                          <a:latin typeface="Cambria Math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es-VE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e>
                        <m:sub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r>
                        <a:rPr lang="es-VE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s-VE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e>
                        <m:sub>
                          <m:r>
                            <a:rPr lang="es-VE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sub>
                      </m:sSub>
                      <m:r>
                        <a:rPr lang="es-VE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25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62" y="2961815"/>
                <a:ext cx="6208559" cy="151451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V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894013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 autoUpdateAnimBg="0"/>
      <p:bldP spid="47" grpId="0" autoUpdateAnimBg="0"/>
      <p:bldP spid="48" grpId="0" animBg="1" autoUpdateAnimBg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1058863"/>
            <a:ext cx="6678612" cy="1200150"/>
            <a:chOff x="113" y="340"/>
            <a:chExt cx="4207" cy="756"/>
          </a:xfrm>
        </p:grpSpPr>
        <p:sp>
          <p:nvSpPr>
            <p:cNvPr id="5142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Se efectúa un ajuste o una aproximación, de los datos tabulados a una expresión matemática        </a:t>
              </a:r>
              <a:r>
                <a:rPr lang="az-Cyrl-AZ" altLang="es-ES"/>
                <a:t>Ф</a:t>
              </a:r>
              <a:r>
                <a:rPr lang="es-ES_tradnl" altLang="es-ES"/>
                <a:t> (X)</a:t>
              </a:r>
            </a:p>
          </p:txBody>
        </p:sp>
        <p:sp>
          <p:nvSpPr>
            <p:cNvPr id="5143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07950" y="2476500"/>
            <a:ext cx="6678613" cy="1200150"/>
            <a:chOff x="113" y="340"/>
            <a:chExt cx="4207" cy="756"/>
          </a:xfrm>
        </p:grpSpPr>
        <p:sp>
          <p:nvSpPr>
            <p:cNvPr id="5140" name="Text Box 27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s-ES_tradnl" altLang="es-ES"/>
                <a:t>Cuando se realiza un ajuste, la expresión matemática </a:t>
              </a:r>
              <a:r>
                <a:rPr lang="az-Cyrl-AZ" altLang="es-ES"/>
                <a:t>Ф</a:t>
              </a:r>
              <a:r>
                <a:rPr lang="es-ES_tradnl" altLang="es-ES"/>
                <a:t> (X) empleada debe ser capaz de reproducir exactamente los puntos tabulados. </a:t>
              </a:r>
            </a:p>
          </p:txBody>
        </p:sp>
        <p:sp>
          <p:nvSpPr>
            <p:cNvPr id="5141" name="Oval 28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53975" y="4076700"/>
            <a:ext cx="6678613" cy="1200150"/>
            <a:chOff x="113" y="340"/>
            <a:chExt cx="4207" cy="756"/>
          </a:xfrm>
        </p:grpSpPr>
        <p:sp>
          <p:nvSpPr>
            <p:cNvPr id="5138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Los polinomios de interpolación se emplean para realizar  ajustes de una serie de valores expresados en una tabla..</a:t>
              </a:r>
            </a:p>
          </p:txBody>
        </p:sp>
        <p:sp>
          <p:nvSpPr>
            <p:cNvPr id="513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26" name="Group 23"/>
          <p:cNvGrpSpPr>
            <a:grpSpLocks/>
          </p:cNvGrpSpPr>
          <p:nvPr/>
        </p:nvGrpSpPr>
        <p:grpSpPr bwMode="auto">
          <a:xfrm>
            <a:off x="107950" y="5622925"/>
            <a:ext cx="6678613" cy="830263"/>
            <a:chOff x="113" y="340"/>
            <a:chExt cx="4207" cy="523"/>
          </a:xfrm>
        </p:grpSpPr>
        <p:sp>
          <p:nvSpPr>
            <p:cNvPr id="5136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La base de los polinomios de diferencias son los operadores lineales.</a:t>
              </a:r>
            </a:p>
          </p:txBody>
        </p:sp>
        <p:sp>
          <p:nvSpPr>
            <p:cNvPr id="513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29" name="18 Rectángulo"/>
          <p:cNvSpPr>
            <a:spLocks noChangeArrowheads="1"/>
          </p:cNvSpPr>
          <p:nvPr/>
        </p:nvSpPr>
        <p:spPr bwMode="auto">
          <a:xfrm>
            <a:off x="6804025" y="548628"/>
            <a:ext cx="2339975" cy="6309372"/>
          </a:xfrm>
          <a:prstGeom prst="rect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6858000" y="1847850"/>
            <a:ext cx="2286000" cy="825500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Objetivos</a:t>
            </a:r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 flipV="1">
            <a:off x="7127875" y="5418138"/>
            <a:ext cx="0" cy="0"/>
          </a:xfrm>
          <a:prstGeom prst="line">
            <a:avLst/>
          </a:prstGeom>
          <a:solidFill>
            <a:srgbClr val="00B050"/>
          </a:solidFill>
          <a:ln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34" name="Text Box 19"/>
          <p:cNvSpPr txBox="1">
            <a:spLocks noChangeArrowheads="1"/>
          </p:cNvSpPr>
          <p:nvPr/>
        </p:nvSpPr>
        <p:spPr bwMode="auto">
          <a:xfrm>
            <a:off x="6858000" y="2913063"/>
            <a:ext cx="2286000" cy="1001712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Operadores Lineales</a:t>
            </a:r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6875463" y="4120785"/>
            <a:ext cx="2230437" cy="50958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Polinomios de interpolación</a:t>
            </a:r>
          </a:p>
        </p:txBody>
      </p:sp>
      <p:sp>
        <p:nvSpPr>
          <p:cNvPr id="36" name="Text Box 21"/>
          <p:cNvSpPr txBox="1">
            <a:spLocks noChangeArrowheads="1"/>
          </p:cNvSpPr>
          <p:nvPr/>
        </p:nvSpPr>
        <p:spPr bwMode="auto">
          <a:xfrm>
            <a:off x="7351713" y="4795838"/>
            <a:ext cx="1792287" cy="50323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Divididas</a:t>
            </a:r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7351713" y="5373688"/>
            <a:ext cx="1792287" cy="50323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endParaRPr lang="es-ES_tradnl" sz="2000" b="1" dirty="0">
              <a:solidFill>
                <a:schemeClr val="bg1"/>
              </a:solidFill>
            </a:endParaRPr>
          </a:p>
          <a:p>
            <a:pPr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Diferencias Finitas</a:t>
            </a:r>
          </a:p>
        </p:txBody>
      </p:sp>
      <p:sp>
        <p:nvSpPr>
          <p:cNvPr id="45" name="Line 24"/>
          <p:cNvSpPr>
            <a:spLocks noChangeShapeType="1"/>
          </p:cNvSpPr>
          <p:nvPr/>
        </p:nvSpPr>
        <p:spPr bwMode="auto">
          <a:xfrm>
            <a:off x="7126288" y="4770438"/>
            <a:ext cx="1587" cy="1106487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7126288" y="4953000"/>
            <a:ext cx="179387" cy="0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  <p:sp>
        <p:nvSpPr>
          <p:cNvPr id="47" name="Line 26"/>
          <p:cNvSpPr>
            <a:spLocks noChangeShapeType="1"/>
          </p:cNvSpPr>
          <p:nvPr/>
        </p:nvSpPr>
        <p:spPr bwMode="auto">
          <a:xfrm>
            <a:off x="7127875" y="5657850"/>
            <a:ext cx="215900" cy="0"/>
          </a:xfrm>
          <a:prstGeom prst="line">
            <a:avLst/>
          </a:prstGeom>
          <a:solidFill>
            <a:schemeClr val="tx1"/>
          </a:solidFill>
          <a:ln>
            <a:solidFill>
              <a:schemeClr val="accent2"/>
            </a:solidFill>
            <a:headEnd/>
            <a:tailEnd type="oval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0" hangingPunct="0">
              <a:defRPr/>
            </a:pPr>
            <a:endParaRPr lang="es-ES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830262"/>
            <a:chOff x="113" y="340"/>
            <a:chExt cx="4207" cy="523"/>
          </a:xfrm>
        </p:grpSpPr>
        <p:sp>
          <p:nvSpPr>
            <p:cNvPr id="6171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Los operadores lineales son una aplicación de un espacio funcional  F a otro espacio funcional F*</a:t>
              </a:r>
            </a:p>
          </p:txBody>
        </p:sp>
        <p:sp>
          <p:nvSpPr>
            <p:cNvPr id="6172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07950" y="5013325"/>
            <a:ext cx="6678613" cy="1570038"/>
            <a:chOff x="113" y="340"/>
            <a:chExt cx="4207" cy="989"/>
          </a:xfrm>
        </p:grpSpPr>
        <p:sp>
          <p:nvSpPr>
            <p:cNvPr id="6169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Los operadores lineales cumplen con las propiedades asociativas y distributivas, pero generalmente no cumplen con la propiedad conmutativa</a:t>
              </a:r>
            </a:p>
          </p:txBody>
        </p:sp>
        <p:sp>
          <p:nvSpPr>
            <p:cNvPr id="6170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grpSp>
        <p:nvGrpSpPr>
          <p:cNvPr id="60" name="59 Grupo"/>
          <p:cNvGrpSpPr>
            <a:grpSpLocks/>
          </p:cNvGrpSpPr>
          <p:nvPr/>
        </p:nvGrpSpPr>
        <p:grpSpPr bwMode="auto">
          <a:xfrm>
            <a:off x="827088" y="2060575"/>
            <a:ext cx="5184775" cy="2982913"/>
            <a:chOff x="827584" y="2348880"/>
            <a:chExt cx="5184576" cy="2981945"/>
          </a:xfrm>
        </p:grpSpPr>
        <p:sp>
          <p:nvSpPr>
            <p:cNvPr id="29" name="28 Elipse"/>
            <p:cNvSpPr/>
            <p:nvPr/>
          </p:nvSpPr>
          <p:spPr bwMode="auto">
            <a:xfrm>
              <a:off x="827584" y="2348880"/>
              <a:ext cx="1871590" cy="2304302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es-E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30" name="29 Elipse"/>
            <p:cNvSpPr/>
            <p:nvPr/>
          </p:nvSpPr>
          <p:spPr bwMode="auto">
            <a:xfrm>
              <a:off x="4140569" y="2348880"/>
              <a:ext cx="1727134" cy="2375717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6163" name="33 CuadroTexto"/>
            <p:cNvSpPr txBox="1">
              <a:spLocks noChangeArrowheads="1"/>
            </p:cNvSpPr>
            <p:nvPr/>
          </p:nvSpPr>
          <p:spPr bwMode="auto">
            <a:xfrm>
              <a:off x="1403648" y="2852936"/>
              <a:ext cx="64807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Y1</a:t>
              </a:r>
            </a:p>
            <a:p>
              <a:endParaRPr lang="es-ES_tradnl" altLang="es-ES"/>
            </a:p>
            <a:p>
              <a:r>
                <a:rPr lang="es-ES_tradnl" altLang="es-ES"/>
                <a:t>Y2</a:t>
              </a:r>
              <a:endParaRPr lang="es-ES" altLang="es-ES"/>
            </a:p>
          </p:txBody>
        </p:sp>
        <p:sp>
          <p:nvSpPr>
            <p:cNvPr id="6164" name="43 CuadroTexto"/>
            <p:cNvSpPr txBox="1">
              <a:spLocks noChangeArrowheads="1"/>
            </p:cNvSpPr>
            <p:nvPr/>
          </p:nvSpPr>
          <p:spPr bwMode="auto">
            <a:xfrm>
              <a:off x="4572000" y="2924944"/>
              <a:ext cx="144016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A(X1)</a:t>
              </a:r>
            </a:p>
            <a:p>
              <a:endParaRPr lang="es-ES_tradnl" altLang="es-ES"/>
            </a:p>
            <a:p>
              <a:r>
                <a:rPr lang="es-ES_tradnl" altLang="es-ES"/>
                <a:t>A(X2)</a:t>
              </a:r>
            </a:p>
          </p:txBody>
        </p:sp>
        <p:sp>
          <p:nvSpPr>
            <p:cNvPr id="6165" name="44 CuadroTexto"/>
            <p:cNvSpPr txBox="1">
              <a:spLocks noChangeArrowheads="1"/>
            </p:cNvSpPr>
            <p:nvPr/>
          </p:nvSpPr>
          <p:spPr bwMode="auto">
            <a:xfrm>
              <a:off x="4716016" y="4869160"/>
              <a:ext cx="72008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F*</a:t>
              </a:r>
              <a:endParaRPr lang="es-ES" altLang="es-ES"/>
            </a:p>
          </p:txBody>
        </p:sp>
        <p:sp>
          <p:nvSpPr>
            <p:cNvPr id="6166" name="45 CuadroTexto"/>
            <p:cNvSpPr txBox="1">
              <a:spLocks noChangeArrowheads="1"/>
            </p:cNvSpPr>
            <p:nvPr/>
          </p:nvSpPr>
          <p:spPr bwMode="auto">
            <a:xfrm>
              <a:off x="1475656" y="4797152"/>
              <a:ext cx="72008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F</a:t>
              </a:r>
              <a:endParaRPr lang="es-ES" altLang="es-ES"/>
            </a:p>
          </p:txBody>
        </p:sp>
        <p:cxnSp>
          <p:nvCxnSpPr>
            <p:cNvPr id="6167" name="56 Conector curvado"/>
            <p:cNvCxnSpPr>
              <a:cxnSpLocks noChangeShapeType="1"/>
            </p:cNvCxnSpPr>
            <p:nvPr/>
          </p:nvCxnSpPr>
          <p:spPr bwMode="auto">
            <a:xfrm>
              <a:off x="1979712" y="3356992"/>
              <a:ext cx="2664296" cy="12700"/>
            </a:xfrm>
            <a:prstGeom prst="curvedConnector3">
              <a:avLst>
                <a:gd name="adj1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168" name="58 Conector curvado"/>
            <p:cNvCxnSpPr>
              <a:cxnSpLocks noChangeShapeType="1"/>
            </p:cNvCxnSpPr>
            <p:nvPr/>
          </p:nvCxnSpPr>
          <p:spPr bwMode="auto">
            <a:xfrm>
              <a:off x="1907704" y="3717032"/>
              <a:ext cx="2664296" cy="12700"/>
            </a:xfrm>
            <a:prstGeom prst="curvedConnector3">
              <a:avLst>
                <a:gd name="adj1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57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59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62" name="61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64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66" name="Group 32"/>
          <p:cNvGrpSpPr>
            <a:grpSpLocks/>
          </p:cNvGrpSpPr>
          <p:nvPr/>
        </p:nvGrpSpPr>
        <p:grpSpPr bwMode="auto">
          <a:xfrm>
            <a:off x="6875462" y="4588292"/>
            <a:ext cx="2268538" cy="1799220"/>
            <a:chOff x="4354" y="2566"/>
            <a:chExt cx="1429" cy="944"/>
          </a:xfrm>
          <a:solidFill>
            <a:srgbClr val="00B050"/>
          </a:solidFill>
        </p:grpSpPr>
        <p:sp>
          <p:nvSpPr>
            <p:cNvPr id="67" name="Text Box 20"/>
            <p:cNvSpPr txBox="1">
              <a:spLocks noChangeArrowheads="1"/>
            </p:cNvSpPr>
            <p:nvPr/>
          </p:nvSpPr>
          <p:spPr bwMode="auto">
            <a:xfrm>
              <a:off x="4354" y="2566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68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69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70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71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72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73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74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6858000" y="3226989"/>
            <a:ext cx="2286000" cy="10027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Operadores Lineales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 autoUpdateAnimBg="0"/>
      <p:bldP spid="59" grpId="0" autoUpdateAnimBg="0"/>
      <p:bldP spid="6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5472112"/>
            <a:chOff x="113" y="340"/>
            <a:chExt cx="4207" cy="4130"/>
          </a:xfrm>
        </p:grpSpPr>
        <p:sp>
          <p:nvSpPr>
            <p:cNvPr id="7188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4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Entre los operadores lineales más utilizados se pueden citar :</a:t>
              </a:r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Diferencias hacia delante:</a:t>
              </a:r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	</a:t>
              </a:r>
              <a:r>
                <a:rPr lang="el-GR" altLang="es-ES" i="1"/>
                <a:t>Δ</a:t>
              </a:r>
              <a:r>
                <a:rPr lang="es-ES" altLang="es-ES" i="1"/>
                <a:t>f(x) = f(x + h) − f(x)</a:t>
              </a:r>
              <a:endParaRPr lang="es-ES_tradnl" altLang="es-ES" i="1"/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Diferencias hacia atrás</a:t>
              </a:r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 		</a:t>
              </a:r>
              <a:r>
                <a:rPr lang="es-ES" altLang="es-ES" i="1"/>
                <a:t>∇f(x) = f(x) − f(x + h)</a:t>
              </a:r>
              <a:r>
                <a:rPr lang="es-ES_tradnl" altLang="es-ES" i="1"/>
                <a:t>	</a:t>
              </a:r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Operador de diferencia central</a:t>
              </a:r>
            </a:p>
            <a:p>
              <a:pPr>
                <a:lnSpc>
                  <a:spcPct val="150000"/>
                </a:lnSpc>
              </a:pPr>
              <a:r>
                <a:rPr lang="es-ES" altLang="es-ES"/>
                <a:t>		</a:t>
              </a:r>
              <a:r>
                <a:rPr lang="el-GR" altLang="es-ES" i="1"/>
                <a:t>μ</a:t>
              </a:r>
              <a:r>
                <a:rPr lang="es-ES" altLang="es-ES" i="1"/>
                <a:t>f(x) = f(x +h/2) − f(x −h/2)</a:t>
              </a:r>
              <a:endParaRPr lang="es-ES_tradnl" altLang="es-ES" i="1"/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Operador de valor medio</a:t>
              </a:r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	</a:t>
              </a:r>
              <a:r>
                <a:rPr lang="el-GR" altLang="es-ES" i="1"/>
                <a:t>μ</a:t>
              </a:r>
              <a:r>
                <a:rPr lang="es-ES" altLang="es-ES" i="1"/>
                <a:t>f(x) =1/2 f(x + h/ 2) + f(x −h/2)</a:t>
              </a:r>
              <a:endParaRPr lang="es-ES_tradnl" altLang="es-ES" i="1"/>
            </a:p>
            <a:p>
              <a:pPr>
                <a:lnSpc>
                  <a:spcPct val="150000"/>
                </a:lnSpc>
              </a:pPr>
              <a:r>
                <a:rPr lang="es-ES_tradnl" altLang="es-ES"/>
                <a:t>	</a:t>
              </a:r>
            </a:p>
            <a:p>
              <a:endParaRPr lang="es-ES_tradnl" altLang="es-ES"/>
            </a:p>
            <a:p>
              <a:r>
                <a:rPr lang="es-ES_tradnl" altLang="es-ES"/>
                <a:t>		</a:t>
              </a:r>
            </a:p>
          </p:txBody>
        </p:sp>
        <p:sp>
          <p:nvSpPr>
            <p:cNvPr id="7189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71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71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718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7186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718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29" name="28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34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35" name="Group 32"/>
          <p:cNvGrpSpPr>
            <a:grpSpLocks/>
          </p:cNvGrpSpPr>
          <p:nvPr/>
        </p:nvGrpSpPr>
        <p:grpSpPr bwMode="auto">
          <a:xfrm>
            <a:off x="6875462" y="4588292"/>
            <a:ext cx="2268538" cy="1799220"/>
            <a:chOff x="4354" y="2566"/>
            <a:chExt cx="1429" cy="944"/>
          </a:xfrm>
          <a:solidFill>
            <a:srgbClr val="00B050"/>
          </a:solidFill>
        </p:grpSpPr>
        <p:sp>
          <p:nvSpPr>
            <p:cNvPr id="36" name="Text Box 20"/>
            <p:cNvSpPr txBox="1">
              <a:spLocks noChangeArrowheads="1"/>
            </p:cNvSpPr>
            <p:nvPr/>
          </p:nvSpPr>
          <p:spPr bwMode="auto">
            <a:xfrm>
              <a:off x="4354" y="2566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46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47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8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9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0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6804248" y="3225815"/>
            <a:ext cx="2286000" cy="10027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Operadores Lineales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 autoUpdateAnimBg="0"/>
      <p:bldP spid="27" grpId="0" autoUpdateAnimBg="0"/>
      <p:bldP spid="2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82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820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820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820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821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82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82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34" name="Group 23"/>
          <p:cNvGrpSpPr>
            <a:grpSpLocks/>
          </p:cNvGrpSpPr>
          <p:nvPr/>
        </p:nvGrpSpPr>
        <p:grpSpPr bwMode="auto">
          <a:xfrm>
            <a:off x="0" y="1412875"/>
            <a:ext cx="6678613" cy="2308225"/>
            <a:chOff x="113" y="340"/>
            <a:chExt cx="4207" cy="1454"/>
          </a:xfrm>
        </p:grpSpPr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Para todos los operadores, excepto el diferencial , interviene  el valor de h (salto  o incremento)</a:t>
              </a:r>
            </a:p>
            <a:p>
              <a:endParaRPr lang="es-ES_tradnl" altLang="es-ES"/>
            </a:p>
            <a:p>
              <a:endParaRPr lang="es-ES_tradnl" altLang="es-ES"/>
            </a:p>
            <a:p>
              <a:r>
                <a:rPr lang="es-ES_tradnl" altLang="es-ES"/>
                <a:t>Este parámetro hace que los operadores sean de carácter discreto y de aplicación numérica fácil </a:t>
              </a:r>
            </a:p>
          </p:txBody>
        </p:sp>
        <p:sp>
          <p:nvSpPr>
            <p:cNvPr id="821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82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013325"/>
            <a:ext cx="3455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35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36" name="35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47" name="Group 32"/>
          <p:cNvGrpSpPr>
            <a:grpSpLocks/>
          </p:cNvGrpSpPr>
          <p:nvPr/>
        </p:nvGrpSpPr>
        <p:grpSpPr bwMode="auto">
          <a:xfrm>
            <a:off x="6875462" y="4588292"/>
            <a:ext cx="2268538" cy="1799220"/>
            <a:chOff x="4354" y="2566"/>
            <a:chExt cx="1429" cy="944"/>
          </a:xfrm>
          <a:solidFill>
            <a:srgbClr val="00B050"/>
          </a:solidFill>
        </p:grpSpPr>
        <p:sp>
          <p:nvSpPr>
            <p:cNvPr id="48" name="Text Box 20"/>
            <p:cNvSpPr txBox="1">
              <a:spLocks noChangeArrowheads="1"/>
            </p:cNvSpPr>
            <p:nvPr/>
          </p:nvSpPr>
          <p:spPr bwMode="auto">
            <a:xfrm>
              <a:off x="4354" y="2566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1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2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3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4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5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56" name="Text Box 19"/>
          <p:cNvSpPr txBox="1">
            <a:spLocks noChangeArrowheads="1"/>
          </p:cNvSpPr>
          <p:nvPr/>
        </p:nvSpPr>
        <p:spPr bwMode="auto">
          <a:xfrm>
            <a:off x="6804248" y="3225815"/>
            <a:ext cx="2286000" cy="10027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Operadores Lineales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 autoUpdateAnimBg="0"/>
      <p:bldP spid="31" grpId="0" autoUpdateAnimBg="0"/>
      <p:bldP spid="35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1938337"/>
            <a:chOff x="113" y="340"/>
            <a:chExt cx="4207" cy="1468"/>
          </a:xfrm>
        </p:grpSpPr>
        <p:sp>
          <p:nvSpPr>
            <p:cNvPr id="9242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El problema consiste en reemplazar los valores de una cierta función f(x)	  desconocida y representada  por una serie de puntos, por un polinomio </a:t>
              </a:r>
              <a:r>
                <a:rPr lang="az-Cyrl-AZ" altLang="es-ES"/>
                <a:t>Ф</a:t>
              </a:r>
              <a:r>
                <a:rPr lang="es-ES_tradnl" altLang="es-ES"/>
                <a:t>(x) conocido que tome los mismos valores de f(x ) dados.</a:t>
              </a:r>
            </a:p>
          </p:txBody>
        </p:sp>
        <p:sp>
          <p:nvSpPr>
            <p:cNvPr id="9243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92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92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923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923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92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923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923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98438" y="3789363"/>
            <a:ext cx="6677025" cy="1938337"/>
            <a:chOff x="113" y="340"/>
            <a:chExt cx="4207" cy="1221"/>
          </a:xfrm>
        </p:grpSpPr>
        <p:sp>
          <p:nvSpPr>
            <p:cNvPr id="9240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Luego este polinomio </a:t>
              </a:r>
              <a:r>
                <a:rPr lang="az-Cyrl-AZ" altLang="es-ES"/>
                <a:t>Ф</a:t>
              </a:r>
              <a:r>
                <a:rPr lang="es-ES_tradnl" altLang="es-ES"/>
                <a:t>(x) puede ser usado para aproximar  los  valores  de los puntos desconocidos de interés. A éste proceso se le llama </a:t>
              </a:r>
              <a:r>
                <a:rPr lang="es-ES_tradnl" altLang="es-ES" b="1" i="1"/>
                <a:t>interpolación </a:t>
              </a:r>
              <a:r>
                <a:rPr lang="es-ES_tradnl" altLang="es-ES"/>
                <a:t>y a </a:t>
              </a:r>
              <a:r>
                <a:rPr lang="az-Cyrl-AZ" altLang="es-ES"/>
                <a:t>Ф</a:t>
              </a:r>
              <a:r>
                <a:rPr lang="es-ES_tradnl" altLang="es-ES"/>
                <a:t>(x) se le denomina </a:t>
              </a:r>
              <a:r>
                <a:rPr lang="es-ES_tradnl" altLang="es-ES" b="1" i="1"/>
                <a:t>Polinomio de Interpolación</a:t>
              </a:r>
            </a:p>
          </p:txBody>
        </p:sp>
        <p:sp>
          <p:nvSpPr>
            <p:cNvPr id="9241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923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4" name="43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49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50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3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4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5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6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7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6876256" y="4552615"/>
            <a:ext cx="2230438" cy="51025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Polinomios de interpolación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 autoUpdateAnimBg="0"/>
      <p:bldP spid="35" grpId="0" autoUpdateAnimBg="0"/>
      <p:bldP spid="3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79388" y="836613"/>
            <a:ext cx="6678612" cy="1938337"/>
            <a:chOff x="113" y="340"/>
            <a:chExt cx="4207" cy="1468"/>
          </a:xfrm>
        </p:grpSpPr>
        <p:sp>
          <p:nvSpPr>
            <p:cNvPr id="10266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1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Teorema de Weierstrass</a:t>
              </a:r>
            </a:p>
            <a:p>
              <a:r>
                <a:rPr lang="es-ES_tradnl" altLang="es-ES"/>
                <a:t>	Toda función  continua en un intervalo (a,b) puede ser representada en ese intervalo, con el grado de exactitud deseado, por un polinomio.</a:t>
              </a:r>
            </a:p>
            <a:p>
              <a:endParaRPr lang="es-ES_tradnl" altLang="es-ES"/>
            </a:p>
          </p:txBody>
        </p:sp>
        <p:sp>
          <p:nvSpPr>
            <p:cNvPr id="10267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0C0C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>
              <a:defRPr/>
            </a:pP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ECUACIONES EN DIFERENCIAS FINITAS</a:t>
            </a:r>
          </a:p>
        </p:txBody>
      </p:sp>
      <p:sp>
        <p:nvSpPr>
          <p:cNvPr id="102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02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025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025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02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02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1026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98438" y="2420938"/>
            <a:ext cx="6677025" cy="3786187"/>
            <a:chOff x="113" y="340"/>
            <a:chExt cx="4207" cy="2385"/>
          </a:xfrm>
        </p:grpSpPr>
        <p:sp>
          <p:nvSpPr>
            <p:cNvPr id="10264" name="Text Box 24"/>
            <p:cNvSpPr txBox="1">
              <a:spLocks noChangeArrowheads="1"/>
            </p:cNvSpPr>
            <p:nvPr/>
          </p:nvSpPr>
          <p:spPr bwMode="auto">
            <a:xfrm>
              <a:off x="340" y="340"/>
              <a:ext cx="3980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s-ES_tradnl" altLang="es-ES"/>
                <a:t>Aunque hay uno y solo un polinomio de n-esimo orden que ajusta los n+1 puntos existen varios tipos de polinomios de interpolación:</a:t>
              </a:r>
            </a:p>
            <a:p>
              <a:r>
                <a:rPr lang="es-ES_tradnl" altLang="es-ES" b="1"/>
                <a:t>Polinomios para puntos desigualmente espaciados:</a:t>
              </a:r>
            </a:p>
            <a:p>
              <a:r>
                <a:rPr lang="es-ES_tradnl" altLang="es-ES" b="1" i="1"/>
                <a:t>	Diferencias divididas</a:t>
              </a:r>
            </a:p>
            <a:p>
              <a:r>
                <a:rPr lang="es-ES_tradnl" altLang="es-ES" b="1" i="1"/>
                <a:t>	Lagrange</a:t>
              </a:r>
            </a:p>
            <a:p>
              <a:r>
                <a:rPr lang="es-ES_tradnl" altLang="es-ES" b="1" i="1"/>
                <a:t>	Hermite</a:t>
              </a:r>
            </a:p>
            <a:p>
              <a:r>
                <a:rPr lang="es-ES_tradnl" altLang="es-ES" b="1"/>
                <a:t>Polinomios igualmente espaciados</a:t>
              </a:r>
            </a:p>
            <a:p>
              <a:r>
                <a:rPr lang="es-ES_tradnl" altLang="es-ES" b="1" i="1"/>
                <a:t>	Diferencias finitas</a:t>
              </a:r>
            </a:p>
          </p:txBody>
        </p:sp>
        <p:sp>
          <p:nvSpPr>
            <p:cNvPr id="10265" name="Oval 25"/>
            <p:cNvSpPr>
              <a:spLocks noChangeAspect="1" noChangeArrowheads="1"/>
            </p:cNvSpPr>
            <p:nvPr/>
          </p:nvSpPr>
          <p:spPr bwMode="auto">
            <a:xfrm>
              <a:off x="113" y="385"/>
              <a:ext cx="227" cy="227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s-ES" altLang="es-ES"/>
            </a:p>
          </p:txBody>
        </p:sp>
      </p:grpSp>
      <p:sp>
        <p:nvSpPr>
          <p:cNvPr id="1026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s-ES" altLang="es-ES"/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6858000" y="6318250"/>
            <a:ext cx="2286000" cy="53975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6804248" y="6309320"/>
            <a:ext cx="2339752" cy="548680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_tradnl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AGENDA</a:t>
            </a:r>
          </a:p>
        </p:txBody>
      </p: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6858000" y="898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6858000" y="3363913"/>
            <a:ext cx="2286000" cy="396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Método gráfico</a:t>
            </a:r>
          </a:p>
        </p:txBody>
      </p:sp>
      <p:sp>
        <p:nvSpPr>
          <p:cNvPr id="44" name="43 Rectángulo"/>
          <p:cNvSpPr/>
          <p:nvPr/>
        </p:nvSpPr>
        <p:spPr bwMode="auto">
          <a:xfrm>
            <a:off x="6804248" y="596395"/>
            <a:ext cx="2339752" cy="6261605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6858000" y="1078769"/>
            <a:ext cx="2286000" cy="476488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Introducción</a:t>
            </a:r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6858000" y="2008874"/>
            <a:ext cx="2286000" cy="897644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Objetivos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6858000" y="3165877"/>
            <a:ext cx="2286000" cy="1089967"/>
          </a:xfrm>
          <a:prstGeom prst="rect">
            <a:avLst/>
          </a:prstGeom>
          <a:solidFill>
            <a:srgbClr val="00B050"/>
          </a:solidFill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_tradnl" sz="2000" b="1" dirty="0" smtClean="0">
                <a:solidFill>
                  <a:schemeClr val="bg1"/>
                </a:solidFill>
              </a:rPr>
              <a:t>Operadores Lineales</a:t>
            </a:r>
            <a:endParaRPr lang="es-ES_tradnl" sz="2000" b="1" dirty="0">
              <a:solidFill>
                <a:schemeClr val="bg1"/>
              </a:solidFill>
            </a:endParaRPr>
          </a:p>
        </p:txBody>
      </p:sp>
      <p:grpSp>
        <p:nvGrpSpPr>
          <p:cNvPr id="48" name="Group 32"/>
          <p:cNvGrpSpPr>
            <a:grpSpLocks/>
          </p:cNvGrpSpPr>
          <p:nvPr/>
        </p:nvGrpSpPr>
        <p:grpSpPr bwMode="auto">
          <a:xfrm>
            <a:off x="6875462" y="4508242"/>
            <a:ext cx="2268538" cy="1879270"/>
            <a:chOff x="4354" y="2524"/>
            <a:chExt cx="1429" cy="986"/>
          </a:xfrm>
          <a:solidFill>
            <a:srgbClr val="00B050"/>
          </a:solidFill>
        </p:grpSpPr>
        <p:sp>
          <p:nvSpPr>
            <p:cNvPr id="49" name="Text Box 20"/>
            <p:cNvSpPr txBox="1">
              <a:spLocks noChangeArrowheads="1"/>
            </p:cNvSpPr>
            <p:nvPr/>
          </p:nvSpPr>
          <p:spPr bwMode="auto">
            <a:xfrm>
              <a:off x="4354" y="2524"/>
              <a:ext cx="1405" cy="291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_tradnl" sz="2000" b="1" dirty="0" smtClean="0">
                  <a:solidFill>
                    <a:schemeClr val="bg1"/>
                  </a:solidFill>
                </a:rPr>
                <a:t>Polinomios de interpolación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Text Box 21"/>
            <p:cNvSpPr txBox="1">
              <a:spLocks noChangeArrowheads="1"/>
            </p:cNvSpPr>
            <p:nvPr/>
          </p:nvSpPr>
          <p:spPr bwMode="auto">
            <a:xfrm>
              <a:off x="4654" y="2894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Divididas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Text Box 22"/>
            <p:cNvSpPr txBox="1">
              <a:spLocks noChangeArrowheads="1"/>
            </p:cNvSpPr>
            <p:nvPr/>
          </p:nvSpPr>
          <p:spPr bwMode="auto">
            <a:xfrm>
              <a:off x="4654" y="3223"/>
              <a:ext cx="1129" cy="28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ES_tradnl" sz="2000" b="1" dirty="0" smtClean="0">
                <a:solidFill>
                  <a:schemeClr val="bg1"/>
                </a:solidFill>
              </a:endParaRPr>
            </a:p>
            <a:p>
              <a:r>
                <a:rPr lang="es-ES_tradnl" sz="2000" b="1" dirty="0" smtClean="0">
                  <a:solidFill>
                    <a:schemeClr val="bg1"/>
                  </a:solidFill>
                </a:rPr>
                <a:t>Diferencias Finitas</a:t>
              </a:r>
              <a:endParaRPr lang="es-ES_tradnl" sz="2000" b="1" dirty="0">
                <a:solidFill>
                  <a:schemeClr val="bg1"/>
                </a:solidFill>
              </a:endParaRPr>
            </a:p>
          </p:txBody>
        </p:sp>
        <p:grpSp>
          <p:nvGrpSpPr>
            <p:cNvPr id="52" name="Group 29"/>
            <p:cNvGrpSpPr>
              <a:grpSpLocks/>
            </p:cNvGrpSpPr>
            <p:nvPr/>
          </p:nvGrpSpPr>
          <p:grpSpPr bwMode="auto">
            <a:xfrm>
              <a:off x="4512" y="2799"/>
              <a:ext cx="137" cy="631"/>
              <a:chOff x="4512" y="3216"/>
              <a:chExt cx="137" cy="631"/>
            </a:xfrm>
            <a:grpFill/>
          </p:grpSpPr>
          <p:sp>
            <p:nvSpPr>
              <p:cNvPr id="53" name="Line 24"/>
              <p:cNvSpPr>
                <a:spLocks noChangeShapeType="1"/>
              </p:cNvSpPr>
              <p:nvPr/>
            </p:nvSpPr>
            <p:spPr bwMode="auto">
              <a:xfrm>
                <a:off x="4512" y="3216"/>
                <a:ext cx="1" cy="631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4" name="Line 25"/>
              <p:cNvSpPr>
                <a:spLocks noChangeShapeType="1"/>
              </p:cNvSpPr>
              <p:nvPr/>
            </p:nvSpPr>
            <p:spPr bwMode="auto">
              <a:xfrm>
                <a:off x="4512" y="3400"/>
                <a:ext cx="113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5" name="Line 26"/>
              <p:cNvSpPr>
                <a:spLocks noChangeShapeType="1"/>
              </p:cNvSpPr>
              <p:nvPr/>
            </p:nvSpPr>
            <p:spPr bwMode="auto">
              <a:xfrm>
                <a:off x="4513" y="3802"/>
                <a:ext cx="136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6" name="Line 27"/>
              <p:cNvSpPr>
                <a:spLocks noChangeShapeType="1"/>
              </p:cNvSpPr>
              <p:nvPr/>
            </p:nvSpPr>
            <p:spPr bwMode="auto">
              <a:xfrm flipV="1">
                <a:off x="4513" y="3666"/>
                <a:ext cx="0" cy="0"/>
              </a:xfrm>
              <a:prstGeom prst="line">
                <a:avLst/>
              </a:prstGeom>
              <a:grpFill/>
              <a:ln>
                <a:headEnd/>
                <a:tailEnd type="oval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57" name="Text Box 20"/>
          <p:cNvSpPr txBox="1">
            <a:spLocks noChangeArrowheads="1"/>
          </p:cNvSpPr>
          <p:nvPr/>
        </p:nvSpPr>
        <p:spPr bwMode="auto">
          <a:xfrm>
            <a:off x="6876256" y="4552615"/>
            <a:ext cx="2230438" cy="51025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ES_tradnl" sz="2000" b="1" dirty="0">
                <a:solidFill>
                  <a:schemeClr val="bg1"/>
                </a:solidFill>
              </a:rPr>
              <a:t>Polinomios de interpolación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 autoUpdateAnimBg="0"/>
      <p:bldP spid="35" grpId="0" autoUpdateAnimBg="0"/>
      <p:bldP spid="36" grpId="0" animBg="1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3509</TotalTime>
  <Words>2034</Words>
  <Application>Microsoft Office PowerPoint</Application>
  <PresentationFormat>Presentación en pantalla (4:3)</PresentationFormat>
  <Paragraphs>639</Paragraphs>
  <Slides>33</Slides>
  <Notes>26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8" baseType="lpstr">
      <vt:lpstr>Arial</vt:lpstr>
      <vt:lpstr>Cambria Math</vt:lpstr>
      <vt:lpstr>Times New Roman</vt:lpstr>
      <vt:lpstr>Verdana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OMAIRA</dc:creator>
  <cp:lastModifiedBy>Carlos Alberto Augusto Sánchez Quiñones</cp:lastModifiedBy>
  <cp:revision>212</cp:revision>
  <dcterms:created xsi:type="dcterms:W3CDTF">1601-01-01T00:00:00Z</dcterms:created>
  <dcterms:modified xsi:type="dcterms:W3CDTF">2015-06-15T12:00:10Z</dcterms:modified>
</cp:coreProperties>
</file>