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258" r:id="rId4"/>
    <p:sldId id="262" r:id="rId5"/>
    <p:sldId id="286" r:id="rId6"/>
    <p:sldId id="267" r:id="rId7"/>
    <p:sldId id="268" r:id="rId8"/>
    <p:sldId id="273" r:id="rId9"/>
    <p:sldId id="269" r:id="rId10"/>
    <p:sldId id="270" r:id="rId11"/>
    <p:sldId id="271" r:id="rId12"/>
    <p:sldId id="272" r:id="rId13"/>
    <p:sldId id="326" r:id="rId14"/>
    <p:sldId id="316" r:id="rId15"/>
    <p:sldId id="327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96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336" r:id="rId35"/>
    <p:sldId id="295" r:id="rId36"/>
    <p:sldId id="297" r:id="rId37"/>
    <p:sldId id="298" r:id="rId38"/>
    <p:sldId id="299" r:id="rId39"/>
    <p:sldId id="300" r:id="rId40"/>
    <p:sldId id="301" r:id="rId41"/>
    <p:sldId id="334" r:id="rId42"/>
    <p:sldId id="304" r:id="rId43"/>
    <p:sldId id="333" r:id="rId44"/>
    <p:sldId id="306" r:id="rId45"/>
    <p:sldId id="307" r:id="rId46"/>
    <p:sldId id="308" r:id="rId47"/>
    <p:sldId id="309" r:id="rId48"/>
    <p:sldId id="335" r:id="rId49"/>
    <p:sldId id="328" r:id="rId50"/>
    <p:sldId id="322" r:id="rId51"/>
    <p:sldId id="310" r:id="rId52"/>
    <p:sldId id="323" r:id="rId53"/>
    <p:sldId id="324" r:id="rId54"/>
    <p:sldId id="311" r:id="rId55"/>
    <p:sldId id="314" r:id="rId56"/>
    <p:sldId id="315" r:id="rId57"/>
    <p:sldId id="312" r:id="rId58"/>
    <p:sldId id="332" r:id="rId59"/>
    <p:sldId id="313" r:id="rId60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8491" autoAdjust="0"/>
    <p:restoredTop sz="99615" autoAdjust="0"/>
  </p:normalViewPr>
  <p:slideViewPr>
    <p:cSldViewPr snapToGrid="0">
      <p:cViewPr varScale="1">
        <p:scale>
          <a:sx n="64" d="100"/>
          <a:sy n="64" d="100"/>
        </p:scale>
        <p:origin x="-1674" y="-96"/>
      </p:cViewPr>
      <p:guideLst>
        <p:guide orient="horz" pos="2172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dmin/Clientes/Varios/Dulce/Fondo%20Generico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dmin/Clientes/Varios/Dulce/Fondo%20Generico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E769B79-4BCE-4E78-B30C-187F5C31580F}" type="datetimeFigureOut">
              <a:rPr lang="es-VE" smtClean="0"/>
              <a:pPr/>
              <a:t>24/05/2009</a:t>
            </a:fld>
            <a:endParaRPr lang="es-V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V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CCDB80-62BF-472B-A23E-04E79CB55335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9B79-4BCE-4E78-B30C-187F5C31580F}" type="datetimeFigureOut">
              <a:rPr lang="es-VE" smtClean="0"/>
              <a:pPr/>
              <a:t>24/05/2009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A7CCDB80-62BF-472B-A23E-04E79CB55335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E769B79-4BCE-4E78-B30C-187F5C31580F}" type="datetimeFigureOut">
              <a:rPr lang="es-VE" smtClean="0"/>
              <a:pPr/>
              <a:t>24/05/2009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VE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A7CCDB80-62BF-472B-A23E-04E79CB55335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9B79-4BCE-4E78-B30C-187F5C31580F}" type="datetimeFigureOut">
              <a:rPr lang="es-VE" smtClean="0"/>
              <a:pPr/>
              <a:t>24/05/2009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CDB80-62BF-472B-A23E-04E79CB55335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9B79-4BCE-4E78-B30C-187F5C31580F}" type="datetimeFigureOut">
              <a:rPr lang="es-VE" smtClean="0"/>
              <a:pPr/>
              <a:t>24/05/2009</a:t>
            </a:fld>
            <a:endParaRPr lang="es-VE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7CCDB80-62BF-472B-A23E-04E79CB55335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10" name="Fondo Generico.jpg" descr="/Users/admin/Clientes/Varios/Dulce/Fondo Generico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769B79-4BCE-4E78-B30C-187F5C31580F}" type="datetimeFigureOut">
              <a:rPr lang="es-VE" smtClean="0"/>
              <a:pPr/>
              <a:t>24/05/2009</a:t>
            </a:fld>
            <a:endParaRPr lang="es-VE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7CCDB80-62BF-472B-A23E-04E79CB55335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769B79-4BCE-4E78-B30C-187F5C31580F}" type="datetimeFigureOut">
              <a:rPr lang="es-VE" smtClean="0"/>
              <a:pPr/>
              <a:t>24/05/2009</a:t>
            </a:fld>
            <a:endParaRPr lang="es-VE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A7CCDB80-62BF-472B-A23E-04E79CB55335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VE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9B79-4BCE-4E78-B30C-187F5C31580F}" type="datetimeFigureOut">
              <a:rPr lang="es-VE" smtClean="0"/>
              <a:pPr/>
              <a:t>24/05/2009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CDB80-62BF-472B-A23E-04E79CB55335}" type="slidenum">
              <a:rPr lang="es-VE" smtClean="0"/>
              <a:pPr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9B79-4BCE-4E78-B30C-187F5C31580F}" type="datetimeFigureOut">
              <a:rPr lang="es-VE" smtClean="0"/>
              <a:pPr/>
              <a:t>24/05/2009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CCDB80-62BF-472B-A23E-04E79CB55335}" type="slidenum">
              <a:rPr lang="es-VE" smtClean="0"/>
              <a:pPr/>
              <a:t>‹Nº›</a:t>
            </a:fld>
            <a:endParaRPr lang="es-VE"/>
          </a:p>
        </p:txBody>
      </p:sp>
      <p:pic>
        <p:nvPicPr>
          <p:cNvPr id="5" name="Fondo Generico.jpg" descr="/Users/admin/Clientes/Varios/Dulce/Fondo Generico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9B79-4BCE-4E78-B30C-187F5C31580F}" type="datetimeFigureOut">
              <a:rPr lang="es-VE" smtClean="0"/>
              <a:pPr/>
              <a:t>24/05/2009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CCDB80-62BF-472B-A23E-04E79CB55335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E769B79-4BCE-4E78-B30C-187F5C31580F}" type="datetimeFigureOut">
              <a:rPr lang="es-VE" smtClean="0"/>
              <a:pPr/>
              <a:t>24/05/2009</a:t>
            </a:fld>
            <a:endParaRPr lang="es-VE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A7CCDB80-62BF-472B-A23E-04E79CB55335}" type="slidenum">
              <a:rPr lang="es-VE" smtClean="0"/>
              <a:pPr/>
              <a:t>‹Nº›</a:t>
            </a:fld>
            <a:endParaRPr lang="es-V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Users/admin/Clientes/Varios/Dulce/Fondo%20Generico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769B79-4BCE-4E78-B30C-187F5C31580F}" type="datetimeFigureOut">
              <a:rPr lang="es-VE" smtClean="0"/>
              <a:pPr/>
              <a:t>24/05/2009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VE"/>
          </a:p>
        </p:txBody>
      </p:sp>
      <p:pic>
        <p:nvPicPr>
          <p:cNvPr id="10" name="Fondo Generico.jpg" descr="/Users/admin/Clientes/Varios/Dulce/Fondo Generico.jpg"/>
          <p:cNvPicPr>
            <a:picLocks noChangeAspect="1"/>
          </p:cNvPicPr>
          <p:nvPr userDrawn="1"/>
        </p:nvPicPr>
        <p:blipFill>
          <a:blip r:embed="rId13" r:link="rId14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imgres?imgurl=http://mural.uv.es/vatava/imagenes/oralanatomy.jpg&amp;imgrefurl=http://mural.uv.es/vatava/desarrollo.htm&amp;usg=__0yt-VO6qCQ60OPwVDuZKdaedyJg=&amp;h=230&amp;w=184&amp;sz=40&amp;hl=es&amp;start=32&amp;tbnid=MNqmVHMKIhTGkM:&amp;tbnh=108&amp;tbnw=86&amp;prev=/images?q=cavidad+bucal&amp;ndsp=18&amp;hl=es&amp;sa=N&amp;start=1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images.google.com/imgres?imgurl=http://melvinrivera.com/wp-content/uploads/2009/01/gentdi.jpg&amp;imgrefurl=http://melvinrivera.com/trabajar-con-gente-diferente-a-uno/&amp;usg=__Ia_pL9x8tCNBDk3gAbtIoW8XR4A=&amp;h=282&amp;w=425&amp;sz=73&amp;hl=es&amp;start=13&amp;tbnid=GXNANpXqu0J27M:&amp;tbnh=84&amp;tbnw=126&amp;prev=/images?q=equipo+multidisciplinario&amp;hl=e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hyperlink" Target="http://www.facebook.com/photo.php?op=1&amp;view=global&amp;subj=576902800&amp;pid=513038&amp;id=576902800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hyperlink" Target="http://www.facebook.com/photo.php?pid=1227716&amp;id=748574074&amp;op=1&amp;view=global&amp;subj=537401696" TargetMode="External"/><Relationship Id="rId7" Type="http://schemas.openxmlformats.org/officeDocument/2006/relationships/image" Target="../media/image68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0.jpeg"/><Relationship Id="rId10" Type="http://schemas.openxmlformats.org/officeDocument/2006/relationships/image" Target="../media/image70.jpeg"/><Relationship Id="rId4" Type="http://schemas.openxmlformats.org/officeDocument/2006/relationships/image" Target="../media/image66.jpeg"/><Relationship Id="rId9" Type="http://schemas.openxmlformats.org/officeDocument/2006/relationships/hyperlink" Target="http://www.facebook.com/photo.php?op=1&amp;view=global&amp;subj=529383007&amp;pid=30466830&amp;id=123961869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6191928"/>
            <a:ext cx="342899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VE" sz="1200" b="1" dirty="0" smtClean="0">
                <a:ln w="50800"/>
                <a:latin typeface="Comic Sans MS" pitchFamily="66" charset="0"/>
              </a:rPr>
              <a:t>Od. Dulce María Armas V.</a:t>
            </a:r>
          </a:p>
          <a:p>
            <a:r>
              <a:rPr lang="es-VE" sz="1200" b="1" dirty="0" smtClean="0">
                <a:ln w="50800"/>
                <a:latin typeface="Comic Sans MS" pitchFamily="66" charset="0"/>
              </a:rPr>
              <a:t>Tutor: Dra. Cecilia Jiménez</a:t>
            </a:r>
            <a:endParaRPr lang="es-VE" sz="1200" b="1" dirty="0">
              <a:ln w="50800"/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15008" y="6000768"/>
            <a:ext cx="5000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dirty="0" smtClean="0"/>
              <a:t>UNIVERSIDAD CENTRAL DE VENEZUELA</a:t>
            </a:r>
          </a:p>
          <a:p>
            <a:r>
              <a:rPr lang="es-VE" sz="1400" dirty="0" smtClean="0"/>
              <a:t>FACULTAD DE ODONTOLOGÍA</a:t>
            </a:r>
          </a:p>
          <a:p>
            <a:r>
              <a:rPr lang="es-VE" sz="1400" dirty="0" smtClean="0"/>
              <a:t>POSTGRADO DE ODONTOLOGÍA INFANTIL</a:t>
            </a:r>
            <a:endParaRPr lang="es-VE" sz="14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35580" y="964906"/>
            <a:ext cx="7811783" cy="3772817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8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ALTERACIONES GINGIVALES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NO RELACIONADAS CON PLACA DENTAL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8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EN</a:t>
            </a:r>
            <a:r>
              <a:rPr kumimoji="0" lang="es-VE" sz="2800" b="1" i="0" u="none" strike="noStrike" kern="1200" cap="all" spc="0" normalizeH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PACIENTES PEDIÁTRICOS.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VE" sz="2800" b="1" cap="all" baseline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REPORTE DE UN CASO.</a:t>
            </a:r>
            <a:endParaRPr kumimoji="0" lang="es-VE" sz="28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44" y="3580120"/>
            <a:ext cx="3438573" cy="214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22 CuadroTexto"/>
          <p:cNvSpPr txBox="1"/>
          <p:nvPr/>
        </p:nvSpPr>
        <p:spPr>
          <a:xfrm>
            <a:off x="6858016" y="6500834"/>
            <a:ext cx="22685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00" dirty="0" smtClean="0">
                <a:latin typeface="Comic Sans MS" pitchFamily="66" charset="0"/>
              </a:rPr>
              <a:t>Carranza (1997); </a:t>
            </a:r>
            <a:r>
              <a:rPr lang="es-VE" sz="1000" dirty="0" err="1" smtClean="0">
                <a:latin typeface="Comic Sans MS" pitchFamily="66" charset="0"/>
              </a:rPr>
              <a:t>Marsh</a:t>
            </a:r>
            <a:r>
              <a:rPr lang="es-VE" sz="1100" dirty="0" smtClean="0">
                <a:latin typeface="Comic Sans MS" pitchFamily="66" charset="0"/>
              </a:rPr>
              <a:t> (2000)</a:t>
            </a:r>
            <a:endParaRPr lang="es-VE" sz="1100" dirty="0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40328" y="2631879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1898                    Black   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340328" y="3119803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1976                    </a:t>
            </a:r>
            <a:r>
              <a:rPr lang="es-VE" dirty="0" err="1" smtClean="0">
                <a:latin typeface="Comic Sans MS" pitchFamily="66" charset="0"/>
              </a:rPr>
              <a:t>Bowen</a:t>
            </a:r>
            <a:r>
              <a:rPr lang="es-VE" dirty="0" smtClean="0">
                <a:latin typeface="Comic Sans MS" pitchFamily="66" charset="0"/>
              </a:rPr>
              <a:t>   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340328" y="3548431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1997                   Carranza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5" name="24 Flecha derecha"/>
          <p:cNvSpPr/>
          <p:nvPr/>
        </p:nvSpPr>
        <p:spPr>
          <a:xfrm>
            <a:off x="6126146" y="2703317"/>
            <a:ext cx="978408" cy="27031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26" name="25 Flecha derecha"/>
          <p:cNvSpPr/>
          <p:nvPr/>
        </p:nvSpPr>
        <p:spPr>
          <a:xfrm>
            <a:off x="6126146" y="3203383"/>
            <a:ext cx="978408" cy="27031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27" name="26 Flecha derecha"/>
          <p:cNvSpPr/>
          <p:nvPr/>
        </p:nvSpPr>
        <p:spPr>
          <a:xfrm>
            <a:off x="6126146" y="3632011"/>
            <a:ext cx="978408" cy="27031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15 CuadroTexto"/>
          <p:cNvSpPr txBox="1"/>
          <p:nvPr/>
        </p:nvSpPr>
        <p:spPr>
          <a:xfrm>
            <a:off x="793724" y="2298602"/>
            <a:ext cx="4325686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V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PLACA DENTAL</a:t>
            </a: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s-V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</a:t>
            </a:r>
            <a:endParaRPr lang="es-V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57818" y="4045601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2000                    </a:t>
            </a:r>
            <a:r>
              <a:rPr lang="es-VE" dirty="0" err="1" smtClean="0">
                <a:latin typeface="Comic Sans MS" pitchFamily="66" charset="0"/>
              </a:rPr>
              <a:t>Marsh</a:t>
            </a:r>
            <a:r>
              <a:rPr lang="es-VE" dirty="0" smtClean="0">
                <a:latin typeface="Comic Sans MS" pitchFamily="66" charset="0"/>
              </a:rPr>
              <a:t> y Martin   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6143636" y="4129181"/>
            <a:ext cx="978408" cy="27031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4" grpId="0"/>
      <p:bldP spid="25" grpId="0" animBg="1"/>
      <p:bldP spid="26" grpId="0" animBg="1"/>
      <p:bldP spid="27" grpId="0" animBg="1"/>
      <p:bldP spid="1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ortar rectángulo de esquina del mismo lado"/>
          <p:cNvSpPr/>
          <p:nvPr/>
        </p:nvSpPr>
        <p:spPr>
          <a:xfrm>
            <a:off x="5793429" y="4947875"/>
            <a:ext cx="2143140" cy="1428760"/>
          </a:xfrm>
          <a:prstGeom prst="snip2Same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Calcio y Fósforo</a:t>
            </a:r>
          </a:p>
          <a:p>
            <a:pPr algn="ctr"/>
            <a:r>
              <a:rPr lang="es-VE" dirty="0" smtClean="0">
                <a:latin typeface="Comic Sans MS" pitchFamily="66" charset="0"/>
              </a:rPr>
              <a:t>Magnesio, Potasio y Sodio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0" name="19 Flecha izquierda, derecha y arriba"/>
          <p:cNvSpPr/>
          <p:nvPr/>
        </p:nvSpPr>
        <p:spPr>
          <a:xfrm>
            <a:off x="3088577" y="2500306"/>
            <a:ext cx="2714644" cy="1285884"/>
          </a:xfrm>
          <a:prstGeom prst="leftRigh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802561" y="327398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latin typeface="Comic Sans MS" pitchFamily="66" charset="0"/>
              </a:rPr>
              <a:t>Matriz Orgánica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017535" y="328612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latin typeface="Comic Sans MS" pitchFamily="66" charset="0"/>
              </a:rPr>
              <a:t>Matriz Inorgánica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7" name="26 Flecha a la derecha con bandas"/>
          <p:cNvSpPr/>
          <p:nvPr/>
        </p:nvSpPr>
        <p:spPr>
          <a:xfrm rot="5400000">
            <a:off x="1159751" y="4000504"/>
            <a:ext cx="1143008" cy="428628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28" name="27 Flecha a la derecha con bandas"/>
          <p:cNvSpPr/>
          <p:nvPr/>
        </p:nvSpPr>
        <p:spPr>
          <a:xfrm rot="5400000">
            <a:off x="6303287" y="4000504"/>
            <a:ext cx="1143008" cy="428628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43913" y="5202342"/>
            <a:ext cx="2357454" cy="1021556"/>
          </a:xfrm>
          <a:prstGeom prst="snip2Same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Carbohidratos y</a:t>
            </a:r>
          </a:p>
          <a:p>
            <a:r>
              <a:rPr lang="es-VE" dirty="0" smtClean="0">
                <a:latin typeface="Comic Sans MS" pitchFamily="66" charset="0"/>
              </a:rPr>
              <a:t>Proteínas</a:t>
            </a:r>
          </a:p>
          <a:p>
            <a:r>
              <a:rPr lang="es-VE" dirty="0" smtClean="0">
                <a:latin typeface="Comic Sans MS" pitchFamily="66" charset="0"/>
              </a:rPr>
              <a:t>Lípidos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881033" y="6572272"/>
            <a:ext cx="1048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Carranza 1988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4 CuadroTexto"/>
          <p:cNvSpPr txBox="1"/>
          <p:nvPr/>
        </p:nvSpPr>
        <p:spPr>
          <a:xfrm>
            <a:off x="1810517" y="1484817"/>
            <a:ext cx="745340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COMPOSICIÓN DE LA PLACA DENTAL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755207" y="2800111"/>
            <a:ext cx="4045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dirty="0" smtClean="0">
                <a:solidFill>
                  <a:srgbClr val="00B0F0"/>
                </a:solidFill>
                <a:latin typeface="Comic Sans MS" pitchFamily="66" charset="0"/>
              </a:rPr>
              <a:t>FORMACIÓN DE LA PELÍCULA ADQUIRIDA SOBRE LA SUPERFICIE DEL DIENTE</a:t>
            </a:r>
            <a:endParaRPr lang="es-VE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78448" y="4691155"/>
            <a:ext cx="366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s-VE" dirty="0" smtClean="0">
                <a:solidFill>
                  <a:srgbClr val="00B0F0"/>
                </a:solidFill>
                <a:latin typeface="Comic Sans MS" pitchFamily="66" charset="0"/>
              </a:rPr>
              <a:t>COLONIZACIÓN POR MICROORGANISMOS ESPECÍFICOS</a:t>
            </a:r>
            <a:endParaRPr lang="es-VE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72520" y="2818025"/>
            <a:ext cx="2390827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scan0016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>
          <a:xfrm>
            <a:off x="5147166" y="4751693"/>
            <a:ext cx="258745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19 CuadroTexto"/>
          <p:cNvSpPr txBox="1"/>
          <p:nvPr/>
        </p:nvSpPr>
        <p:spPr>
          <a:xfrm>
            <a:off x="6215074" y="6500834"/>
            <a:ext cx="2877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Carranza 1997; Liebana 2002; Guilarte 2004;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4 CuadroTexto"/>
          <p:cNvSpPr txBox="1"/>
          <p:nvPr/>
        </p:nvSpPr>
        <p:spPr>
          <a:xfrm>
            <a:off x="2005387" y="1528460"/>
            <a:ext cx="745340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FORMACIÓN DE LA PLACA DENTAL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9391" y="2952299"/>
            <a:ext cx="352931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13 Imagen" descr="Imagen Clínica de Angel Silv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829284" y="2935002"/>
            <a:ext cx="3686816" cy="2257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355992" y="6423558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00" dirty="0" smtClean="0">
                <a:latin typeface="Comic Sans MS" pitchFamily="66" charset="0"/>
              </a:rPr>
              <a:t>Palacios y cols. (2006)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497021" y="1499019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200" dirty="0" smtClean="0">
                <a:latin typeface="Comic Sans MS" pitchFamily="66" charset="0"/>
              </a:rPr>
              <a:t>IMPORTANCIA</a:t>
            </a:r>
            <a:endParaRPr lang="es-VE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752793" y="6540365"/>
            <a:ext cx="1248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Laskaris 2001</a:t>
            </a:r>
            <a:endParaRPr lang="es-VE" sz="1000" dirty="0">
              <a:latin typeface="Comic Sans MS" pitchFamily="66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23836" y="2234649"/>
          <a:ext cx="8572528" cy="398956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487578"/>
                <a:gridCol w="1568744"/>
                <a:gridCol w="1858214"/>
                <a:gridCol w="2657992"/>
              </a:tblGrid>
              <a:tr h="4098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600" b="1" spc="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MUCOCUTÁNEAS</a:t>
                      </a:r>
                      <a:endParaRPr lang="es-VE" sz="1600" b="1" spc="1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6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HORMONAS</a:t>
                      </a:r>
                      <a:endParaRPr lang="es-VE" sz="1600" b="1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6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FARMACOS</a:t>
                      </a:r>
                      <a:endParaRPr lang="es-VE" sz="1600" b="1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16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VIRALES</a:t>
                      </a:r>
                      <a:endParaRPr lang="es-VE" sz="1600" dirty="0"/>
                    </a:p>
                  </a:txBody>
                  <a:tcPr marL="68580" marR="68580" marT="0" marB="0" anchor="ctr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936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spc="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Gingivitis Descamativa</a:t>
                      </a:r>
                      <a:endParaRPr lang="es-VE" sz="1200" spc="1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Granuloma Piogénico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Reacciones Linquenoides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Gingivoestomatitis</a:t>
                      </a:r>
                      <a:r>
                        <a:rPr lang="es-VE" sz="1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Herpética Primaria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4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spc="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Liquen Plano</a:t>
                      </a:r>
                      <a:endParaRPr lang="es-VE" sz="1200" spc="1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Hiperplasia Gingivales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Herpes Recurrente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79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spc="100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Penfigo</a:t>
                      </a:r>
                      <a:r>
                        <a:rPr lang="es-VE" sz="1200" spc="100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Vulgar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Papiloma Bucal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835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spc="100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Penfigoide</a:t>
                      </a:r>
                      <a:r>
                        <a:rPr lang="es-VE" sz="1200" spc="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Ampollar Juvenil</a:t>
                      </a:r>
                      <a:endParaRPr lang="es-VE" sz="1200" spc="1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Hiperplasia Epitelial Multifocal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683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spc="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Lupus Eritematoso</a:t>
                      </a:r>
                      <a:endParaRPr lang="es-VE" sz="1200" spc="1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Enfermedad</a:t>
                      </a:r>
                      <a:r>
                        <a:rPr lang="es-VE" sz="1100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 de Manos, Pies y Boca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615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spc="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Eritema Multiforme</a:t>
                      </a:r>
                      <a:endParaRPr lang="es-VE" sz="1200" spc="1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Eritema Lineal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078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spc="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Enfermedad</a:t>
                      </a:r>
                      <a:r>
                        <a:rPr lang="es-VE" sz="1200" spc="100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por depósito lineal de </a:t>
                      </a:r>
                      <a:r>
                        <a:rPr lang="es-VE" sz="1200" spc="100" baseline="0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IgA</a:t>
                      </a:r>
                      <a:r>
                        <a:rPr lang="es-VE" sz="1200" spc="100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 en la Infancia</a:t>
                      </a:r>
                      <a:endParaRPr lang="es-VE" sz="1200" spc="1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Herpes Simple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4 CuadroTexto"/>
          <p:cNvSpPr txBox="1"/>
          <p:nvPr/>
        </p:nvSpPr>
        <p:spPr>
          <a:xfrm>
            <a:off x="4450460" y="1546864"/>
            <a:ext cx="3284464" cy="5217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7681355" y="6540365"/>
            <a:ext cx="1248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Laskaris 2001</a:t>
            </a:r>
            <a:endParaRPr lang="es-VE" sz="1000" dirty="0">
              <a:latin typeface="Comic Sans MS" pitchFamily="66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972712" y="3542402"/>
          <a:ext cx="7301858" cy="137814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875772"/>
                <a:gridCol w="1873623"/>
                <a:gridCol w="3552463"/>
              </a:tblGrid>
              <a:tr h="377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600" b="1" spc="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BACTERIANAS</a:t>
                      </a:r>
                      <a:endParaRPr lang="es-VE" sz="1600" b="1" spc="1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6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MICÓTICAS</a:t>
                      </a:r>
                      <a:endParaRPr lang="es-VE" sz="1600" b="1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600" b="1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DISCRASIAS</a:t>
                      </a:r>
                      <a:r>
                        <a:rPr lang="es-VE" sz="1600" b="1" baseline="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 SANGUÍNEAS</a:t>
                      </a:r>
                      <a:endParaRPr lang="es-VE" sz="1600" b="1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827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spc="100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Pericoronaritis</a:t>
                      </a:r>
                      <a:endParaRPr lang="es-VE" sz="1200" spc="1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Candidiasis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Leucemia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20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spc="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Gingivitis </a:t>
                      </a:r>
                      <a:r>
                        <a:rPr lang="es-VE" sz="1200" spc="100" dirty="0" err="1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Times New Roman"/>
                          <a:cs typeface="Times New Roman"/>
                        </a:rPr>
                        <a:t>Ulceronecrozante</a:t>
                      </a:r>
                      <a:endParaRPr lang="es-VE" sz="1200" spc="100" dirty="0">
                        <a:solidFill>
                          <a:schemeClr val="bg1"/>
                        </a:solidFill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100" dirty="0" smtClean="0">
                          <a:solidFill>
                            <a:schemeClr val="bg1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Anemia por deficiencia de hierro</a:t>
                      </a:r>
                      <a:endParaRPr lang="es-VE" sz="1100" dirty="0">
                        <a:solidFill>
                          <a:schemeClr val="bg1"/>
                        </a:solidFill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convex"/>
                      <a:lightRig rig="flood" dir="t"/>
                    </a:cell3D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6" name="4 CuadroTexto"/>
          <p:cNvSpPr txBox="1"/>
          <p:nvPr/>
        </p:nvSpPr>
        <p:spPr>
          <a:xfrm>
            <a:off x="4450460" y="153187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dirty="0" smtClean="0">
                <a:latin typeface="Comic Sans MS" pitchFamily="66" charset="0"/>
              </a:rPr>
              <a:t> ALTERACIONES GINGIVALES RELACIONADAS CON ENFERMEDADES MUCOCUTANEAS Y/O INMUNOLOGICAS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807271" y="2376480"/>
            <a:ext cx="7000924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38302" y="4166145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pic>
        <p:nvPicPr>
          <p:cNvPr id="10" name="13 Imagen" descr="Imagen Clínica de Angel Silv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929190" y="4214818"/>
            <a:ext cx="350046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18 Elipse"/>
          <p:cNvSpPr/>
          <p:nvPr/>
        </p:nvSpPr>
        <p:spPr>
          <a:xfrm>
            <a:off x="6715140" y="4429132"/>
            <a:ext cx="1428760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0" name="4 CuadroTexto"/>
          <p:cNvSpPr txBox="1"/>
          <p:nvPr/>
        </p:nvSpPr>
        <p:spPr>
          <a:xfrm>
            <a:off x="4555352" y="1546865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1" name="15 CuadroTexto"/>
          <p:cNvSpPr txBox="1"/>
          <p:nvPr/>
        </p:nvSpPr>
        <p:spPr>
          <a:xfrm>
            <a:off x="1237186" y="4128629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GINGIVITIS</a:t>
            </a:r>
          </a:p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DESCAMATIVA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47132" y="6453538"/>
            <a:ext cx="35173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00" dirty="0" smtClean="0">
                <a:latin typeface="Comic Sans MS" pitchFamily="66" charset="0"/>
              </a:rPr>
              <a:t>Carranza (1986); </a:t>
            </a:r>
            <a:r>
              <a:rPr lang="es-VE" sz="1100" dirty="0" err="1" smtClean="0">
                <a:latin typeface="Comic Sans MS" pitchFamily="66" charset="0"/>
              </a:rPr>
              <a:t>Sciubra</a:t>
            </a:r>
            <a:r>
              <a:rPr lang="es-VE" sz="1100" dirty="0" smtClean="0">
                <a:latin typeface="Comic Sans MS" pitchFamily="66" charset="0"/>
              </a:rPr>
              <a:t> (1996); Pedroza (2000)</a:t>
            </a:r>
            <a:endParaRPr lang="es-VE" sz="1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dirty="0" smtClean="0">
                <a:latin typeface="Comic Sans MS" pitchFamily="66" charset="0"/>
              </a:rPr>
              <a:t> ALTERACIONES GINGIVALES RELACIONADAS CON ENFERMEDADES MUCOCUTANEAS Y/O INMUNOLOGICAS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928662" y="2285992"/>
            <a:ext cx="7000924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32353" y="3879102"/>
            <a:ext cx="325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351483" y="6581025"/>
            <a:ext cx="4715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Pérez y cols. (1997); Bermejo, (2004); </a:t>
            </a:r>
            <a:r>
              <a:rPr lang="es-VE" sz="1000" dirty="0" err="1" smtClean="0">
                <a:latin typeface="Comic Sans MS" pitchFamily="66" charset="0"/>
              </a:rPr>
              <a:t>Laeijendecker</a:t>
            </a:r>
            <a:r>
              <a:rPr lang="es-VE" sz="1000" dirty="0" smtClean="0">
                <a:latin typeface="Comic Sans MS" pitchFamily="66" charset="0"/>
              </a:rPr>
              <a:t>, (2005)</a:t>
            </a:r>
            <a:endParaRPr lang="es-VE" sz="1000" dirty="0">
              <a:latin typeface="Comic Sans MS" pitchFamily="66" charset="0"/>
            </a:endParaRPr>
          </a:p>
        </p:txBody>
      </p:sp>
      <p:pic>
        <p:nvPicPr>
          <p:cNvPr id="20" name="Picture 3" descr="lupus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12625"/>
          <a:stretch>
            <a:fillRect/>
          </a:stretch>
        </p:blipFill>
        <p:spPr bwMode="auto">
          <a:xfrm>
            <a:off x="5072066" y="3857628"/>
            <a:ext cx="3460746" cy="216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20 Elipse"/>
          <p:cNvSpPr/>
          <p:nvPr/>
        </p:nvSpPr>
        <p:spPr>
          <a:xfrm>
            <a:off x="5286380" y="4929198"/>
            <a:ext cx="1428760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4 CuadroTexto"/>
          <p:cNvSpPr txBox="1"/>
          <p:nvPr/>
        </p:nvSpPr>
        <p:spPr>
          <a:xfrm>
            <a:off x="4510421" y="150189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1237186" y="377376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LIQUEN PLANO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dirty="0" smtClean="0">
                <a:latin typeface="Comic Sans MS" pitchFamily="66" charset="0"/>
              </a:rPr>
              <a:t> ALTERACIONES GINGIVALES RELACIONADAS CON ENFERMEDADES MUCOCUTANEAS Y/O INMUNOLOGICAS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928662" y="2285992"/>
            <a:ext cx="7000924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13" name="9 Imagen" descr="Scan-3.JPG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30000" contrast="40000"/>
          </a:blip>
          <a:stretch>
            <a:fillRect/>
          </a:stretch>
        </p:blipFill>
        <p:spPr>
          <a:xfrm>
            <a:off x="4500562" y="3857628"/>
            <a:ext cx="2914663" cy="2205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13 CuadroTexto"/>
          <p:cNvSpPr txBox="1"/>
          <p:nvPr/>
        </p:nvSpPr>
        <p:spPr>
          <a:xfrm>
            <a:off x="5996066" y="6572272"/>
            <a:ext cx="3505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Magaña (2001); </a:t>
            </a:r>
            <a:r>
              <a:rPr lang="es-VE" sz="1000" dirty="0" err="1" smtClean="0">
                <a:latin typeface="Comic Sans MS" pitchFamily="66" charset="0"/>
              </a:rPr>
              <a:t>Sapp</a:t>
            </a:r>
            <a:r>
              <a:rPr lang="es-VE" sz="1000" dirty="0" smtClean="0">
                <a:latin typeface="Comic Sans MS" pitchFamily="66" charset="0"/>
              </a:rPr>
              <a:t> (2003); Roser (2003)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4714876" y="4857760"/>
            <a:ext cx="1428760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6" name="7 CuadroTexto"/>
          <p:cNvSpPr txBox="1"/>
          <p:nvPr/>
        </p:nvSpPr>
        <p:spPr>
          <a:xfrm>
            <a:off x="1200601" y="3820618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4 CuadroTexto"/>
          <p:cNvSpPr txBox="1"/>
          <p:nvPr/>
        </p:nvSpPr>
        <p:spPr>
          <a:xfrm>
            <a:off x="4510421" y="148690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447351" y="3783102"/>
            <a:ext cx="295785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PENFIGO VULGAR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dirty="0" smtClean="0">
                <a:latin typeface="Comic Sans MS" pitchFamily="66" charset="0"/>
              </a:rPr>
              <a:t> ALTERACIONES GINGIVALES RELACIONADAS CON ENFERMEDADES MUCOCUTANEAS Y/O INMUNOLOGICAS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928662" y="2285992"/>
            <a:ext cx="7000924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940446" y="6572272"/>
            <a:ext cx="2560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Regezi</a:t>
            </a:r>
            <a:r>
              <a:rPr lang="es-VE" sz="1000" dirty="0" smtClean="0">
                <a:latin typeface="Comic Sans MS" pitchFamily="66" charset="0"/>
              </a:rPr>
              <a:t> (1999); Laskaris (2001); </a:t>
            </a:r>
            <a:endParaRPr lang="es-VE" sz="1000" dirty="0">
              <a:latin typeface="Comic Sans MS" pitchFamily="66" charset="0"/>
            </a:endParaRPr>
          </a:p>
        </p:txBody>
      </p:sp>
      <p:pic>
        <p:nvPicPr>
          <p:cNvPr id="8" name="7 Imagen" descr="C:\Users\Dulce Maria\Documents\Mis archivos recibidos\Pénfigo Ampollar Juven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786190"/>
            <a:ext cx="2990851" cy="204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20 Elipse"/>
          <p:cNvSpPr/>
          <p:nvPr/>
        </p:nvSpPr>
        <p:spPr>
          <a:xfrm>
            <a:off x="4929190" y="4643446"/>
            <a:ext cx="1428760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1984990" y="3764587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4 CuadroTexto"/>
          <p:cNvSpPr txBox="1"/>
          <p:nvPr/>
        </p:nvSpPr>
        <p:spPr>
          <a:xfrm>
            <a:off x="4495431" y="151688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3" name="15 CuadroTexto"/>
          <p:cNvSpPr txBox="1"/>
          <p:nvPr/>
        </p:nvSpPr>
        <p:spPr>
          <a:xfrm>
            <a:off x="1283874" y="3727071"/>
            <a:ext cx="3214710" cy="1200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PENFIGOIDE AMPOLLAR JUVENIL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5790528" y="2139037"/>
            <a:ext cx="2786082" cy="3857652"/>
            <a:chOff x="5643570" y="1714488"/>
            <a:chExt cx="2786082" cy="3857652"/>
          </a:xfrm>
        </p:grpSpPr>
        <p:sp>
          <p:nvSpPr>
            <p:cNvPr id="4" name="3 Rectángulo"/>
            <p:cNvSpPr/>
            <p:nvPr/>
          </p:nvSpPr>
          <p:spPr>
            <a:xfrm>
              <a:off x="5643570" y="1714488"/>
              <a:ext cx="2786082" cy="385765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latin typeface="Comic Sans MS" pitchFamily="66" charset="0"/>
              </a:endParaRPr>
            </a:p>
          </p:txBody>
        </p:sp>
        <p:pic>
          <p:nvPicPr>
            <p:cNvPr id="5" name="Picture 12" descr="http://tbn2.google.com/images?q=tbn:MNqmVHMKIhTGkM:http://mural.uv.es/vatava/imagenes/oralanatomy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13889" t="4424" r="13889" b="7099"/>
            <a:stretch>
              <a:fillRect/>
            </a:stretch>
          </p:blipFill>
          <p:spPr bwMode="auto">
            <a:xfrm>
              <a:off x="6143636" y="2214554"/>
              <a:ext cx="1857388" cy="28575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6" name="5 CuadroTexto"/>
          <p:cNvSpPr txBox="1"/>
          <p:nvPr/>
        </p:nvSpPr>
        <p:spPr>
          <a:xfrm>
            <a:off x="7333615" y="6509587"/>
            <a:ext cx="2000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Mata 1995; Pedroza (2000)</a:t>
            </a:r>
            <a:endParaRPr lang="es-VE" sz="1000" dirty="0">
              <a:latin typeface="Comic Sans MS" pitchFamily="66" charset="0"/>
            </a:endParaRPr>
          </a:p>
        </p:txBody>
      </p:sp>
      <p:pic>
        <p:nvPicPr>
          <p:cNvPr id="7" name="6 Imagen" descr="Davier. Intraoral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2113347"/>
            <a:ext cx="4160262" cy="2887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11 Imagen" descr="DSC04477.JPG"/>
          <p:cNvPicPr>
            <a:picLocks noChangeAspect="1"/>
          </p:cNvPicPr>
          <p:nvPr/>
        </p:nvPicPr>
        <p:blipFill>
          <a:blip r:embed="rId5" cstate="print"/>
          <a:srcRect l="27344" t="9375" r="26562" b="23958"/>
          <a:stretch>
            <a:fillRect/>
          </a:stretch>
        </p:blipFill>
        <p:spPr>
          <a:xfrm>
            <a:off x="4041320" y="4469955"/>
            <a:ext cx="1928826" cy="209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648200" y="304800"/>
            <a:ext cx="3124200" cy="1143000"/>
          </a:xfrm>
        </p:spPr>
        <p:txBody>
          <a:bodyPr vert="horz" anchor="ctr">
            <a:noAutofit/>
          </a:bodyPr>
          <a:lstStyle/>
          <a:p>
            <a:pPr>
              <a:defRPr/>
            </a:pPr>
            <a:r>
              <a:rPr lang="es-VE" sz="24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INTRODUCCIÓN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dirty="0" smtClean="0">
                <a:latin typeface="Comic Sans MS" pitchFamily="66" charset="0"/>
              </a:rPr>
              <a:t> ALTERACIONES GINGIVALES RELACIONADAS CON ENFERMEDADES MUCOCUTANEAS Y/O INMUNOLOGICAS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928662" y="2285992"/>
            <a:ext cx="7000924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861156" y="6467342"/>
            <a:ext cx="3490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Gastabaga</a:t>
            </a:r>
            <a:r>
              <a:rPr lang="es-VE" sz="1000" dirty="0" smtClean="0">
                <a:latin typeface="Comic Sans MS" pitchFamily="66" charset="0"/>
              </a:rPr>
              <a:t> (1997); Laskaris (2001); </a:t>
            </a:r>
            <a:r>
              <a:rPr lang="es-VE" sz="1000" dirty="0" err="1" smtClean="0">
                <a:latin typeface="Comic Sans MS" pitchFamily="66" charset="0"/>
              </a:rPr>
              <a:t>Eversole</a:t>
            </a:r>
            <a:r>
              <a:rPr lang="es-VE" sz="1000" dirty="0" smtClean="0">
                <a:latin typeface="Comic Sans MS" pitchFamily="66" charset="0"/>
              </a:rPr>
              <a:t> (2003)</a:t>
            </a:r>
            <a:endParaRPr lang="es-VE" sz="1000" dirty="0">
              <a:latin typeface="Comic Sans MS" pitchFamily="66" charset="0"/>
            </a:endParaRPr>
          </a:p>
        </p:txBody>
      </p:sp>
      <p:pic>
        <p:nvPicPr>
          <p:cNvPr id="9" name="8 Imagen" descr="Scan-4.JPG"/>
          <p:cNvPicPr/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4767272" y="3714752"/>
            <a:ext cx="3019438" cy="2214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21 Elipse"/>
          <p:cNvSpPr/>
          <p:nvPr/>
        </p:nvSpPr>
        <p:spPr>
          <a:xfrm>
            <a:off x="5143504" y="4572008"/>
            <a:ext cx="1428760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593876" y="3689879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4 CuadroTexto"/>
          <p:cNvSpPr txBox="1"/>
          <p:nvPr/>
        </p:nvSpPr>
        <p:spPr>
          <a:xfrm>
            <a:off x="4540402" y="150189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3" name="15 CuadroTexto"/>
          <p:cNvSpPr txBox="1"/>
          <p:nvPr/>
        </p:nvSpPr>
        <p:spPr>
          <a:xfrm>
            <a:off x="924649" y="3652363"/>
            <a:ext cx="3723551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LUPUS ERITEMATOSO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dirty="0" smtClean="0">
                <a:latin typeface="Comic Sans MS" pitchFamily="66" charset="0"/>
              </a:rPr>
              <a:t> ALTERACIONES GINGIVALES RELACIONADAS CON ENFERMEDADES MUCOCUTANEAS Y/O INMUNOLOGICAS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928662" y="2285992"/>
            <a:ext cx="7000924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906123" y="6437362"/>
            <a:ext cx="3700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Regezi</a:t>
            </a:r>
            <a:r>
              <a:rPr lang="es-VE" sz="1000" dirty="0" smtClean="0">
                <a:latin typeface="Comic Sans MS" pitchFamily="66" charset="0"/>
              </a:rPr>
              <a:t> (1999);Laskaris (2001); </a:t>
            </a:r>
            <a:r>
              <a:rPr lang="es-VE" sz="1000" dirty="0" err="1" smtClean="0">
                <a:latin typeface="Comic Sans MS" pitchFamily="66" charset="0"/>
              </a:rPr>
              <a:t>Eversole</a:t>
            </a:r>
            <a:r>
              <a:rPr lang="es-VE" sz="1000" dirty="0" smtClean="0">
                <a:latin typeface="Comic Sans MS" pitchFamily="66" charset="0"/>
              </a:rPr>
              <a:t> (2003)</a:t>
            </a:r>
            <a:endParaRPr lang="es-VE" sz="1000" dirty="0">
              <a:latin typeface="Comic Sans MS" pitchFamily="66" charset="0"/>
            </a:endParaRPr>
          </a:p>
        </p:txBody>
      </p:sp>
      <p:pic>
        <p:nvPicPr>
          <p:cNvPr id="8" name="7 Imagen" descr="C:\Users\Dulce Maria\Documents\Mis archivos recibidos\Eritema Multiforme.jpg"/>
          <p:cNvPicPr/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4929190" y="3768741"/>
            <a:ext cx="3714776" cy="2303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20 Elipse"/>
          <p:cNvSpPr/>
          <p:nvPr/>
        </p:nvSpPr>
        <p:spPr>
          <a:xfrm>
            <a:off x="5357818" y="4643446"/>
            <a:ext cx="1428760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8" name="7 CuadroTexto"/>
          <p:cNvSpPr txBox="1"/>
          <p:nvPr/>
        </p:nvSpPr>
        <p:spPr>
          <a:xfrm>
            <a:off x="2426043" y="3742840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4 CuadroTexto"/>
          <p:cNvSpPr txBox="1"/>
          <p:nvPr/>
        </p:nvSpPr>
        <p:spPr>
          <a:xfrm>
            <a:off x="4510421" y="148690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996978" y="3705324"/>
            <a:ext cx="245491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ERITEMA MULTIFORME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VE" dirty="0" smtClean="0">
                <a:latin typeface="Comic Sans MS" pitchFamily="66" charset="0"/>
              </a:rPr>
              <a:t> ALTERACIONES GINGIVALES RELACIONADAS CON ENFERMEDADES MUCOCUTANEAS Y/O INMUNOLOGICAS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928662" y="2285992"/>
            <a:ext cx="7000924" cy="107157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41027" y="6395904"/>
            <a:ext cx="4284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VanJoost</a:t>
            </a:r>
            <a:r>
              <a:rPr lang="es-VE" sz="1000" dirty="0" smtClean="0">
                <a:latin typeface="Comic Sans MS" pitchFamily="66" charset="0"/>
              </a:rPr>
              <a:t> (1979); </a:t>
            </a:r>
            <a:r>
              <a:rPr lang="es-VE" sz="1000" dirty="0" err="1" smtClean="0">
                <a:latin typeface="Comic Sans MS" pitchFamily="66" charset="0"/>
              </a:rPr>
              <a:t>Weinberg</a:t>
            </a:r>
            <a:r>
              <a:rPr lang="es-VE" sz="1000" dirty="0" smtClean="0">
                <a:latin typeface="Comic Sans MS" pitchFamily="66" charset="0"/>
              </a:rPr>
              <a:t> (1997); </a:t>
            </a:r>
            <a:r>
              <a:rPr lang="es-VE" sz="1000" dirty="0" err="1" smtClean="0">
                <a:latin typeface="Comic Sans MS" pitchFamily="66" charset="0"/>
              </a:rPr>
              <a:t>Eguia</a:t>
            </a:r>
            <a:r>
              <a:rPr lang="es-VE" sz="1000" dirty="0" smtClean="0">
                <a:latin typeface="Comic Sans MS" pitchFamily="66" charset="0"/>
              </a:rPr>
              <a:t> (2004)</a:t>
            </a:r>
            <a:endParaRPr lang="es-VE" sz="1000" dirty="0">
              <a:latin typeface="Comic Sans MS" pitchFamily="66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86190"/>
            <a:ext cx="2984911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20 Elipse"/>
          <p:cNvSpPr/>
          <p:nvPr/>
        </p:nvSpPr>
        <p:spPr>
          <a:xfrm>
            <a:off x="5929322" y="4143380"/>
            <a:ext cx="1428760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1256646" y="3792601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4 CuadroTexto"/>
          <p:cNvSpPr txBox="1"/>
          <p:nvPr/>
        </p:nvSpPr>
        <p:spPr>
          <a:xfrm>
            <a:off x="4465452" y="150189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3" name="15 CuadroTexto"/>
          <p:cNvSpPr txBox="1"/>
          <p:nvPr/>
        </p:nvSpPr>
        <p:spPr>
          <a:xfrm>
            <a:off x="732946" y="3764425"/>
            <a:ext cx="3915253" cy="1200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ENFERMEDAD POR DEPÓSITO LINEAL DE IgA EN LA INFANCIA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s-VE" dirty="0" smtClean="0">
                <a:latin typeface="Comic Sans MS" pitchFamily="66" charset="0"/>
              </a:rPr>
              <a:t> ALTERACIONES GINGIVALES RELACIONADAS CON NIVELES HORMONALES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86007" y="6500834"/>
            <a:ext cx="3058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Shafer</a:t>
            </a:r>
            <a:r>
              <a:rPr lang="es-VE" sz="1000" dirty="0" smtClean="0">
                <a:latin typeface="Comic Sans MS" pitchFamily="66" charset="0"/>
              </a:rPr>
              <a:t> (1986); Sánchez (2000); Vences (2005)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071538" y="2285992"/>
            <a:ext cx="664373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22" name="Picture 25" descr="DSCN09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786190"/>
            <a:ext cx="2890840" cy="2173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23 Elipse"/>
          <p:cNvSpPr/>
          <p:nvPr/>
        </p:nvSpPr>
        <p:spPr>
          <a:xfrm>
            <a:off x="6357950" y="4572008"/>
            <a:ext cx="1571636" cy="1214446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7" name="7 CuadroTexto"/>
          <p:cNvSpPr txBox="1"/>
          <p:nvPr/>
        </p:nvSpPr>
        <p:spPr>
          <a:xfrm>
            <a:off x="2358501" y="3755248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4 CuadroTexto"/>
          <p:cNvSpPr txBox="1"/>
          <p:nvPr/>
        </p:nvSpPr>
        <p:spPr>
          <a:xfrm>
            <a:off x="4540402" y="1546865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5" name="15 CuadroTexto"/>
          <p:cNvSpPr txBox="1"/>
          <p:nvPr/>
        </p:nvSpPr>
        <p:spPr>
          <a:xfrm>
            <a:off x="2539869" y="3717732"/>
            <a:ext cx="233222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GRANULOMA PIOGÉNICO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s-VE" dirty="0" smtClean="0">
                <a:latin typeface="Comic Sans MS" pitchFamily="66" charset="0"/>
              </a:rPr>
              <a:t> ALTERACIONES GINGIVALES RELACIONADAS CON FARMACOS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76539" y="6534834"/>
            <a:ext cx="3867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Regezzi</a:t>
            </a:r>
            <a:r>
              <a:rPr lang="es-VE" sz="1000" dirty="0" smtClean="0">
                <a:latin typeface="Comic Sans MS" pitchFamily="66" charset="0"/>
              </a:rPr>
              <a:t> (1999); </a:t>
            </a:r>
            <a:r>
              <a:rPr lang="es-VE" sz="1000" dirty="0" err="1" smtClean="0">
                <a:latin typeface="Comic Sans MS" pitchFamily="66" charset="0"/>
              </a:rPr>
              <a:t>Eversole</a:t>
            </a:r>
            <a:r>
              <a:rPr lang="es-VE" sz="1000" dirty="0" smtClean="0">
                <a:latin typeface="Comic Sans MS" pitchFamily="66" charset="0"/>
              </a:rPr>
              <a:t> (2003); Palacios y cols. (2006)</a:t>
            </a:r>
            <a:endParaRPr lang="es-VE" sz="1000" dirty="0">
              <a:latin typeface="Comic Sans MS" pitchFamily="66" charset="0"/>
            </a:endParaRPr>
          </a:p>
        </p:txBody>
      </p:sp>
      <p:pic>
        <p:nvPicPr>
          <p:cNvPr id="7" name="6 Imagen" descr="C:\Users\Dulce Maria\Documents\Mis archivos recibidos\Reacciones Linquenoides.jpg"/>
          <p:cNvPicPr/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5000628" y="3786190"/>
            <a:ext cx="295752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8 Rectángulo redondeado"/>
          <p:cNvSpPr/>
          <p:nvPr/>
        </p:nvSpPr>
        <p:spPr>
          <a:xfrm>
            <a:off x="1000100" y="2285992"/>
            <a:ext cx="6500858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21" name="20 Elipse"/>
          <p:cNvSpPr/>
          <p:nvPr/>
        </p:nvSpPr>
        <p:spPr>
          <a:xfrm rot="5400000">
            <a:off x="6286512" y="4357694"/>
            <a:ext cx="1643074" cy="1071570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8" name="7 CuadroTexto"/>
          <p:cNvSpPr txBox="1"/>
          <p:nvPr/>
        </p:nvSpPr>
        <p:spPr>
          <a:xfrm>
            <a:off x="1938302" y="3764587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4 CuadroTexto"/>
          <p:cNvSpPr txBox="1"/>
          <p:nvPr/>
        </p:nvSpPr>
        <p:spPr>
          <a:xfrm>
            <a:off x="4540401" y="153187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237186" y="3727071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REACCIONES LINQUENOIDES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s-VE" dirty="0" smtClean="0">
                <a:latin typeface="Comic Sans MS" pitchFamily="66" charset="0"/>
              </a:rPr>
              <a:t> ALTERACIONES GINGIVALES RELACIONADAS CON FARMACOS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000100" y="2285992"/>
            <a:ext cx="6500858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1026" name="Picture 2" descr="C:\Users\Dulce Maria\Documents\Artículos para la tesis\Hiperplasia gingival.jpg"/>
          <p:cNvPicPr>
            <a:picLocks noChangeAspect="1" noChangeArrowheads="1"/>
          </p:cNvPicPr>
          <p:nvPr/>
        </p:nvPicPr>
        <p:blipFill>
          <a:blip r:embed="rId2" cstate="print"/>
          <a:srcRect l="17969" t="20619" r="27343" b="18269"/>
          <a:stretch>
            <a:fillRect/>
          </a:stretch>
        </p:blipFill>
        <p:spPr bwMode="auto">
          <a:xfrm>
            <a:off x="5286380" y="3929066"/>
            <a:ext cx="2883462" cy="214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18 Elipse"/>
          <p:cNvSpPr/>
          <p:nvPr/>
        </p:nvSpPr>
        <p:spPr>
          <a:xfrm>
            <a:off x="5786446" y="4000504"/>
            <a:ext cx="1928826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6" name="7 CuadroTexto"/>
          <p:cNvSpPr txBox="1"/>
          <p:nvPr/>
        </p:nvSpPr>
        <p:spPr>
          <a:xfrm>
            <a:off x="1938302" y="4166145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4 CuadroTexto"/>
          <p:cNvSpPr txBox="1"/>
          <p:nvPr/>
        </p:nvSpPr>
        <p:spPr>
          <a:xfrm>
            <a:off x="4525411" y="150189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3" name="15 CuadroTexto"/>
          <p:cNvSpPr txBox="1"/>
          <p:nvPr/>
        </p:nvSpPr>
        <p:spPr>
          <a:xfrm>
            <a:off x="1237186" y="4128629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HIPERPLASIA GINGIVAL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42202" y="6408568"/>
            <a:ext cx="3382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00" dirty="0" err="1" smtClean="0">
                <a:latin typeface="Comic Sans MS" pitchFamily="66" charset="0"/>
              </a:rPr>
              <a:t>Gimenez</a:t>
            </a:r>
            <a:r>
              <a:rPr lang="es-VE" sz="1100" dirty="0" smtClean="0">
                <a:latin typeface="Comic Sans MS" pitchFamily="66" charset="0"/>
              </a:rPr>
              <a:t> (1991); </a:t>
            </a:r>
            <a:r>
              <a:rPr lang="es-VE" sz="1100" dirty="0" err="1" smtClean="0">
                <a:latin typeface="Comic Sans MS" pitchFamily="66" charset="0"/>
              </a:rPr>
              <a:t>Regezi</a:t>
            </a:r>
            <a:r>
              <a:rPr lang="es-VE" sz="1100" dirty="0" smtClean="0">
                <a:latin typeface="Comic Sans MS" pitchFamily="66" charset="0"/>
              </a:rPr>
              <a:t> (1999); Laskaris (2001)</a:t>
            </a:r>
            <a:endParaRPr lang="es-VE" sz="1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dirty="0" smtClean="0">
                <a:latin typeface="Comic Sans MS" pitchFamily="66" charset="0"/>
              </a:rPr>
              <a:t>4.  ALTERACIONES GINGIVALES RELACIONADAS CON  INFECCIONES VIRALES.  HERPESVIRUS HUMANO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28662" y="2285992"/>
            <a:ext cx="700092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10" name="9 Imagen" descr="C:\Users\Dulce Maria\Documents\Mis archivos recibidos\GHP.jpg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072066" y="4000504"/>
            <a:ext cx="3324225" cy="2235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19 Elipse"/>
          <p:cNvSpPr/>
          <p:nvPr/>
        </p:nvSpPr>
        <p:spPr>
          <a:xfrm>
            <a:off x="5500694" y="4286256"/>
            <a:ext cx="2286016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5" name="7 CuadroTexto"/>
          <p:cNvSpPr txBox="1"/>
          <p:nvPr/>
        </p:nvSpPr>
        <p:spPr>
          <a:xfrm>
            <a:off x="631015" y="3998051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4 CuadroTexto"/>
          <p:cNvSpPr txBox="1"/>
          <p:nvPr/>
        </p:nvSpPr>
        <p:spPr>
          <a:xfrm>
            <a:off x="4570382" y="151688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3" name="15 CuadroTexto"/>
          <p:cNvSpPr txBox="1"/>
          <p:nvPr/>
        </p:nvSpPr>
        <p:spPr>
          <a:xfrm>
            <a:off x="975729" y="3932519"/>
            <a:ext cx="395460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GINGIVOESTOMATITIS</a:t>
            </a:r>
          </a:p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HERPÉTICA PRIMARIA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47932" y="6453538"/>
            <a:ext cx="4697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Cátedra de Odontología Pediátrica (1996) ; Carranza (2006); Salinas (2008)</a:t>
            </a:r>
            <a:endParaRPr lang="es-VE" sz="1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dirty="0" smtClean="0">
                <a:latin typeface="Comic Sans MS" pitchFamily="66" charset="0"/>
              </a:rPr>
              <a:t>4.  ALTERACIONES GINGIVALES RELACIONADAS CON  INFECCIONES VIRALES. HERPESVIRUS HUMANO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28662" y="2214554"/>
            <a:ext cx="700092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7" name="6 Imagen" descr="C:\Users\Dulce Maria\Documents\Mis archivos recibidos\Herpes Recurrente.jpg"/>
          <p:cNvPicPr/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4714876" y="3857628"/>
            <a:ext cx="3805250" cy="214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19 Elipse"/>
          <p:cNvSpPr/>
          <p:nvPr/>
        </p:nvSpPr>
        <p:spPr>
          <a:xfrm>
            <a:off x="5929322" y="4429132"/>
            <a:ext cx="1428760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685613" y="6500834"/>
            <a:ext cx="2740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Regezi</a:t>
            </a:r>
            <a:r>
              <a:rPr lang="es-VE" sz="1000" dirty="0" smtClean="0">
                <a:latin typeface="Comic Sans MS" pitchFamily="66" charset="0"/>
              </a:rPr>
              <a:t> (1999); Laskaris (2001)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15" name="7 CuadroTexto"/>
          <p:cNvSpPr txBox="1"/>
          <p:nvPr/>
        </p:nvSpPr>
        <p:spPr>
          <a:xfrm>
            <a:off x="2741350" y="3839296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4 CuadroTexto"/>
          <p:cNvSpPr txBox="1"/>
          <p:nvPr/>
        </p:nvSpPr>
        <p:spPr>
          <a:xfrm>
            <a:off x="4570382" y="1546865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3" name="15 CuadroTexto"/>
          <p:cNvSpPr txBox="1"/>
          <p:nvPr/>
        </p:nvSpPr>
        <p:spPr>
          <a:xfrm>
            <a:off x="1237186" y="3801780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HERPES RECURRENTE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dirty="0" smtClean="0">
                <a:latin typeface="Comic Sans MS" pitchFamily="66" charset="0"/>
              </a:rPr>
              <a:t>5.  ALTERACIONES GINGIVALES RELACIONADAS CON  INFECCIONES VIRALES. VIRUS PAPILOMA HUMANO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28662" y="2357430"/>
            <a:ext cx="700092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7058036" y="4410629"/>
            <a:ext cx="1006672" cy="642942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81269" y="6365924"/>
            <a:ext cx="3923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Chang (1995); </a:t>
            </a:r>
            <a:r>
              <a:rPr lang="es-VE" sz="1000" dirty="0" err="1" smtClean="0">
                <a:latin typeface="Comic Sans MS" pitchFamily="66" charset="0"/>
              </a:rPr>
              <a:t>Jimenez</a:t>
            </a:r>
            <a:r>
              <a:rPr lang="es-VE" sz="1000" dirty="0" smtClean="0">
                <a:latin typeface="Comic Sans MS" pitchFamily="66" charset="0"/>
              </a:rPr>
              <a:t> y cols. (2002); </a:t>
            </a:r>
            <a:r>
              <a:rPr lang="es-VE" sz="1000" dirty="0" err="1" smtClean="0">
                <a:latin typeface="Comic Sans MS" pitchFamily="66" charset="0"/>
              </a:rPr>
              <a:t>Limongil</a:t>
            </a:r>
            <a:r>
              <a:rPr lang="es-VE" sz="1000" dirty="0" smtClean="0">
                <a:latin typeface="Comic Sans MS" pitchFamily="66" charset="0"/>
              </a:rPr>
              <a:t> (2006)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21" name="7 CuadroTexto"/>
          <p:cNvSpPr txBox="1"/>
          <p:nvPr/>
        </p:nvSpPr>
        <p:spPr>
          <a:xfrm>
            <a:off x="1350235" y="3876650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4 CuadroTexto"/>
          <p:cNvSpPr txBox="1"/>
          <p:nvPr/>
        </p:nvSpPr>
        <p:spPr>
          <a:xfrm>
            <a:off x="4495431" y="154686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433490" y="383913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PAPILOMA BUCAL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4" descr="papiloma3"/>
          <p:cNvPicPr>
            <a:picLocks noChangeAspect="1" noChangeArrowheads="1"/>
          </p:cNvPicPr>
          <p:nvPr/>
        </p:nvPicPr>
        <p:blipFill>
          <a:blip r:embed="rId2"/>
          <a:srcRect l="4999" t="7500" r="4999"/>
          <a:stretch>
            <a:fillRect/>
          </a:stretch>
        </p:blipFill>
        <p:spPr bwMode="auto">
          <a:xfrm>
            <a:off x="5636301" y="3918610"/>
            <a:ext cx="2659974" cy="1822623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dirty="0" smtClean="0">
                <a:latin typeface="Comic Sans MS" pitchFamily="66" charset="0"/>
              </a:rPr>
              <a:t>5.  ALTERACIONES GINGIVALES RELACIONADAS CON  INFECCIONES VIRALES. VIRUS DE  PAPILOMA HUMANO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28662" y="2357430"/>
            <a:ext cx="700092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5214942" y="3786190"/>
            <a:ext cx="3076575" cy="214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19 Elipse"/>
          <p:cNvSpPr/>
          <p:nvPr/>
        </p:nvSpPr>
        <p:spPr>
          <a:xfrm>
            <a:off x="5143504" y="4857760"/>
            <a:ext cx="3214710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01587" y="6500834"/>
            <a:ext cx="3871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Maschke</a:t>
            </a:r>
            <a:r>
              <a:rPr lang="es-VE" sz="1000" dirty="0" smtClean="0">
                <a:latin typeface="Comic Sans MS" pitchFamily="66" charset="0"/>
              </a:rPr>
              <a:t> (2004), Iglesias (2007); De  la Teja y </a:t>
            </a:r>
            <a:r>
              <a:rPr lang="es-VE" sz="1000" dirty="0" err="1" smtClean="0">
                <a:latin typeface="Comic Sans MS" pitchFamily="66" charset="0"/>
              </a:rPr>
              <a:t>cols</a:t>
            </a:r>
            <a:r>
              <a:rPr lang="es-VE" sz="1000" dirty="0" smtClean="0">
                <a:latin typeface="Comic Sans MS" pitchFamily="66" charset="0"/>
              </a:rPr>
              <a:t> (2008);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21" name="7 CuadroTexto"/>
          <p:cNvSpPr txBox="1"/>
          <p:nvPr/>
        </p:nvSpPr>
        <p:spPr>
          <a:xfrm>
            <a:off x="2134606" y="3745910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4 CuadroTexto"/>
          <p:cNvSpPr txBox="1"/>
          <p:nvPr/>
        </p:nvSpPr>
        <p:spPr>
          <a:xfrm>
            <a:off x="4585372" y="1501893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433490" y="3708394"/>
            <a:ext cx="3214710" cy="1200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HIPERPLASIA EPITELIAL MULTIFOCAL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476475" y="147903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ENCÍA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9" name="28 Imagen" descr="estudio18"/>
          <p:cNvPicPr/>
          <p:nvPr/>
        </p:nvPicPr>
        <p:blipFill>
          <a:blip r:embed="rId2"/>
          <a:srcRect b="11070"/>
          <a:stretch>
            <a:fillRect/>
          </a:stretch>
        </p:blipFill>
        <p:spPr bwMode="auto">
          <a:xfrm>
            <a:off x="1857356" y="3286124"/>
            <a:ext cx="3886200" cy="2295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8 Flecha derecha"/>
          <p:cNvSpPr/>
          <p:nvPr/>
        </p:nvSpPr>
        <p:spPr>
          <a:xfrm rot="6916006">
            <a:off x="4954995" y="3506505"/>
            <a:ext cx="707723" cy="347637"/>
          </a:xfrm>
          <a:prstGeom prst="rightArrow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39449" y="2143116"/>
            <a:ext cx="3072983" cy="12983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ENCÍA MARGINAL O LIBRE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286380" y="2222178"/>
            <a:ext cx="2214577" cy="9088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dirty="0" smtClean="0">
                <a:solidFill>
                  <a:schemeClr val="tx1"/>
                </a:solidFill>
                <a:latin typeface="Comic Sans MS" pitchFamily="66" charset="0"/>
              </a:rPr>
              <a:t>ENCÍA ADHERIDA</a:t>
            </a:r>
            <a:endParaRPr lang="es-VE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857752" y="5794078"/>
            <a:ext cx="3143272" cy="9088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dirty="0" smtClean="0">
                <a:solidFill>
                  <a:schemeClr val="tx1"/>
                </a:solidFill>
                <a:latin typeface="Comic Sans MS" pitchFamily="66" charset="0"/>
              </a:rPr>
              <a:t>ENCÍA INTERDENTARIA</a:t>
            </a:r>
            <a:endParaRPr lang="es-VE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089343" y="6572272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Carranza (1988)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19" name="18 Flecha derecha"/>
          <p:cNvSpPr/>
          <p:nvPr/>
        </p:nvSpPr>
        <p:spPr>
          <a:xfrm rot="4166652">
            <a:off x="2288065" y="3649381"/>
            <a:ext cx="707723" cy="347637"/>
          </a:xfrm>
          <a:prstGeom prst="rightArrow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0" name="19 Flecha derecha"/>
          <p:cNvSpPr/>
          <p:nvPr/>
        </p:nvSpPr>
        <p:spPr>
          <a:xfrm rot="13489962">
            <a:off x="4734511" y="5128132"/>
            <a:ext cx="707723" cy="347637"/>
          </a:xfrm>
          <a:prstGeom prst="rightArrow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>
            <a:off x="4495800" y="304800"/>
            <a:ext cx="31242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INTRODUCCIÓN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dirty="0" smtClean="0">
                <a:latin typeface="Comic Sans MS" pitchFamily="66" charset="0"/>
              </a:rPr>
              <a:t>6.  ALTERACIONES GINGIVALES RELACIONADAS CON  INFECCIONES VIRALES. VIRUS COXSACKI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57224" y="2357430"/>
            <a:ext cx="700092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5572132" y="4000504"/>
            <a:ext cx="2859809" cy="214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19 Elipse"/>
          <p:cNvSpPr/>
          <p:nvPr/>
        </p:nvSpPr>
        <p:spPr>
          <a:xfrm rot="5400000">
            <a:off x="7250924" y="4429132"/>
            <a:ext cx="1428760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61535" y="6455864"/>
            <a:ext cx="49353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Laskaris (2001), </a:t>
            </a:r>
            <a:r>
              <a:rPr lang="es-VE" sz="1000" dirty="0" err="1" smtClean="0">
                <a:latin typeface="Comic Sans MS" pitchFamily="66" charset="0"/>
              </a:rPr>
              <a:t>Jimenez</a:t>
            </a:r>
            <a:r>
              <a:rPr lang="es-VE" sz="1000" dirty="0" smtClean="0">
                <a:latin typeface="Comic Sans MS" pitchFamily="66" charset="0"/>
              </a:rPr>
              <a:t> y cols. (2004); Delgado y </a:t>
            </a:r>
            <a:r>
              <a:rPr lang="es-VE" sz="1000" dirty="0" err="1" smtClean="0">
                <a:latin typeface="Comic Sans MS" pitchFamily="66" charset="0"/>
              </a:rPr>
              <a:t>cols</a:t>
            </a:r>
            <a:r>
              <a:rPr lang="es-VE" sz="1000" dirty="0" smtClean="0">
                <a:latin typeface="Comic Sans MS" pitchFamily="66" charset="0"/>
              </a:rPr>
              <a:t> (2007)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15" name="7 CuadroTexto"/>
          <p:cNvSpPr txBox="1"/>
          <p:nvPr/>
        </p:nvSpPr>
        <p:spPr>
          <a:xfrm>
            <a:off x="1630156" y="3867311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4 CuadroTexto"/>
          <p:cNvSpPr txBox="1"/>
          <p:nvPr/>
        </p:nvSpPr>
        <p:spPr>
          <a:xfrm>
            <a:off x="4540402" y="148690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3" name="15 CuadroTexto"/>
          <p:cNvSpPr txBox="1"/>
          <p:nvPr/>
        </p:nvSpPr>
        <p:spPr>
          <a:xfrm>
            <a:off x="1157882" y="3829795"/>
            <a:ext cx="37164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ENFERMEDAD DE MANOS, PIES Y BOCA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dirty="0" smtClean="0">
                <a:latin typeface="Comic Sans MS" pitchFamily="66" charset="0"/>
              </a:rPr>
              <a:t>7.  ALTERACIONES GINGIVALES RELACIONADAS CON  INFECCIONES VIRALES. VIRUS  VIH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85786" y="2357430"/>
            <a:ext cx="700092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7" name="6 Imagen" descr="C:\Users\Dulce Maria\Documents\Mis archivos recibidos\EGL II.jpg"/>
          <p:cNvPicPr/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4643438" y="4214818"/>
            <a:ext cx="3771900" cy="214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19 Elipse"/>
          <p:cNvSpPr/>
          <p:nvPr/>
        </p:nvSpPr>
        <p:spPr>
          <a:xfrm>
            <a:off x="5286380" y="4857760"/>
            <a:ext cx="2714644" cy="714380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06108" y="6500834"/>
            <a:ext cx="46804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Riley</a:t>
            </a:r>
            <a:r>
              <a:rPr lang="es-VE" sz="1000" dirty="0" smtClean="0">
                <a:latin typeface="Comic Sans MS" pitchFamily="66" charset="0"/>
              </a:rPr>
              <a:t> (1992); </a:t>
            </a:r>
            <a:r>
              <a:rPr lang="es-VE" sz="1000" dirty="0" err="1" smtClean="0">
                <a:latin typeface="Comic Sans MS" pitchFamily="66" charset="0"/>
              </a:rPr>
              <a:t>eversole</a:t>
            </a:r>
            <a:r>
              <a:rPr lang="es-VE" sz="1000" dirty="0" smtClean="0">
                <a:latin typeface="Comic Sans MS" pitchFamily="66" charset="0"/>
              </a:rPr>
              <a:t> (2003); Bianco y cols. (2006)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21" name="7 CuadroTexto"/>
          <p:cNvSpPr txBox="1"/>
          <p:nvPr/>
        </p:nvSpPr>
        <p:spPr>
          <a:xfrm>
            <a:off x="1200619" y="4166145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4 CuadroTexto"/>
          <p:cNvSpPr txBox="1"/>
          <p:nvPr/>
        </p:nvSpPr>
        <p:spPr>
          <a:xfrm>
            <a:off x="4570382" y="1561855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237186" y="4128629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ERITEMA LINEAL POR VIH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dirty="0" smtClean="0">
                <a:latin typeface="Comic Sans MS" pitchFamily="66" charset="0"/>
              </a:rPr>
              <a:t>7.  ALTERACIONES GINGIVALES RELACIONADAS CON  INFECCIONES VIRALES. VIRUS  VIH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28662" y="2285992"/>
            <a:ext cx="700092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8" name="22 Imagen" descr="HHerpes Simple.jpg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4748237" y="3858768"/>
            <a:ext cx="3324225" cy="214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19 Elipse"/>
          <p:cNvSpPr/>
          <p:nvPr/>
        </p:nvSpPr>
        <p:spPr>
          <a:xfrm>
            <a:off x="4929190" y="5000636"/>
            <a:ext cx="2000264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21" name="7 CuadroTexto"/>
          <p:cNvSpPr txBox="1"/>
          <p:nvPr/>
        </p:nvSpPr>
        <p:spPr>
          <a:xfrm>
            <a:off x="1443401" y="3848634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4 CuadroTexto"/>
          <p:cNvSpPr txBox="1"/>
          <p:nvPr/>
        </p:nvSpPr>
        <p:spPr>
          <a:xfrm>
            <a:off x="4570382" y="150189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237186" y="3811118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HERPES SIMPLE POR VIH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21882" y="6453538"/>
            <a:ext cx="3028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Regezi</a:t>
            </a:r>
            <a:r>
              <a:rPr lang="es-VE" sz="1000" dirty="0" smtClean="0">
                <a:latin typeface="Comic Sans MS" pitchFamily="66" charset="0"/>
              </a:rPr>
              <a:t> (1999); Laskaris (2001); </a:t>
            </a:r>
            <a:r>
              <a:rPr lang="es-VE" sz="1000" dirty="0" err="1" smtClean="0">
                <a:latin typeface="Comic Sans MS" pitchFamily="66" charset="0"/>
              </a:rPr>
              <a:t>Eversole</a:t>
            </a:r>
            <a:r>
              <a:rPr lang="es-VE" sz="1000" dirty="0" smtClean="0">
                <a:latin typeface="Comic Sans MS" pitchFamily="66" charset="0"/>
              </a:rPr>
              <a:t> (2003)</a:t>
            </a:r>
            <a:endParaRPr lang="es-VE" sz="1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dirty="0" smtClean="0">
                <a:latin typeface="Comic Sans MS" pitchFamily="66" charset="0"/>
              </a:rPr>
              <a:t>8. ALTERACIONES GINGIVALES RELACIONADAS CON  INFECCIONES BACTERIANAS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45747" y="2285992"/>
            <a:ext cx="700092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7" name="6 Imagen" descr="C:\Users\Dulce Maria\Documents\Mis archivos recibidos\Pericoronaritis.jpg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929190" y="4143380"/>
            <a:ext cx="3781425" cy="214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19 Elipse"/>
          <p:cNvSpPr/>
          <p:nvPr/>
        </p:nvSpPr>
        <p:spPr>
          <a:xfrm>
            <a:off x="6072198" y="4857760"/>
            <a:ext cx="1428760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015387" y="6489356"/>
            <a:ext cx="299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Shafer</a:t>
            </a:r>
            <a:r>
              <a:rPr lang="es-VE" sz="1000" dirty="0" smtClean="0">
                <a:latin typeface="Comic Sans MS" pitchFamily="66" charset="0"/>
              </a:rPr>
              <a:t> (1986); Laskaris (2001) 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15" name="7 CuadroTexto"/>
          <p:cNvSpPr txBox="1"/>
          <p:nvPr/>
        </p:nvSpPr>
        <p:spPr>
          <a:xfrm>
            <a:off x="911148" y="4082098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4 CuadroTexto"/>
          <p:cNvSpPr txBox="1"/>
          <p:nvPr/>
        </p:nvSpPr>
        <p:spPr>
          <a:xfrm>
            <a:off x="4555392" y="148690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3" name="15 CuadroTexto"/>
          <p:cNvSpPr txBox="1"/>
          <p:nvPr/>
        </p:nvSpPr>
        <p:spPr>
          <a:xfrm>
            <a:off x="1237186" y="404458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PERICORONARITIS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dirty="0" smtClean="0">
                <a:latin typeface="Comic Sans MS" pitchFamily="66" charset="0"/>
              </a:rPr>
              <a:t>8. ALTERACIONES GINGIVALES RELACIONADAS CON  INFECCIONES BACTERIANAS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45747" y="2285992"/>
            <a:ext cx="700092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33357" y="6489356"/>
            <a:ext cx="4380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Holmstrup</a:t>
            </a:r>
            <a:r>
              <a:rPr lang="es-VE" sz="1000" dirty="0" smtClean="0">
                <a:latin typeface="Comic Sans MS" pitchFamily="66" charset="0"/>
              </a:rPr>
              <a:t> (2002), López (2002);Bermejo (2004)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15" name="7 CuadroTexto"/>
          <p:cNvSpPr txBox="1"/>
          <p:nvPr/>
        </p:nvSpPr>
        <p:spPr>
          <a:xfrm>
            <a:off x="911148" y="4082098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4 CuadroTexto"/>
          <p:cNvSpPr txBox="1"/>
          <p:nvPr/>
        </p:nvSpPr>
        <p:spPr>
          <a:xfrm>
            <a:off x="4555392" y="148690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3" name="15 CuadroTexto"/>
          <p:cNvSpPr txBox="1"/>
          <p:nvPr/>
        </p:nvSpPr>
        <p:spPr>
          <a:xfrm>
            <a:off x="849086" y="4044582"/>
            <a:ext cx="360281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GINGIVITIS ULCERONECROZANTE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10 Imagen" descr="C:\Users\Dulce Maria\Documents\Mis archivos recibidos\GUN.jpg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954361" y="3660322"/>
            <a:ext cx="3781425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19 Elipse"/>
          <p:cNvSpPr/>
          <p:nvPr/>
        </p:nvSpPr>
        <p:spPr>
          <a:xfrm>
            <a:off x="6219155" y="4318917"/>
            <a:ext cx="1634888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dirty="0" smtClean="0">
                <a:latin typeface="Comic Sans MS" pitchFamily="66" charset="0"/>
              </a:rPr>
              <a:t>9.   ALTERACIONES GINGIVALES RELACIONADAS CON  INFECCIONES MICOTICAS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57224" y="2357430"/>
            <a:ext cx="700092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8" name="25 Imagen" descr="candidiasi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513" y="3930206"/>
            <a:ext cx="3642825" cy="214200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2" name="21 Elipse"/>
          <p:cNvSpPr/>
          <p:nvPr/>
        </p:nvSpPr>
        <p:spPr>
          <a:xfrm>
            <a:off x="5831174" y="4643446"/>
            <a:ext cx="1828800" cy="128588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8" name="7 CuadroTexto"/>
          <p:cNvSpPr txBox="1"/>
          <p:nvPr/>
        </p:nvSpPr>
        <p:spPr>
          <a:xfrm>
            <a:off x="1704858" y="3923342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4 CuadroTexto"/>
          <p:cNvSpPr txBox="1"/>
          <p:nvPr/>
        </p:nvSpPr>
        <p:spPr>
          <a:xfrm>
            <a:off x="4540402" y="151688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1237186" y="3885826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CANDIDIASIS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07092" y="6453538"/>
            <a:ext cx="3381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Santana (2000); Del Nogal (2001); Rodríguez (2202); </a:t>
            </a:r>
            <a:endParaRPr lang="es-VE" sz="1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dirty="0" smtClean="0">
                <a:latin typeface="Comic Sans MS" pitchFamily="66" charset="0"/>
              </a:rPr>
              <a:t>10.  ALTERACIONES GINGIVALES RELACIONADAS CON  DISCRASIAS SANGUÍNEAS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28662" y="2285992"/>
            <a:ext cx="700092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7" name="6 Imagen" descr="C:\Users\Dulce Maria\Documents\Mis archivos recibidos\Leucemia.jpg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572000" y="4000504"/>
            <a:ext cx="3624912" cy="214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19 Elipse"/>
          <p:cNvSpPr/>
          <p:nvPr/>
        </p:nvSpPr>
        <p:spPr>
          <a:xfrm>
            <a:off x="5000628" y="4643446"/>
            <a:ext cx="2928958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21108" y="6474366"/>
            <a:ext cx="3837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MacDonald</a:t>
            </a:r>
            <a:r>
              <a:rPr lang="es-VE" sz="1000" dirty="0" smtClean="0">
                <a:latin typeface="Comic Sans MS" pitchFamily="66" charset="0"/>
              </a:rPr>
              <a:t> (1987); Laskaris (2001); </a:t>
            </a:r>
            <a:r>
              <a:rPr lang="es-VE" sz="1000" dirty="0" err="1" smtClean="0">
                <a:latin typeface="Comic Sans MS" pitchFamily="66" charset="0"/>
              </a:rPr>
              <a:t>eversole</a:t>
            </a:r>
            <a:r>
              <a:rPr lang="es-VE" sz="1000" dirty="0" smtClean="0">
                <a:latin typeface="Comic Sans MS" pitchFamily="66" charset="0"/>
              </a:rPr>
              <a:t> (2003)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21" name="7 CuadroTexto"/>
          <p:cNvSpPr txBox="1"/>
          <p:nvPr/>
        </p:nvSpPr>
        <p:spPr>
          <a:xfrm>
            <a:off x="2283799" y="3932682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3" name="4 CuadroTexto"/>
          <p:cNvSpPr txBox="1"/>
          <p:nvPr/>
        </p:nvSpPr>
        <p:spPr>
          <a:xfrm>
            <a:off x="4540402" y="150189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4" name="15 CuadroTexto"/>
          <p:cNvSpPr txBox="1"/>
          <p:nvPr/>
        </p:nvSpPr>
        <p:spPr>
          <a:xfrm>
            <a:off x="2511856" y="3895166"/>
            <a:ext cx="194003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LEUCEMIA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00100" y="2428868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dirty="0" smtClean="0">
                <a:latin typeface="Comic Sans MS" pitchFamily="66" charset="0"/>
              </a:rPr>
              <a:t>10.  ALTERACIONES GINGIVALES RELACIONADAS CON  DISCRASIAS SANGUÍNEAS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928662" y="2285992"/>
            <a:ext cx="700092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15" name="Picture 12" descr="glositis_a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15811" t="9375" r="8294" b="9374"/>
          <a:stretch>
            <a:fillRect/>
          </a:stretch>
        </p:blipFill>
        <p:spPr bwMode="auto">
          <a:xfrm>
            <a:off x="6357950" y="4000504"/>
            <a:ext cx="171451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16 CuadroTexto"/>
          <p:cNvSpPr txBox="1"/>
          <p:nvPr/>
        </p:nvSpPr>
        <p:spPr>
          <a:xfrm>
            <a:off x="6745574" y="6429396"/>
            <a:ext cx="23984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Laskaris (2001);  </a:t>
            </a:r>
            <a:r>
              <a:rPr lang="es-VE" sz="1000" dirty="0" err="1" smtClean="0">
                <a:latin typeface="Comic Sans MS" pitchFamily="66" charset="0"/>
              </a:rPr>
              <a:t>Vasquéz</a:t>
            </a:r>
            <a:r>
              <a:rPr lang="es-VE" sz="1000" dirty="0" smtClean="0">
                <a:latin typeface="Comic Sans MS" pitchFamily="66" charset="0"/>
              </a:rPr>
              <a:t> (2003)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18" name="7 CuadroTexto"/>
          <p:cNvSpPr txBox="1"/>
          <p:nvPr/>
        </p:nvSpPr>
        <p:spPr>
          <a:xfrm>
            <a:off x="3432343" y="3960697"/>
            <a:ext cx="389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Ø"/>
            </a:pPr>
            <a:r>
              <a:rPr lang="es-VE" dirty="0" smtClean="0">
                <a:latin typeface="Comic Sans MS" pitchFamily="66" charset="0"/>
              </a:rPr>
              <a:t> 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1" name="4 CuadroTexto"/>
          <p:cNvSpPr txBox="1"/>
          <p:nvPr/>
        </p:nvSpPr>
        <p:spPr>
          <a:xfrm>
            <a:off x="4555392" y="1516884"/>
            <a:ext cx="327614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CLASIFICACIÓN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2" name="15 CuadroTexto"/>
          <p:cNvSpPr txBox="1"/>
          <p:nvPr/>
        </p:nvSpPr>
        <p:spPr>
          <a:xfrm>
            <a:off x="1727485" y="3923181"/>
            <a:ext cx="421845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ANEMIA POR DEFICIENCIA DE HIERRO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87254" y="3227786"/>
            <a:ext cx="63670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REPORTE DE CASO</a:t>
            </a:r>
            <a:endParaRPr lang="es-VE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931472" y="2146859"/>
            <a:ext cx="7696616" cy="442915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es-V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NOMBRE: A.A.S.F</a:t>
            </a:r>
          </a:p>
          <a:p>
            <a:pPr marL="320040" lvl="0" indent="-320040">
              <a:spcBef>
                <a:spcPts val="700"/>
              </a:spcBef>
              <a:buClr>
                <a:srgbClr val="FFFF00"/>
              </a:buClr>
              <a:buSzPct val="60000"/>
              <a:buFont typeface="Wingdings" pitchFamily="2" charset="2"/>
              <a:buChar char="ü"/>
              <a:defRPr/>
            </a:pPr>
            <a:r>
              <a:rPr lang="es-VE" sz="2400" dirty="0" smtClean="0">
                <a:latin typeface="Comic Sans MS" pitchFamily="66" charset="0"/>
              </a:rPr>
              <a:t>H.C. 19-70-72.</a:t>
            </a:r>
            <a:endParaRPr kumimoji="0" lang="es-V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lang="es-VE" sz="2400" dirty="0" smtClean="0">
                <a:latin typeface="Comic Sans MS" pitchFamily="66" charset="0"/>
              </a:rPr>
              <a:t>GÉNERO</a:t>
            </a:r>
            <a:r>
              <a:rPr kumimoji="0" lang="es-V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</a:t>
            </a:r>
            <a:r>
              <a:rPr kumimoji="0" lang="es-V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Masculino</a:t>
            </a:r>
            <a:endParaRPr kumimoji="0" lang="es-V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es-V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EDAD ACTUAL: 13 años</a:t>
            </a:r>
          </a:p>
          <a:p>
            <a:pPr marL="320040" lvl="0" indent="-320040">
              <a:spcBef>
                <a:spcPts val="700"/>
              </a:spcBef>
              <a:buClr>
                <a:srgbClr val="FFFF00"/>
              </a:buClr>
              <a:buSzPct val="60000"/>
              <a:buFont typeface="Wingdings" pitchFamily="2" charset="2"/>
              <a:buChar char="ü"/>
              <a:defRPr/>
            </a:pPr>
            <a:r>
              <a:rPr lang="es-VE" sz="2400" dirty="0" smtClean="0">
                <a:latin typeface="Comic Sans MS" pitchFamily="66" charset="0"/>
              </a:rPr>
              <a:t>EDAD AL MOMENTO DE ACUDIR AL SERVICIO DE ESTOMATOLOGÍA PEDIÁTRICA: 11 años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lang="es-VE" sz="2400" dirty="0" smtClean="0">
                <a:latin typeface="Comic Sans MS" pitchFamily="66" charset="0"/>
              </a:rPr>
              <a:t>LUGAR DE NACIMIENTO</a:t>
            </a:r>
            <a:r>
              <a:rPr kumimoji="0" lang="es-V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Caracas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ct val="60000"/>
              <a:buFont typeface="Wingdings" pitchFamily="2" charset="2"/>
              <a:buChar char="ü"/>
              <a:tabLst/>
              <a:defRPr/>
            </a:pPr>
            <a:r>
              <a:rPr kumimoji="0" lang="es-V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FECHA DE NACIMIENTO: 05/12/ 1996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REPORTE DE CASO</a:t>
            </a:r>
          </a:p>
        </p:txBody>
      </p:sp>
      <p:sp>
        <p:nvSpPr>
          <p:cNvPr id="9" name="4 CuadroTexto"/>
          <p:cNvSpPr txBox="1"/>
          <p:nvPr/>
        </p:nvSpPr>
        <p:spPr>
          <a:xfrm>
            <a:off x="4060707" y="1546865"/>
            <a:ext cx="477443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DATOS PERSONALES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Davier. Intraoral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648260"/>
            <a:ext cx="3731634" cy="2589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17 CuadroTexto"/>
          <p:cNvSpPr txBox="1"/>
          <p:nvPr/>
        </p:nvSpPr>
        <p:spPr>
          <a:xfrm>
            <a:off x="0" y="3195400"/>
            <a:ext cx="2586054" cy="12983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ENCÍA MARGINAL O LIBRE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705600" y="2966800"/>
            <a:ext cx="2214578" cy="9088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dirty="0" smtClean="0">
                <a:solidFill>
                  <a:schemeClr val="tx1"/>
                </a:solidFill>
                <a:latin typeface="Comic Sans MS" pitchFamily="66" charset="0"/>
              </a:rPr>
              <a:t>ENCÍA ADHERIDA</a:t>
            </a:r>
            <a:endParaRPr lang="es-VE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200400" y="5786200"/>
            <a:ext cx="3143272" cy="9088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dirty="0" smtClean="0">
                <a:solidFill>
                  <a:schemeClr val="tx1"/>
                </a:solidFill>
                <a:latin typeface="Comic Sans MS" pitchFamily="66" charset="0"/>
              </a:rPr>
              <a:t>ENCÍA INTERDENTARIA</a:t>
            </a:r>
            <a:endParaRPr lang="es-VE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411622" y="6453538"/>
            <a:ext cx="28023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00" dirty="0" smtClean="0">
                <a:latin typeface="Comic Sans MS" pitchFamily="66" charset="0"/>
              </a:rPr>
              <a:t>Cátedra de Odontología </a:t>
            </a:r>
            <a:r>
              <a:rPr lang="es-VE" sz="1000" dirty="0" smtClean="0">
                <a:latin typeface="Comic Sans MS" pitchFamily="66" charset="0"/>
              </a:rPr>
              <a:t>Pediátrica (1996)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16" name="15 Flecha derecha"/>
          <p:cNvSpPr/>
          <p:nvPr/>
        </p:nvSpPr>
        <p:spPr>
          <a:xfrm rot="10800000">
            <a:off x="6019799" y="3271599"/>
            <a:ext cx="762000" cy="347637"/>
          </a:xfrm>
          <a:prstGeom prst="rightArrow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5" name="24 Flecha derecha"/>
          <p:cNvSpPr/>
          <p:nvPr/>
        </p:nvSpPr>
        <p:spPr>
          <a:xfrm>
            <a:off x="2590800" y="3500200"/>
            <a:ext cx="936323" cy="347637"/>
          </a:xfrm>
          <a:prstGeom prst="rightArrow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6" name="25 Flecha derecha"/>
          <p:cNvSpPr/>
          <p:nvPr/>
        </p:nvSpPr>
        <p:spPr>
          <a:xfrm rot="16200000">
            <a:off x="4098119" y="4888480"/>
            <a:ext cx="1295400" cy="347637"/>
          </a:xfrm>
          <a:prstGeom prst="rightArrow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5" name="4 CuadroTexto"/>
          <p:cNvSpPr txBox="1"/>
          <p:nvPr/>
        </p:nvSpPr>
        <p:spPr>
          <a:xfrm>
            <a:off x="3936163" y="1494019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ENCÍA EN NIÑOS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4495800" y="304800"/>
            <a:ext cx="31242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INTRODUCCIÓN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16" grpId="0" animBg="1"/>
      <p:bldP spid="25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 txBox="1">
            <a:spLocks/>
          </p:cNvSpPr>
          <p:nvPr/>
        </p:nvSpPr>
        <p:spPr>
          <a:xfrm>
            <a:off x="1071538" y="2857496"/>
            <a:ext cx="6929486" cy="2643206"/>
          </a:xfrm>
          <a:prstGeom prst="rect">
            <a:avLst/>
          </a:prstGeom>
          <a:solidFill>
            <a:srgbClr val="00B0F0"/>
          </a:solidFill>
          <a:ln w="1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s-VE" sz="29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s-VE" sz="29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s-VE" sz="29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3214686"/>
            <a:ext cx="59293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r>
              <a:rPr lang="es-V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La  representante, refiere que trae al niño a consulta “para que le arreglen las muelitas y para que le pongan un aparato para mantener el espacio”.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43050" algn="l"/>
              </a:tabLst>
            </a:pPr>
            <a:endParaRPr kumimoji="0" lang="es-V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REPORTE DE CASO</a:t>
            </a:r>
          </a:p>
        </p:txBody>
      </p:sp>
      <p:sp>
        <p:nvSpPr>
          <p:cNvPr id="16" name="4 CuadroTexto"/>
          <p:cNvSpPr txBox="1"/>
          <p:nvPr/>
        </p:nvSpPr>
        <p:spPr>
          <a:xfrm>
            <a:off x="4099746" y="1531874"/>
            <a:ext cx="477443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MOTIVO DE CONSULTA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contenido"/>
          <p:cNvSpPr txBox="1">
            <a:spLocks/>
          </p:cNvSpPr>
          <p:nvPr/>
        </p:nvSpPr>
        <p:spPr>
          <a:xfrm>
            <a:off x="714348" y="2195110"/>
            <a:ext cx="7858180" cy="4357694"/>
          </a:xfrm>
          <a:prstGeom prst="rect">
            <a:avLst/>
          </a:prstGeom>
          <a:solidFill>
            <a:srgbClr val="00B0F0"/>
          </a:solidFill>
          <a:ln w="100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s-VE" sz="2400" b="0" i="0" u="none" strike="noStrike" kern="1200" cap="none" spc="0" normalizeH="0" baseline="0" noProof="0" dirty="0" smtClean="0">
              <a:ln>
                <a:noFill/>
              </a:ln>
              <a:noFill/>
              <a:effectLst/>
              <a:uLnTx/>
              <a:uFillTx/>
              <a:latin typeface="Comic Sans MS" pitchFamily="66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s-VE" sz="2400" b="0" i="0" u="none" strike="noStrike" kern="1200" cap="none" spc="0" normalizeH="0" baseline="0" noProof="0" dirty="0" smtClean="0">
              <a:ln>
                <a:noFill/>
              </a:ln>
              <a:noFill/>
              <a:effectLst/>
              <a:uLnTx/>
              <a:uFillTx/>
              <a:latin typeface="Comic Sans MS" pitchFamily="66" charset="0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s-VE" sz="24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6" name="5 Marcador de contenido"/>
          <p:cNvSpPr txBox="1">
            <a:spLocks/>
          </p:cNvSpPr>
          <p:nvPr/>
        </p:nvSpPr>
        <p:spPr>
          <a:xfrm>
            <a:off x="214282" y="2500306"/>
            <a:ext cx="8929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1" fontAlgn="base" hangingPunct="1">
              <a:spcBef>
                <a:spcPct val="0"/>
              </a:spcBef>
              <a:spcAft>
                <a:spcPct val="0"/>
              </a:spcAft>
              <a:tabLst>
                <a:tab pos="1543050" algn="l"/>
              </a:tabLst>
              <a:defRPr/>
            </a:pPr>
            <a:endParaRPr lang="es-VE" sz="2400" dirty="0" smtClean="0">
              <a:solidFill>
                <a:schemeClr val="tx1"/>
              </a:solidFill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indent="450850" eaLnBrk="1" fontAlgn="base" hangingPunct="1">
              <a:spcBef>
                <a:spcPct val="0"/>
              </a:spcBef>
              <a:spcAft>
                <a:spcPct val="0"/>
              </a:spcAft>
              <a:tabLst>
                <a:tab pos="1543050" algn="l"/>
              </a:tabLst>
              <a:defRPr/>
            </a:pPr>
            <a:endParaRPr lang="es-VE" sz="2400" dirty="0" smtClean="0">
              <a:solidFill>
                <a:schemeClr val="tx1"/>
              </a:solidFill>
              <a:latin typeface="Comic Sans MS" pitchFamily="66" charset="0"/>
              <a:ea typeface="Calibri" pitchFamily="34" charset="0"/>
              <a:cs typeface="Arial" pitchFamily="34" charset="0"/>
            </a:endParaRPr>
          </a:p>
          <a:p>
            <a:pPr indent="450850" eaLnBrk="1" fontAlgn="base" hangingPunct="1">
              <a:spcBef>
                <a:spcPct val="0"/>
              </a:spcBef>
              <a:spcAft>
                <a:spcPct val="0"/>
              </a:spcAft>
              <a:tabLst>
                <a:tab pos="1543050" algn="l"/>
              </a:tabLst>
              <a:defRPr/>
            </a:pPr>
            <a:endParaRPr lang="es-VE" sz="2400" dirty="0">
              <a:solidFill>
                <a:schemeClr val="tx1"/>
              </a:solidFill>
              <a:latin typeface="Comic Sans MS" pitchFamily="66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2285992"/>
            <a:ext cx="65722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>
                <a:tab pos="1543050" algn="l"/>
              </a:tabLst>
            </a:pPr>
            <a:r>
              <a:rPr lang="es-VE" sz="2400" dirty="0" smtClean="0">
                <a:latin typeface="Comic Sans MS" pitchFamily="66" charset="0"/>
                <a:cs typeface="Arial" pitchFamily="34" charset="0"/>
              </a:rPr>
              <a:t>Placa eritematosa de superficie lisa y brillante.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>
                <a:tab pos="1543050" algn="l"/>
              </a:tabLst>
            </a:pPr>
            <a:r>
              <a:rPr kumimoji="0" lang="es-VE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Encía</a:t>
            </a:r>
            <a:r>
              <a:rPr kumimoji="0" lang="es-VE" sz="2400" b="0" i="0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 Marginal y Encía Adherida.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>
                <a:tab pos="1543050" algn="l"/>
              </a:tabLst>
            </a:pPr>
            <a:r>
              <a:rPr lang="es-VE" sz="2400" baseline="0" dirty="0" smtClean="0">
                <a:latin typeface="Comic Sans MS" pitchFamily="66" charset="0"/>
                <a:cs typeface="Arial" pitchFamily="34" charset="0"/>
              </a:rPr>
              <a:t>Forma</a:t>
            </a:r>
            <a:r>
              <a:rPr lang="es-VE" sz="2400" dirty="0" smtClean="0">
                <a:latin typeface="Comic Sans MS" pitchFamily="66" charset="0"/>
                <a:cs typeface="Arial" pitchFamily="34" charset="0"/>
              </a:rPr>
              <a:t> irregular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>
                <a:tab pos="1543050" algn="l"/>
              </a:tabLst>
            </a:pPr>
            <a:r>
              <a:rPr kumimoji="0" lang="es-VE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Localizada</a:t>
            </a:r>
            <a:r>
              <a:rPr kumimoji="0" lang="es-VE" sz="2400" b="0" i="0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 en 11-21-22.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>
                <a:tab pos="1543050" algn="l"/>
              </a:tabLst>
            </a:pPr>
            <a:r>
              <a:rPr lang="es-VE" sz="2400" baseline="0" dirty="0" smtClean="0">
                <a:latin typeface="Comic Sans MS" pitchFamily="66" charset="0"/>
                <a:cs typeface="Arial" pitchFamily="34" charset="0"/>
              </a:rPr>
              <a:t>Tamaño</a:t>
            </a:r>
            <a:r>
              <a:rPr lang="es-VE" sz="2400" dirty="0" smtClean="0">
                <a:latin typeface="Comic Sans MS" pitchFamily="66" charset="0"/>
                <a:cs typeface="Arial" pitchFamily="34" charset="0"/>
              </a:rPr>
              <a:t> 11-21 1mm  y 22 4 mm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>
                <a:tab pos="1543050" algn="l"/>
              </a:tabLst>
            </a:pPr>
            <a:r>
              <a:rPr kumimoji="0" lang="es-VE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Sintomática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Tx/>
              <a:buFont typeface="Wingdings" pitchFamily="2" charset="2"/>
              <a:buChar char="ü"/>
              <a:tabLst>
                <a:tab pos="1543050" algn="l"/>
              </a:tabLst>
            </a:pPr>
            <a:r>
              <a:rPr lang="es-VE" sz="2400" dirty="0" smtClean="0">
                <a:latin typeface="Comic Sans MS" pitchFamily="66" charset="0"/>
                <a:cs typeface="Arial" pitchFamily="34" charset="0"/>
              </a:rPr>
              <a:t>3 meses de evolución</a:t>
            </a:r>
            <a:endParaRPr kumimoji="0" lang="es-VE" sz="24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REPORTE DE CASO</a:t>
            </a:r>
          </a:p>
        </p:txBody>
      </p:sp>
      <p:sp>
        <p:nvSpPr>
          <p:cNvPr id="17" name="4 CuadroTexto"/>
          <p:cNvSpPr txBox="1"/>
          <p:nvPr/>
        </p:nvSpPr>
        <p:spPr>
          <a:xfrm>
            <a:off x="36847" y="1507546"/>
            <a:ext cx="910715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ENFERMEDAD AL MOMENTO DE LA CONSULTA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8" name="13 Imagen" descr="Imagen Clínica de Angel Silv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1213" y="4946755"/>
            <a:ext cx="2548280" cy="1245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0" descr="fotos finales julio 17-2007 083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535885" y="2422797"/>
            <a:ext cx="1508125" cy="1944687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31" name="Picture 11" descr="fotos finales julio 17-2007 084"/>
          <p:cNvPicPr>
            <a:picLocks noChangeAspect="1" noChangeArrowheads="1"/>
          </p:cNvPicPr>
          <p:nvPr/>
        </p:nvPicPr>
        <p:blipFill>
          <a:blip r:embed="rId3">
            <a:lum bright="18000" contrast="36000"/>
          </a:blip>
          <a:srcRect/>
          <a:stretch>
            <a:fillRect/>
          </a:stretch>
        </p:blipFill>
        <p:spPr bwMode="auto">
          <a:xfrm>
            <a:off x="3786182" y="2428868"/>
            <a:ext cx="1511300" cy="19431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35" name="Picture 12" descr="fotos finales julio 17-2007 085"/>
          <p:cNvPicPr>
            <a:picLocks noChangeAspect="1" noChangeArrowheads="1"/>
          </p:cNvPicPr>
          <p:nvPr/>
        </p:nvPicPr>
        <p:blipFill>
          <a:blip r:embed="rId4">
            <a:lum bright="24000" contrast="36000"/>
          </a:blip>
          <a:srcRect/>
          <a:stretch>
            <a:fillRect/>
          </a:stretch>
        </p:blipFill>
        <p:spPr bwMode="auto">
          <a:xfrm>
            <a:off x="6090441" y="2432314"/>
            <a:ext cx="1473200" cy="1944687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36" name="13 CuadroTexto"/>
          <p:cNvSpPr txBox="1"/>
          <p:nvPr/>
        </p:nvSpPr>
        <p:spPr>
          <a:xfrm>
            <a:off x="2750331" y="406587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dirty="0" smtClean="0">
                <a:solidFill>
                  <a:schemeClr val="bg1"/>
                </a:solidFill>
                <a:latin typeface="Comic Sans MS" pitchFamily="66" charset="0"/>
              </a:rPr>
              <a:t>A</a:t>
            </a:r>
            <a:endParaRPr lang="es-V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14 CuadroTexto"/>
          <p:cNvSpPr txBox="1"/>
          <p:nvPr/>
        </p:nvSpPr>
        <p:spPr>
          <a:xfrm>
            <a:off x="7300017" y="405372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dirty="0" smtClean="0">
                <a:solidFill>
                  <a:schemeClr val="bg1"/>
                </a:solidFill>
                <a:latin typeface="Comic Sans MS" pitchFamily="66" charset="0"/>
              </a:rPr>
              <a:t>C</a:t>
            </a:r>
            <a:endParaRPr lang="es-VE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8" name="15 CuadroTexto"/>
          <p:cNvSpPr txBox="1"/>
          <p:nvPr/>
        </p:nvSpPr>
        <p:spPr>
          <a:xfrm>
            <a:off x="5012399" y="405372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V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dirty="0" smtClean="0">
                <a:solidFill>
                  <a:schemeClr val="bg1"/>
                </a:solidFill>
                <a:latin typeface="Comic Sans MS" pitchFamily="66" charset="0"/>
              </a:rPr>
              <a:t>B</a:t>
            </a:r>
            <a:endParaRPr lang="es-VE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39" name="17 Conector recto"/>
          <p:cNvCxnSpPr/>
          <p:nvPr/>
        </p:nvCxnSpPr>
        <p:spPr>
          <a:xfrm rot="5400000">
            <a:off x="6956039" y="3646380"/>
            <a:ext cx="946962" cy="2143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25 Conector recto"/>
          <p:cNvCxnSpPr/>
          <p:nvPr/>
        </p:nvCxnSpPr>
        <p:spPr>
          <a:xfrm rot="5400000">
            <a:off x="3536149" y="3494368"/>
            <a:ext cx="100013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28 Conector recto"/>
          <p:cNvCxnSpPr/>
          <p:nvPr/>
        </p:nvCxnSpPr>
        <p:spPr>
          <a:xfrm rot="5400000">
            <a:off x="3678230" y="3494368"/>
            <a:ext cx="100013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29 Conector recto"/>
          <p:cNvCxnSpPr/>
          <p:nvPr/>
        </p:nvCxnSpPr>
        <p:spPr>
          <a:xfrm rot="5400000">
            <a:off x="3892544" y="3494368"/>
            <a:ext cx="100013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30 Conector recto"/>
          <p:cNvCxnSpPr/>
          <p:nvPr/>
        </p:nvCxnSpPr>
        <p:spPr>
          <a:xfrm rot="5400000">
            <a:off x="4178296" y="3494368"/>
            <a:ext cx="100013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32 Conector recto"/>
          <p:cNvCxnSpPr/>
          <p:nvPr/>
        </p:nvCxnSpPr>
        <p:spPr>
          <a:xfrm rot="5400000">
            <a:off x="4428329" y="3494368"/>
            <a:ext cx="100013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33 Conector recto"/>
          <p:cNvCxnSpPr/>
          <p:nvPr/>
        </p:nvCxnSpPr>
        <p:spPr>
          <a:xfrm rot="5400000">
            <a:off x="4572794" y="3494368"/>
            <a:ext cx="100013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34 Conector recto"/>
          <p:cNvCxnSpPr/>
          <p:nvPr/>
        </p:nvCxnSpPr>
        <p:spPr>
          <a:xfrm rot="10800000">
            <a:off x="1678767" y="2928934"/>
            <a:ext cx="1143003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38 Conector recto"/>
          <p:cNvCxnSpPr/>
          <p:nvPr/>
        </p:nvCxnSpPr>
        <p:spPr>
          <a:xfrm rot="10800000">
            <a:off x="1678761" y="3635655"/>
            <a:ext cx="107157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39 Conector recto"/>
          <p:cNvCxnSpPr/>
          <p:nvPr/>
        </p:nvCxnSpPr>
        <p:spPr>
          <a:xfrm rot="10800000">
            <a:off x="1678766" y="3227663"/>
            <a:ext cx="1071566" cy="523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40 Conector recto"/>
          <p:cNvCxnSpPr/>
          <p:nvPr/>
        </p:nvCxnSpPr>
        <p:spPr>
          <a:xfrm rot="10800000">
            <a:off x="1678761" y="4064283"/>
            <a:ext cx="107157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REPORTE DE CASO</a:t>
            </a:r>
          </a:p>
        </p:txBody>
      </p:sp>
      <p:sp>
        <p:nvSpPr>
          <p:cNvPr id="29" name="4 CuadroTexto"/>
          <p:cNvSpPr txBox="1"/>
          <p:nvPr/>
        </p:nvSpPr>
        <p:spPr>
          <a:xfrm>
            <a:off x="2813000" y="1531874"/>
            <a:ext cx="6331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EXAMEN CLÍNICO EXTRAORAL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otos finales julio 17-2007 0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478" y="2376466"/>
            <a:ext cx="2774950" cy="1484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fotos finales julio 17-2007 079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383626" y="2376467"/>
            <a:ext cx="2497138" cy="1470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13 CuadroTexto"/>
          <p:cNvSpPr txBox="1"/>
          <p:nvPr/>
        </p:nvSpPr>
        <p:spPr>
          <a:xfrm>
            <a:off x="3786182" y="5000636"/>
            <a:ext cx="1420373" cy="401479"/>
          </a:xfrm>
          <a:prstGeom prst="snip2Same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AÑO 2007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REPORTE DE CASO</a:t>
            </a:r>
          </a:p>
        </p:txBody>
      </p:sp>
      <p:sp>
        <p:nvSpPr>
          <p:cNvPr id="18" name="4 CuadroTexto"/>
          <p:cNvSpPr txBox="1"/>
          <p:nvPr/>
        </p:nvSpPr>
        <p:spPr>
          <a:xfrm>
            <a:off x="2912876" y="1531874"/>
            <a:ext cx="62311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EXAMEN CLÍNICO INTRAORAL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9" name="13 Imagen" descr="Imagen Clínica de Angel Silva.jpg"/>
          <p:cNvPicPr/>
          <p:nvPr/>
        </p:nvPicPr>
        <p:blipFill>
          <a:blip r:embed="rId4"/>
          <a:srcRect t="3736" b="4732"/>
          <a:stretch>
            <a:fillRect/>
          </a:stretch>
        </p:blipFill>
        <p:spPr>
          <a:xfrm>
            <a:off x="6190936" y="2383436"/>
            <a:ext cx="2653211" cy="1469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9 Elipse"/>
          <p:cNvSpPr/>
          <p:nvPr/>
        </p:nvSpPr>
        <p:spPr>
          <a:xfrm>
            <a:off x="6895475" y="2548328"/>
            <a:ext cx="1768843" cy="7045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YERICA GARCIA\Mis documentos\Casos Interceptiva I\TRANFERENCIA\Tranferencia\Angel Silva\Panorámica Reevaluación Angel Silva 2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357422" y="2643181"/>
            <a:ext cx="5000660" cy="2988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REPORTE DE CASO</a:t>
            </a:r>
          </a:p>
        </p:txBody>
      </p:sp>
      <p:sp>
        <p:nvSpPr>
          <p:cNvPr id="15" name="4 CuadroTexto"/>
          <p:cNvSpPr txBox="1"/>
          <p:nvPr/>
        </p:nvSpPr>
        <p:spPr>
          <a:xfrm>
            <a:off x="4249646" y="1546865"/>
            <a:ext cx="477443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EXAMEN RADIOGRÁFICO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5362" name="Picture 2" descr="mhtml:file://C:\Users\Dulce%20Maria\Documents\Schour%20and%20Massler%20Dental%20Development%20Diagrams.mht!http://www.uic.edu/classes/orla/orla312/MasslerSchourPermChart.jpg"/>
          <p:cNvPicPr>
            <a:picLocks noChangeAspect="1" noChangeArrowheads="1"/>
          </p:cNvPicPr>
          <p:nvPr/>
        </p:nvPicPr>
        <p:blipFill>
          <a:blip r:embed="rId3"/>
          <a:srcRect t="72782" r="49862" b="7025"/>
          <a:stretch>
            <a:fillRect/>
          </a:stretch>
        </p:blipFill>
        <p:spPr bwMode="auto">
          <a:xfrm>
            <a:off x="419724" y="4781863"/>
            <a:ext cx="2818151" cy="1708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3108500" y="2690893"/>
            <a:ext cx="3857654" cy="901536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VE" b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BIOPSIA EXCISIONAL PARA SU POSTERIOR </a:t>
            </a:r>
            <a:r>
              <a:rPr lang="es-VE" sz="2200" b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ESTUDIO</a:t>
            </a:r>
            <a:r>
              <a:rPr lang="es-VE" b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HISTOPATOLÓGICO</a:t>
            </a:r>
            <a:endParaRPr lang="es-VE" b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768246" y="4369791"/>
            <a:ext cx="3857654" cy="652852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VE" b="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INMUNOFLUORESCENCIA DIRECTA</a:t>
            </a:r>
            <a:endParaRPr lang="es-VE" b="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REPORTE DE CASO</a:t>
            </a:r>
          </a:p>
        </p:txBody>
      </p:sp>
      <p:sp>
        <p:nvSpPr>
          <p:cNvPr id="21" name="4 CuadroTexto"/>
          <p:cNvSpPr txBox="1"/>
          <p:nvPr/>
        </p:nvSpPr>
        <p:spPr>
          <a:xfrm>
            <a:off x="0" y="1516884"/>
            <a:ext cx="685675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EXAMENES COMPLEMENTARIOS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028" name="Picture 4" descr="C:\Users\Dulce Maria\AppData\Local\Microsoft\Windows\Temporary Internet Files\Content.IE5\S8OA34LA\MCj030106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0922" y="4373380"/>
            <a:ext cx="1827886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9252" y="3254260"/>
            <a:ext cx="3929090" cy="36433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>
              <a:latin typeface="Comic Sans MS" pitchFamily="66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97366" y="3489032"/>
            <a:ext cx="4033853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s-V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Gingivitis asociada a placa dental.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s-VE" sz="2000" noProof="0" dirty="0" smtClean="0">
                <a:latin typeface="Comic Sans MS" pitchFamily="66" charset="0"/>
              </a:rPr>
              <a:t>Caries simple en 81.</a:t>
            </a:r>
            <a:endParaRPr kumimoji="0" lang="es-V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kumimoji="0" lang="es-V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Caries </a:t>
            </a:r>
            <a:r>
              <a:rPr lang="es-VE" sz="2000" dirty="0" smtClean="0">
                <a:latin typeface="Comic Sans MS" pitchFamily="66" charset="0"/>
              </a:rPr>
              <a:t>Negligente en 52,53,54,55,64,65,71,72,73,74,75,82,84,85.</a:t>
            </a:r>
            <a:endParaRPr kumimoji="0" lang="es-V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s-V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Riesgo de caries dental alto.</a:t>
            </a:r>
          </a:p>
        </p:txBody>
      </p:sp>
      <p:sp>
        <p:nvSpPr>
          <p:cNvPr id="10" name="4 Marcador de texto"/>
          <p:cNvSpPr txBox="1">
            <a:spLocks/>
          </p:cNvSpPr>
          <p:nvPr/>
        </p:nvSpPr>
        <p:spPr>
          <a:xfrm>
            <a:off x="297380" y="2577992"/>
            <a:ext cx="3886200" cy="64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s-VE" sz="2800" b="0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 ODONTOLÓGICO       </a:t>
            </a:r>
            <a:endParaRPr kumimoji="0" lang="es-VE" sz="2800" b="0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01981" y="3530926"/>
            <a:ext cx="3929090" cy="116097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>
              <a:latin typeface="Comic Sans MS" pitchFamily="66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580133" y="3540845"/>
            <a:ext cx="4033853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s-VE" sz="2000" dirty="0" smtClean="0">
                <a:latin typeface="Comic Sans MS" pitchFamily="66" charset="0"/>
              </a:rPr>
              <a:t>Gingivitis Descamativa Crónica localizada</a:t>
            </a:r>
            <a:endParaRPr kumimoji="0" lang="es-V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3" name="4 Marcador de texto"/>
          <p:cNvSpPr txBox="1">
            <a:spLocks/>
          </p:cNvSpPr>
          <p:nvPr/>
        </p:nvSpPr>
        <p:spPr>
          <a:xfrm>
            <a:off x="4610128" y="2539880"/>
            <a:ext cx="3886200" cy="95282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s-VE" sz="7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PATOLÓGICO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s-VE" sz="7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   PROVISIONAL</a:t>
            </a:r>
            <a:endParaRPr lang="es-VE" sz="700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REPORTE DE CASO</a:t>
            </a:r>
          </a:p>
        </p:txBody>
      </p:sp>
      <p:sp>
        <p:nvSpPr>
          <p:cNvPr id="20" name="4 CuadroTexto"/>
          <p:cNvSpPr txBox="1"/>
          <p:nvPr/>
        </p:nvSpPr>
        <p:spPr>
          <a:xfrm>
            <a:off x="1379098" y="1501894"/>
            <a:ext cx="632584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DIAGNÓSTICO 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4833" y="2188562"/>
          <a:ext cx="8679308" cy="455217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82513"/>
                <a:gridCol w="6996795"/>
              </a:tblGrid>
              <a:tr h="1486425">
                <a:tc>
                  <a:txBody>
                    <a:bodyPr/>
                    <a:lstStyle/>
                    <a:p>
                      <a:pPr marL="0" algn="l" rtl="0" eaLnBrk="1" latinLnBrk="0" hangingPunct="1"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Courier New" pitchFamily="49" charset="0"/>
                        <a:buNone/>
                      </a:pPr>
                      <a:r>
                        <a:rPr kumimoji="0" lang="es-VE" sz="1600" b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FASE I </a:t>
                      </a:r>
                    </a:p>
                    <a:p>
                      <a:pPr marL="0" algn="l" rtl="0" eaLnBrk="1" latinLnBrk="0" hangingPunct="1"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Courier New" pitchFamily="49" charset="0"/>
                        <a:buNone/>
                      </a:pPr>
                      <a:r>
                        <a:rPr kumimoji="0" lang="es-VE" sz="1600" b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(2000)</a:t>
                      </a:r>
                      <a:endParaRPr kumimoji="0" lang="es-VE" sz="1600" b="0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Courier New" pitchFamily="49" charset="0"/>
                        <a:buChar char="o"/>
                      </a:pPr>
                      <a:r>
                        <a:rPr lang="es-VE" sz="1600" dirty="0" smtClean="0">
                          <a:latin typeface="Comic Sans MS" pitchFamily="66" charset="0"/>
                        </a:rPr>
                        <a:t> </a:t>
                      </a:r>
                      <a:r>
                        <a:rPr kumimoji="0" lang="es-VE" sz="1600" b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Historia Clínica</a:t>
                      </a:r>
                    </a:p>
                    <a:p>
                      <a:pPr marL="0" lvl="0" algn="l" rtl="0" eaLnBrk="1" latinLnBrk="0" hangingPunct="1"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Courier New" pitchFamily="49" charset="0"/>
                        <a:buChar char="o"/>
                      </a:pPr>
                      <a:r>
                        <a:rPr kumimoji="0" lang="es-VE" sz="1600" b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Exodoncia simple del 54 y 64.</a:t>
                      </a:r>
                    </a:p>
                    <a:p>
                      <a:pPr marL="0" lvl="0" algn="l" rtl="0" eaLnBrk="1" latinLnBrk="0" hangingPunct="1"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Courier New" pitchFamily="49" charset="0"/>
                        <a:buChar char="o"/>
                      </a:pPr>
                      <a:r>
                        <a:rPr kumimoji="0" lang="es-VE" sz="1600" b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Referido a Quirófano.</a:t>
                      </a:r>
                    </a:p>
                    <a:p>
                      <a:pPr marL="0" algn="l" rtl="0" eaLnBrk="1" latinLnBrk="0" hangingPunct="1"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Courier New" pitchFamily="49" charset="0"/>
                        <a:buChar char="o"/>
                      </a:pPr>
                      <a:endParaRPr kumimoji="0" lang="es-VE" sz="1600" b="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Courier New" pitchFamily="49" charset="0"/>
                        <a:buChar char="o"/>
                      </a:pPr>
                      <a:endParaRPr kumimoji="0" lang="es-VE" sz="1600" b="0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650311">
                <a:tc>
                  <a:txBody>
                    <a:bodyPr/>
                    <a:lstStyle/>
                    <a:p>
                      <a:r>
                        <a:rPr lang="es-VE" sz="1600" dirty="0" smtClean="0">
                          <a:latin typeface="Comic Sans MS" pitchFamily="66" charset="0"/>
                        </a:rPr>
                        <a:t>FASE II</a:t>
                      </a:r>
                    </a:p>
                    <a:p>
                      <a:r>
                        <a:rPr lang="es-VE" sz="1600" dirty="0" smtClean="0">
                          <a:latin typeface="Comic Sans MS" pitchFamily="66" charset="0"/>
                        </a:rPr>
                        <a:t>(2001)</a:t>
                      </a:r>
                      <a:endParaRPr lang="es-VE" sz="16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Courier New" pitchFamily="49" charset="0"/>
                        <a:buChar char="o"/>
                      </a:pPr>
                      <a:r>
                        <a:rPr kumimoji="0" lang="es-VE" sz="1600" kern="1200" dirty="0" smtClean="0">
                          <a:latin typeface="Comic Sans MS" pitchFamily="66" charset="0"/>
                        </a:rPr>
                        <a:t> Rehabilitación bucal bajo anestesia general.</a:t>
                      </a:r>
                      <a:endParaRPr kumimoji="0" lang="es-VE" sz="1600" kern="120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29015">
                <a:tc>
                  <a:txBody>
                    <a:bodyPr/>
                    <a:lstStyle/>
                    <a:p>
                      <a:r>
                        <a:rPr lang="es-VE" sz="1600" dirty="0" smtClean="0">
                          <a:latin typeface="Comic Sans MS" pitchFamily="66" charset="0"/>
                        </a:rPr>
                        <a:t>FASE</a:t>
                      </a:r>
                      <a:r>
                        <a:rPr lang="es-VE" sz="1600" baseline="0" dirty="0" smtClean="0">
                          <a:latin typeface="Comic Sans MS" pitchFamily="66" charset="0"/>
                        </a:rPr>
                        <a:t> III</a:t>
                      </a:r>
                    </a:p>
                    <a:p>
                      <a:r>
                        <a:rPr lang="es-VE" sz="1600" baseline="0" dirty="0" smtClean="0">
                          <a:latin typeface="Comic Sans MS" pitchFamily="66" charset="0"/>
                        </a:rPr>
                        <a:t>DESDE(2005)</a:t>
                      </a:r>
                      <a:endParaRPr lang="es-VE" sz="16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es-VE" sz="1600" kern="1200" dirty="0" smtClean="0">
                          <a:latin typeface="Comic Sans MS" pitchFamily="66" charset="0"/>
                        </a:rPr>
                        <a:t> Ortodoncia Interceptiva.</a:t>
                      </a:r>
                    </a:p>
                    <a:p>
                      <a:pPr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Courier New" pitchFamily="49" charset="0"/>
                        <a:buChar char="o"/>
                      </a:pPr>
                      <a:endParaRPr lang="es-VE" sz="16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486425">
                <a:tc>
                  <a:txBody>
                    <a:bodyPr/>
                    <a:lstStyle/>
                    <a:p>
                      <a:r>
                        <a:rPr lang="es-VE" sz="1600" dirty="0" smtClean="0">
                          <a:latin typeface="Comic Sans MS" pitchFamily="66" charset="0"/>
                        </a:rPr>
                        <a:t>FASE IV</a:t>
                      </a:r>
                    </a:p>
                    <a:p>
                      <a:r>
                        <a:rPr lang="es-VE" sz="1600" dirty="0" smtClean="0">
                          <a:latin typeface="Comic Sans MS" pitchFamily="66" charset="0"/>
                        </a:rPr>
                        <a:t>(2007)</a:t>
                      </a:r>
                      <a:endParaRPr lang="es-VE" sz="16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kumimoji="0" lang="es-VE" sz="1600" kern="1200" dirty="0" smtClean="0">
                          <a:latin typeface="Comic Sans MS" pitchFamily="66" charset="0"/>
                        </a:rPr>
                        <a:t> Asignación de Paciente.</a:t>
                      </a:r>
                    </a:p>
                    <a:p>
                      <a:pPr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Courier New" pitchFamily="49" charset="0"/>
                        <a:buChar char="o"/>
                      </a:pPr>
                      <a:r>
                        <a:rPr kumimoji="0" lang="es-VE" sz="1600" kern="1200" dirty="0" smtClean="0">
                          <a:latin typeface="Comic Sans MS" pitchFamily="66" charset="0"/>
                        </a:rPr>
                        <a:t> Indicación de exámenes de laboratorio</a:t>
                      </a:r>
                    </a:p>
                    <a:p>
                      <a:pPr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Courier New" pitchFamily="49" charset="0"/>
                        <a:buChar char="o"/>
                      </a:pPr>
                      <a:r>
                        <a:rPr kumimoji="0" lang="es-VE" sz="1600" kern="1200" dirty="0" smtClean="0">
                          <a:latin typeface="Comic Sans MS" pitchFamily="66" charset="0"/>
                        </a:rPr>
                        <a:t> Tartrectomía Ultrasónica e Higiene bucal </a:t>
                      </a:r>
                    </a:p>
                    <a:p>
                      <a:pPr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Courier New" pitchFamily="49" charset="0"/>
                        <a:buChar char="o"/>
                      </a:pPr>
                      <a:r>
                        <a:rPr kumimoji="0" lang="es-VE" sz="1600" kern="1200" dirty="0" smtClean="0">
                          <a:latin typeface="Comic Sans MS" pitchFamily="66" charset="0"/>
                        </a:rPr>
                        <a:t> Biopsia excisional</a:t>
                      </a:r>
                    </a:p>
                    <a:p>
                      <a:pPr>
                        <a:buClr>
                          <a:schemeClr val="accent2">
                            <a:lumMod val="60000"/>
                            <a:lumOff val="40000"/>
                          </a:schemeClr>
                        </a:buClr>
                        <a:buFont typeface="Courier New" pitchFamily="49" charset="0"/>
                        <a:buChar char="o"/>
                      </a:pPr>
                      <a:r>
                        <a:rPr kumimoji="0" lang="es-VE" sz="1600" kern="1200" dirty="0" smtClean="0">
                          <a:latin typeface="Comic Sans MS" pitchFamily="66" charset="0"/>
                        </a:rPr>
                        <a:t> Estudio histopatológico</a:t>
                      </a:r>
                      <a:endParaRPr lang="es-VE" sz="1600" dirty="0">
                        <a:latin typeface="Comic Sans MS" pitchFamily="66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REPORTE DE CASO</a:t>
            </a:r>
          </a:p>
        </p:txBody>
      </p:sp>
      <p:sp>
        <p:nvSpPr>
          <p:cNvPr id="12" name="4 CuadroTexto"/>
          <p:cNvSpPr txBox="1"/>
          <p:nvPr/>
        </p:nvSpPr>
        <p:spPr>
          <a:xfrm>
            <a:off x="4480440" y="1546865"/>
            <a:ext cx="337377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TRATAMIENTO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" name="4 Imagen" descr="IMG_1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9644" y="5486400"/>
            <a:ext cx="1306284" cy="979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458386" y="3303397"/>
            <a:ext cx="4182257" cy="33877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>
              <a:latin typeface="Comic Sans MS" pitchFamily="66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2616422" y="3276600"/>
            <a:ext cx="4033853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s-VE" sz="2000" dirty="0" smtClean="0">
                <a:latin typeface="Comic Sans MS" pitchFamily="66" charset="0"/>
              </a:rPr>
              <a:t>Gingivitis Descamativa Crónica localizada asociada a Liquen Plano Erosivo</a:t>
            </a:r>
            <a:endParaRPr kumimoji="0" lang="es-V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3" name="4 Marcador de texto"/>
          <p:cNvSpPr txBox="1">
            <a:spLocks/>
          </p:cNvSpPr>
          <p:nvPr/>
        </p:nvSpPr>
        <p:spPr>
          <a:xfrm>
            <a:off x="2473378" y="2035779"/>
            <a:ext cx="4137285" cy="123763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s-VE" sz="2900" b="0" i="0" u="none" strike="noStrike" kern="1200" cap="none" spc="0" normalizeH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  </a:t>
            </a:r>
            <a:r>
              <a:rPr kumimoji="0" lang="es-VE" sz="2900" b="0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PATOLÓGICO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s-VE" sz="29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    DEFINITIVO</a:t>
            </a:r>
            <a:endParaRPr kumimoji="0" lang="es-VE" sz="2900" b="0" i="0" u="none" strike="noStrike" kern="1200" cap="none" spc="0" normalizeH="0" baseline="0" noProof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s-VE" sz="2900" b="0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REPORTE DE CASO</a:t>
            </a:r>
          </a:p>
        </p:txBody>
      </p:sp>
      <p:pic>
        <p:nvPicPr>
          <p:cNvPr id="14" name="13 Imagen" descr="Imagen histopatológica del 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8307" y="4532879"/>
            <a:ext cx="1651841" cy="1074525"/>
          </a:xfrm>
          <a:prstGeom prst="rect">
            <a:avLst/>
          </a:prstGeom>
        </p:spPr>
      </p:pic>
      <p:pic>
        <p:nvPicPr>
          <p:cNvPr id="15" name="14 Imagen" descr="Inmunofluorescencia directa del LP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7029" y="5122994"/>
            <a:ext cx="1782293" cy="119037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362138" y="4646953"/>
            <a:ext cx="1705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00" dirty="0" smtClean="0"/>
              <a:t>HISTOPATOLOGÍA</a:t>
            </a:r>
            <a:endParaRPr lang="es-VE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638273" y="6250898"/>
            <a:ext cx="3076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00" dirty="0" smtClean="0"/>
              <a:t>INMUNOFLUORESCENCIA DIRECTA</a:t>
            </a:r>
            <a:endParaRPr lang="es-V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Yerica\Documents\4 Trimestre\Casos Interceptiva I\Tranferencia\Angel Aron Silva\Angel Reevaluación Oct. 2008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5253" y="4778166"/>
            <a:ext cx="2200087" cy="1650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5" descr="C:\Users\Yerica\Documents\4 Trimestre\Casos Interceptiva I\Tranferencia\Angel Aron Silva\Angel Reevaluación Oct. 2008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626" y="4721901"/>
            <a:ext cx="2236755" cy="1679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15 CuadroTexto"/>
          <p:cNvSpPr txBox="1"/>
          <p:nvPr/>
        </p:nvSpPr>
        <p:spPr>
          <a:xfrm>
            <a:off x="785786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VE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304362" y="2000240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 CONTROL POSTOPERATORIO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REPORTE DE CASO</a:t>
            </a:r>
          </a:p>
        </p:txBody>
      </p:sp>
      <p:sp>
        <p:nvSpPr>
          <p:cNvPr id="20" name="4 CuadroTexto"/>
          <p:cNvSpPr txBox="1"/>
          <p:nvPr/>
        </p:nvSpPr>
        <p:spPr>
          <a:xfrm>
            <a:off x="4525411" y="1531874"/>
            <a:ext cx="281976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PRONÓSTICO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170959" y="5317269"/>
            <a:ext cx="1420373" cy="401479"/>
          </a:xfrm>
          <a:prstGeom prst="snip2Same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AÑO 2008</a:t>
            </a:r>
            <a:endParaRPr lang="es-VE" dirty="0">
              <a:latin typeface="Comic Sans MS" pitchFamily="66" charset="0"/>
            </a:endParaRPr>
          </a:p>
        </p:txBody>
      </p:sp>
      <p:pic>
        <p:nvPicPr>
          <p:cNvPr id="22" name="Picture 25" descr="fotos finales julio 17-2007 080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6265892" y="2789739"/>
            <a:ext cx="2608289" cy="148245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3" name="22 Elipse"/>
          <p:cNvSpPr/>
          <p:nvPr/>
        </p:nvSpPr>
        <p:spPr>
          <a:xfrm>
            <a:off x="7432697" y="3032695"/>
            <a:ext cx="792392" cy="83140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170959" y="3228639"/>
            <a:ext cx="1420373" cy="401479"/>
          </a:xfrm>
          <a:prstGeom prst="snip2Same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AÑO 2007</a:t>
            </a:r>
            <a:endParaRPr lang="es-VE" dirty="0">
              <a:latin typeface="Comic Sans MS" pitchFamily="66" charset="0"/>
            </a:endParaRPr>
          </a:p>
        </p:txBody>
      </p:sp>
      <p:pic>
        <p:nvPicPr>
          <p:cNvPr id="25" name="13 Imagen" descr="Imagen Clínica de Angel Silva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29586" y="2803156"/>
            <a:ext cx="2653211" cy="1604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25 Elipse"/>
          <p:cNvSpPr/>
          <p:nvPr/>
        </p:nvSpPr>
        <p:spPr>
          <a:xfrm>
            <a:off x="1334125" y="2938073"/>
            <a:ext cx="1768843" cy="914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7" name="26 CuadroTexto"/>
          <p:cNvSpPr txBox="1"/>
          <p:nvPr/>
        </p:nvSpPr>
        <p:spPr>
          <a:xfrm>
            <a:off x="1334125" y="235345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ANTES</a:t>
            </a:r>
            <a:endParaRPr lang="es-VE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107836" y="228100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DESPUÉS</a:t>
            </a:r>
            <a:endParaRPr lang="es-V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19 Grupo"/>
          <p:cNvGrpSpPr/>
          <p:nvPr/>
        </p:nvGrpSpPr>
        <p:grpSpPr>
          <a:xfrm>
            <a:off x="990600" y="2406431"/>
            <a:ext cx="2971800" cy="717769"/>
            <a:chOff x="785818" y="1928802"/>
            <a:chExt cx="2339496" cy="717769"/>
          </a:xfrm>
        </p:grpSpPr>
        <p:sp>
          <p:nvSpPr>
            <p:cNvPr id="12" name="11 Rectángulo"/>
            <p:cNvSpPr/>
            <p:nvPr/>
          </p:nvSpPr>
          <p:spPr>
            <a:xfrm>
              <a:off x="785818" y="1928802"/>
              <a:ext cx="2339496" cy="57150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latin typeface="Comic Sans MS" pitchFamily="66" charset="0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142976" y="2000240"/>
              <a:ext cx="1714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dirty="0" smtClean="0">
                  <a:latin typeface="Comic Sans MS" pitchFamily="66" charset="0"/>
                </a:rPr>
                <a:t>EN  EL ADULTO</a:t>
              </a:r>
              <a:endParaRPr lang="es-VE" dirty="0">
                <a:latin typeface="Comic Sans MS" pitchFamily="66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961539" y="2401045"/>
            <a:ext cx="2956879" cy="571504"/>
            <a:chOff x="5357818" y="2000240"/>
            <a:chExt cx="2643174" cy="571504"/>
          </a:xfrm>
        </p:grpSpPr>
        <p:sp>
          <p:nvSpPr>
            <p:cNvPr id="13" name="12 Rectángulo"/>
            <p:cNvSpPr/>
            <p:nvPr/>
          </p:nvSpPr>
          <p:spPr>
            <a:xfrm>
              <a:off x="5357818" y="2000240"/>
              <a:ext cx="2643174" cy="57150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latin typeface="Comic Sans MS" pitchFamily="66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880888" y="2076440"/>
              <a:ext cx="171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dirty="0" smtClean="0">
                  <a:latin typeface="Comic Sans MS" pitchFamily="66" charset="0"/>
                </a:rPr>
                <a:t>EN  EL NIÑO</a:t>
              </a:r>
              <a:endParaRPr lang="es-VE" dirty="0">
                <a:latin typeface="Comic Sans MS" pitchFamily="66" charset="0"/>
              </a:endParaRPr>
            </a:p>
          </p:txBody>
        </p:sp>
      </p:grpSp>
      <p:pic>
        <p:nvPicPr>
          <p:cNvPr id="15" name="14 Imagen" descr="estudio18"/>
          <p:cNvPicPr/>
          <p:nvPr/>
        </p:nvPicPr>
        <p:blipFill>
          <a:blip r:embed="rId2"/>
          <a:srcRect b="15024"/>
          <a:stretch>
            <a:fillRect/>
          </a:stretch>
        </p:blipFill>
        <p:spPr bwMode="auto">
          <a:xfrm>
            <a:off x="1057264" y="3143248"/>
            <a:ext cx="280035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15 Imagen" descr="Davier. Intraoral 1.jpg"/>
          <p:cNvPicPr>
            <a:picLocks noChangeAspect="1"/>
          </p:cNvPicPr>
          <p:nvPr/>
        </p:nvPicPr>
        <p:blipFill>
          <a:blip r:embed="rId3" cstate="print"/>
          <a:srcRect b="18750"/>
          <a:stretch>
            <a:fillRect/>
          </a:stretch>
        </p:blipFill>
        <p:spPr>
          <a:xfrm>
            <a:off x="5029200" y="3124200"/>
            <a:ext cx="2857520" cy="1611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13 CuadroTexto"/>
          <p:cNvSpPr txBox="1"/>
          <p:nvPr/>
        </p:nvSpPr>
        <p:spPr>
          <a:xfrm>
            <a:off x="6786578" y="6453538"/>
            <a:ext cx="23342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00" dirty="0" err="1" smtClean="0">
                <a:latin typeface="Comic Sans MS" pitchFamily="66" charset="0"/>
              </a:rPr>
              <a:t>Zappler</a:t>
            </a:r>
            <a:r>
              <a:rPr lang="es-VE" sz="1100" dirty="0" smtClean="0">
                <a:latin typeface="Comic Sans MS" pitchFamily="66" charset="0"/>
              </a:rPr>
              <a:t> (1948); Carranza (1988) </a:t>
            </a:r>
            <a:endParaRPr lang="es-VE" sz="1100" dirty="0">
              <a:latin typeface="Comic Sans MS" pitchFamily="66" charset="0"/>
            </a:endParaRPr>
          </a:p>
        </p:txBody>
      </p:sp>
      <p:sp>
        <p:nvSpPr>
          <p:cNvPr id="18" name="4 CuadroTexto"/>
          <p:cNvSpPr txBox="1"/>
          <p:nvPr/>
        </p:nvSpPr>
        <p:spPr>
          <a:xfrm>
            <a:off x="2298490" y="150901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CARÁCTERÍSTICAS DE LA ENCÍA</a:t>
            </a:r>
            <a:endParaRPr lang="es-VE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4495800" y="304800"/>
            <a:ext cx="31242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INTRODUCCIÓN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7286644" y="2928934"/>
            <a:ext cx="428628" cy="24288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 rot="5400000">
            <a:off x="6269220" y="1611838"/>
            <a:ext cx="423924" cy="2496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5400000">
            <a:off x="6322428" y="4112168"/>
            <a:ext cx="423924" cy="2496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8845" y="3324068"/>
            <a:ext cx="2390827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18 CuadroTexto"/>
          <p:cNvSpPr txBox="1"/>
          <p:nvPr/>
        </p:nvSpPr>
        <p:spPr>
          <a:xfrm>
            <a:off x="6929454" y="6397489"/>
            <a:ext cx="2385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Palacios y cols. 2006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23" name="22 Flecha izquierda y derecha"/>
          <p:cNvSpPr/>
          <p:nvPr/>
        </p:nvSpPr>
        <p:spPr>
          <a:xfrm>
            <a:off x="3929967" y="3643314"/>
            <a:ext cx="1643074" cy="71438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DISCUSIÓN</a:t>
            </a:r>
          </a:p>
        </p:txBody>
      </p:sp>
      <p:pic>
        <p:nvPicPr>
          <p:cNvPr id="12" name="13 Imagen" descr="Imagen Clínica de Angel Silva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726242" y="3342806"/>
            <a:ext cx="2653211" cy="1604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6786610" y="6397489"/>
            <a:ext cx="2214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Wei-Yun</a:t>
            </a:r>
            <a:r>
              <a:rPr lang="es-VE" sz="1000" dirty="0" smtClean="0">
                <a:latin typeface="Comic Sans MS" pitchFamily="66" charset="0"/>
              </a:rPr>
              <a:t> y cols. 1998</a:t>
            </a:r>
            <a:endParaRPr lang="es-VE" sz="1000" dirty="0">
              <a:latin typeface="Comic Sans MS" pitchFamily="66" charset="0"/>
            </a:endParaRPr>
          </a:p>
        </p:txBody>
      </p:sp>
      <p:pic>
        <p:nvPicPr>
          <p:cNvPr id="12" name="13 Imagen" descr="Imagen Clínica de Angel Silv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995400" y="3253085"/>
            <a:ext cx="3429024" cy="2099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 descr="lupus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2625"/>
          <a:stretch>
            <a:fillRect/>
          </a:stretch>
        </p:blipFill>
        <p:spPr bwMode="auto">
          <a:xfrm>
            <a:off x="691326" y="3238094"/>
            <a:ext cx="331593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DISCUSIÓN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13 Imagen" descr="Imagen Clínica de Angel Silv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57422" y="2714620"/>
            <a:ext cx="442915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5058354" y="6500834"/>
            <a:ext cx="40142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Lyndhe</a:t>
            </a:r>
            <a:r>
              <a:rPr lang="es-VE" sz="1000" dirty="0" smtClean="0">
                <a:latin typeface="Comic Sans MS" pitchFamily="66" charset="0"/>
              </a:rPr>
              <a:t> 1984; Carranza 1997 Laskaris 2001; Palacios y </a:t>
            </a:r>
            <a:r>
              <a:rPr lang="es-VE" sz="1000" dirty="0" err="1" smtClean="0">
                <a:latin typeface="Comic Sans MS" pitchFamily="66" charset="0"/>
              </a:rPr>
              <a:t>cols</a:t>
            </a:r>
            <a:r>
              <a:rPr lang="es-VE" sz="1000" dirty="0" smtClean="0">
                <a:latin typeface="Comic Sans MS" pitchFamily="66" charset="0"/>
              </a:rPr>
              <a:t> 2006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DISCUSIÓN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derecha"/>
          <p:cNvSpPr/>
          <p:nvPr/>
        </p:nvSpPr>
        <p:spPr>
          <a:xfrm>
            <a:off x="4076696" y="3448050"/>
            <a:ext cx="1143008" cy="7143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pic>
        <p:nvPicPr>
          <p:cNvPr id="13" name="Picture 10" descr="fotos finales julio 17-2007 0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428868"/>
            <a:ext cx="2214578" cy="2855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16 Imagen" descr="DSC04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274" y="2753865"/>
            <a:ext cx="2857488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22 CuadroTexto"/>
          <p:cNvSpPr txBox="1"/>
          <p:nvPr/>
        </p:nvSpPr>
        <p:spPr>
          <a:xfrm>
            <a:off x="4714876" y="6429396"/>
            <a:ext cx="4397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dirty="0" err="1" smtClean="0">
                <a:latin typeface="Comic Sans MS" pitchFamily="66" charset="0"/>
              </a:rPr>
              <a:t>Neville</a:t>
            </a:r>
            <a:r>
              <a:rPr lang="es-VE" sz="1000" dirty="0" smtClean="0">
                <a:latin typeface="Comic Sans MS" pitchFamily="66" charset="0"/>
              </a:rPr>
              <a:t> y cols. 1984; Pérez y cols. 1997;Scully y cols. 2001; García 2007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DISCUSIÓN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 Imagen" descr="Imagen Clínica de Angel Silv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20849" y="2199540"/>
            <a:ext cx="3302303" cy="2021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13 Imagen" descr="Imagen Clínica de Angel Silva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3072" y="4407657"/>
            <a:ext cx="3397253" cy="2079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3" descr="lupus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2625"/>
          <a:stretch>
            <a:fillRect/>
          </a:stretch>
        </p:blipFill>
        <p:spPr bwMode="auto">
          <a:xfrm>
            <a:off x="5567093" y="4395048"/>
            <a:ext cx="331593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10 Flecha izquierda y derecha"/>
          <p:cNvSpPr/>
          <p:nvPr/>
        </p:nvSpPr>
        <p:spPr>
          <a:xfrm>
            <a:off x="3821901" y="4979161"/>
            <a:ext cx="1500198" cy="714380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CONCLUSIONES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lecha izquierda y derecha"/>
          <p:cNvSpPr/>
          <p:nvPr/>
        </p:nvSpPr>
        <p:spPr>
          <a:xfrm>
            <a:off x="3961575" y="4997185"/>
            <a:ext cx="1643074" cy="714380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4514" name="Picture 2" descr="relojzb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5649" y="4569338"/>
            <a:ext cx="1276350" cy="1524001"/>
          </a:xfrm>
          <a:prstGeom prst="rect">
            <a:avLst/>
          </a:prstGeom>
          <a:noFill/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CONCLUSIONES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22652" y="4880568"/>
            <a:ext cx="29734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ENFERMEDADES</a:t>
            </a:r>
          </a:p>
          <a:p>
            <a:pPr algn="r"/>
            <a:r>
              <a:rPr lang="es-VE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MUCOCUTÁNEAS</a:t>
            </a:r>
            <a:endParaRPr lang="es-VE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13 Imagen" descr="Imagen Clínica de Angel Silv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665" y="2488368"/>
            <a:ext cx="2256240" cy="1271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lupus2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12625"/>
          <a:stretch>
            <a:fillRect/>
          </a:stretch>
        </p:blipFill>
        <p:spPr bwMode="auto">
          <a:xfrm>
            <a:off x="3158106" y="2452587"/>
            <a:ext cx="2202234" cy="1375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10 Imagen" descr="DSC04477.JPG"/>
          <p:cNvPicPr>
            <a:picLocks noChangeAspect="1"/>
          </p:cNvPicPr>
          <p:nvPr/>
        </p:nvPicPr>
        <p:blipFill>
          <a:blip r:embed="rId5" cstate="print"/>
          <a:srcRect l="27344" t="9375" r="26562" b="23958"/>
          <a:stretch>
            <a:fillRect/>
          </a:stretch>
        </p:blipFill>
        <p:spPr>
          <a:xfrm>
            <a:off x="7024364" y="2221430"/>
            <a:ext cx="1928826" cy="209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nvex"/>
            <a:contourClr>
              <a:srgbClr val="FFFFFF"/>
            </a:contourClr>
          </a:sp3d>
        </p:spPr>
      </p:pic>
      <p:sp>
        <p:nvSpPr>
          <p:cNvPr id="13" name="12 Multiplicar"/>
          <p:cNvSpPr/>
          <p:nvPr/>
        </p:nvSpPr>
        <p:spPr>
          <a:xfrm>
            <a:off x="7105340" y="2278504"/>
            <a:ext cx="1798819" cy="1903751"/>
          </a:xfrm>
          <a:prstGeom prst="mathMultiply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endParaRPr lang="es-VE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13 Flecha izquierda y derecha"/>
          <p:cNvSpPr/>
          <p:nvPr/>
        </p:nvSpPr>
        <p:spPr>
          <a:xfrm>
            <a:off x="5516381" y="2878111"/>
            <a:ext cx="1349940" cy="602418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CONCLUSIONES</a:t>
            </a:r>
          </a:p>
        </p:txBody>
      </p:sp>
      <p:pic>
        <p:nvPicPr>
          <p:cNvPr id="4104" name="Picture 8" descr="http://tbn0.google.com/images?q=tbn:GXNANpXqu0J27M:http://melvinrivera.com/wp-content/uploads/2009/01/gentd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437090"/>
            <a:ext cx="3282793" cy="2188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 Imagen" descr="DSC04875.JPG"/>
          <p:cNvPicPr>
            <a:picLocks noChangeAspect="1"/>
          </p:cNvPicPr>
          <p:nvPr/>
        </p:nvPicPr>
        <p:blipFill>
          <a:blip r:embed="rId4" cstate="print"/>
          <a:srcRect l="13108"/>
          <a:stretch>
            <a:fillRect/>
          </a:stretch>
        </p:blipFill>
        <p:spPr>
          <a:xfrm>
            <a:off x="1019331" y="2276324"/>
            <a:ext cx="3654275" cy="3154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avier. Intraoral 1.jpg"/>
          <p:cNvPicPr>
            <a:picLocks noChangeAspect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>
          <a:xfrm>
            <a:off x="866106" y="2240245"/>
            <a:ext cx="2725982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5 Flecha izquierda y derecha"/>
          <p:cNvSpPr/>
          <p:nvPr/>
        </p:nvSpPr>
        <p:spPr>
          <a:xfrm>
            <a:off x="4102529" y="2876646"/>
            <a:ext cx="1428760" cy="357190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9" name="8 Flecha izquierda y derecha"/>
          <p:cNvSpPr/>
          <p:nvPr/>
        </p:nvSpPr>
        <p:spPr>
          <a:xfrm rot="5400000">
            <a:off x="6795884" y="4448697"/>
            <a:ext cx="810897" cy="392909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2" name="11 Flecha izquierda y derecha"/>
          <p:cNvSpPr/>
          <p:nvPr/>
        </p:nvSpPr>
        <p:spPr>
          <a:xfrm>
            <a:off x="4312389" y="5617054"/>
            <a:ext cx="1428760" cy="357190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66656" y="4775131"/>
            <a:ext cx="3379310" cy="163449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Determinar los posibles factores  que influyen </a:t>
            </a:r>
          </a:p>
          <a:p>
            <a:r>
              <a:rPr lang="es-VE" dirty="0" smtClean="0">
                <a:latin typeface="Comic Sans MS" pitchFamily="66" charset="0"/>
              </a:rPr>
              <a:t>en la etiología de las enfermedades sistémicas con manifestaciones bucales</a:t>
            </a:r>
            <a:endParaRPr lang="es-VE" dirty="0">
              <a:latin typeface="Comic Sans MS" pitchFamily="66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4495799" y="304800"/>
            <a:ext cx="3450633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RECOMENDACIÓN</a:t>
            </a:r>
          </a:p>
        </p:txBody>
      </p:sp>
      <p:pic>
        <p:nvPicPr>
          <p:cNvPr id="11" name="10 Imagen" descr="DSC05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6065" y="2383436"/>
            <a:ext cx="2308485" cy="1731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photos-c.ak.fbcdn.net/photos-ak-sf2p/v232/146/53/539642467/n539642467_727090_374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0343" y="5066675"/>
            <a:ext cx="2253121" cy="1596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SC05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900" y="5339443"/>
            <a:ext cx="2024744" cy="15185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04191" y="2455112"/>
            <a:ext cx="678661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Comic Sans MS" pitchFamily="66" charset="0"/>
              </a:rPr>
              <a:t>             </a:t>
            </a:r>
            <a:r>
              <a:rPr lang="pt-BR" sz="2000" dirty="0" smtClean="0">
                <a:latin typeface="Comic Sans MS" pitchFamily="66" charset="0"/>
              </a:rPr>
              <a:t>      “ Imposible  ganar  sin, </a:t>
            </a:r>
            <a:r>
              <a:rPr lang="pt-BR" sz="2000" dirty="0">
                <a:latin typeface="Comic Sans MS" pitchFamily="66" charset="0"/>
              </a:rPr>
              <a:t>saber perder. </a:t>
            </a:r>
          </a:p>
          <a:p>
            <a:pPr algn="just"/>
            <a:r>
              <a:rPr lang="pt-BR" sz="2000" dirty="0">
                <a:latin typeface="Comic Sans MS" pitchFamily="66" charset="0"/>
              </a:rPr>
              <a:t>                     Imposible andar </a:t>
            </a:r>
            <a:r>
              <a:rPr lang="pt-BR" sz="2000" dirty="0" smtClean="0">
                <a:latin typeface="Comic Sans MS" pitchFamily="66" charset="0"/>
              </a:rPr>
              <a:t>sin, </a:t>
            </a:r>
            <a:r>
              <a:rPr lang="pt-BR" sz="2000" dirty="0">
                <a:latin typeface="Comic Sans MS" pitchFamily="66" charset="0"/>
              </a:rPr>
              <a:t>saber caer.</a:t>
            </a:r>
          </a:p>
          <a:p>
            <a:pPr algn="just"/>
            <a:r>
              <a:rPr lang="pt-BR" sz="2000" dirty="0">
                <a:latin typeface="Comic Sans MS" pitchFamily="66" charset="0"/>
              </a:rPr>
              <a:t>                     Imposible acertar </a:t>
            </a:r>
            <a:r>
              <a:rPr lang="pt-BR" sz="2000" dirty="0" smtClean="0">
                <a:latin typeface="Comic Sans MS" pitchFamily="66" charset="0"/>
              </a:rPr>
              <a:t>sin, </a:t>
            </a:r>
            <a:r>
              <a:rPr lang="pt-BR" sz="2000" dirty="0">
                <a:latin typeface="Comic Sans MS" pitchFamily="66" charset="0"/>
              </a:rPr>
              <a:t>saber errar.</a:t>
            </a:r>
          </a:p>
          <a:p>
            <a:pPr algn="just"/>
            <a:r>
              <a:rPr lang="pt-BR" sz="2000" dirty="0">
                <a:latin typeface="Comic Sans MS" pitchFamily="66" charset="0"/>
              </a:rPr>
              <a:t>                     Imposible vivir </a:t>
            </a:r>
            <a:r>
              <a:rPr lang="pt-BR" sz="2000" dirty="0" smtClean="0">
                <a:latin typeface="Comic Sans MS" pitchFamily="66" charset="0"/>
              </a:rPr>
              <a:t>sin, </a:t>
            </a:r>
            <a:r>
              <a:rPr lang="pt-BR" sz="2000" dirty="0">
                <a:latin typeface="Comic Sans MS" pitchFamily="66" charset="0"/>
              </a:rPr>
              <a:t>saber </a:t>
            </a:r>
            <a:r>
              <a:rPr lang="pt-BR" sz="2000" dirty="0" smtClean="0">
                <a:latin typeface="Comic Sans MS" pitchFamily="66" charset="0"/>
              </a:rPr>
              <a:t>revivir.</a:t>
            </a:r>
          </a:p>
          <a:p>
            <a:pPr algn="just"/>
            <a:r>
              <a:rPr lang="pt-BR" sz="2000" dirty="0" smtClean="0">
                <a:latin typeface="Comic Sans MS" pitchFamily="66" charset="0"/>
              </a:rPr>
              <a:t>                     La </a:t>
            </a:r>
            <a:r>
              <a:rPr lang="pt-BR" sz="2000" dirty="0">
                <a:latin typeface="Comic Sans MS" pitchFamily="66" charset="0"/>
              </a:rPr>
              <a:t>gloria no consiste en no caer nunca, </a:t>
            </a:r>
            <a:endParaRPr lang="pt-BR" sz="2000" dirty="0" smtClean="0">
              <a:latin typeface="Comic Sans MS" pitchFamily="66" charset="0"/>
            </a:endParaRPr>
          </a:p>
          <a:p>
            <a:pPr algn="just"/>
            <a:r>
              <a:rPr lang="pt-BR" sz="2000" dirty="0" smtClean="0">
                <a:latin typeface="Comic Sans MS" pitchFamily="66" charset="0"/>
              </a:rPr>
              <a:t>                     Si </a:t>
            </a:r>
            <a:r>
              <a:rPr lang="pt-BR" sz="2000" dirty="0">
                <a:latin typeface="Comic Sans MS" pitchFamily="66" charset="0"/>
              </a:rPr>
              <a:t>no </a:t>
            </a:r>
            <a:r>
              <a:rPr lang="pt-BR" sz="2000" dirty="0" smtClean="0">
                <a:latin typeface="Comic Sans MS" pitchFamily="66" charset="0"/>
              </a:rPr>
              <a:t>más </a:t>
            </a:r>
            <a:r>
              <a:rPr lang="pt-BR" sz="2000" dirty="0">
                <a:latin typeface="Comic Sans MS" pitchFamily="66" charset="0"/>
              </a:rPr>
              <a:t>bien </a:t>
            </a:r>
            <a:r>
              <a:rPr lang="pt-BR" sz="2000" dirty="0" smtClean="0">
                <a:latin typeface="Comic Sans MS" pitchFamily="66" charset="0"/>
              </a:rPr>
              <a:t>en levantarse, </a:t>
            </a:r>
          </a:p>
          <a:p>
            <a:pPr algn="just"/>
            <a:r>
              <a:rPr lang="pt-BR" sz="2000" dirty="0" smtClean="0">
                <a:latin typeface="Comic Sans MS" pitchFamily="66" charset="0"/>
              </a:rPr>
              <a:t>                     Todas </a:t>
            </a:r>
            <a:r>
              <a:rPr lang="pt-BR" sz="2000" dirty="0">
                <a:latin typeface="Comic Sans MS" pitchFamily="66" charset="0"/>
              </a:rPr>
              <a:t>las veces que sea necesario</a:t>
            </a:r>
            <a:r>
              <a:rPr lang="pt-BR" sz="2000" dirty="0" smtClean="0">
                <a:latin typeface="Comic Sans MS" pitchFamily="66" charset="0"/>
              </a:rPr>
              <a:t>.”</a:t>
            </a: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r"/>
            <a:r>
              <a:rPr lang="pt-BR" sz="2000" dirty="0" smtClean="0">
                <a:latin typeface="Comic Sans MS" pitchFamily="66" charset="0"/>
              </a:rPr>
              <a:t>“ALGO </a:t>
            </a:r>
            <a:r>
              <a:rPr lang="pt-BR" sz="2000" dirty="0">
                <a:latin typeface="Comic Sans MS" pitchFamily="66" charset="0"/>
              </a:rPr>
              <a:t>QUE MUY POCA GENTE </a:t>
            </a:r>
            <a:r>
              <a:rPr lang="pt-BR" sz="2000" dirty="0" smtClean="0">
                <a:latin typeface="Comic Sans MS" pitchFamily="66" charset="0"/>
              </a:rPr>
              <a:t>TIENE, </a:t>
            </a:r>
          </a:p>
          <a:p>
            <a:pPr algn="r"/>
            <a:r>
              <a:rPr lang="pt-BR" sz="2000" dirty="0" smtClean="0">
                <a:latin typeface="Comic Sans MS" pitchFamily="66" charset="0"/>
              </a:rPr>
              <a:t>EL </a:t>
            </a:r>
            <a:r>
              <a:rPr lang="pt-BR" sz="2000" dirty="0">
                <a:latin typeface="Comic Sans MS" pitchFamily="66" charset="0"/>
              </a:rPr>
              <a:t>PRIVILEGIO DE PODER EXPERIMENTAR</a:t>
            </a:r>
            <a:r>
              <a:rPr lang="pt-BR" sz="2000" dirty="0" smtClean="0">
                <a:latin typeface="Comic Sans MS" pitchFamily="66" charset="0"/>
              </a:rPr>
              <a:t>.”</a:t>
            </a:r>
            <a:endParaRPr lang="pt-BR" sz="2000" dirty="0">
              <a:latin typeface="Comic Sans MS" pitchFamily="66" charset="0"/>
            </a:endParaRP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endParaRPr lang="pt-BR" sz="2000" dirty="0">
              <a:latin typeface="Comic Sans MS" pitchFamily="66" charset="0"/>
            </a:endParaRPr>
          </a:p>
          <a:p>
            <a:pPr algn="just"/>
            <a:endParaRPr lang="pt-BR" sz="2000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715140" y="635795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Mario Benedetti</a:t>
            </a:r>
            <a:endParaRPr lang="es-VE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lce Maria\Documents\DSC0358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29574" y="1"/>
            <a:ext cx="2770003" cy="2078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photos-d.ll.facebook.com/photos-ll-sf2p/v650/169/72/537401696/n537401696_1794787_678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79977" y="2107064"/>
            <a:ext cx="2714644" cy="2035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DSC048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5131" y="4472112"/>
            <a:ext cx="2928926" cy="2196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DSC048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8037" y="2074116"/>
            <a:ext cx="2802505" cy="2101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DSC043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513" y="2123022"/>
            <a:ext cx="2672088" cy="2004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DSC0509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4126" y="4490759"/>
            <a:ext cx="2879199" cy="215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2519157" y="3295539"/>
            <a:ext cx="3821482" cy="184853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60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gracias</a:t>
            </a:r>
          </a:p>
        </p:txBody>
      </p:sp>
      <p:pic>
        <p:nvPicPr>
          <p:cNvPr id="1026" name="Picture 2" descr="http://photos-b.ak.fbcdn.net/photos-ak-snc1/v1210/139/2/520332711/n520332711_1294217_30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01839" y="4931228"/>
            <a:ext cx="2658089" cy="19267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CuadroTexto"/>
          <p:cNvSpPr txBox="1"/>
          <p:nvPr/>
        </p:nvSpPr>
        <p:spPr>
          <a:xfrm>
            <a:off x="1388483" y="3227786"/>
            <a:ext cx="636703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VE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REVISIÓN </a:t>
            </a:r>
          </a:p>
          <a:p>
            <a:pPr algn="ctr"/>
            <a:r>
              <a:rPr lang="es-VE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DE LA LITERATURA</a:t>
            </a:r>
            <a:endParaRPr lang="es-VE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CuadroTexto"/>
          <p:cNvSpPr txBox="1"/>
          <p:nvPr/>
        </p:nvSpPr>
        <p:spPr>
          <a:xfrm>
            <a:off x="928662" y="3214686"/>
            <a:ext cx="5286412" cy="2009061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VE" sz="2800" dirty="0" smtClean="0">
                <a:latin typeface="Comic Sans MS" pitchFamily="66" charset="0"/>
              </a:rPr>
              <a:t>Inflamación de la encía, como respuesta de los tejidos gingivales a los irritantes locales.</a:t>
            </a:r>
            <a:endParaRPr lang="es-VE" sz="2800" dirty="0"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71538" y="2214554"/>
            <a:ext cx="3214710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V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GINGIVITIS</a:t>
            </a: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s-V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</a:t>
            </a:r>
            <a:endParaRPr lang="es-V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Picture 9" descr="herpes presentacion primaria"/>
          <p:cNvPicPr>
            <a:picLocks noChangeAspect="1" noChangeArrowheads="1"/>
          </p:cNvPicPr>
          <p:nvPr/>
        </p:nvPicPr>
        <p:blipFill>
          <a:blip r:embed="rId2"/>
          <a:srcRect t="35029"/>
          <a:stretch>
            <a:fillRect/>
          </a:stretch>
        </p:blipFill>
        <p:spPr bwMode="auto">
          <a:xfrm>
            <a:off x="5572132" y="4370421"/>
            <a:ext cx="3320749" cy="1987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77512" y="6453538"/>
            <a:ext cx="40238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00" dirty="0" smtClean="0">
                <a:latin typeface="Comic Sans MS" pitchFamily="66" charset="0"/>
              </a:rPr>
              <a:t>Cátedra de Odontología </a:t>
            </a:r>
            <a:r>
              <a:rPr lang="es-VE" sz="1000" dirty="0" smtClean="0">
                <a:latin typeface="Comic Sans MS" pitchFamily="66" charset="0"/>
              </a:rPr>
              <a:t>Pediátrica (1996), </a:t>
            </a:r>
            <a:r>
              <a:rPr lang="es-VE" sz="1000" dirty="0" err="1" smtClean="0">
                <a:latin typeface="Comic Sans MS" pitchFamily="66" charset="0"/>
              </a:rPr>
              <a:t>Rodriguez</a:t>
            </a:r>
            <a:r>
              <a:rPr lang="es-VE" sz="1000" dirty="0" smtClean="0">
                <a:latin typeface="Comic Sans MS" pitchFamily="66" charset="0"/>
              </a:rPr>
              <a:t> I (2000)</a:t>
            </a:r>
            <a:endParaRPr lang="es-VE" sz="1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00100" y="3214686"/>
            <a:ext cx="3357586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s-VE" sz="2000" dirty="0" smtClean="0">
                <a:latin typeface="Comic Sans MS" pitchFamily="66" charset="0"/>
              </a:rPr>
              <a:t>GINGIVITIS EN NIÑOS</a:t>
            </a:r>
            <a:endParaRPr lang="es-VE" sz="2000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73082" y="3932842"/>
            <a:ext cx="4742621" cy="14773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s-VE" dirty="0" smtClean="0">
                <a:latin typeface="Comic Sans MS" pitchFamily="66" charset="0"/>
              </a:rPr>
              <a:t>GINGIVITIS POR ERUPCIÓN</a:t>
            </a:r>
          </a:p>
          <a:p>
            <a:endParaRPr lang="es-VE" dirty="0" smtClean="0">
              <a:latin typeface="Comic Sans MS" pitchFamily="66" charset="0"/>
            </a:endParaRPr>
          </a:p>
          <a:p>
            <a:r>
              <a:rPr lang="es-VE" dirty="0" smtClean="0">
                <a:latin typeface="Comic Sans MS" pitchFamily="66" charset="0"/>
              </a:rPr>
              <a:t>GINGIVITIS CRÓNICA</a:t>
            </a:r>
          </a:p>
          <a:p>
            <a:endParaRPr lang="es-VE" dirty="0" smtClean="0">
              <a:latin typeface="Comic Sans MS" pitchFamily="66" charset="0"/>
            </a:endParaRPr>
          </a:p>
          <a:p>
            <a:r>
              <a:rPr lang="es-VE" dirty="0" smtClean="0">
                <a:latin typeface="Comic Sans MS" pitchFamily="66" charset="0"/>
              </a:rPr>
              <a:t>GINGIVITIS PUBERAL</a:t>
            </a:r>
          </a:p>
          <a:p>
            <a:endParaRPr lang="es-VE" dirty="0">
              <a:latin typeface="Comic Sans MS" pitchFamily="66" charset="0"/>
            </a:endParaRPr>
          </a:p>
        </p:txBody>
      </p:sp>
      <p:sp>
        <p:nvSpPr>
          <p:cNvPr id="10" name="15 CuadroTexto"/>
          <p:cNvSpPr txBox="1"/>
          <p:nvPr/>
        </p:nvSpPr>
        <p:spPr>
          <a:xfrm>
            <a:off x="1071538" y="2214555"/>
            <a:ext cx="3214710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V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GINGIVITIS</a:t>
            </a: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s-V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</a:t>
            </a:r>
            <a:endParaRPr lang="es-V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32542" y="6408568"/>
            <a:ext cx="4075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00" dirty="0" smtClean="0">
                <a:latin typeface="Comic Sans MS" pitchFamily="66" charset="0"/>
              </a:rPr>
              <a:t>Mc Donald, (1987); Cátedra de Odontología </a:t>
            </a:r>
            <a:r>
              <a:rPr lang="es-VE" sz="1000" dirty="0" smtClean="0">
                <a:latin typeface="Comic Sans MS" pitchFamily="66" charset="0"/>
              </a:rPr>
              <a:t>Pediátrica (1996)</a:t>
            </a:r>
            <a:endParaRPr lang="es-VE" sz="1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1000100" y="2786058"/>
            <a:ext cx="5286412" cy="13280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s-VE" sz="2400" dirty="0" smtClean="0">
                <a:latin typeface="Comic Sans MS" pitchFamily="66" charset="0"/>
              </a:rPr>
              <a:t>Enfermedad inflamatoria de la encía y tejidos profundos del periodonto.</a:t>
            </a:r>
            <a:endParaRPr lang="es-VE" sz="2400" dirty="0">
              <a:latin typeface="Comic Sans MS" pitchFamily="66" charset="0"/>
            </a:endParaRPr>
          </a:p>
        </p:txBody>
      </p:sp>
      <p:pic>
        <p:nvPicPr>
          <p:cNvPr id="11" name="32 Imagen" descr="Intraoral 4 Barb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360726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13 Elipse"/>
          <p:cNvSpPr/>
          <p:nvPr/>
        </p:nvSpPr>
        <p:spPr>
          <a:xfrm>
            <a:off x="6786578" y="4429132"/>
            <a:ext cx="1428760" cy="928694"/>
          </a:xfrm>
          <a:prstGeom prst="ellipse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43570" y="6429396"/>
            <a:ext cx="31911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000" dirty="0" smtClean="0">
                <a:latin typeface="Comic Sans MS" pitchFamily="66" charset="0"/>
              </a:rPr>
              <a:t>Lang (1984); Mc Donald (1987); Rodríguez (2000)</a:t>
            </a:r>
            <a:endParaRPr lang="es-VE" sz="1000" dirty="0">
              <a:latin typeface="Comic Sans MS" pitchFamily="66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4495799" y="304800"/>
            <a:ext cx="4292747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400" b="1" i="0" u="none" strike="noStrike" kern="1200" cap="all" spc="0" normalizeH="0" baseline="0" noProof="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REVISIÓN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  <a:ea typeface="+mj-ea"/>
                <a:cs typeface="+mj-cs"/>
              </a:rPr>
              <a:t>DE LA LITERATURA</a:t>
            </a:r>
            <a:endParaRPr kumimoji="0" lang="es-VE" sz="2400" b="1" i="0" u="none" strike="noStrike" kern="1200" cap="all" spc="0" normalizeH="0" baseline="0" noProof="0" dirty="0" smtClean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1071538" y="2214555"/>
            <a:ext cx="4284414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VE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PERIODONTITIS</a:t>
            </a: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es-VE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s-V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</a:t>
            </a:r>
            <a:endParaRPr lang="es-V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2239</TotalTime>
  <Words>1490</Words>
  <Application>Microsoft Office PowerPoint</Application>
  <PresentationFormat>Presentación en pantalla (4:3)</PresentationFormat>
  <Paragraphs>403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Intermedio</vt:lpstr>
      <vt:lpstr>Diapositiva 1</vt:lpstr>
      <vt:lpstr>INTRODUCCIÓN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ALTERACIONES GINGIVALES NO RELACIONADAS CON PLACA DENTAL EN PACIENTES PEDIATRICOS.REPORTE DE UN CASO</dc:title>
  <dc:creator>Dulce Maria</dc:creator>
  <cp:lastModifiedBy>Dulce Maria</cp:lastModifiedBy>
  <cp:revision>187</cp:revision>
  <dcterms:created xsi:type="dcterms:W3CDTF">2009-05-20T23:05:07Z</dcterms:created>
  <dcterms:modified xsi:type="dcterms:W3CDTF">2009-05-25T02:46:28Z</dcterms:modified>
</cp:coreProperties>
</file>