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61"/>
  </p:notesMasterIdLst>
  <p:handoutMasterIdLst>
    <p:handoutMasterId r:id="rId62"/>
  </p:handoutMasterIdLst>
  <p:sldIdLst>
    <p:sldId id="256" r:id="rId2"/>
    <p:sldId id="329" r:id="rId3"/>
    <p:sldId id="334" r:id="rId4"/>
    <p:sldId id="257" r:id="rId5"/>
    <p:sldId id="318" r:id="rId6"/>
    <p:sldId id="286" r:id="rId7"/>
    <p:sldId id="319" r:id="rId8"/>
    <p:sldId id="284" r:id="rId9"/>
    <p:sldId id="305" r:id="rId10"/>
    <p:sldId id="285" r:id="rId11"/>
    <p:sldId id="290" r:id="rId12"/>
    <p:sldId id="320" r:id="rId13"/>
    <p:sldId id="262" r:id="rId14"/>
    <p:sldId id="287" r:id="rId15"/>
    <p:sldId id="321" r:id="rId16"/>
    <p:sldId id="322" r:id="rId17"/>
    <p:sldId id="323" r:id="rId18"/>
    <p:sldId id="330" r:id="rId19"/>
    <p:sldId id="331" r:id="rId20"/>
    <p:sldId id="332" r:id="rId21"/>
    <p:sldId id="324" r:id="rId22"/>
    <p:sldId id="333" r:id="rId23"/>
    <p:sldId id="326" r:id="rId24"/>
    <p:sldId id="288" r:id="rId25"/>
    <p:sldId id="327" r:id="rId26"/>
    <p:sldId id="260" r:id="rId27"/>
    <p:sldId id="263" r:id="rId28"/>
    <p:sldId id="282" r:id="rId29"/>
    <p:sldId id="265" r:id="rId30"/>
    <p:sldId id="289" r:id="rId31"/>
    <p:sldId id="292" r:id="rId32"/>
    <p:sldId id="267" r:id="rId33"/>
    <p:sldId id="268" r:id="rId34"/>
    <p:sldId id="269" r:id="rId35"/>
    <p:sldId id="283" r:id="rId36"/>
    <p:sldId id="328" r:id="rId37"/>
    <p:sldId id="298" r:id="rId38"/>
    <p:sldId id="270" r:id="rId39"/>
    <p:sldId id="271" r:id="rId40"/>
    <p:sldId id="291" r:id="rId41"/>
    <p:sldId id="274" r:id="rId42"/>
    <p:sldId id="275" r:id="rId43"/>
    <p:sldId id="293" r:id="rId44"/>
    <p:sldId id="276" r:id="rId45"/>
    <p:sldId id="294" r:id="rId46"/>
    <p:sldId id="277" r:id="rId47"/>
    <p:sldId id="295" r:id="rId48"/>
    <p:sldId id="296" r:id="rId49"/>
    <p:sldId id="302" r:id="rId50"/>
    <p:sldId id="303" r:id="rId51"/>
    <p:sldId id="304" r:id="rId52"/>
    <p:sldId id="279" r:id="rId53"/>
    <p:sldId id="278" r:id="rId54"/>
    <p:sldId id="280" r:id="rId55"/>
    <p:sldId id="300" r:id="rId56"/>
    <p:sldId id="301" r:id="rId57"/>
    <p:sldId id="299" r:id="rId58"/>
    <p:sldId id="297" r:id="rId59"/>
    <p:sldId id="281" r:id="rId60"/>
  </p:sldIdLst>
  <p:sldSz cx="9144000" cy="6858000" type="screen4x3"/>
  <p:notesSz cx="6851650" cy="974725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21"/>
    <a:srgbClr val="B606BA"/>
    <a:srgbClr val="324AA9"/>
    <a:srgbClr val="0099FF"/>
    <a:srgbClr val="FB052E"/>
    <a:srgbClr val="B292CA"/>
    <a:srgbClr val="0066CC"/>
    <a:srgbClr val="000000"/>
    <a:srgbClr val="FF3300"/>
    <a:srgbClr val="FF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4" autoAdjust="0"/>
    <p:restoredTop sz="94660" autoAdjust="0"/>
  </p:normalViewPr>
  <p:slideViewPr>
    <p:cSldViewPr>
      <p:cViewPr>
        <p:scale>
          <a:sx n="74" d="100"/>
          <a:sy n="74" d="100"/>
        </p:scale>
        <p:origin x="-11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1438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830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1438" y="925830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0B168D-F1D0-4299-BF9E-DD49E7AA2AE2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8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1438" y="0"/>
            <a:ext cx="2968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E3C54-1A6E-47A5-A8D0-8E8DBF3623B2}" type="datetimeFigureOut">
              <a:rPr lang="en-US" smtClean="0"/>
              <a:pPr/>
              <a:t>10/8/2013</a:t>
            </a:fld>
            <a:endParaRPr lang="es-V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31838"/>
            <a:ext cx="4870450" cy="3654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30738"/>
            <a:ext cx="5480050" cy="4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58300"/>
            <a:ext cx="2968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1438" y="9258300"/>
            <a:ext cx="2968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F8E5A-D17E-4C61-B004-4B73505B1A65}" type="slidenum">
              <a:rPr lang="es-VE" smtClean="0"/>
              <a:pPr/>
              <a:t>‹#›</a:t>
            </a:fld>
            <a:endParaRPr 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F8E5A-D17E-4C61-B004-4B73505B1A65}" type="slidenum">
              <a:rPr lang="es-VE" smtClean="0"/>
              <a:pPr/>
              <a:t>30</a:t>
            </a:fld>
            <a:endParaRPr lang="es-V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F8E5A-D17E-4C61-B004-4B73505B1A65}" type="slidenum">
              <a:rPr lang="es-VE" smtClean="0"/>
              <a:pPr/>
              <a:t>56</a:t>
            </a:fld>
            <a:endParaRPr lang="es-V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9CD65-5E89-4B3A-B2AF-479BCFF854A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BEA3C-3F47-49B2-932E-4778274F5590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BA194-A603-4F08-A65F-5D48E6CF3C0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C5AF7-6D52-4596-B60B-2B2F2254D056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D2D23-35DD-4DBC-9F5D-602B21CA245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B171A-BD6B-4948-A5DC-EF618C6B6510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1D4AB-DF9D-4F90-B091-BE2CD6F9F08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D499A-AA0C-4451-970B-F4C7F3ACF00D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7D6A3-2025-40C2-A3D8-BCC2AF3F9DB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FEB9-E199-4EF7-BC2D-6F5625DC1BC4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7E68F-985D-41A7-8843-AF93FB647FEB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EDC9-770E-4A29-B7E2-9B86C452A11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72167-10D0-480E-BE4E-D559A1701FBD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63C2-5450-42FB-92E6-CDC34C0F2EE9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D63CBAF-845E-4942-BF61-784829CD84D2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0" r:id="rId2"/>
    <p:sldLayoutId id="2147483807" r:id="rId3"/>
    <p:sldLayoutId id="2147483801" r:id="rId4"/>
    <p:sldLayoutId id="2147483808" r:id="rId5"/>
    <p:sldLayoutId id="2147483802" r:id="rId6"/>
    <p:sldLayoutId id="2147483803" r:id="rId7"/>
    <p:sldLayoutId id="2147483809" r:id="rId8"/>
    <p:sldLayoutId id="2147483810" r:id="rId9"/>
    <p:sldLayoutId id="2147483804" r:id="rId10"/>
    <p:sldLayoutId id="2147483805" r:id="rId11"/>
    <p:sldLayoutId id="2147483811" r:id="rId12"/>
    <p:sldLayoutId id="2147483812" r:id="rId13"/>
    <p:sldLayoutId id="214748381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6140749"/>
          <p:cNvPicPr>
            <a:picLocks noChangeAspect="1" noChangeArrowheads="1"/>
          </p:cNvPicPr>
          <p:nvPr/>
        </p:nvPicPr>
        <p:blipFill>
          <a:blip r:embed="rId2" cstate="print">
            <a:lum contrast="-37000"/>
          </a:blip>
          <a:srcRect l="19028" r="23758" b="3262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04256"/>
            <a:ext cx="7772400" cy="18288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4400" dirty="0">
                <a:solidFill>
                  <a:srgbClr val="FFFFCC"/>
                </a:solidFill>
              </a:rPr>
              <a:t>MANEJO REPRODUCTIVO EN </a:t>
            </a:r>
            <a:r>
              <a:rPr lang="es-ES_tradnl" sz="4400" dirty="0" smtClean="0">
                <a:solidFill>
                  <a:srgbClr val="FFFFCC"/>
                </a:solidFill>
              </a:rPr>
              <a:t>pequeños rumiantes</a:t>
            </a:r>
            <a:endParaRPr lang="es-ES_tradnl" sz="4400" dirty="0">
              <a:solidFill>
                <a:srgbClr val="FFFFCC"/>
              </a:solidFill>
            </a:endParaRPr>
          </a:p>
        </p:txBody>
      </p:sp>
      <p:pic>
        <p:nvPicPr>
          <p:cNvPr id="10245" name="Picture 6" descr="Logo UCV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674" y="260648"/>
            <a:ext cx="142600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 FC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2566" y="116632"/>
            <a:ext cx="2433785" cy="12241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4903" y="5787261"/>
            <a:ext cx="527420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Carolina Duque Bonisoli</a:t>
            </a:r>
          </a:p>
          <a:p>
            <a:pPr algn="ctr"/>
            <a:r>
              <a:rPr lang="en-US" sz="2800" b="1" dirty="0" err="1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Enero</a:t>
            </a:r>
            <a:r>
              <a:rPr lang="en-US" sz="2800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2013</a:t>
            </a:r>
            <a:endParaRPr lang="en-US" sz="2800" b="1" cap="none" spc="0" dirty="0">
              <a:ln w="12700">
                <a:solidFill>
                  <a:schemeClr val="bg2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75" y="4319588"/>
            <a:ext cx="3090863" cy="2324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274638"/>
            <a:ext cx="7467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MADUREZ SEXUAL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50" y="1571625"/>
            <a:ext cx="7467600" cy="4525963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Hembra sexualmente madura: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Gestación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Ideal: 60 – 70 % peso adulto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Machos: incorporar 3 - 6 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meses después de la 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pubertad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Picture 18" descr="P6140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6198" y="5214950"/>
            <a:ext cx="2095983" cy="15716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2286000"/>
            <a:ext cx="3571875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afectar su potencial de crecimiento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571875" y="2500313"/>
            <a:ext cx="714375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V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28604"/>
            <a:ext cx="8229600" cy="11398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Comportamiento reproductivo de borregas West African en relación con la edad y peso al primer servicio en el medio tropical</a:t>
            </a:r>
          </a:p>
        </p:txBody>
      </p:sp>
      <p:graphicFrame>
        <p:nvGraphicFramePr>
          <p:cNvPr id="23613" name="Group 61"/>
          <p:cNvGraphicFramePr>
            <a:graphicFrameLocks noGrp="1"/>
          </p:cNvGraphicFramePr>
          <p:nvPr>
            <p:ph idx="1"/>
          </p:nvPr>
        </p:nvGraphicFramePr>
        <p:xfrm>
          <a:off x="357157" y="2046311"/>
          <a:ext cx="8429686" cy="3025946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603533"/>
                <a:gridCol w="1102429"/>
                <a:gridCol w="1852230"/>
                <a:gridCol w="1928324"/>
                <a:gridCol w="1943170"/>
              </a:tblGrid>
              <a:tr h="9367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Peso 1er servicio (kg)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Edad (d)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Fertilidad 1er servicio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Prolificidad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Mortalidad de crías (%)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522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&lt;18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245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63.0 b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1.06 a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33.3 b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521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 – 22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251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70.6 b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1.06 a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21.6 b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522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 – 26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298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92.1 a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1.10 b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10.9 a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522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&gt;26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336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82.1 ab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1.13 b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7.7 a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</a:tr>
            </a:tbl>
          </a:graphicData>
        </a:graphic>
      </p:graphicFrame>
      <p:sp>
        <p:nvSpPr>
          <p:cNvPr id="17449" name="Text Box 59"/>
          <p:cNvSpPr txBox="1">
            <a:spLocks noChangeArrowheads="1"/>
          </p:cNvSpPr>
          <p:nvPr/>
        </p:nvSpPr>
        <p:spPr bwMode="auto">
          <a:xfrm>
            <a:off x="285720" y="5286388"/>
            <a:ext cx="8429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a≠b:  p&lt;0.05					González-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Stagnaro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1993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5884151"/>
            <a:ext cx="4929222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Prolificidad</a:t>
            </a:r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número de crías nacidas por parto </a:t>
            </a: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(Mellado </a:t>
            </a:r>
            <a:r>
              <a:rPr lang="es-V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 al</a:t>
            </a: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., 1991)</a:t>
            </a:r>
            <a:endParaRPr lang="es-V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816" y="274638"/>
            <a:ext cx="7467600" cy="1143000"/>
          </a:xfrm>
        </p:spPr>
        <p:txBody>
          <a:bodyPr/>
          <a:lstStyle/>
          <a:p>
            <a:pPr algn="ctr"/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ESTRAL Y ESTRO</a:t>
            </a:r>
            <a:endParaRPr lang="es-V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211763"/>
          </a:xfrm>
        </p:spPr>
        <p:txBody>
          <a:bodyPr/>
          <a:lstStyle/>
          <a:p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ESTRAL</a:t>
            </a:r>
          </a:p>
          <a:p>
            <a:pPr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/>
          </a:p>
          <a:p>
            <a:pPr algn="r">
              <a:buNone/>
            </a:pPr>
            <a:endParaRPr lang="es-VE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714348" y="1571625"/>
            <a:ext cx="7786742" cy="5143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2514600"/>
            <a:ext cx="82296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None/>
              <a:tabLst/>
              <a:defRPr/>
            </a:pPr>
            <a:endParaRPr kumimoji="0" lang="es-VE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None/>
              <a:tabLst/>
              <a:defRPr/>
            </a:pPr>
            <a:endParaRPr kumimoji="0" lang="es-VE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None/>
              <a:tabLst/>
              <a:defRPr/>
            </a:pPr>
            <a:endParaRPr kumimoji="0" lang="es-VE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None/>
              <a:tabLst/>
              <a:defRPr/>
            </a:pPr>
            <a:r>
              <a:rPr kumimoji="0" lang="es-VE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	</a:t>
            </a:r>
            <a:r>
              <a:rPr kumimoji="0" lang="es-V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	     </a:t>
            </a:r>
            <a:r>
              <a:rPr kumimoji="0" lang="es-V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E2</a:t>
            </a:r>
            <a:r>
              <a:rPr kumimoji="0" lang="es-V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		       </a:t>
            </a:r>
            <a:r>
              <a:rPr kumimoji="0" lang="es-V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Cuerpo Lúteo (    P4</a:t>
            </a:r>
            <a:r>
              <a:rPr kumimoji="0" lang="es-V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)</a:t>
            </a:r>
            <a:endParaRPr kumimoji="0" lang="es-VE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None/>
              <a:tabLst/>
              <a:defRPr/>
            </a:pPr>
            <a:r>
              <a:rPr kumimoji="0" lang="es-VE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	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None/>
              <a:tabLst/>
              <a:defRPr/>
            </a:pPr>
            <a:endParaRPr kumimoji="0" lang="es-VE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None/>
              <a:tabLst/>
              <a:defRPr/>
            </a:pPr>
            <a:r>
              <a:rPr kumimoji="0" lang="es-VE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           </a:t>
            </a:r>
            <a:r>
              <a:rPr kumimoji="0" lang="es-VE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F. Folicular</a:t>
            </a:r>
            <a:r>
              <a:rPr kumimoji="0" lang="es-VE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		</a:t>
            </a:r>
            <a:r>
              <a:rPr kumimoji="0" lang="es-VE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F. Luteal</a:t>
            </a:r>
          </a:p>
          <a:p>
            <a:pPr marL="292100" marR="0" lvl="0" indent="-2921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None/>
              <a:tabLst/>
              <a:defRPr/>
            </a:pPr>
            <a:r>
              <a:rPr kumimoji="0" lang="es-V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(McCracken </a:t>
            </a:r>
            <a:r>
              <a:rPr kumimoji="0" lang="es-VE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et al</a:t>
            </a:r>
            <a:r>
              <a:rPr kumimoji="0" lang="es-V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., 1999)</a:t>
            </a:r>
            <a:endParaRPr kumimoji="0" lang="es-VE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18"/>
          <p:cNvGrpSpPr/>
          <p:nvPr/>
        </p:nvGrpSpPr>
        <p:grpSpPr>
          <a:xfrm>
            <a:off x="1295399" y="4038600"/>
            <a:ext cx="6553201" cy="0"/>
            <a:chOff x="761999" y="5257800"/>
            <a:chExt cx="6553201" cy="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828800" y="5257800"/>
              <a:ext cx="5486400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>
              <a:off x="761999" y="5257800"/>
              <a:ext cx="106680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Up Arrow 21"/>
          <p:cNvSpPr/>
          <p:nvPr/>
        </p:nvSpPr>
        <p:spPr>
          <a:xfrm>
            <a:off x="1524000" y="3429000"/>
            <a:ext cx="2286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23" name="Up Arrow 22"/>
          <p:cNvSpPr/>
          <p:nvPr/>
        </p:nvSpPr>
        <p:spPr>
          <a:xfrm>
            <a:off x="6228184" y="3429000"/>
            <a:ext cx="2286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5" name="TextBox 14"/>
          <p:cNvSpPr txBox="1"/>
          <p:nvPr/>
        </p:nvSpPr>
        <p:spPr>
          <a:xfrm>
            <a:off x="228600" y="2348875"/>
            <a:ext cx="8686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VE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Cambios morfológicos y fisiológicos cíclicos, que ocurren en el tracto genital femenino, el cual está marcado por un período de receptividad sexual llamado estro o celo. Su finalidad es garantizar la preparación del tracto genital para la cópula, la ovulación, la fertilización y la implantación embrionaria, abarcando un periodo que va de un celo al próximo celo</a:t>
            </a:r>
            <a:endParaRPr lang="en-US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P6140748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 l="21208" t="16536" r="19727" b="12587"/>
          <a:stretch>
            <a:fillRect/>
          </a:stretch>
        </p:blipFill>
        <p:spPr bwMode="auto">
          <a:xfrm>
            <a:off x="6072198" y="1785940"/>
            <a:ext cx="2667000" cy="207168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ESTRAL Y ESTRO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8968" y="4357710"/>
            <a:ext cx="5929312" cy="2286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Celo:</a:t>
            </a: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– 192 h (mayor en época de lluvias)</a:t>
            </a:r>
          </a:p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Venezuela: 10 – 51 h (32.4 ± 3.6 h)</a:t>
            </a:r>
          </a:p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Ovulación al final del celo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596" y="2285992"/>
            <a:ext cx="5072062" cy="1643063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Estral</a:t>
            </a: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Cabritonas: 19.9 ± 3.6 días</a:t>
            </a:r>
          </a:p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Adultas: 20.8 ± 4.3 días</a:t>
            </a:r>
          </a:p>
        </p:txBody>
      </p:sp>
      <p:pic>
        <p:nvPicPr>
          <p:cNvPr id="15366" name="Picture 5" descr="C:\Users\Owner\AppData\Local\Microsoft\Windows\Temporary Internet Files\Content.IE5\Z38JGSZ4\MCj0110742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4214813"/>
            <a:ext cx="17430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2910" y="1500174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s-VE" sz="2400" dirty="0" smtClean="0"/>
              <a:t> </a:t>
            </a:r>
            <a:r>
              <a:rPr lang="es-V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CABRAS</a:t>
            </a:r>
            <a:endParaRPr lang="es-V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ESTRAL Y ESTRO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4857760"/>
            <a:ext cx="5357850" cy="150019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Celo:</a:t>
            </a:r>
            <a:r>
              <a:rPr lang="es-ES_tradn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± 10,1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</a:t>
            </a:r>
            <a: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(Navarro y Torres, 1984</a:t>
            </a:r>
            <a:r>
              <a:rPr lang="es-ES_tradn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h (15 – 45) </a:t>
            </a:r>
            <a: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_tradnl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Mobini</a:t>
            </a:r>
            <a: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2002)</a:t>
            </a:r>
            <a:r>
              <a:rPr lang="es-ES_tradn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7620" y="2500306"/>
            <a:ext cx="5000660" cy="14287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Estral</a:t>
            </a:r>
            <a:r>
              <a:rPr lang="es-ES_tradn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17,5 ± 1, 6 d </a:t>
            </a:r>
            <a:r>
              <a:rPr lang="es-ES_tradn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(Navarro y Torres, 1984)</a:t>
            </a:r>
          </a:p>
          <a:p>
            <a:pPr marL="420624" indent="-384048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d (14 – 19) </a:t>
            </a:r>
            <a:r>
              <a:rPr lang="es-ES_tradn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_tradnl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Mobini</a:t>
            </a:r>
            <a:r>
              <a:rPr lang="es-ES_tradn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ES_tradn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2002)</a:t>
            </a:r>
            <a:r>
              <a:rPr lang="es-ES_tradn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_tradnl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1500174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s-VE" sz="2400" dirty="0" smtClean="0">
                <a:latin typeface="+mn-lt"/>
              </a:rPr>
              <a:t> </a:t>
            </a:r>
            <a:r>
              <a:rPr lang="es-V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OVEJAS</a:t>
            </a:r>
            <a:endParaRPr lang="es-V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77" y="2285992"/>
            <a:ext cx="2881515" cy="20574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06" y="4643446"/>
            <a:ext cx="3000396" cy="20002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67600" cy="1143000"/>
          </a:xfrm>
        </p:spPr>
        <p:txBody>
          <a:bodyPr/>
          <a:lstStyle/>
          <a:p>
            <a:pPr algn="ctr"/>
            <a:r>
              <a:rPr lang="es-ES_tradn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ESTRAL Y ESTRO</a:t>
            </a:r>
            <a:endParaRPr lang="es-VE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906964"/>
          </a:xfrm>
        </p:spPr>
        <p:txBody>
          <a:bodyPr/>
          <a:lstStyle/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714348" y="1571625"/>
            <a:ext cx="7786742" cy="5143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0624" lvl="0" indent="-384048" algn="ctr">
              <a:buClr>
                <a:schemeClr val="accent1"/>
              </a:buClr>
              <a:buSzPct val="70000"/>
              <a:defRPr/>
            </a:pPr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Calibri"/>
              </a:rPr>
              <a:t>Tasa de ovulación observada en distintas razas de cabras.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2590800"/>
          <a:ext cx="8305800" cy="405615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68600"/>
                <a:gridCol w="2768600"/>
                <a:gridCol w="2768600"/>
              </a:tblGrid>
              <a:tr h="529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Tasa de ovulación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Raza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Referencias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740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 – 2,06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Criolla venezolana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González-Stagnaro y Madrid-Bury (1993)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740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1,64 ± 0,7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Agrupación Caprina Canaria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González et al. (1994)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529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1,63 ± 0,5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Alpina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Fonseca et al. (2005b)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529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1,62 ± 0,64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Serrana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Simões et al. (2007)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740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 ± 0,1</a:t>
                      </a:r>
                      <a:endParaRPr 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Mestiza nativa mexicana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 Santiago-</a:t>
                      </a:r>
                      <a:r>
                        <a:rPr lang="es-VE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Miramontes</a:t>
                      </a:r>
                      <a:r>
                        <a:rPr lang="es-VE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et al. (2009)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816" y="274638"/>
            <a:ext cx="7467600" cy="1143000"/>
          </a:xfrm>
        </p:spPr>
        <p:txBody>
          <a:bodyPr/>
          <a:lstStyle/>
          <a:p>
            <a:pPr algn="ctr"/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ESTRAL Y ESTRO</a:t>
            </a:r>
            <a:endParaRPr lang="es-V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9069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es-VE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es-VE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Rodriguez</a:t>
            </a:r>
            <a:r>
              <a:rPr lang="es-VE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(1993)</a:t>
            </a:r>
            <a:endParaRPr lang="es-VE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714348" y="1571625"/>
            <a:ext cx="7786742" cy="5143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0624" lvl="0" indent="-384048" algn="ctr">
              <a:buClr>
                <a:schemeClr val="accent1"/>
              </a:buClr>
              <a:buSzPct val="70000"/>
              <a:defRPr/>
            </a:pPr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Calibri"/>
              </a:rPr>
              <a:t>Proporción de tipos de partos en ovejas de pelo tropicales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2748987"/>
          <a:ext cx="8305800" cy="312773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76450"/>
                <a:gridCol w="2076450"/>
                <a:gridCol w="2076450"/>
                <a:gridCol w="2076450"/>
              </a:tblGrid>
              <a:tr h="529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</a:t>
                      </a:r>
                      <a:r>
                        <a:rPr lang="en-US" sz="2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parto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West </a:t>
                      </a:r>
                      <a:r>
                        <a:rPr lang="es-VE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African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Barbados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Persa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40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Simple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 – 30%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– 20%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90 – 95%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40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Doble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&gt;60%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&gt;60%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– 5%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9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Triple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&lt;10%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– 12%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&lt;1%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3536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s-V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ESTACIONALIDAD REPRODUCTIVA</a:t>
            </a:r>
            <a:endParaRPr lang="es-VE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VARIACIONES ESTACIONALES</a:t>
            </a:r>
          </a:p>
          <a:p>
            <a:pPr lvl="1">
              <a:buClr>
                <a:schemeClr val="accent2"/>
              </a:buClr>
              <a:buNone/>
            </a:pPr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lvl="1">
              <a:buClr>
                <a:schemeClr val="accent2"/>
              </a:buClr>
              <a:buNone/>
            </a:pPr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Cortos: </a:t>
            </a:r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estimulan reproducción</a:t>
            </a:r>
          </a:p>
          <a:p>
            <a:pPr lvl="1">
              <a:buClr>
                <a:schemeClr val="accent2"/>
              </a:buClr>
              <a:buNone/>
            </a:pPr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Largos: </a:t>
            </a:r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inhiben reproducción</a:t>
            </a:r>
          </a:p>
          <a:p>
            <a:pPr lvl="1">
              <a:buClr>
                <a:schemeClr val="accent2"/>
              </a:buClr>
              <a:buNone/>
            </a:pPr>
            <a:endParaRPr lang="es-V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chemeClr val="accent2"/>
              </a:buClr>
              <a:buNone/>
            </a:pPr>
            <a:endParaRPr lang="es-V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chemeClr val="accent2"/>
              </a:buClr>
              <a:buNone/>
            </a:pPr>
            <a:endParaRPr lang="es-V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chemeClr val="accent2"/>
              </a:buClr>
              <a:buNone/>
            </a:pPr>
            <a:endParaRPr lang="es-V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chemeClr val="accent2"/>
              </a:buClr>
              <a:buNone/>
            </a:pPr>
            <a:endParaRPr lang="es-V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chemeClr val="accent2"/>
              </a:buClr>
              <a:buNone/>
            </a:pPr>
            <a:endParaRPr lang="es-V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r">
              <a:buClr>
                <a:schemeClr val="accent2"/>
              </a:buClr>
              <a:buNone/>
            </a:pPr>
            <a:endParaRPr lang="es-VE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s-V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Owner\AppData\Local\Microsoft\Windows\Temporary Internet Files\Content.IE5\SYG04BJW\MCj04404050000[1]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71600" y="2209800"/>
            <a:ext cx="1600200" cy="1600200"/>
          </a:xfrm>
          <a:prstGeom prst="rect">
            <a:avLst/>
          </a:prstGeom>
          <a:noFill/>
        </p:spPr>
      </p:pic>
      <p:grpSp>
        <p:nvGrpSpPr>
          <p:cNvPr id="4" name="Group 4"/>
          <p:cNvGrpSpPr/>
          <p:nvPr/>
        </p:nvGrpSpPr>
        <p:grpSpPr>
          <a:xfrm>
            <a:off x="838200" y="4038600"/>
            <a:ext cx="3810000" cy="1981200"/>
            <a:chOff x="0" y="1600200"/>
            <a:chExt cx="8686800" cy="43434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1600200"/>
              <a:ext cx="8686800" cy="43434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0" y="3200400"/>
              <a:ext cx="868680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4343400"/>
              <a:ext cx="868680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2"/>
          <p:cNvGrpSpPr/>
          <p:nvPr/>
        </p:nvGrpSpPr>
        <p:grpSpPr>
          <a:xfrm>
            <a:off x="2514600" y="4419600"/>
            <a:ext cx="381000" cy="1219200"/>
            <a:chOff x="2514600" y="4419600"/>
            <a:chExt cx="381000" cy="1219200"/>
          </a:xfrm>
        </p:grpSpPr>
        <p:sp>
          <p:nvSpPr>
            <p:cNvPr id="9" name="Down Arrow 8"/>
            <p:cNvSpPr/>
            <p:nvPr/>
          </p:nvSpPr>
          <p:spPr>
            <a:xfrm>
              <a:off x="2514600" y="5105400"/>
              <a:ext cx="381000" cy="533400"/>
            </a:xfrm>
            <a:prstGeom prst="down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0" name="Down Arrow 9"/>
            <p:cNvSpPr/>
            <p:nvPr/>
          </p:nvSpPr>
          <p:spPr>
            <a:xfrm rot="10800000">
              <a:off x="2514600" y="4419600"/>
              <a:ext cx="381000" cy="533400"/>
            </a:xfrm>
            <a:prstGeom prst="down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4191000" y="4648200"/>
            <a:ext cx="914400" cy="7620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2" name="TextBox 11"/>
          <p:cNvSpPr txBox="1"/>
          <p:nvPr/>
        </p:nvSpPr>
        <p:spPr>
          <a:xfrm>
            <a:off x="5334000" y="4655403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¿Estacionalidad reproductiva?</a:t>
            </a:r>
            <a:endParaRPr lang="es-V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0" y="2600980"/>
            <a:ext cx="57912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Poliéstricas</a:t>
            </a:r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estacionales</a:t>
            </a:r>
            <a:endParaRPr lang="es-V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00200"/>
            <a:ext cx="7920880" cy="4525963"/>
          </a:xfrm>
        </p:spPr>
        <p:txBody>
          <a:bodyPr/>
          <a:lstStyle/>
          <a:p>
            <a:pPr algn="just">
              <a:buNone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estacionalidad está regida por la secreción de </a:t>
            </a:r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melatonina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la </a:t>
            </a:r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glándula pineal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que se realiza sólo en condiciones de </a:t>
            </a:r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oscuridad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>
              <a:buNone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tanto, su ritmo de producción se modifica a lo largo del año en función de la duración de los días, siendo su secreción más larga durante los días cortos, estimulando la actividad reproductiva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7584" y="341784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es-V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ESTACIONALIDAD REPRODUCTIVA</a:t>
            </a:r>
            <a:endParaRPr lang="es-VE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7584" y="341784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es-V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ESTACIONALIDAD REPRODUCTIVA</a:t>
            </a:r>
            <a:endParaRPr lang="es-VE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Owner\AppData\Local\Microsoft\Windows\Temporary Internet Files\Content.IE5\SYG04BJW\MCj04404050000[1]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340768"/>
            <a:ext cx="1080120" cy="1080120"/>
          </a:xfrm>
          <a:prstGeom prst="rect">
            <a:avLst/>
          </a:prstGeom>
          <a:noFill/>
        </p:spPr>
      </p:pic>
      <p:pic>
        <p:nvPicPr>
          <p:cNvPr id="1046" name="Picture 22" descr="https://encrypted-tbn0.gstatic.com/images?q=tbn:ANd9GcSbCaccuGlF_7sAmSJko_CD1m4y0Cy_Z2xJngZASTUOoQFTkMJ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556792"/>
            <a:ext cx="2149250" cy="16604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1619672" y="1988840"/>
            <a:ext cx="1368152" cy="36004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619672" y="2636912"/>
            <a:ext cx="1368152" cy="504056"/>
          </a:xfrm>
          <a:prstGeom prst="straightConnector1">
            <a:avLst/>
          </a:prstGeom>
          <a:ln w="508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04248" y="1916832"/>
            <a:ext cx="2016224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Glándula Pineal</a:t>
            </a:r>
            <a:endParaRPr lang="es-V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52120" y="2420888"/>
            <a:ext cx="86409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 Diagonal Corner Rectangle 23"/>
          <p:cNvSpPr/>
          <p:nvPr/>
        </p:nvSpPr>
        <p:spPr>
          <a:xfrm>
            <a:off x="6588224" y="3645024"/>
            <a:ext cx="2411760" cy="4320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MELATONINA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7596336" y="3212976"/>
            <a:ext cx="360040" cy="28803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32" name="TextBox 31"/>
          <p:cNvSpPr txBox="1"/>
          <p:nvPr/>
        </p:nvSpPr>
        <p:spPr>
          <a:xfrm>
            <a:off x="6588224" y="4860449"/>
            <a:ext cx="244827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Hipotálamo</a:t>
            </a:r>
            <a:endParaRPr lang="es-V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63888" y="4860449"/>
            <a:ext cx="2016224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Hipófisis</a:t>
            </a:r>
            <a:endParaRPr lang="es-V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536" y="4860449"/>
            <a:ext cx="2016224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Gónadas</a:t>
            </a:r>
            <a:endParaRPr lang="es-V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812360" y="4229472"/>
            <a:ext cx="0" cy="49567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715744" y="5157192"/>
            <a:ext cx="728464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2627784" y="5157192"/>
            <a:ext cx="728464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80112" y="446905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GnRH*</a:t>
            </a:r>
            <a:endParaRPr lang="es-VE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55776" y="446905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FSH</a:t>
            </a:r>
            <a:endParaRPr lang="es-VE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55776" y="540515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</a:t>
            </a:r>
            <a:endParaRPr lang="es-VE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7" name="Picture 23" descr="C:\Users\Owner\AppData\Local\Microsoft\Windows\Temporary Internet Files\Content.IE5\8JUDPO2G\MC900432592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708920"/>
            <a:ext cx="1008112" cy="1008112"/>
          </a:xfrm>
          <a:prstGeom prst="rect">
            <a:avLst/>
          </a:prstGeom>
          <a:noFill/>
        </p:spPr>
      </p:pic>
      <p:pic>
        <p:nvPicPr>
          <p:cNvPr id="1048" name="Picture 24" descr="C:\Users\Owner\AppData\Local\Microsoft\Windows\Temporary Internet Files\Content.IE5\9UOUL7H3\MC900434713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996952"/>
            <a:ext cx="360040" cy="377391"/>
          </a:xfrm>
          <a:prstGeom prst="rect">
            <a:avLst/>
          </a:prstGeom>
          <a:noFill/>
        </p:spPr>
      </p:pic>
      <p:pic>
        <p:nvPicPr>
          <p:cNvPr id="1049" name="Picture 25" descr="C:\Users\Owner\AppData\Local\Microsoft\Windows\Temporary Internet Files\Content.IE5\8JUDPO2G\MC900432537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6078" y="1628800"/>
            <a:ext cx="327690" cy="32769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516216" y="551723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s-VE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Frec</a:t>
            </a:r>
            <a:r>
              <a:rPr lang="es-VE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 liberación</a:t>
            </a:r>
            <a:endParaRPr lang="es-VE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4" grpId="1" animBg="1"/>
      <p:bldP spid="26" grpId="0" animBg="1"/>
      <p:bldP spid="32" grpId="0" animBg="1"/>
      <p:bldP spid="33" grpId="0" animBg="1"/>
      <p:bldP spid="34" grpId="0" animBg="1"/>
      <p:bldP spid="41" grpId="0"/>
      <p:bldP spid="42" grpId="0"/>
      <p:bldP spid="43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encrypted-tbn0.gstatic.com/images?q=tbn:ANd9GcTFrxnhwp8_ANI4wSyUO3oM4QV-418Viycr4OJFdSI-5U5hI7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048" cy="37337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3492" name="Picture 4" descr="https://encrypted-tbn2.gstatic.com/images?q=tbn:ANd9GcRBMPinAX6WlngTLhx9A6LAtQsoS60eD6aBWD818h6wIIEBBkJ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8653" y="3140968"/>
            <a:ext cx="5555347" cy="37170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11560" y="6926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V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3136" y="836712"/>
            <a:ext cx="7817296" cy="5112568"/>
          </a:xfrm>
          <a:solidFill>
            <a:schemeClr val="accent3">
              <a:alpha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explotación de </a:t>
            </a:r>
            <a:r>
              <a:rPr lang="es-E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cabras y ovejas</a:t>
            </a:r>
            <a:r>
              <a:rPr lang="es-ES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una actividad económica que presenta un </a:t>
            </a:r>
            <a:r>
              <a:rPr lang="es-E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 potencial</a:t>
            </a:r>
            <a:r>
              <a:rPr lang="es-ES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crecimiento en nuestro país. </a:t>
            </a:r>
          </a:p>
          <a:p>
            <a:pPr algn="just">
              <a:buNone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demanda de productos derivados de la </a:t>
            </a:r>
            <a:r>
              <a:rPr lang="es-E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leche de cabra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 cada vez más, creando oportunidades de mercado para los productores emprendedores. </a:t>
            </a:r>
          </a:p>
          <a:p>
            <a:pPr algn="just">
              <a:buNone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carne de cordero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presenta como una alternativa para suplir las demandas de proteína de la población.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endParaRPr lang="es-VE" dirty="0" smtClean="0"/>
          </a:p>
          <a:p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V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ESTACIONALIDAD REPRODUCTIVA</a:t>
            </a:r>
            <a:endParaRPr lang="es-VE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r>
              <a:rPr lang="es-V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Macho</a:t>
            </a:r>
          </a:p>
          <a:p>
            <a:pPr>
              <a:buFont typeface="Wingdings" pitchFamily="2" charset="2"/>
              <a:buChar char="Ø"/>
            </a:pPr>
            <a:r>
              <a:rPr lang="es-V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Tamaño testicular</a:t>
            </a:r>
          </a:p>
          <a:p>
            <a:pPr>
              <a:buFont typeface="Wingdings" pitchFamily="2" charset="2"/>
              <a:buChar char="Ø"/>
            </a:pPr>
            <a:r>
              <a:rPr lang="es-V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Equilibrio endocrinológico de las gónadas</a:t>
            </a:r>
          </a:p>
          <a:p>
            <a:pPr lvl="1">
              <a:buFont typeface="Wingdings" pitchFamily="2" charset="2"/>
              <a:buChar char="Ø"/>
            </a:pPr>
            <a:r>
              <a:rPr lang="es-V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Testosterona</a:t>
            </a:r>
          </a:p>
          <a:p>
            <a:pPr>
              <a:buFont typeface="Wingdings" pitchFamily="2" charset="2"/>
              <a:buChar char="Ø"/>
            </a:pPr>
            <a:r>
              <a:rPr lang="es-V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Cantidad y la calidad del semen </a:t>
            </a:r>
          </a:p>
          <a:p>
            <a:pPr>
              <a:buFont typeface="Wingdings" pitchFamily="2" charset="2"/>
              <a:buChar char="Ø"/>
            </a:pPr>
            <a:r>
              <a:rPr lang="es-V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sexual.</a:t>
            </a:r>
          </a:p>
          <a:p>
            <a:pPr>
              <a:buNone/>
            </a:pPr>
            <a:endParaRPr lang="es-V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76256" y="2708920"/>
            <a:ext cx="1981404" cy="18698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72200" y="4780812"/>
            <a:ext cx="2502024" cy="18572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VE" sz="4000" dirty="0" smtClean="0"/>
              <a:t>ESTACIONALIDAD REPRODUCTIVA</a:t>
            </a:r>
            <a:endParaRPr lang="es-VE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7912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Disponibilidad de pastos naturales dependientes de las precipitaciones</a:t>
            </a:r>
            <a:endParaRPr lang="es-V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dirty="0" smtClean="0"/>
              <a:t> </a:t>
            </a:r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ESTACIONALIDAD EN EL TROPICO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15"/>
          <p:cNvGraphicFramePr>
            <a:graphicFrameLocks/>
          </p:cNvGraphicFramePr>
          <p:nvPr/>
        </p:nvGraphicFramePr>
        <p:xfrm>
          <a:off x="457200" y="2410262"/>
          <a:ext cx="8229600" cy="315233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81200"/>
                <a:gridCol w="2277616"/>
                <a:gridCol w="1913384"/>
                <a:gridCol w="2057400"/>
              </a:tblGrid>
              <a:tr h="803242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Factor</a:t>
                      </a:r>
                      <a:endParaRPr lang="es-VE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Presentación celo</a:t>
                      </a:r>
                      <a:endParaRPr lang="es-VE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Duración ciclo estral</a:t>
                      </a:r>
                      <a:endParaRPr lang="es-VE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Autor</a:t>
                      </a:r>
                      <a:endParaRPr lang="es-VE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160239">
                <a:tc>
                  <a:txBody>
                    <a:bodyPr/>
                    <a:lstStyle/>
                    <a:p>
                      <a:pPr algn="ctr"/>
                      <a:r>
                        <a:rPr lang="es-VE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Precipitación</a:t>
                      </a:r>
                      <a:r>
                        <a:rPr lang="es-VE" sz="2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promedio mensual</a:t>
                      </a:r>
                      <a:endParaRPr lang="es-VE" sz="2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(+)</a:t>
                      </a:r>
                      <a:endParaRPr lang="es-VE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(-)</a:t>
                      </a:r>
                      <a:endParaRPr lang="es-VE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Dickson</a:t>
                      </a:r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y Salas, 2004.</a:t>
                      </a:r>
                    </a:p>
                    <a:p>
                      <a:pPr algn="ctr"/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Cerbito</a:t>
                      </a:r>
                      <a:r>
                        <a:rPr lang="es-VE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et al., 1995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70329">
                <a:tc>
                  <a:txBody>
                    <a:bodyPr/>
                    <a:lstStyle/>
                    <a:p>
                      <a:pPr algn="ctr"/>
                      <a:r>
                        <a:rPr lang="es-VE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Temperatura</a:t>
                      </a:r>
                      <a:endParaRPr lang="es-VE" sz="2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es-VE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Dickson</a:t>
                      </a:r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y Salas, 2004.</a:t>
                      </a:r>
                    </a:p>
                    <a:p>
                      <a:pPr algn="ctr"/>
                      <a:endParaRPr lang="es-VE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/>
                </a:tc>
              </a:tr>
              <a:tr h="570329">
                <a:tc>
                  <a:txBody>
                    <a:bodyPr/>
                    <a:lstStyle/>
                    <a:p>
                      <a:pPr algn="ctr"/>
                      <a:r>
                        <a:rPr lang="es-VE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Horas luz</a:t>
                      </a:r>
                      <a:endParaRPr lang="es-VE" sz="2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es-VE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s-VE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VE" sz="4000" dirty="0" smtClean="0"/>
              <a:t>ESTACIONALIDAD REPRODUCTIVA</a:t>
            </a:r>
            <a:endParaRPr lang="es-VE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7584" y="1600200"/>
            <a:ext cx="7467600" cy="4709120"/>
          </a:xfrm>
        </p:spPr>
        <p:txBody>
          <a:bodyPr/>
          <a:lstStyle/>
          <a:p>
            <a:r>
              <a:rPr lang="es-VE" dirty="0" smtClean="0"/>
              <a:t> </a:t>
            </a:r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ESTACIONALIDAD EN EL TROPICO</a:t>
            </a:r>
          </a:p>
          <a:p>
            <a:pPr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Cabras: 2 épocas de celo en el año</a:t>
            </a:r>
          </a:p>
          <a:p>
            <a:pPr algn="ctr">
              <a:buNone/>
            </a:pPr>
            <a:endParaRPr lang="es-VE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es-VE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García y </a:t>
            </a:r>
            <a:r>
              <a:rPr lang="es-VE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Dickson</a:t>
            </a:r>
            <a:r>
              <a:rPr lang="es-VE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(2005)</a:t>
            </a:r>
            <a:endParaRPr lang="es-VE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3645024"/>
            <a:ext cx="3024336" cy="13849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Inicio de lluvias</a:t>
            </a:r>
          </a:p>
          <a:p>
            <a:pPr algn="ctr"/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(2do trimestre del año)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861048"/>
            <a:ext cx="3024336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Agosto - Noviembre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VE" sz="4000" dirty="0" smtClean="0"/>
              <a:t>ESTACIONALIDAD REPRODUCTIVA</a:t>
            </a:r>
            <a:endParaRPr lang="es-VE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genéticos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2" descr="http://www.sheep101.info/Images/Breeds/AustMerinoRa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2819400" cy="2114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7894" name="Picture 6" descr="http://revistaproagri.webs.com/capri-britian-alpin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43000" y="4324349"/>
            <a:ext cx="2971800" cy="22288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7896" name="Picture 8" descr="http://www.perulactea.com/wp-content/uploads/2009/06/Cabra_Santaderea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334000" y="4267200"/>
            <a:ext cx="2952750" cy="2327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7892" name="Picture 4" descr="http://www.hobbyfarms.com/images/farm-breed-profiles/barbds-blackbelly_1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362200"/>
            <a:ext cx="2571750" cy="21927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962400" y="34290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4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</a:t>
            </a:r>
            <a:endParaRPr lang="es-VE" sz="4000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114948"/>
          </a:xfrm>
        </p:spPr>
        <p:txBody>
          <a:bodyPr/>
          <a:lstStyle/>
          <a:p>
            <a:r>
              <a:rPr lang="es-E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Incidencia media del estro observada, en 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ovejas</a:t>
            </a:r>
            <a:r>
              <a:rPr lang="es-E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raza 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</a:t>
            </a:r>
            <a:r>
              <a:rPr lang="es-E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African</a:t>
            </a:r>
            <a:r>
              <a:rPr lang="es-E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en la Mesa de </a:t>
            </a:r>
            <a:r>
              <a:rPr lang="es-ES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Guanipa</a:t>
            </a:r>
            <a:endParaRPr lang="es-E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 algn="ctr">
              <a:buNone/>
            </a:pPr>
            <a:endParaRPr lang="es-E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E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Sexualmente activas durante todo el año</a:t>
            </a:r>
          </a:p>
          <a:p>
            <a:pPr algn="r">
              <a:buNone/>
            </a:pPr>
            <a:r>
              <a:rPr lang="es-E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(Navarro y Torres, 1984)</a:t>
            </a:r>
            <a:endParaRPr lang="es-VE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000372"/>
            <a:ext cx="3571900" cy="28575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000372"/>
            <a:ext cx="4147625" cy="28575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ESTACIONALIDAD REPRODUCTIVA</a:t>
            </a:r>
            <a:endParaRPr kumimoji="0" lang="es-VE" sz="4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 MACHO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3052924" cy="2362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5541" y="1600200"/>
            <a:ext cx="3153659" cy="2362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Left-Right Arrow 5"/>
          <p:cNvSpPr/>
          <p:nvPr/>
        </p:nvSpPr>
        <p:spPr>
          <a:xfrm>
            <a:off x="3657600" y="1981200"/>
            <a:ext cx="1828800" cy="685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TextBox 6"/>
          <p:cNvSpPr txBox="1"/>
          <p:nvPr/>
        </p:nvSpPr>
        <p:spPr>
          <a:xfrm>
            <a:off x="3505200" y="2819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3 semanas</a:t>
            </a:r>
            <a:endParaRPr lang="es-V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3657600" y="3249168"/>
            <a:ext cx="1828800" cy="7132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9" name="TextBox 8"/>
          <p:cNvSpPr txBox="1"/>
          <p:nvPr/>
        </p:nvSpPr>
        <p:spPr>
          <a:xfrm>
            <a:off x="2209800" y="4267200"/>
            <a:ext cx="4648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Ovulación &gt; 95% hembras en 24 – 72 h </a:t>
            </a:r>
            <a:endParaRPr lang="es-V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54102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Celo variable ~ 60% hembras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 corta duración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ambientales y raciales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2105561"/>
            <a:ext cx="8077200" cy="2677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Inducción del celo y ovulación tras la reintroducción de un macho en un grupo de hembras en anestro (ovinas o caprinas), </a:t>
            </a:r>
            <a:r>
              <a:rPr lang="es-V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 a un período de aislamiento</a:t>
            </a:r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 principalmente de un mecanismo olfativo (feromonas).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9" grpId="0" animBg="1"/>
      <p:bldP spid="10" grpId="0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GESTACIÓN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500438"/>
            <a:ext cx="3960813" cy="3000396"/>
          </a:xfrm>
        </p:spPr>
        <p:txBody>
          <a:bodyPr/>
          <a:lstStyle/>
          <a:p>
            <a:pPr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Razas:</a:t>
            </a:r>
          </a:p>
          <a:p>
            <a:pPr lvl="1" eaLnBrk="1" hangingPunct="1"/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Alpino Francés: 15 m</a:t>
            </a:r>
          </a:p>
          <a:p>
            <a:pPr lvl="1" eaLnBrk="1" hangingPunct="1"/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Nubian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21.8 m.</a:t>
            </a:r>
          </a:p>
          <a:p>
            <a:pPr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 de Parto:</a:t>
            </a:r>
          </a:p>
          <a:p>
            <a:pPr lvl="1" eaLnBrk="1" hangingPunct="1"/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21.5 m (simples)</a:t>
            </a:r>
          </a:p>
          <a:p>
            <a:pPr lvl="1" eaLnBrk="1" hangingPunct="1"/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23.7 m (dobles)</a:t>
            </a:r>
          </a:p>
          <a:p>
            <a:pPr eaLnBrk="1" hangingPunct="1"/>
            <a:endParaRPr lang="es-ES_tradnl" sz="2400" dirty="0" smtClean="0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427538" y="1773238"/>
            <a:ext cx="4430742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 – 16 m.</a:t>
            </a:r>
          </a:p>
          <a:p>
            <a:pPr lvl="1" algn="ctr"/>
            <a:r>
              <a:rPr lang="es-ES_tradn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Cabras lecheras ambiente </a:t>
            </a:r>
            <a:r>
              <a:rPr lang="es-ES_trad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templado</a:t>
            </a:r>
            <a:r>
              <a:rPr lang="es-ES_trad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(mayor en el</a:t>
            </a:r>
            <a:r>
              <a:rPr lang="es-ES_trad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trópico)</a:t>
            </a:r>
            <a:endParaRPr lang="es-ES_tradn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285720" y="5214950"/>
            <a:ext cx="3714775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_trad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Variaciones </a:t>
            </a:r>
            <a:r>
              <a:rPr lang="es-ES_tradn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entre: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s-ES_trad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Raza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s-ES_trad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 a la Pubertad </a:t>
            </a:r>
            <a:endParaRPr lang="es-ES_tradn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428736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Edad al 1er parto</a:t>
            </a:r>
            <a:endParaRPr lang="es-V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3972770" cy="26432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/>
      <p:bldP spid="266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819176" y="274638"/>
            <a:ext cx="7467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Efecto de la estación, estadio de la lactancia y amamantamiento sobre la eficiencia reproductiva en ovejas West African </a:t>
            </a:r>
          </a:p>
        </p:txBody>
      </p:sp>
      <p:graphicFrame>
        <p:nvGraphicFramePr>
          <p:cNvPr id="30827" name="Group 107"/>
          <p:cNvGraphicFramePr>
            <a:graphicFrameLocks noGrp="1"/>
          </p:cNvGraphicFramePr>
          <p:nvPr>
            <p:ph idx="1"/>
          </p:nvPr>
        </p:nvGraphicFramePr>
        <p:xfrm>
          <a:off x="89792" y="1916113"/>
          <a:ext cx="8802688" cy="3267075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483728"/>
                <a:gridCol w="1567055"/>
                <a:gridCol w="1397132"/>
                <a:gridCol w="1691265"/>
                <a:gridCol w="898722"/>
                <a:gridCol w="1039263"/>
                <a:gridCol w="725523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Fertilidad (%)</a:t>
                      </a:r>
                      <a:endParaRPr kumimoji="0" lang="es-ES_trad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Prolificidad</a:t>
                      </a:r>
                      <a:endParaRPr kumimoji="0" lang="es-ES_trad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IPS (d)</a:t>
                      </a:r>
                      <a:endParaRPr kumimoji="0" lang="es-ES_trad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IPC (d)</a:t>
                      </a:r>
                      <a:endParaRPr kumimoji="0" lang="es-ES_trad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S/C</a:t>
                      </a:r>
                      <a:endParaRPr kumimoji="0" lang="es-ES_trad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8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Época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Seca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80.5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1.04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85.2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107.9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1.23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Lluviosa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94.3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1.17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61.8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78.3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1.12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12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Estado </a:t>
                      </a:r>
                      <a:r>
                        <a:rPr kumimoji="0" lang="es-ES_tradnl" sz="20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lactacional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Seca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94.0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1.23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45.8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59.1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1.14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025">
                <a:tc v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Amantando 1 cría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91.6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1.15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58.6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74.3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1.17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563">
                <a:tc v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Amantando 2-3 crías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83.0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1.08</a:t>
                      </a:r>
                      <a:endParaRPr kumimoji="0" lang="es-ES_tradn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85.5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103.0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1.27</a:t>
                      </a:r>
                      <a:endParaRPr kumimoji="0" lang="es-ES_trad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9514" name="Text Box 81"/>
          <p:cNvSpPr txBox="1">
            <a:spLocks noChangeArrowheads="1"/>
          </p:cNvSpPr>
          <p:nvPr/>
        </p:nvSpPr>
        <p:spPr bwMode="auto">
          <a:xfrm>
            <a:off x="5857884" y="5357826"/>
            <a:ext cx="28937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(González-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Stagnaro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1993)</a:t>
            </a:r>
            <a:endParaRPr lang="es-ES_tradn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82296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Efecto del tipo de parto sobre la eficiencia reproductiva en cabras tropicales</a:t>
            </a:r>
          </a:p>
        </p:txBody>
      </p:sp>
      <p:graphicFrame>
        <p:nvGraphicFramePr>
          <p:cNvPr id="86093" name="Group 77"/>
          <p:cNvGraphicFramePr>
            <a:graphicFrameLocks noGrp="1"/>
          </p:cNvGraphicFramePr>
          <p:nvPr>
            <p:ph idx="1"/>
          </p:nvPr>
        </p:nvGraphicFramePr>
        <p:xfrm>
          <a:off x="250825" y="2239963"/>
          <a:ext cx="8750331" cy="257810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635882"/>
                <a:gridCol w="2063215"/>
                <a:gridCol w="1622528"/>
                <a:gridCol w="1764417"/>
                <a:gridCol w="1664289"/>
              </a:tblGrid>
              <a:tr h="1054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 de Parto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IP1C (d)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Fertilidad (%)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Prolificidad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IEP (d)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Simple</a:t>
                      </a:r>
                      <a:endParaRPr kumimoji="0" lang="es-ES_tradnl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96.6</a:t>
                      </a: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±10.1</a:t>
                      </a: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72.0</a:t>
                      </a: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±4.7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1.43 </a:t>
                      </a: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±0.3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264.6 </a:t>
                      </a: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23.3 a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Múltiple</a:t>
                      </a:r>
                      <a:endParaRPr kumimoji="0" lang="es-ES_tradnl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126.9 </a:t>
                      </a: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±13.8 </a:t>
                      </a: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75.0</a:t>
                      </a:r>
                      <a:r>
                        <a:rPr kumimoji="0" lang="en-US" sz="22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±5.1</a:t>
                      </a:r>
                      <a:endParaRPr kumimoji="0" lang="es-ES_tradnl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1.52</a:t>
                      </a:r>
                      <a:r>
                        <a:rPr kumimoji="0" lang="en-US" sz="22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±0.3</a:t>
                      </a:r>
                      <a:endParaRPr kumimoji="0" lang="es-ES_tradnl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290.9 </a:t>
                      </a: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31.2 b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20509" name="Text Box 47"/>
          <p:cNvSpPr txBox="1">
            <a:spLocks noChangeArrowheads="1"/>
          </p:cNvSpPr>
          <p:nvPr/>
        </p:nvSpPr>
        <p:spPr bwMode="auto">
          <a:xfrm>
            <a:off x="214313" y="4929198"/>
            <a:ext cx="8786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a≠b p&lt;0.05		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  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     (González-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Stagnaro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,1993)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_trad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de Gestación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01014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 entre Razas: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Alpino Francesa: 152.2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 3.7 d (136 – 160 d)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Nubian: </a:t>
            </a:r>
            <a: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148.7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 3.8 d (133 – 166 d)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Toggenburg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149.7 ± 3.9 d (142 – 158 d)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Diferencias según el tipo de gestación: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Gestación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simple: </a:t>
            </a:r>
            <a: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152.6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Gestación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doble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151.4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Gestación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triple: </a:t>
            </a:r>
            <a:r>
              <a:rPr lang="es-ES_tradnl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146.5</a:t>
            </a:r>
          </a:p>
        </p:txBody>
      </p:sp>
      <p:pic>
        <p:nvPicPr>
          <p:cNvPr id="22532" name="Picture 4" descr="nubia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9204"/>
          <a:stretch>
            <a:fillRect/>
          </a:stretch>
        </p:blipFill>
        <p:spPr>
          <a:xfrm>
            <a:off x="6572264" y="3786190"/>
            <a:ext cx="2210818" cy="2786082"/>
          </a:xfrm>
          <a:noFill/>
          <a:ln>
            <a:solidFill>
              <a:schemeClr val="accent1"/>
            </a:solidFill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929198"/>
            <a:ext cx="2147893" cy="16105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5027437"/>
            <a:ext cx="2143124" cy="15448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926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V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3136" y="692696"/>
            <a:ext cx="7817296" cy="5433467"/>
          </a:xfrm>
        </p:spPr>
        <p:txBody>
          <a:bodyPr/>
          <a:lstStyle/>
          <a:p>
            <a:pPr algn="just">
              <a:buNone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VE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reproducción</a:t>
            </a: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un proceso complejo que conjuga todos los elementos que comprenden la unidad de producción </a:t>
            </a:r>
            <a:r>
              <a:rPr lang="es-VE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(sanidad, nutrición, genética</a:t>
            </a:r>
            <a:r>
              <a:rPr lang="es-VE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VE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clima, </a:t>
            </a:r>
            <a:r>
              <a:rPr lang="es-VE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manejo general)</a:t>
            </a:r>
          </a:p>
          <a:p>
            <a:pPr algn="just">
              <a:buNone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Cualquier trastorno del sistema implicará una baja eficiencia reproductiva</a:t>
            </a:r>
          </a:p>
          <a:p>
            <a:pPr algn="just">
              <a:buNone/>
            </a:pPr>
            <a:endParaRPr lang="es-VE" dirty="0" smtClean="0"/>
          </a:p>
          <a:p>
            <a:endParaRPr lang="es-VE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4728046"/>
            <a:ext cx="2448272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Crías nacidas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4728046"/>
            <a:ext cx="2448272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de leche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067944" y="4365104"/>
            <a:ext cx="1008112" cy="230425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472" y="274320"/>
            <a:ext cx="7929618" cy="1143000"/>
          </a:xfrm>
        </p:spPr>
        <p:txBody>
          <a:bodyPr/>
          <a:lstStyle/>
          <a:p>
            <a:pPr algn="ctr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Relación entre el número de partos de la oveja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Pelibuey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y el peso de los corderos al nacer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 b="5644"/>
          <a:stretch>
            <a:fillRect/>
          </a:stretch>
        </p:blipFill>
        <p:spPr bwMode="auto">
          <a:xfrm>
            <a:off x="3643306" y="2276764"/>
            <a:ext cx="4857784" cy="38668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86512" y="620294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(Perón </a:t>
            </a:r>
            <a:r>
              <a:rPr lang="es-V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 al</a:t>
            </a: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., 1991)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262190"/>
            <a:ext cx="2286000" cy="152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71954"/>
            <a:ext cx="2762253" cy="20716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Relación entre el peso y la edad de machos y hembras de raza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Pelibuey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 t="44298"/>
          <a:stretch>
            <a:fillRect/>
          </a:stretch>
        </p:blipFill>
        <p:spPr bwMode="auto">
          <a:xfrm>
            <a:off x="4643438" y="1988007"/>
            <a:ext cx="4143404" cy="36555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b="54175"/>
          <a:stretch>
            <a:fillRect/>
          </a:stretch>
        </p:blipFill>
        <p:spPr bwMode="auto">
          <a:xfrm>
            <a:off x="357158" y="2000240"/>
            <a:ext cx="4154164" cy="36433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215074" y="564357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(Perón </a:t>
            </a:r>
            <a:r>
              <a:rPr lang="es-V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 al</a:t>
            </a: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., 1991)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Rectangle 8"/>
          <p:cNvSpPr>
            <a:spLocks noGrp="1" noChangeArrowheads="1"/>
          </p:cNvSpPr>
          <p:nvPr>
            <p:ph type="title"/>
          </p:nvPr>
        </p:nvSpPr>
        <p:spPr>
          <a:xfrm>
            <a:off x="819150" y="274638"/>
            <a:ext cx="7467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Efecto del número de parto sobre la prolificidad y la frecuencia de partos múltiples en cabras 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Criollas </a:t>
            </a: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tropicales</a:t>
            </a:r>
          </a:p>
        </p:txBody>
      </p:sp>
      <p:graphicFrame>
        <p:nvGraphicFramePr>
          <p:cNvPr id="38948" name="Group 36"/>
          <p:cNvGraphicFramePr>
            <a:graphicFrameLocks noGrp="1"/>
          </p:cNvGraphicFramePr>
          <p:nvPr>
            <p:ph idx="1"/>
          </p:nvPr>
        </p:nvGraphicFramePr>
        <p:xfrm>
          <a:off x="457200" y="2001838"/>
          <a:ext cx="8186766" cy="3400435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489200"/>
                <a:gridCol w="2489200"/>
                <a:gridCol w="3208366"/>
              </a:tblGrid>
              <a:tr h="703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Número de Parto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Prolificidad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Partos Múltiples (%)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</a:tr>
              <a:tr h="674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1.12 c</a:t>
                      </a:r>
                      <a:endParaRPr kumimoji="0" lang="es-ES_trad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12.9 c</a:t>
                      </a:r>
                      <a:endParaRPr kumimoji="0" lang="es-ES_trad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</a:tr>
              <a:tr h="6734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kumimoji="0" lang="es-ES_trad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1.45 b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46.7 b</a:t>
                      </a:r>
                      <a:endParaRPr kumimoji="0" lang="es-ES_trad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</a:tr>
              <a:tr h="674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1.72 a</a:t>
                      </a:r>
                      <a:endParaRPr kumimoji="0" lang="es-ES_trad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74.9 a</a:t>
                      </a:r>
                      <a:endParaRPr kumimoji="0" lang="es-ES_trad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</a:tr>
              <a:tr h="674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&gt;3</a:t>
                      </a:r>
                      <a:endParaRPr kumimoji="0" lang="es-ES_trad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1.66 a</a:t>
                      </a:r>
                      <a:endParaRPr kumimoji="0" lang="es-ES_trad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69.9 a</a:t>
                      </a:r>
                      <a:endParaRPr kumimoji="0" lang="es-ES_trad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2973" marR="82973" anchor="ctr" horzOverflow="overflow"/>
                </a:tc>
              </a:tr>
            </a:tbl>
          </a:graphicData>
        </a:graphic>
      </p:graphicFrame>
      <p:sp>
        <p:nvSpPr>
          <p:cNvPr id="22557" name="Text Box 37"/>
          <p:cNvSpPr txBox="1">
            <a:spLocks noChangeArrowheads="1"/>
          </p:cNvSpPr>
          <p:nvPr/>
        </p:nvSpPr>
        <p:spPr bwMode="auto">
          <a:xfrm>
            <a:off x="376238" y="5857875"/>
            <a:ext cx="8339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Letras diferentes: p&lt;0.05		     	      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(González-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Stagnaro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1993)</a:t>
            </a:r>
            <a:endParaRPr lang="es-ES_tradnl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56" name="Rectangle 72"/>
          <p:cNvSpPr>
            <a:spLocks noGrp="1" noChangeArrowheads="1"/>
          </p:cNvSpPr>
          <p:nvPr>
            <p:ph type="title"/>
          </p:nvPr>
        </p:nvSpPr>
        <p:spPr>
          <a:xfrm>
            <a:off x="457200" y="357166"/>
            <a:ext cx="8229600" cy="868362"/>
          </a:xfrm>
        </p:spPr>
        <p:txBody>
          <a:bodyPr anchorCtr="1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Efecto de  la producción Láctea sobre la eficiencia reproductiva en cabras criollas tropicales</a:t>
            </a:r>
          </a:p>
        </p:txBody>
      </p:sp>
      <p:graphicFrame>
        <p:nvGraphicFramePr>
          <p:cNvPr id="42063" name="Group 79"/>
          <p:cNvGraphicFramePr>
            <a:graphicFrameLocks noGrp="1"/>
          </p:cNvGraphicFramePr>
          <p:nvPr>
            <p:ph idx="1"/>
          </p:nvPr>
        </p:nvGraphicFramePr>
        <p:xfrm>
          <a:off x="179388" y="1776695"/>
          <a:ext cx="8785225" cy="3561129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371600"/>
                <a:gridCol w="1592252"/>
                <a:gridCol w="1500198"/>
                <a:gridCol w="1500198"/>
                <a:gridCol w="1428760"/>
                <a:gridCol w="1392217"/>
              </a:tblGrid>
              <a:tr h="690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</a:t>
                      </a:r>
                      <a:r>
                        <a:rPr kumimoji="0" lang="es-ES_tradnl" sz="1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De leche 100 d (g)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IP1C (d)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92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IEP (d)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Fertilidad (%)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Prolificidad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Partos Múltiples (%)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848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&gt;600</a:t>
                      </a:r>
                      <a:endParaRPr kumimoji="0" lang="es-ES_trad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178.6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26.5 a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348.0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92 a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61.1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8 a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1.54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55.1 a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83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300 – 600</a:t>
                      </a: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139.2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19.9 b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305.3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71 a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64.6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7 a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1.45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45.7 c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848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&lt;300</a:t>
                      </a: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96.5 </a:t>
                      </a: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15.6 c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266.5 </a:t>
                      </a: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42 b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77.9 </a:t>
                      </a: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5 b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1.51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53.1 a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6848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Secas</a:t>
                      </a:r>
                      <a:endParaRPr kumimoji="0" lang="es-ES_trad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63.2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12.8 d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229.7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38 b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86.3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7 c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1.43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48.8 </a:t>
                      </a:r>
                      <a:r>
                        <a:rPr kumimoji="0" lang="es-ES_tradnl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</a:t>
                      </a:r>
                      <a:endParaRPr kumimoji="0" 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23599" name="Text Box 70"/>
          <p:cNvSpPr txBox="1">
            <a:spLocks noChangeArrowheads="1"/>
          </p:cNvSpPr>
          <p:nvPr/>
        </p:nvSpPr>
        <p:spPr bwMode="auto">
          <a:xfrm>
            <a:off x="214282" y="5643578"/>
            <a:ext cx="8715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Letras diferentes: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p&lt;0.05				     (González-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Stagnaro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1993)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Grp="1" noChangeArrowheads="1"/>
          </p:cNvSpPr>
          <p:nvPr>
            <p:ph type="title"/>
          </p:nvPr>
        </p:nvSpPr>
        <p:spPr>
          <a:xfrm>
            <a:off x="819150" y="274638"/>
            <a:ext cx="7467600" cy="1143000"/>
          </a:xfrm>
        </p:spPr>
        <p:txBody>
          <a:bodyPr anchorCtr="1"/>
          <a:lstStyle/>
          <a:p>
            <a:pPr algn="ctr" eaLnBrk="1" hangingPunct="1">
              <a:defRPr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Efecto de  la edad al destete sobre la eficiencia reproductiva en cabras criollas tropicales</a:t>
            </a:r>
          </a:p>
        </p:txBody>
      </p:sp>
      <p:graphicFrame>
        <p:nvGraphicFramePr>
          <p:cNvPr id="44121" name="Group 89"/>
          <p:cNvGraphicFramePr>
            <a:graphicFrameLocks noGrp="1"/>
          </p:cNvGraphicFramePr>
          <p:nvPr>
            <p:ph idx="1"/>
          </p:nvPr>
        </p:nvGraphicFramePr>
        <p:xfrm>
          <a:off x="107950" y="1878013"/>
          <a:ext cx="8893175" cy="3387973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657350"/>
                <a:gridCol w="1949444"/>
                <a:gridCol w="1785950"/>
                <a:gridCol w="1763706"/>
                <a:gridCol w="1736725"/>
              </a:tblGrid>
              <a:tr h="661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Edad al destete (semanas)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92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IP1C (d)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92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IEP (d)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92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Fertilidad (%)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92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Prolificidad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92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 – 1</a:t>
                      </a:r>
                      <a:endParaRPr kumimoji="0" lang="es-ES_trad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42.6±6 a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209.6±19 a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86.8± 6 a</a:t>
                      </a:r>
                      <a:endParaRPr kumimoji="0" lang="es-ES_tradnl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1.37 a</a:t>
                      </a:r>
                      <a:endParaRPr kumimoji="0" lang="es-ES_tradnl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47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– 9 </a:t>
                      </a:r>
                      <a:endParaRPr kumimoji="0" lang="es-ES_tradnl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73.5±9 ab</a:t>
                      </a:r>
                      <a:endParaRPr kumimoji="0" lang="es-ES_tradnl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237.5± 31 b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81.3± 9 a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1.51 b</a:t>
                      </a:r>
                      <a:endParaRPr kumimoji="0" lang="es-ES_tradnl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– 12</a:t>
                      </a:r>
                      <a:endParaRPr kumimoji="0" lang="es-ES_trad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98.1±10 b</a:t>
                      </a:r>
                      <a:endParaRPr kumimoji="0" lang="es-ES_tradnl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265.3± 56 b</a:t>
                      </a:r>
                      <a:endParaRPr kumimoji="0" lang="es-ES_tradnl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74.0 ± 11 a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1.48 b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 – 16</a:t>
                      </a:r>
                      <a:endParaRPr kumimoji="0" lang="es-ES_tradnl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136.0±14 c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307.8± 71 b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69.1 ± 13 b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1.56 b</a:t>
                      </a:r>
                      <a:endParaRPr kumimoji="0" lang="es-ES_tradnl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35" name="Rectangle 47"/>
          <p:cNvSpPr>
            <a:spLocks noGrp="1" noChangeArrowheads="1"/>
          </p:cNvSpPr>
          <p:nvPr>
            <p:ph type="title"/>
          </p:nvPr>
        </p:nvSpPr>
        <p:spPr>
          <a:xfrm>
            <a:off x="457200" y="203200"/>
            <a:ext cx="8229600" cy="868363"/>
          </a:xfrm>
        </p:spPr>
        <p:txBody>
          <a:bodyPr anchorCtr="1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</a:t>
            </a:r>
            <a:endParaRPr lang="es-ES_tradn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9149" name="Group 61"/>
          <p:cNvGraphicFramePr>
            <a:graphicFrameLocks noGrp="1"/>
          </p:cNvGraphicFramePr>
          <p:nvPr>
            <p:ph idx="1"/>
          </p:nvPr>
        </p:nvGraphicFramePr>
        <p:xfrm>
          <a:off x="-1" y="2143116"/>
          <a:ext cx="9144000" cy="285752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691681"/>
                <a:gridCol w="1872208"/>
                <a:gridCol w="1682669"/>
                <a:gridCol w="2248525"/>
                <a:gridCol w="1648917"/>
              </a:tblGrid>
              <a:tr h="12001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Grupo etario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Contracción uterina (h)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Expulsión Fetal (min)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Expulsión Placenta (min)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Duración del Parto (h)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7785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Cabritonas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2,35 ± 0,33 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(0,40 – 8,30)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32,3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5,1 a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135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7,6 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(45 – 163)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5,22 ± 0,5 a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878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Cabras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1,50 ± 0,18 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(0,18 – 6,30)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22,1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3,8 b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121,3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± 5,9 b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(30 – 145)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4,13 ± 0,4 c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26654" name="Text Box 46"/>
          <p:cNvSpPr txBox="1">
            <a:spLocks noChangeArrowheads="1"/>
          </p:cNvSpPr>
          <p:nvPr/>
        </p:nvSpPr>
        <p:spPr bwMode="auto">
          <a:xfrm>
            <a:off x="285720" y="5214950"/>
            <a:ext cx="5553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a≠b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p&lt;0,05; 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a≠c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P&lt;0,01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(González-</a:t>
            </a:r>
            <a:r>
              <a:rPr lang="es-V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Stagnaro</a:t>
            </a: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y Madrid-</a:t>
            </a:r>
            <a:r>
              <a:rPr lang="es-V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Bury</a:t>
            </a: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2004)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1214422"/>
            <a:ext cx="785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Fases fisiológicas del parto en cabras criollas tropicales</a:t>
            </a:r>
            <a:endParaRPr lang="es-VE" sz="2400" dirty="0">
              <a:latin typeface="+mn-lt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5868608" y="3478231"/>
            <a:ext cx="3275192" cy="3270254"/>
            <a:chOff x="3924" y="2146"/>
            <a:chExt cx="1446" cy="2060"/>
          </a:xfrm>
        </p:grpSpPr>
        <p:sp>
          <p:nvSpPr>
            <p:cNvPr id="26655" name="AutoShape 58"/>
            <p:cNvSpPr>
              <a:spLocks noChangeArrowheads="1"/>
            </p:cNvSpPr>
            <p:nvPr/>
          </p:nvSpPr>
          <p:spPr bwMode="auto">
            <a:xfrm>
              <a:off x="4621" y="2146"/>
              <a:ext cx="680" cy="1724"/>
            </a:xfrm>
            <a:prstGeom prst="downArrow">
              <a:avLst>
                <a:gd name="adj1" fmla="val 50000"/>
                <a:gd name="adj2" fmla="val 63382"/>
              </a:avLst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VE"/>
            </a:p>
          </p:txBody>
        </p:sp>
        <p:sp>
          <p:nvSpPr>
            <p:cNvPr id="26656" name="Text Box 59"/>
            <p:cNvSpPr txBox="1">
              <a:spLocks noChangeArrowheads="1"/>
            </p:cNvSpPr>
            <p:nvPr/>
          </p:nvSpPr>
          <p:spPr bwMode="auto">
            <a:xfrm>
              <a:off x="3924" y="3915"/>
              <a:ext cx="1446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s-ES_tradnl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TOMAR ACCIONES</a:t>
              </a:r>
              <a:endPara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10003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6034616" cy="4525962"/>
          </a:xfrm>
          <a:ln>
            <a:solidFill>
              <a:schemeClr val="accent1"/>
            </a:solidFill>
          </a:ln>
        </p:spPr>
      </p:pic>
      <p:pic>
        <p:nvPicPr>
          <p:cNvPr id="6" name="Picture 5" descr="P1000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524000"/>
            <a:ext cx="6019800" cy="4514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P1000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657350"/>
            <a:ext cx="6019800" cy="4514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P10004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1809750"/>
            <a:ext cx="6019800" cy="4514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P10004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0600" y="1962150"/>
            <a:ext cx="6019800" cy="4514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P10004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3000" y="2114550"/>
            <a:ext cx="6019800" cy="4514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47"/>
          <p:cNvSpPr txBox="1">
            <a:spLocks noChangeArrowheads="1"/>
          </p:cNvSpPr>
          <p:nvPr/>
        </p:nvSpPr>
        <p:spPr bwMode="auto">
          <a:xfrm>
            <a:off x="457200" y="20320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PARTO</a:t>
            </a:r>
            <a:endParaRPr kumimoji="0" lang="es-ES_tradn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6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19176" y="1714489"/>
            <a:ext cx="7467600" cy="3429023"/>
          </a:xfrm>
          <a:solidFill>
            <a:schemeClr val="accent2">
              <a:alpha val="55000"/>
            </a:schemeClr>
          </a:solidFill>
        </p:spPr>
        <p:txBody>
          <a:bodyPr/>
          <a:lstStyle/>
          <a:p>
            <a:r>
              <a:rPr lang="es-V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Expulsión de la placenta hasta 8 h</a:t>
            </a:r>
          </a:p>
          <a:p>
            <a:pPr lvl="1"/>
            <a:r>
              <a:rPr lang="es-V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Ausencia de signos de infección, hasta </a:t>
            </a:r>
          </a:p>
          <a:p>
            <a:pPr lvl="1">
              <a:buNone/>
            </a:pPr>
            <a:r>
              <a:rPr lang="es-V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12 – 18 horas</a:t>
            </a:r>
          </a:p>
          <a:p>
            <a:r>
              <a:rPr lang="es-V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Loquios, hasta 3 semanas</a:t>
            </a:r>
          </a:p>
          <a:p>
            <a:r>
              <a:rPr lang="es-V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Involución uterina completa, 28 d</a:t>
            </a:r>
          </a:p>
          <a:p>
            <a:pPr algn="r">
              <a:buNone/>
            </a:pPr>
            <a:r>
              <a:rPr lang="es-V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VE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Mobini</a:t>
            </a:r>
            <a:r>
              <a:rPr lang="es-V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V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2002)</a:t>
            </a:r>
            <a:r>
              <a:rPr lang="es-V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43" name="WordArt 63"/>
          <p:cNvSpPr>
            <a:spLocks noChangeArrowheads="1" noChangeShapeType="1" noTextEdit="1"/>
          </p:cNvSpPr>
          <p:nvPr/>
        </p:nvSpPr>
        <p:spPr bwMode="auto">
          <a:xfrm>
            <a:off x="4087813" y="3786188"/>
            <a:ext cx="915987" cy="1301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VE" sz="3600" kern="10" dirty="0">
                <a:ln w="9525">
                  <a:noFill/>
                  <a:round/>
                  <a:headEnd/>
                  <a:tailEnd/>
                </a:ln>
                <a:solidFill>
                  <a:srgbClr val="F7C12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$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77813"/>
            <a:ext cx="8229600" cy="1139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para el incremento en la eficiencia reproductiva</a:t>
            </a:r>
          </a:p>
        </p:txBody>
      </p:sp>
      <p:sp>
        <p:nvSpPr>
          <p:cNvPr id="46134" name="Text Box 54"/>
          <p:cNvSpPr txBox="1">
            <a:spLocks noChangeArrowheads="1"/>
          </p:cNvSpPr>
          <p:nvPr/>
        </p:nvSpPr>
        <p:spPr bwMode="auto">
          <a:xfrm>
            <a:off x="1785918" y="1714488"/>
            <a:ext cx="5643602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Aumento del número de </a:t>
            </a:r>
            <a:r>
              <a:rPr lang="es-ES_tradnl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crías nacidas </a:t>
            </a:r>
            <a:r>
              <a:rPr lang="es-ES_tradn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por año</a:t>
            </a:r>
          </a:p>
        </p:txBody>
      </p:sp>
      <p:sp>
        <p:nvSpPr>
          <p:cNvPr id="26633" name="AutoShape 66"/>
          <p:cNvSpPr>
            <a:spLocks noChangeArrowheads="1"/>
          </p:cNvSpPr>
          <p:nvPr/>
        </p:nvSpPr>
        <p:spPr bwMode="auto">
          <a:xfrm rot="19193782">
            <a:off x="839788" y="3109140"/>
            <a:ext cx="2089150" cy="1152525"/>
          </a:xfrm>
          <a:prstGeom prst="rightArrow">
            <a:avLst>
              <a:gd name="adj1" fmla="val 50000"/>
              <a:gd name="adj2" fmla="val 4531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VE"/>
          </a:p>
        </p:txBody>
      </p:sp>
      <p:sp>
        <p:nvSpPr>
          <p:cNvPr id="26634" name="Text Box 55"/>
          <p:cNvSpPr txBox="1">
            <a:spLocks noChangeArrowheads="1"/>
          </p:cNvSpPr>
          <p:nvPr/>
        </p:nvSpPr>
        <p:spPr bwMode="auto">
          <a:xfrm>
            <a:off x="285720" y="4891643"/>
            <a:ext cx="2397125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Aumento del número de </a:t>
            </a:r>
            <a:r>
              <a:rPr lang="es-ES_trad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crías nacidas </a:t>
            </a:r>
            <a:r>
              <a:rPr 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por parto</a:t>
            </a:r>
          </a:p>
        </p:txBody>
      </p:sp>
      <p:sp>
        <p:nvSpPr>
          <p:cNvPr id="26631" name="AutoShape 68"/>
          <p:cNvSpPr>
            <a:spLocks noChangeArrowheads="1"/>
          </p:cNvSpPr>
          <p:nvPr/>
        </p:nvSpPr>
        <p:spPr bwMode="auto">
          <a:xfrm rot="2501983">
            <a:off x="6191250" y="3085446"/>
            <a:ext cx="2087563" cy="1152525"/>
          </a:xfrm>
          <a:prstGeom prst="leftArrow">
            <a:avLst>
              <a:gd name="adj1" fmla="val 50000"/>
              <a:gd name="adj2" fmla="val 45282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VE"/>
          </a:p>
        </p:txBody>
      </p:sp>
      <p:sp>
        <p:nvSpPr>
          <p:cNvPr id="26632" name="Text Box 56"/>
          <p:cNvSpPr txBox="1">
            <a:spLocks noChangeArrowheads="1"/>
          </p:cNvSpPr>
          <p:nvPr/>
        </p:nvSpPr>
        <p:spPr bwMode="auto">
          <a:xfrm>
            <a:off x="6389717" y="4891643"/>
            <a:ext cx="2397125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Aumento del número de partos por </a:t>
            </a:r>
            <a:r>
              <a:rPr lang="es-ES_trad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hembra</a:t>
            </a:r>
            <a:endParaRPr lang="es-ES_tradn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61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43" grpId="0"/>
      <p:bldP spid="46143" grpId="1"/>
      <p:bldP spid="46134" grpId="0" animBg="1"/>
      <p:bldP spid="26633" grpId="0" animBg="1"/>
      <p:bldP spid="26634" grpId="0" animBg="1"/>
      <p:bldP spid="26631" grpId="0" animBg="1"/>
      <p:bldP spid="266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274638"/>
            <a:ext cx="7467600" cy="1143000"/>
          </a:xfrm>
        </p:spPr>
        <p:txBody>
          <a:bodyPr anchorCtr="1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para el incremento en la eficiencia reproductiva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785938"/>
            <a:ext cx="7472386" cy="22320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del número de crías nacidas por parto</a:t>
            </a:r>
          </a:p>
          <a:p>
            <a:pPr lvl="1" eaLnBrk="1" hangingPunct="1">
              <a:defRPr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Selección por partos dobles</a:t>
            </a:r>
          </a:p>
          <a:p>
            <a:pPr eaLnBrk="1" hangingPunct="1">
              <a:defRPr/>
            </a:pPr>
            <a:endParaRPr lang="es-ES_tradnl" dirty="0" smtClean="0">
              <a:solidFill>
                <a:srgbClr val="FF3300"/>
              </a:solidFill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42910" y="4286256"/>
          <a:ext cx="7858180" cy="18002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64545"/>
                <a:gridCol w="1964545"/>
                <a:gridCol w="1964545"/>
                <a:gridCol w="1964545"/>
              </a:tblGrid>
              <a:tr h="428628">
                <a:tc>
                  <a:txBody>
                    <a:bodyPr/>
                    <a:lstStyle/>
                    <a:p>
                      <a:pPr algn="ctr"/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West</a:t>
                      </a:r>
                      <a:r>
                        <a:rPr lang="es-VE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African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Barbados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Persa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Simples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 – 30%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– 20%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90 – 95%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Gemelares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&gt;60%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&gt;60%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– 5%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Triples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&lt;10%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– 12%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&lt;1%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5786" y="3712493"/>
            <a:ext cx="7500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Proporción de partos sencillos y múltiples en ovejas de pelo</a:t>
            </a:r>
            <a:endParaRPr lang="es-VE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7884" y="6143644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(Rodríguez, 1993)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57364"/>
            <a:ext cx="2381267" cy="1785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8" y="1857364"/>
            <a:ext cx="2286000" cy="1809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5271" y="1857364"/>
            <a:ext cx="2215819" cy="1785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857250" y="285750"/>
            <a:ext cx="7467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idx="1"/>
          </p:nvPr>
        </p:nvSpPr>
        <p:spPr>
          <a:xfrm>
            <a:off x="714348" y="1571625"/>
            <a:ext cx="7786742" cy="5143500"/>
          </a:xfrm>
        </p:spPr>
        <p:txBody>
          <a:bodyPr>
            <a:normAutofit/>
          </a:bodyPr>
          <a:lstStyle/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ES_tradnl" sz="2800" dirty="0" smtClean="0"/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ES_tradnl" sz="2800" dirty="0" smtClean="0"/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ES_tradnl" sz="2800" dirty="0" smtClean="0"/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ES_tradnl" sz="2800" dirty="0" smtClean="0"/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20624" indent="-384048"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7544" y="1714946"/>
            <a:ext cx="3429000" cy="1570038"/>
            <a:chOff x="428625" y="1714500"/>
            <a:chExt cx="3429000" cy="1570038"/>
          </a:xfrm>
        </p:grpSpPr>
        <p:sp>
          <p:nvSpPr>
            <p:cNvPr id="14" name="TextBox 13"/>
            <p:cNvSpPr txBox="1"/>
            <p:nvPr/>
          </p:nvSpPr>
          <p:spPr>
            <a:xfrm>
              <a:off x="428625" y="1714500"/>
              <a:ext cx="3429000" cy="1570038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s-V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1er celo + </a:t>
              </a:r>
            </a:p>
            <a:p>
              <a:pPr algn="ctr">
                <a:defRPr/>
              </a:pPr>
              <a:r>
                <a:rPr lang="es-V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ovulación</a:t>
              </a:r>
            </a:p>
            <a:p>
              <a:pPr algn="ctr">
                <a:defRPr/>
              </a:pPr>
              <a:r>
                <a:rPr lang="es-VE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4 -8 meses</a:t>
              </a:r>
            </a:p>
            <a:p>
              <a:pPr algn="ctr">
                <a:defRPr/>
              </a:pPr>
              <a:r>
                <a:rPr lang="es-VE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22 – 26 Kg</a:t>
              </a:r>
            </a:p>
          </p:txBody>
        </p:sp>
        <p:pic>
          <p:nvPicPr>
            <p:cNvPr id="11292" name="Picture 23" descr="C:\Users\Owner\AppData\Local\Microsoft\Windows\Temporary Internet Files\Content.IE5\Z38JGSZ4\MCj02931920000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38" y="2071688"/>
              <a:ext cx="642937" cy="898525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</p:grpSp>
      <p:grpSp>
        <p:nvGrpSpPr>
          <p:cNvPr id="10" name="Group 9"/>
          <p:cNvGrpSpPr/>
          <p:nvPr/>
        </p:nvGrpSpPr>
        <p:grpSpPr>
          <a:xfrm>
            <a:off x="4499992" y="1562670"/>
            <a:ext cx="4429125" cy="1938338"/>
            <a:chOff x="4286250" y="1133699"/>
            <a:chExt cx="4429125" cy="1938338"/>
          </a:xfrm>
        </p:grpSpPr>
        <p:sp>
          <p:nvSpPr>
            <p:cNvPr id="15" name="TextBox 14"/>
            <p:cNvSpPr txBox="1"/>
            <p:nvPr/>
          </p:nvSpPr>
          <p:spPr>
            <a:xfrm>
              <a:off x="4286250" y="1133699"/>
              <a:ext cx="4429125" cy="1938338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s-V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1er  eyaculado con espermatozoides capaces de fecundar</a:t>
              </a:r>
            </a:p>
            <a:p>
              <a:pPr algn="ctr">
                <a:defRPr/>
              </a:pPr>
              <a:r>
                <a:rPr lang="es-VE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 – 7 meses</a:t>
              </a:r>
            </a:p>
            <a:p>
              <a:pPr algn="ctr">
                <a:defRPr/>
              </a:pPr>
              <a:r>
                <a:rPr lang="es-VE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27 – 30 Kg</a:t>
              </a:r>
            </a:p>
          </p:txBody>
        </p:sp>
        <p:pic>
          <p:nvPicPr>
            <p:cNvPr id="11293" name="Picture 24" descr="C:\Users\Owner\AppData\Local\Microsoft\Windows\Temporary Internet Files\Content.IE5\YMM2I8ZO\MCj0293194000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0563" y="2069803"/>
              <a:ext cx="928687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66" name="Picture 2" descr="http://farm1.staticflickr.com/197/482988416_784d09423b_z.jpg?zz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861048"/>
            <a:ext cx="4074030" cy="2711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274638"/>
            <a:ext cx="7467600" cy="1143000"/>
          </a:xfrm>
        </p:spPr>
        <p:txBody>
          <a:bodyPr anchorCtr="1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para el incremento en la eficiencia reproductiva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28596" y="1754188"/>
            <a:ext cx="8258204" cy="4103687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del numero de partos por hembra</a:t>
            </a:r>
          </a:p>
          <a:p>
            <a:pPr lvl="1" eaLnBrk="1" hangingPunct="1">
              <a:defRPr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Selección de hembras de razas no estacionales</a:t>
            </a:r>
          </a:p>
          <a:p>
            <a:pPr lvl="1" eaLnBrk="1" hangingPunct="1">
              <a:defRPr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 hormonal exógena</a:t>
            </a:r>
          </a:p>
          <a:p>
            <a:pPr lvl="1" eaLnBrk="1" hangingPunct="1">
              <a:defRPr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de Fotoperiodo</a:t>
            </a:r>
          </a:p>
          <a:p>
            <a:pPr lvl="1" eaLnBrk="1" hangingPunct="1">
              <a:defRPr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Reducción del IEP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714752"/>
            <a:ext cx="2595562" cy="1770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867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500570"/>
            <a:ext cx="1571606" cy="20629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833947"/>
            <a:ext cx="2643190" cy="17621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819150" y="274638"/>
            <a:ext cx="7467600" cy="1143000"/>
          </a:xfrm>
        </p:spPr>
        <p:txBody>
          <a:bodyPr anchorCtr="1"/>
          <a:lstStyle/>
          <a:p>
            <a:pPr algn="ctr" eaLnBrk="1" hangingPunct="1">
              <a:defRPr/>
            </a:pPr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intensificación de la reproducción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00200"/>
            <a:ext cx="86868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Intervalo de partos normal de 12 meses:</a:t>
            </a:r>
          </a:p>
          <a:p>
            <a:pPr lvl="1" eaLnBrk="1" hangingPunct="1">
              <a:defRPr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Típico de la mayoría de los sistemas extensivos, el macho permanece con las hembras todo el tiempo.</a:t>
            </a:r>
          </a:p>
          <a:p>
            <a:pPr eaLnBrk="1" hangingPunct="1">
              <a:defRPr/>
            </a:pP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partos al año:</a:t>
            </a:r>
          </a:p>
          <a:p>
            <a:pPr lvl="1" eaLnBrk="1" hangingPunct="1">
              <a:defRPr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las hembras conciben un mes después del parto. IP=6 m</a:t>
            </a:r>
          </a:p>
          <a:p>
            <a:pPr lvl="1" eaLnBrk="1" hangingPunct="1">
              <a:defRPr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Desgaste fisiológico</a:t>
            </a:r>
          </a:p>
          <a:p>
            <a:pPr lvl="1" eaLnBrk="1" hangingPunct="1">
              <a:defRPr/>
            </a:pP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 razas no estacionales. Muy difícil.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96896"/>
            <a:ext cx="8229600" cy="4046550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Tres 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partos en 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años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ES_tradn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 de 8 meses 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 partos/h/año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Rebaño </a:t>
            </a: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dividido en dos grupos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Partos cada 4 meses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no queda preñada en su grupo, pasa al otro grupo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</a:t>
            </a: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hembras </a:t>
            </a: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pueden parir cada 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o 12 meses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4282" y="4000504"/>
          <a:ext cx="8715447" cy="185738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14375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</a:tblGrid>
              <a:tr h="464347">
                <a:tc>
                  <a:txBody>
                    <a:bodyPr/>
                    <a:lstStyle/>
                    <a:p>
                      <a:pPr algn="ctr"/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AÑO</a:t>
                      </a:r>
                      <a:r>
                        <a:rPr lang="es-VE" sz="2400" baseline="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</a:t>
                      </a:r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AÑO 2</a:t>
                      </a:r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grupo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19176" y="588961"/>
            <a:ext cx="7467600" cy="2268535"/>
          </a:xfrm>
        </p:spPr>
        <p:txBody>
          <a:bodyPr/>
          <a:lstStyle/>
          <a:p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Cuatro partos en tres años</a:t>
            </a:r>
          </a:p>
          <a:p>
            <a:pPr lvl="1"/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 de 9 meses </a:t>
            </a:r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1,33 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partos/h/año</a:t>
            </a:r>
            <a:endParaRPr lang="es-V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Rebaño dividido en 2 grupos</a:t>
            </a:r>
          </a:p>
          <a:p>
            <a:pPr lvl="1"/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no queda gestante en su grupo pasa al siguiente</a:t>
            </a:r>
          </a:p>
          <a:p>
            <a:pPr lvl="1"/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5710" y="3025377"/>
          <a:ext cx="8572580" cy="168950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85828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  <a:gridCol w="276816"/>
                <a:gridCol w="372080"/>
                <a:gridCol w="324448"/>
                <a:gridCol w="324448"/>
                <a:gridCol w="324448"/>
                <a:gridCol w="324448"/>
                <a:gridCol w="324448"/>
                <a:gridCol w="324448"/>
                <a:gridCol w="324448"/>
              </a:tblGrid>
              <a:tr h="410769">
                <a:tc>
                  <a:txBody>
                    <a:bodyPr/>
                    <a:lstStyle/>
                    <a:p>
                      <a:pPr algn="ctr"/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AÑO</a:t>
                      </a:r>
                      <a:r>
                        <a:rPr lang="es-VE" sz="2400" baseline="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</a:t>
                      </a:r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AÑO 2</a:t>
                      </a:r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</a:tr>
              <a:tr h="410769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grupo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10769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10769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57422" y="4857760"/>
          <a:ext cx="4357708" cy="192880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14376"/>
                <a:gridCol w="303611"/>
                <a:gridCol w="303611"/>
                <a:gridCol w="303611"/>
                <a:gridCol w="303611"/>
                <a:gridCol w="303611"/>
                <a:gridCol w="303611"/>
                <a:gridCol w="303611"/>
                <a:gridCol w="303611"/>
                <a:gridCol w="303611"/>
                <a:gridCol w="303611"/>
                <a:gridCol w="303611"/>
                <a:gridCol w="303611"/>
              </a:tblGrid>
              <a:tr h="509358">
                <a:tc>
                  <a:txBody>
                    <a:bodyPr/>
                    <a:lstStyle/>
                    <a:p>
                      <a:pPr algn="ctr"/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AÑO</a:t>
                      </a:r>
                      <a:r>
                        <a:rPr lang="es-VE" sz="2400" baseline="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</a:t>
                      </a:r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</a:tr>
              <a:tr h="645187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grupo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87128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87128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476250"/>
            <a:ext cx="8643997" cy="3313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CAMAL (</a:t>
            </a:r>
            <a:r>
              <a:rPr lang="es-ES_tradnl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Cornell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Alternate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Accelerated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Lambing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Tres partos en dos años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 de 8 meses 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 partos/h/año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grupos. Partos cada 2 meses.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las hembras pueden parir a intervalos de 8,10,12 m 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Reúne las ventajas de 2 partos al año y 3 en 2 años.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271" y="3721899"/>
          <a:ext cx="8715447" cy="27789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14375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  <a:gridCol w="333378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AÑO</a:t>
                      </a:r>
                      <a:r>
                        <a:rPr lang="es-VE" sz="2400" baseline="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</a:t>
                      </a:r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AÑO 2</a:t>
                      </a:r>
                      <a:endParaRPr lang="es-VE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grupo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es-VE" sz="16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s-VE" sz="16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600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357166"/>
            <a:ext cx="8358246" cy="6215106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STAR</a:t>
            </a:r>
          </a:p>
          <a:p>
            <a:pPr marL="742950" lvl="1" indent="-285750">
              <a:lnSpc>
                <a:spcPct val="90000"/>
              </a:lnSpc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Cinco partos en tres años</a:t>
            </a:r>
          </a:p>
          <a:p>
            <a:pPr marL="742950" lvl="1" indent="-285750">
              <a:lnSpc>
                <a:spcPct val="90000"/>
              </a:lnSpc>
            </a:pP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 de 7,2 meses – 1,67 partos/h/año</a:t>
            </a:r>
          </a:p>
          <a:p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rebaño se compone de 3 grupos, manejados individualmente</a:t>
            </a:r>
          </a:p>
          <a:p>
            <a:pPr lvl="1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Hembras en servicio y preñadas + machos</a:t>
            </a:r>
          </a:p>
          <a:p>
            <a:pPr lvl="1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Hembras en parto o lactantes + crías</a:t>
            </a:r>
          </a:p>
          <a:p>
            <a:pPr lvl="1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Corderos / cabritones en crecimiento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175" y="4357694"/>
            <a:ext cx="2186395" cy="21645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1"/>
          <p:cNvSpPr>
            <a:spLocks noChangeArrowheads="1"/>
          </p:cNvSpPr>
          <p:nvPr/>
        </p:nvSpPr>
        <p:spPr bwMode="auto">
          <a:xfrm>
            <a:off x="600075" y="260350"/>
            <a:ext cx="7859713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_tradnl" sz="24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57166"/>
            <a:ext cx="6143668" cy="608223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6" name="Content Placeholder 35"/>
          <p:cNvSpPr>
            <a:spLocks noGrp="1"/>
          </p:cNvSpPr>
          <p:nvPr>
            <p:ph sz="half" idx="1"/>
          </p:nvPr>
        </p:nvSpPr>
        <p:spPr>
          <a:xfrm>
            <a:off x="35496" y="168502"/>
            <a:ext cx="2714644" cy="6500858"/>
          </a:xfr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SzPct val="100000"/>
              <a:buNone/>
            </a:pPr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periodos de 73 d</a:t>
            </a:r>
          </a:p>
          <a:p>
            <a:pPr marL="419100" lvl="1" indent="-382588">
              <a:buSzPct val="100000"/>
              <a:buNone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Gestación: 146 d </a:t>
            </a:r>
          </a:p>
          <a:p>
            <a:pPr marL="419100" lvl="1" indent="-382588">
              <a:buSzPct val="100000"/>
              <a:buNone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73 x 2 = 146</a:t>
            </a:r>
          </a:p>
          <a:p>
            <a:pPr marL="419100" lvl="1" indent="-382588">
              <a:buSzPct val="100000"/>
              <a:buNone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s-ES_tradnl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 x 5 =365 d</a:t>
            </a:r>
          </a:p>
          <a:p>
            <a:pPr marL="550862" indent="-514350">
              <a:buSzPct val="100000"/>
              <a:buFont typeface="+mj-lt"/>
              <a:buAutoNum type="arabicPeriod"/>
            </a:pPr>
            <a:r>
              <a:rPr lang="es-VE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 rebaño </a:t>
            </a:r>
          </a:p>
          <a:p>
            <a:pPr marL="550862" indent="-514350">
              <a:buSzPct val="100000"/>
              <a:buNone/>
            </a:pPr>
            <a:r>
              <a:rPr lang="es-VE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s-VE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(30 d P1)</a:t>
            </a:r>
          </a:p>
          <a:p>
            <a:pPr marL="550862" indent="-514350">
              <a:buSzPct val="100000"/>
              <a:buFont typeface="+mj-lt"/>
              <a:buAutoNum type="arabicPeriod" startAt="2"/>
            </a:pPr>
            <a:r>
              <a:rPr lang="es-VE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 rebaño </a:t>
            </a:r>
          </a:p>
          <a:p>
            <a:pPr marL="550862" indent="-514350">
              <a:buSzPct val="100000"/>
              <a:buNone/>
            </a:pPr>
            <a:r>
              <a:rPr lang="es-VE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(30 d P2)</a:t>
            </a:r>
          </a:p>
          <a:p>
            <a:pPr marL="550862" indent="-514350">
              <a:buFont typeface="+mj-lt"/>
              <a:buAutoNum type="arabicPeriod" startAt="3"/>
            </a:pPr>
            <a:r>
              <a:rPr lang="es-VE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Separar </a:t>
            </a:r>
            <a:r>
              <a:rPr lang="es-VE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</a:t>
            </a:r>
            <a:r>
              <a:rPr lang="es-VE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Parto</a:t>
            </a:r>
          </a:p>
          <a:p>
            <a:pPr marL="550862" indent="-514350">
              <a:buFont typeface="+mj-lt"/>
              <a:buAutoNum type="arabicPeriod" startAt="3"/>
            </a:pPr>
            <a:r>
              <a:rPr lang="es-V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 rebañ0</a:t>
            </a:r>
          </a:p>
          <a:p>
            <a:pPr marL="550862" indent="-514350">
              <a:buNone/>
            </a:pPr>
            <a:r>
              <a:rPr lang="es-V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(30 d P3)</a:t>
            </a:r>
          </a:p>
          <a:p>
            <a:pPr marL="550862" indent="-514350"/>
            <a:r>
              <a:rPr lang="es-VE" sz="1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 1er grupo</a:t>
            </a:r>
          </a:p>
          <a:p>
            <a:pPr marL="550862" indent="-514350">
              <a:buFont typeface="+mj-lt"/>
              <a:buAutoNum type="arabicPeriod" startAt="5"/>
            </a:pPr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Luego del 3er periodo…</a:t>
            </a:r>
            <a:endParaRPr lang="es-V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ontent Placeholder 3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V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29322" y="1428736"/>
            <a:ext cx="1857388" cy="135732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6322231" y="3536157"/>
            <a:ext cx="2214578" cy="71438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4714877" y="5000636"/>
            <a:ext cx="235745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3214678" y="3500438"/>
            <a:ext cx="2214578" cy="78581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929058" y="1428736"/>
            <a:ext cx="2000264" cy="135732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911403" y="927279"/>
            <a:ext cx="1288753" cy="751392"/>
            <a:chOff x="5911403" y="927279"/>
            <a:chExt cx="1288753" cy="751392"/>
          </a:xfrm>
        </p:grpSpPr>
        <p:sp>
          <p:nvSpPr>
            <p:cNvPr id="28" name="Freeform 27"/>
            <p:cNvSpPr/>
            <p:nvPr/>
          </p:nvSpPr>
          <p:spPr>
            <a:xfrm>
              <a:off x="5911403" y="927279"/>
              <a:ext cx="1288753" cy="350824"/>
            </a:xfrm>
            <a:custGeom>
              <a:avLst/>
              <a:gdLst>
                <a:gd name="connsiteX0" fmla="*/ 0 w 1288753"/>
                <a:gd name="connsiteY0" fmla="*/ 0 h 350824"/>
                <a:gd name="connsiteX1" fmla="*/ 231820 w 1288753"/>
                <a:gd name="connsiteY1" fmla="*/ 25758 h 350824"/>
                <a:gd name="connsiteX2" fmla="*/ 270456 w 1288753"/>
                <a:gd name="connsiteY2" fmla="*/ 38636 h 350824"/>
                <a:gd name="connsiteX3" fmla="*/ 412124 w 1288753"/>
                <a:gd name="connsiteY3" fmla="*/ 64394 h 350824"/>
                <a:gd name="connsiteX4" fmla="*/ 618186 w 1288753"/>
                <a:gd name="connsiteY4" fmla="*/ 103031 h 350824"/>
                <a:gd name="connsiteX5" fmla="*/ 695459 w 1288753"/>
                <a:gd name="connsiteY5" fmla="*/ 128789 h 350824"/>
                <a:gd name="connsiteX6" fmla="*/ 734096 w 1288753"/>
                <a:gd name="connsiteY6" fmla="*/ 141667 h 350824"/>
                <a:gd name="connsiteX7" fmla="*/ 798490 w 1288753"/>
                <a:gd name="connsiteY7" fmla="*/ 154546 h 350824"/>
                <a:gd name="connsiteX8" fmla="*/ 837127 w 1288753"/>
                <a:gd name="connsiteY8" fmla="*/ 180304 h 350824"/>
                <a:gd name="connsiteX9" fmla="*/ 1004552 w 1288753"/>
                <a:gd name="connsiteY9" fmla="*/ 206062 h 350824"/>
                <a:gd name="connsiteX10" fmla="*/ 1133341 w 1288753"/>
                <a:gd name="connsiteY10" fmla="*/ 257577 h 350824"/>
                <a:gd name="connsiteX11" fmla="*/ 1262129 w 1288753"/>
                <a:gd name="connsiteY11" fmla="*/ 334851 h 350824"/>
                <a:gd name="connsiteX12" fmla="*/ 1236372 w 1288753"/>
                <a:gd name="connsiteY12" fmla="*/ 321972 h 350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8753" h="350824">
                  <a:moveTo>
                    <a:pt x="0" y="0"/>
                  </a:moveTo>
                  <a:cubicBezTo>
                    <a:pt x="79011" y="6584"/>
                    <a:pt x="154858" y="8656"/>
                    <a:pt x="231820" y="25758"/>
                  </a:cubicBezTo>
                  <a:cubicBezTo>
                    <a:pt x="245072" y="28703"/>
                    <a:pt x="257286" y="35344"/>
                    <a:pt x="270456" y="38636"/>
                  </a:cubicBezTo>
                  <a:cubicBezTo>
                    <a:pt x="344973" y="57265"/>
                    <a:pt x="331729" y="47166"/>
                    <a:pt x="412124" y="64394"/>
                  </a:cubicBezTo>
                  <a:cubicBezTo>
                    <a:pt x="603375" y="105377"/>
                    <a:pt x="426604" y="79083"/>
                    <a:pt x="618186" y="103031"/>
                  </a:cubicBezTo>
                  <a:lnTo>
                    <a:pt x="695459" y="128789"/>
                  </a:lnTo>
                  <a:cubicBezTo>
                    <a:pt x="708338" y="133082"/>
                    <a:pt x="720784" y="139005"/>
                    <a:pt x="734096" y="141667"/>
                  </a:cubicBezTo>
                  <a:lnTo>
                    <a:pt x="798490" y="154546"/>
                  </a:lnTo>
                  <a:cubicBezTo>
                    <a:pt x="811369" y="163132"/>
                    <a:pt x="822634" y="174869"/>
                    <a:pt x="837127" y="180304"/>
                  </a:cubicBezTo>
                  <a:cubicBezTo>
                    <a:pt x="866627" y="191367"/>
                    <a:pt x="988635" y="204072"/>
                    <a:pt x="1004552" y="206062"/>
                  </a:cubicBezTo>
                  <a:cubicBezTo>
                    <a:pt x="1059832" y="224489"/>
                    <a:pt x="1085971" y="229155"/>
                    <a:pt x="1133341" y="257577"/>
                  </a:cubicBezTo>
                  <a:cubicBezTo>
                    <a:pt x="1288753" y="350824"/>
                    <a:pt x="1144372" y="275973"/>
                    <a:pt x="1262129" y="334851"/>
                  </a:cubicBezTo>
                  <a:lnTo>
                    <a:pt x="1236372" y="321972"/>
                  </a:lnTo>
                </a:path>
              </a:pathLst>
            </a:cu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911403" y="1376057"/>
              <a:ext cx="1000508" cy="302614"/>
            </a:xfrm>
            <a:custGeom>
              <a:avLst/>
              <a:gdLst>
                <a:gd name="connsiteX0" fmla="*/ 0 w 1000508"/>
                <a:gd name="connsiteY0" fmla="*/ 14861 h 302614"/>
                <a:gd name="connsiteX1" fmla="*/ 64394 w 1000508"/>
                <a:gd name="connsiteY1" fmla="*/ 1982 h 302614"/>
                <a:gd name="connsiteX2" fmla="*/ 141667 w 1000508"/>
                <a:gd name="connsiteY2" fmla="*/ 27740 h 302614"/>
                <a:gd name="connsiteX3" fmla="*/ 218941 w 1000508"/>
                <a:gd name="connsiteY3" fmla="*/ 40619 h 302614"/>
                <a:gd name="connsiteX4" fmla="*/ 309093 w 1000508"/>
                <a:gd name="connsiteY4" fmla="*/ 66377 h 302614"/>
                <a:gd name="connsiteX5" fmla="*/ 347729 w 1000508"/>
                <a:gd name="connsiteY5" fmla="*/ 79256 h 302614"/>
                <a:gd name="connsiteX6" fmla="*/ 437882 w 1000508"/>
                <a:gd name="connsiteY6" fmla="*/ 92135 h 302614"/>
                <a:gd name="connsiteX7" fmla="*/ 489397 w 1000508"/>
                <a:gd name="connsiteY7" fmla="*/ 105013 h 302614"/>
                <a:gd name="connsiteX8" fmla="*/ 618186 w 1000508"/>
                <a:gd name="connsiteY8" fmla="*/ 130771 h 302614"/>
                <a:gd name="connsiteX9" fmla="*/ 695459 w 1000508"/>
                <a:gd name="connsiteY9" fmla="*/ 156529 h 302614"/>
                <a:gd name="connsiteX10" fmla="*/ 734096 w 1000508"/>
                <a:gd name="connsiteY10" fmla="*/ 182287 h 302614"/>
                <a:gd name="connsiteX11" fmla="*/ 785611 w 1000508"/>
                <a:gd name="connsiteY11" fmla="*/ 195166 h 302614"/>
                <a:gd name="connsiteX12" fmla="*/ 862884 w 1000508"/>
                <a:gd name="connsiteY12" fmla="*/ 220923 h 302614"/>
                <a:gd name="connsiteX13" fmla="*/ 914400 w 1000508"/>
                <a:gd name="connsiteY13" fmla="*/ 259560 h 302614"/>
                <a:gd name="connsiteX14" fmla="*/ 978794 w 1000508"/>
                <a:gd name="connsiteY14" fmla="*/ 285318 h 3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508" h="302614">
                  <a:moveTo>
                    <a:pt x="0" y="14861"/>
                  </a:moveTo>
                  <a:cubicBezTo>
                    <a:pt x="21465" y="10568"/>
                    <a:pt x="42594" y="0"/>
                    <a:pt x="64394" y="1982"/>
                  </a:cubicBezTo>
                  <a:cubicBezTo>
                    <a:pt x="91433" y="4440"/>
                    <a:pt x="114885" y="23276"/>
                    <a:pt x="141667" y="27740"/>
                  </a:cubicBezTo>
                  <a:lnTo>
                    <a:pt x="218941" y="40619"/>
                  </a:lnTo>
                  <a:cubicBezTo>
                    <a:pt x="311576" y="71498"/>
                    <a:pt x="195894" y="34034"/>
                    <a:pt x="309093" y="66377"/>
                  </a:cubicBezTo>
                  <a:cubicBezTo>
                    <a:pt x="322146" y="70106"/>
                    <a:pt x="334417" y="76594"/>
                    <a:pt x="347729" y="79256"/>
                  </a:cubicBezTo>
                  <a:cubicBezTo>
                    <a:pt x="377496" y="85209"/>
                    <a:pt x="408016" y="86705"/>
                    <a:pt x="437882" y="92135"/>
                  </a:cubicBezTo>
                  <a:cubicBezTo>
                    <a:pt x="455297" y="95301"/>
                    <a:pt x="472041" y="101542"/>
                    <a:pt x="489397" y="105013"/>
                  </a:cubicBezTo>
                  <a:cubicBezTo>
                    <a:pt x="559013" y="118936"/>
                    <a:pt x="558362" y="112824"/>
                    <a:pt x="618186" y="130771"/>
                  </a:cubicBezTo>
                  <a:cubicBezTo>
                    <a:pt x="644192" y="138573"/>
                    <a:pt x="672868" y="141468"/>
                    <a:pt x="695459" y="156529"/>
                  </a:cubicBezTo>
                  <a:cubicBezTo>
                    <a:pt x="708338" y="165115"/>
                    <a:pt x="719869" y="176190"/>
                    <a:pt x="734096" y="182287"/>
                  </a:cubicBezTo>
                  <a:cubicBezTo>
                    <a:pt x="750365" y="189260"/>
                    <a:pt x="768657" y="190080"/>
                    <a:pt x="785611" y="195166"/>
                  </a:cubicBezTo>
                  <a:cubicBezTo>
                    <a:pt x="811617" y="202968"/>
                    <a:pt x="862884" y="220923"/>
                    <a:pt x="862884" y="220923"/>
                  </a:cubicBezTo>
                  <a:cubicBezTo>
                    <a:pt x="880056" y="233802"/>
                    <a:pt x="895201" y="249960"/>
                    <a:pt x="914400" y="259560"/>
                  </a:cubicBezTo>
                  <a:cubicBezTo>
                    <a:pt x="1000508" y="302614"/>
                    <a:pt x="943554" y="250078"/>
                    <a:pt x="978794" y="285318"/>
                  </a:cubicBezTo>
                </a:path>
              </a:pathLst>
            </a:cu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>
              <a:off x="5715008" y="1142984"/>
              <a:ext cx="428628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8" idx="12"/>
              <a:endCxn id="29" idx="14"/>
            </p:cNvCxnSpPr>
            <p:nvPr/>
          </p:nvCxnSpPr>
          <p:spPr>
            <a:xfrm flipH="1">
              <a:off x="6890197" y="1249251"/>
              <a:ext cx="257578" cy="412124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786710" y="2691685"/>
            <a:ext cx="610315" cy="1221478"/>
            <a:chOff x="7786710" y="2691685"/>
            <a:chExt cx="610315" cy="1221478"/>
          </a:xfrm>
        </p:grpSpPr>
        <p:sp>
          <p:nvSpPr>
            <p:cNvPr id="42" name="Freeform 41"/>
            <p:cNvSpPr/>
            <p:nvPr/>
          </p:nvSpPr>
          <p:spPr>
            <a:xfrm>
              <a:off x="8281115" y="2691685"/>
              <a:ext cx="115910" cy="1221478"/>
            </a:xfrm>
            <a:custGeom>
              <a:avLst/>
              <a:gdLst>
                <a:gd name="connsiteX0" fmla="*/ 0 w 115910"/>
                <a:gd name="connsiteY0" fmla="*/ 0 h 1221478"/>
                <a:gd name="connsiteX1" fmla="*/ 38637 w 115910"/>
                <a:gd name="connsiteY1" fmla="*/ 128788 h 1221478"/>
                <a:gd name="connsiteX2" fmla="*/ 51516 w 115910"/>
                <a:gd name="connsiteY2" fmla="*/ 167425 h 1221478"/>
                <a:gd name="connsiteX3" fmla="*/ 25758 w 115910"/>
                <a:gd name="connsiteY3" fmla="*/ 231819 h 1221478"/>
                <a:gd name="connsiteX4" fmla="*/ 38637 w 115910"/>
                <a:gd name="connsiteY4" fmla="*/ 334850 h 1221478"/>
                <a:gd name="connsiteX5" fmla="*/ 77274 w 115910"/>
                <a:gd name="connsiteY5" fmla="*/ 463639 h 1221478"/>
                <a:gd name="connsiteX6" fmla="*/ 103031 w 115910"/>
                <a:gd name="connsiteY6" fmla="*/ 540912 h 1221478"/>
                <a:gd name="connsiteX7" fmla="*/ 115910 w 115910"/>
                <a:gd name="connsiteY7" fmla="*/ 618185 h 1221478"/>
                <a:gd name="connsiteX8" fmla="*/ 103031 w 115910"/>
                <a:gd name="connsiteY8" fmla="*/ 746974 h 1221478"/>
                <a:gd name="connsiteX9" fmla="*/ 90153 w 115910"/>
                <a:gd name="connsiteY9" fmla="*/ 798490 h 1221478"/>
                <a:gd name="connsiteX10" fmla="*/ 103031 w 115910"/>
                <a:gd name="connsiteY10" fmla="*/ 1030309 h 1221478"/>
                <a:gd name="connsiteX11" fmla="*/ 90153 w 115910"/>
                <a:gd name="connsiteY11" fmla="*/ 1107583 h 1221478"/>
                <a:gd name="connsiteX12" fmla="*/ 64395 w 115910"/>
                <a:gd name="connsiteY12" fmla="*/ 1210614 h 1221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910" h="1221478">
                  <a:moveTo>
                    <a:pt x="0" y="0"/>
                  </a:moveTo>
                  <a:cubicBezTo>
                    <a:pt x="19464" y="77856"/>
                    <a:pt x="7281" y="34722"/>
                    <a:pt x="38637" y="128788"/>
                  </a:cubicBezTo>
                  <a:lnTo>
                    <a:pt x="51516" y="167425"/>
                  </a:lnTo>
                  <a:cubicBezTo>
                    <a:pt x="42930" y="188890"/>
                    <a:pt x="27531" y="208769"/>
                    <a:pt x="25758" y="231819"/>
                  </a:cubicBezTo>
                  <a:cubicBezTo>
                    <a:pt x="23103" y="266328"/>
                    <a:pt x="32947" y="300710"/>
                    <a:pt x="38637" y="334850"/>
                  </a:cubicBezTo>
                  <a:cubicBezTo>
                    <a:pt x="45125" y="373780"/>
                    <a:pt x="65822" y="429284"/>
                    <a:pt x="77274" y="463639"/>
                  </a:cubicBezTo>
                  <a:cubicBezTo>
                    <a:pt x="77275" y="463643"/>
                    <a:pt x="103030" y="540907"/>
                    <a:pt x="103031" y="540912"/>
                  </a:cubicBezTo>
                  <a:lnTo>
                    <a:pt x="115910" y="618185"/>
                  </a:lnTo>
                  <a:cubicBezTo>
                    <a:pt x="111617" y="661115"/>
                    <a:pt x="109132" y="704264"/>
                    <a:pt x="103031" y="746974"/>
                  </a:cubicBezTo>
                  <a:cubicBezTo>
                    <a:pt x="100528" y="764497"/>
                    <a:pt x="90153" y="780790"/>
                    <a:pt x="90153" y="798490"/>
                  </a:cubicBezTo>
                  <a:cubicBezTo>
                    <a:pt x="90153" y="875882"/>
                    <a:pt x="98738" y="953036"/>
                    <a:pt x="103031" y="1030309"/>
                  </a:cubicBezTo>
                  <a:cubicBezTo>
                    <a:pt x="98738" y="1056067"/>
                    <a:pt x="96486" y="1082249"/>
                    <a:pt x="90153" y="1107583"/>
                  </a:cubicBezTo>
                  <a:cubicBezTo>
                    <a:pt x="61680" y="1221478"/>
                    <a:pt x="64395" y="1148700"/>
                    <a:pt x="64395" y="1210614"/>
                  </a:cubicBezTo>
                </a:path>
              </a:pathLst>
            </a:cu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817476" y="2820473"/>
              <a:ext cx="90152" cy="991673"/>
            </a:xfrm>
            <a:custGeom>
              <a:avLst/>
              <a:gdLst>
                <a:gd name="connsiteX0" fmla="*/ 0 w 90152"/>
                <a:gd name="connsiteY0" fmla="*/ 0 h 991673"/>
                <a:gd name="connsiteX1" fmla="*/ 12879 w 90152"/>
                <a:gd name="connsiteY1" fmla="*/ 38637 h 991673"/>
                <a:gd name="connsiteX2" fmla="*/ 51516 w 90152"/>
                <a:gd name="connsiteY2" fmla="*/ 115910 h 991673"/>
                <a:gd name="connsiteX3" fmla="*/ 64394 w 90152"/>
                <a:gd name="connsiteY3" fmla="*/ 218941 h 991673"/>
                <a:gd name="connsiteX4" fmla="*/ 90152 w 90152"/>
                <a:gd name="connsiteY4" fmla="*/ 566671 h 991673"/>
                <a:gd name="connsiteX5" fmla="*/ 64394 w 90152"/>
                <a:gd name="connsiteY5" fmla="*/ 656823 h 991673"/>
                <a:gd name="connsiteX6" fmla="*/ 51516 w 90152"/>
                <a:gd name="connsiteY6" fmla="*/ 772733 h 991673"/>
                <a:gd name="connsiteX7" fmla="*/ 38637 w 90152"/>
                <a:gd name="connsiteY7" fmla="*/ 837127 h 991673"/>
                <a:gd name="connsiteX8" fmla="*/ 38637 w 90152"/>
                <a:gd name="connsiteY8" fmla="*/ 991673 h 99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152" h="991673">
                  <a:moveTo>
                    <a:pt x="0" y="0"/>
                  </a:moveTo>
                  <a:cubicBezTo>
                    <a:pt x="4293" y="12879"/>
                    <a:pt x="6808" y="26495"/>
                    <a:pt x="12879" y="38637"/>
                  </a:cubicBezTo>
                  <a:cubicBezTo>
                    <a:pt x="62812" y="138501"/>
                    <a:pt x="19144" y="18794"/>
                    <a:pt x="51516" y="115910"/>
                  </a:cubicBezTo>
                  <a:cubicBezTo>
                    <a:pt x="55809" y="150254"/>
                    <a:pt x="62166" y="184402"/>
                    <a:pt x="64394" y="218941"/>
                  </a:cubicBezTo>
                  <a:cubicBezTo>
                    <a:pt x="86941" y="568437"/>
                    <a:pt x="51709" y="412899"/>
                    <a:pt x="90152" y="566671"/>
                  </a:cubicBezTo>
                  <a:cubicBezTo>
                    <a:pt x="80535" y="595523"/>
                    <a:pt x="69014" y="626789"/>
                    <a:pt x="64394" y="656823"/>
                  </a:cubicBezTo>
                  <a:cubicBezTo>
                    <a:pt x="58483" y="695245"/>
                    <a:pt x="57014" y="734249"/>
                    <a:pt x="51516" y="772733"/>
                  </a:cubicBezTo>
                  <a:cubicBezTo>
                    <a:pt x="48420" y="794403"/>
                    <a:pt x="39922" y="815275"/>
                    <a:pt x="38637" y="837127"/>
                  </a:cubicBezTo>
                  <a:cubicBezTo>
                    <a:pt x="35612" y="888553"/>
                    <a:pt x="38637" y="940158"/>
                    <a:pt x="38637" y="991673"/>
                  </a:cubicBezTo>
                </a:path>
              </a:pathLst>
            </a:cu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cxnSp>
          <p:nvCxnSpPr>
            <p:cNvPr id="45" name="Straight Connector 44"/>
            <p:cNvCxnSpPr>
              <a:endCxn id="42" idx="0"/>
            </p:cNvCxnSpPr>
            <p:nvPr/>
          </p:nvCxnSpPr>
          <p:spPr>
            <a:xfrm flipV="1">
              <a:off x="7786710" y="2691685"/>
              <a:ext cx="494405" cy="94373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3" idx="8"/>
              <a:endCxn id="42" idx="12"/>
            </p:cNvCxnSpPr>
            <p:nvPr/>
          </p:nvCxnSpPr>
          <p:spPr>
            <a:xfrm>
              <a:off x="7856113" y="3812146"/>
              <a:ext cx="489397" cy="90153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 rot="19248009">
            <a:off x="7182448" y="4853731"/>
            <a:ext cx="421319" cy="498483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grpSp>
        <p:nvGrpSpPr>
          <p:cNvPr id="63" name="Group 62"/>
          <p:cNvGrpSpPr/>
          <p:nvPr/>
        </p:nvGrpSpPr>
        <p:grpSpPr>
          <a:xfrm>
            <a:off x="6133053" y="5072074"/>
            <a:ext cx="1233662" cy="785818"/>
            <a:chOff x="6133053" y="5072074"/>
            <a:chExt cx="1233662" cy="785818"/>
          </a:xfrm>
        </p:grpSpPr>
        <p:sp>
          <p:nvSpPr>
            <p:cNvPr id="53" name="Freeform 52"/>
            <p:cNvSpPr/>
            <p:nvPr/>
          </p:nvSpPr>
          <p:spPr>
            <a:xfrm>
              <a:off x="6181859" y="5395972"/>
              <a:ext cx="1184856" cy="461920"/>
            </a:xfrm>
            <a:custGeom>
              <a:avLst/>
              <a:gdLst>
                <a:gd name="connsiteX0" fmla="*/ 0 w 1184856"/>
                <a:gd name="connsiteY0" fmla="*/ 425002 h 461920"/>
                <a:gd name="connsiteX1" fmla="*/ 115910 w 1184856"/>
                <a:gd name="connsiteY1" fmla="*/ 437881 h 461920"/>
                <a:gd name="connsiteX2" fmla="*/ 193183 w 1184856"/>
                <a:gd name="connsiteY2" fmla="*/ 412123 h 461920"/>
                <a:gd name="connsiteX3" fmla="*/ 231820 w 1184856"/>
                <a:gd name="connsiteY3" fmla="*/ 425002 h 461920"/>
                <a:gd name="connsiteX4" fmla="*/ 412124 w 1184856"/>
                <a:gd name="connsiteY4" fmla="*/ 399245 h 461920"/>
                <a:gd name="connsiteX5" fmla="*/ 540913 w 1184856"/>
                <a:gd name="connsiteY5" fmla="*/ 334850 h 461920"/>
                <a:gd name="connsiteX6" fmla="*/ 579549 w 1184856"/>
                <a:gd name="connsiteY6" fmla="*/ 309092 h 461920"/>
                <a:gd name="connsiteX7" fmla="*/ 643944 w 1184856"/>
                <a:gd name="connsiteY7" fmla="*/ 296214 h 461920"/>
                <a:gd name="connsiteX8" fmla="*/ 695459 w 1184856"/>
                <a:gd name="connsiteY8" fmla="*/ 283335 h 461920"/>
                <a:gd name="connsiteX9" fmla="*/ 785611 w 1184856"/>
                <a:gd name="connsiteY9" fmla="*/ 231819 h 461920"/>
                <a:gd name="connsiteX10" fmla="*/ 850006 w 1184856"/>
                <a:gd name="connsiteY10" fmla="*/ 218940 h 461920"/>
                <a:gd name="connsiteX11" fmla="*/ 965916 w 1184856"/>
                <a:gd name="connsiteY11" fmla="*/ 180304 h 461920"/>
                <a:gd name="connsiteX12" fmla="*/ 1056068 w 1184856"/>
                <a:gd name="connsiteY12" fmla="*/ 115909 h 461920"/>
                <a:gd name="connsiteX13" fmla="*/ 1133341 w 1184856"/>
                <a:gd name="connsiteY13" fmla="*/ 64394 h 461920"/>
                <a:gd name="connsiteX14" fmla="*/ 1171978 w 1184856"/>
                <a:gd name="connsiteY14" fmla="*/ 38636 h 461920"/>
                <a:gd name="connsiteX15" fmla="*/ 1184856 w 1184856"/>
                <a:gd name="connsiteY15" fmla="*/ 0 h 46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4856" h="461920">
                  <a:moveTo>
                    <a:pt x="0" y="425002"/>
                  </a:moveTo>
                  <a:cubicBezTo>
                    <a:pt x="55378" y="461920"/>
                    <a:pt x="31782" y="458913"/>
                    <a:pt x="115910" y="437881"/>
                  </a:cubicBezTo>
                  <a:cubicBezTo>
                    <a:pt x="142250" y="431296"/>
                    <a:pt x="193183" y="412123"/>
                    <a:pt x="193183" y="412123"/>
                  </a:cubicBezTo>
                  <a:cubicBezTo>
                    <a:pt x="206062" y="416416"/>
                    <a:pt x="218244" y="425002"/>
                    <a:pt x="231820" y="425002"/>
                  </a:cubicBezTo>
                  <a:cubicBezTo>
                    <a:pt x="344679" y="425002"/>
                    <a:pt x="340621" y="423077"/>
                    <a:pt x="412124" y="399245"/>
                  </a:cubicBezTo>
                  <a:cubicBezTo>
                    <a:pt x="504125" y="337910"/>
                    <a:pt x="459364" y="355237"/>
                    <a:pt x="540913" y="334850"/>
                  </a:cubicBezTo>
                  <a:cubicBezTo>
                    <a:pt x="553792" y="326264"/>
                    <a:pt x="565056" y="314527"/>
                    <a:pt x="579549" y="309092"/>
                  </a:cubicBezTo>
                  <a:cubicBezTo>
                    <a:pt x="600045" y="301406"/>
                    <a:pt x="622575" y="300962"/>
                    <a:pt x="643944" y="296214"/>
                  </a:cubicBezTo>
                  <a:cubicBezTo>
                    <a:pt x="661223" y="292374"/>
                    <a:pt x="678287" y="287628"/>
                    <a:pt x="695459" y="283335"/>
                  </a:cubicBezTo>
                  <a:cubicBezTo>
                    <a:pt x="723721" y="264494"/>
                    <a:pt x="752933" y="242712"/>
                    <a:pt x="785611" y="231819"/>
                  </a:cubicBezTo>
                  <a:cubicBezTo>
                    <a:pt x="806378" y="224897"/>
                    <a:pt x="828958" y="224954"/>
                    <a:pt x="850006" y="218940"/>
                  </a:cubicBezTo>
                  <a:cubicBezTo>
                    <a:pt x="889166" y="207752"/>
                    <a:pt x="965916" y="180304"/>
                    <a:pt x="965916" y="180304"/>
                  </a:cubicBezTo>
                  <a:cubicBezTo>
                    <a:pt x="1069994" y="41530"/>
                    <a:pt x="938520" y="194273"/>
                    <a:pt x="1056068" y="115909"/>
                  </a:cubicBezTo>
                  <a:cubicBezTo>
                    <a:pt x="1162798" y="44757"/>
                    <a:pt x="985442" y="101369"/>
                    <a:pt x="1133341" y="64394"/>
                  </a:cubicBezTo>
                  <a:cubicBezTo>
                    <a:pt x="1146220" y="55808"/>
                    <a:pt x="1162309" y="50723"/>
                    <a:pt x="1171978" y="38636"/>
                  </a:cubicBezTo>
                  <a:cubicBezTo>
                    <a:pt x="1180458" y="28036"/>
                    <a:pt x="1184856" y="0"/>
                    <a:pt x="1184856" y="0"/>
                  </a:cubicBezTo>
                </a:path>
              </a:pathLst>
            </a:cu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6133053" y="5100034"/>
              <a:ext cx="924570" cy="296214"/>
            </a:xfrm>
            <a:custGeom>
              <a:avLst/>
              <a:gdLst>
                <a:gd name="connsiteX0" fmla="*/ 23048 w 924570"/>
                <a:gd name="connsiteY0" fmla="*/ 296214 h 296214"/>
                <a:gd name="connsiteX1" fmla="*/ 113201 w 924570"/>
                <a:gd name="connsiteY1" fmla="*/ 296214 h 296214"/>
                <a:gd name="connsiteX2" fmla="*/ 177595 w 924570"/>
                <a:gd name="connsiteY2" fmla="*/ 283335 h 296214"/>
                <a:gd name="connsiteX3" fmla="*/ 383657 w 924570"/>
                <a:gd name="connsiteY3" fmla="*/ 244698 h 296214"/>
                <a:gd name="connsiteX4" fmla="*/ 435172 w 924570"/>
                <a:gd name="connsiteY4" fmla="*/ 218941 h 296214"/>
                <a:gd name="connsiteX5" fmla="*/ 525324 w 924570"/>
                <a:gd name="connsiteY5" fmla="*/ 193183 h 296214"/>
                <a:gd name="connsiteX6" fmla="*/ 538203 w 924570"/>
                <a:gd name="connsiteY6" fmla="*/ 154546 h 296214"/>
                <a:gd name="connsiteX7" fmla="*/ 679871 w 924570"/>
                <a:gd name="connsiteY7" fmla="*/ 141667 h 296214"/>
                <a:gd name="connsiteX8" fmla="*/ 718508 w 924570"/>
                <a:gd name="connsiteY8" fmla="*/ 128789 h 296214"/>
                <a:gd name="connsiteX9" fmla="*/ 744265 w 924570"/>
                <a:gd name="connsiteY9" fmla="*/ 90152 h 296214"/>
                <a:gd name="connsiteX10" fmla="*/ 782902 w 924570"/>
                <a:gd name="connsiteY10" fmla="*/ 77273 h 296214"/>
                <a:gd name="connsiteX11" fmla="*/ 873054 w 924570"/>
                <a:gd name="connsiteY11" fmla="*/ 51515 h 296214"/>
                <a:gd name="connsiteX12" fmla="*/ 924570 w 924570"/>
                <a:gd name="connsiteY12" fmla="*/ 0 h 29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4570" h="296214">
                  <a:moveTo>
                    <a:pt x="23048" y="296214"/>
                  </a:moveTo>
                  <a:cubicBezTo>
                    <a:pt x="115686" y="265335"/>
                    <a:pt x="0" y="296214"/>
                    <a:pt x="113201" y="296214"/>
                  </a:cubicBezTo>
                  <a:cubicBezTo>
                    <a:pt x="135091" y="296214"/>
                    <a:pt x="156130" y="287628"/>
                    <a:pt x="177595" y="283335"/>
                  </a:cubicBezTo>
                  <a:cubicBezTo>
                    <a:pt x="273073" y="219683"/>
                    <a:pt x="163666" y="283519"/>
                    <a:pt x="383657" y="244698"/>
                  </a:cubicBezTo>
                  <a:cubicBezTo>
                    <a:pt x="402563" y="241362"/>
                    <a:pt x="417526" y="226504"/>
                    <a:pt x="435172" y="218941"/>
                  </a:cubicBezTo>
                  <a:cubicBezTo>
                    <a:pt x="461039" y="207855"/>
                    <a:pt x="499182" y="199719"/>
                    <a:pt x="525324" y="193183"/>
                  </a:cubicBezTo>
                  <a:cubicBezTo>
                    <a:pt x="529617" y="180304"/>
                    <a:pt x="525324" y="158839"/>
                    <a:pt x="538203" y="154546"/>
                  </a:cubicBezTo>
                  <a:cubicBezTo>
                    <a:pt x="583187" y="139551"/>
                    <a:pt x="632930" y="148373"/>
                    <a:pt x="679871" y="141667"/>
                  </a:cubicBezTo>
                  <a:cubicBezTo>
                    <a:pt x="693310" y="139747"/>
                    <a:pt x="705629" y="133082"/>
                    <a:pt x="718508" y="128789"/>
                  </a:cubicBezTo>
                  <a:cubicBezTo>
                    <a:pt x="727094" y="115910"/>
                    <a:pt x="732178" y="99821"/>
                    <a:pt x="744265" y="90152"/>
                  </a:cubicBezTo>
                  <a:cubicBezTo>
                    <a:pt x="754866" y="81671"/>
                    <a:pt x="769849" y="81003"/>
                    <a:pt x="782902" y="77273"/>
                  </a:cubicBezTo>
                  <a:cubicBezTo>
                    <a:pt x="896102" y="44930"/>
                    <a:pt x="780415" y="82395"/>
                    <a:pt x="873054" y="51515"/>
                  </a:cubicBezTo>
                  <a:cubicBezTo>
                    <a:pt x="904137" y="4892"/>
                    <a:pt x="884968" y="19801"/>
                    <a:pt x="924570" y="0"/>
                  </a:cubicBezTo>
                </a:path>
              </a:pathLst>
            </a:cu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cxnSp>
          <p:nvCxnSpPr>
            <p:cNvPr id="57" name="Straight Connector 56"/>
            <p:cNvCxnSpPr>
              <a:endCxn id="53" idx="0"/>
            </p:cNvCxnSpPr>
            <p:nvPr/>
          </p:nvCxnSpPr>
          <p:spPr>
            <a:xfrm rot="16200000" flipH="1">
              <a:off x="5966892" y="5606007"/>
              <a:ext cx="391710" cy="3822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3" idx="14"/>
            </p:cNvCxnSpPr>
            <p:nvPr/>
          </p:nvCxnSpPr>
          <p:spPr>
            <a:xfrm flipH="1" flipV="1">
              <a:off x="7072332" y="5072074"/>
              <a:ext cx="281505" cy="36253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5-Point Star 63"/>
          <p:cNvSpPr/>
          <p:nvPr/>
        </p:nvSpPr>
        <p:spPr>
          <a:xfrm>
            <a:off x="6429388" y="5286388"/>
            <a:ext cx="500066" cy="428628"/>
          </a:xfrm>
          <a:prstGeom prst="star5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30" name="Rectangle 29"/>
          <p:cNvSpPr/>
          <p:nvPr/>
        </p:nvSpPr>
        <p:spPr>
          <a:xfrm rot="1979403">
            <a:off x="4515012" y="5079739"/>
            <a:ext cx="421319" cy="49848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grpSp>
        <p:nvGrpSpPr>
          <p:cNvPr id="35" name="Group 34"/>
          <p:cNvGrpSpPr/>
          <p:nvPr/>
        </p:nvGrpSpPr>
        <p:grpSpPr>
          <a:xfrm rot="4408505">
            <a:off x="3547058" y="4387273"/>
            <a:ext cx="1233662" cy="785818"/>
            <a:chOff x="6133053" y="5072074"/>
            <a:chExt cx="1233662" cy="785818"/>
          </a:xfrm>
        </p:grpSpPr>
        <p:sp>
          <p:nvSpPr>
            <p:cNvPr id="38" name="Freeform 37"/>
            <p:cNvSpPr/>
            <p:nvPr/>
          </p:nvSpPr>
          <p:spPr>
            <a:xfrm>
              <a:off x="6181859" y="5395972"/>
              <a:ext cx="1184856" cy="461920"/>
            </a:xfrm>
            <a:custGeom>
              <a:avLst/>
              <a:gdLst>
                <a:gd name="connsiteX0" fmla="*/ 0 w 1184856"/>
                <a:gd name="connsiteY0" fmla="*/ 425002 h 461920"/>
                <a:gd name="connsiteX1" fmla="*/ 115910 w 1184856"/>
                <a:gd name="connsiteY1" fmla="*/ 437881 h 461920"/>
                <a:gd name="connsiteX2" fmla="*/ 193183 w 1184856"/>
                <a:gd name="connsiteY2" fmla="*/ 412123 h 461920"/>
                <a:gd name="connsiteX3" fmla="*/ 231820 w 1184856"/>
                <a:gd name="connsiteY3" fmla="*/ 425002 h 461920"/>
                <a:gd name="connsiteX4" fmla="*/ 412124 w 1184856"/>
                <a:gd name="connsiteY4" fmla="*/ 399245 h 461920"/>
                <a:gd name="connsiteX5" fmla="*/ 540913 w 1184856"/>
                <a:gd name="connsiteY5" fmla="*/ 334850 h 461920"/>
                <a:gd name="connsiteX6" fmla="*/ 579549 w 1184856"/>
                <a:gd name="connsiteY6" fmla="*/ 309092 h 461920"/>
                <a:gd name="connsiteX7" fmla="*/ 643944 w 1184856"/>
                <a:gd name="connsiteY7" fmla="*/ 296214 h 461920"/>
                <a:gd name="connsiteX8" fmla="*/ 695459 w 1184856"/>
                <a:gd name="connsiteY8" fmla="*/ 283335 h 461920"/>
                <a:gd name="connsiteX9" fmla="*/ 785611 w 1184856"/>
                <a:gd name="connsiteY9" fmla="*/ 231819 h 461920"/>
                <a:gd name="connsiteX10" fmla="*/ 850006 w 1184856"/>
                <a:gd name="connsiteY10" fmla="*/ 218940 h 461920"/>
                <a:gd name="connsiteX11" fmla="*/ 965916 w 1184856"/>
                <a:gd name="connsiteY11" fmla="*/ 180304 h 461920"/>
                <a:gd name="connsiteX12" fmla="*/ 1056068 w 1184856"/>
                <a:gd name="connsiteY12" fmla="*/ 115909 h 461920"/>
                <a:gd name="connsiteX13" fmla="*/ 1133341 w 1184856"/>
                <a:gd name="connsiteY13" fmla="*/ 64394 h 461920"/>
                <a:gd name="connsiteX14" fmla="*/ 1171978 w 1184856"/>
                <a:gd name="connsiteY14" fmla="*/ 38636 h 461920"/>
                <a:gd name="connsiteX15" fmla="*/ 1184856 w 1184856"/>
                <a:gd name="connsiteY15" fmla="*/ 0 h 46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4856" h="461920">
                  <a:moveTo>
                    <a:pt x="0" y="425002"/>
                  </a:moveTo>
                  <a:cubicBezTo>
                    <a:pt x="55378" y="461920"/>
                    <a:pt x="31782" y="458913"/>
                    <a:pt x="115910" y="437881"/>
                  </a:cubicBezTo>
                  <a:cubicBezTo>
                    <a:pt x="142250" y="431296"/>
                    <a:pt x="193183" y="412123"/>
                    <a:pt x="193183" y="412123"/>
                  </a:cubicBezTo>
                  <a:cubicBezTo>
                    <a:pt x="206062" y="416416"/>
                    <a:pt x="218244" y="425002"/>
                    <a:pt x="231820" y="425002"/>
                  </a:cubicBezTo>
                  <a:cubicBezTo>
                    <a:pt x="344679" y="425002"/>
                    <a:pt x="340621" y="423077"/>
                    <a:pt x="412124" y="399245"/>
                  </a:cubicBezTo>
                  <a:cubicBezTo>
                    <a:pt x="504125" y="337910"/>
                    <a:pt x="459364" y="355237"/>
                    <a:pt x="540913" y="334850"/>
                  </a:cubicBezTo>
                  <a:cubicBezTo>
                    <a:pt x="553792" y="326264"/>
                    <a:pt x="565056" y="314527"/>
                    <a:pt x="579549" y="309092"/>
                  </a:cubicBezTo>
                  <a:cubicBezTo>
                    <a:pt x="600045" y="301406"/>
                    <a:pt x="622575" y="300962"/>
                    <a:pt x="643944" y="296214"/>
                  </a:cubicBezTo>
                  <a:cubicBezTo>
                    <a:pt x="661223" y="292374"/>
                    <a:pt x="678287" y="287628"/>
                    <a:pt x="695459" y="283335"/>
                  </a:cubicBezTo>
                  <a:cubicBezTo>
                    <a:pt x="723721" y="264494"/>
                    <a:pt x="752933" y="242712"/>
                    <a:pt x="785611" y="231819"/>
                  </a:cubicBezTo>
                  <a:cubicBezTo>
                    <a:pt x="806378" y="224897"/>
                    <a:pt x="828958" y="224954"/>
                    <a:pt x="850006" y="218940"/>
                  </a:cubicBezTo>
                  <a:cubicBezTo>
                    <a:pt x="889166" y="207752"/>
                    <a:pt x="965916" y="180304"/>
                    <a:pt x="965916" y="180304"/>
                  </a:cubicBezTo>
                  <a:cubicBezTo>
                    <a:pt x="1069994" y="41530"/>
                    <a:pt x="938520" y="194273"/>
                    <a:pt x="1056068" y="115909"/>
                  </a:cubicBezTo>
                  <a:cubicBezTo>
                    <a:pt x="1162798" y="44757"/>
                    <a:pt x="985442" y="101369"/>
                    <a:pt x="1133341" y="64394"/>
                  </a:cubicBezTo>
                  <a:cubicBezTo>
                    <a:pt x="1146220" y="55808"/>
                    <a:pt x="1162309" y="50723"/>
                    <a:pt x="1171978" y="38636"/>
                  </a:cubicBezTo>
                  <a:cubicBezTo>
                    <a:pt x="1180458" y="28036"/>
                    <a:pt x="1184856" y="0"/>
                    <a:pt x="1184856" y="0"/>
                  </a:cubicBezTo>
                </a:path>
              </a:pathLst>
            </a:cu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6133053" y="5100034"/>
              <a:ext cx="924570" cy="296214"/>
            </a:xfrm>
            <a:custGeom>
              <a:avLst/>
              <a:gdLst>
                <a:gd name="connsiteX0" fmla="*/ 23048 w 924570"/>
                <a:gd name="connsiteY0" fmla="*/ 296214 h 296214"/>
                <a:gd name="connsiteX1" fmla="*/ 113201 w 924570"/>
                <a:gd name="connsiteY1" fmla="*/ 296214 h 296214"/>
                <a:gd name="connsiteX2" fmla="*/ 177595 w 924570"/>
                <a:gd name="connsiteY2" fmla="*/ 283335 h 296214"/>
                <a:gd name="connsiteX3" fmla="*/ 383657 w 924570"/>
                <a:gd name="connsiteY3" fmla="*/ 244698 h 296214"/>
                <a:gd name="connsiteX4" fmla="*/ 435172 w 924570"/>
                <a:gd name="connsiteY4" fmla="*/ 218941 h 296214"/>
                <a:gd name="connsiteX5" fmla="*/ 525324 w 924570"/>
                <a:gd name="connsiteY5" fmla="*/ 193183 h 296214"/>
                <a:gd name="connsiteX6" fmla="*/ 538203 w 924570"/>
                <a:gd name="connsiteY6" fmla="*/ 154546 h 296214"/>
                <a:gd name="connsiteX7" fmla="*/ 679871 w 924570"/>
                <a:gd name="connsiteY7" fmla="*/ 141667 h 296214"/>
                <a:gd name="connsiteX8" fmla="*/ 718508 w 924570"/>
                <a:gd name="connsiteY8" fmla="*/ 128789 h 296214"/>
                <a:gd name="connsiteX9" fmla="*/ 744265 w 924570"/>
                <a:gd name="connsiteY9" fmla="*/ 90152 h 296214"/>
                <a:gd name="connsiteX10" fmla="*/ 782902 w 924570"/>
                <a:gd name="connsiteY10" fmla="*/ 77273 h 296214"/>
                <a:gd name="connsiteX11" fmla="*/ 873054 w 924570"/>
                <a:gd name="connsiteY11" fmla="*/ 51515 h 296214"/>
                <a:gd name="connsiteX12" fmla="*/ 924570 w 924570"/>
                <a:gd name="connsiteY12" fmla="*/ 0 h 29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4570" h="296214">
                  <a:moveTo>
                    <a:pt x="23048" y="296214"/>
                  </a:moveTo>
                  <a:cubicBezTo>
                    <a:pt x="115686" y="265335"/>
                    <a:pt x="0" y="296214"/>
                    <a:pt x="113201" y="296214"/>
                  </a:cubicBezTo>
                  <a:cubicBezTo>
                    <a:pt x="135091" y="296214"/>
                    <a:pt x="156130" y="287628"/>
                    <a:pt x="177595" y="283335"/>
                  </a:cubicBezTo>
                  <a:cubicBezTo>
                    <a:pt x="273073" y="219683"/>
                    <a:pt x="163666" y="283519"/>
                    <a:pt x="383657" y="244698"/>
                  </a:cubicBezTo>
                  <a:cubicBezTo>
                    <a:pt x="402563" y="241362"/>
                    <a:pt x="417526" y="226504"/>
                    <a:pt x="435172" y="218941"/>
                  </a:cubicBezTo>
                  <a:cubicBezTo>
                    <a:pt x="461039" y="207855"/>
                    <a:pt x="499182" y="199719"/>
                    <a:pt x="525324" y="193183"/>
                  </a:cubicBezTo>
                  <a:cubicBezTo>
                    <a:pt x="529617" y="180304"/>
                    <a:pt x="525324" y="158839"/>
                    <a:pt x="538203" y="154546"/>
                  </a:cubicBezTo>
                  <a:cubicBezTo>
                    <a:pt x="583187" y="139551"/>
                    <a:pt x="632930" y="148373"/>
                    <a:pt x="679871" y="141667"/>
                  </a:cubicBezTo>
                  <a:cubicBezTo>
                    <a:pt x="693310" y="139747"/>
                    <a:pt x="705629" y="133082"/>
                    <a:pt x="718508" y="128789"/>
                  </a:cubicBezTo>
                  <a:cubicBezTo>
                    <a:pt x="727094" y="115910"/>
                    <a:pt x="732178" y="99821"/>
                    <a:pt x="744265" y="90152"/>
                  </a:cubicBezTo>
                  <a:cubicBezTo>
                    <a:pt x="754866" y="81671"/>
                    <a:pt x="769849" y="81003"/>
                    <a:pt x="782902" y="77273"/>
                  </a:cubicBezTo>
                  <a:cubicBezTo>
                    <a:pt x="896102" y="44930"/>
                    <a:pt x="780415" y="82395"/>
                    <a:pt x="873054" y="51515"/>
                  </a:cubicBezTo>
                  <a:cubicBezTo>
                    <a:pt x="904137" y="4892"/>
                    <a:pt x="884968" y="19801"/>
                    <a:pt x="924570" y="0"/>
                  </a:cubicBezTo>
                </a:path>
              </a:pathLst>
            </a:cu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cxnSp>
          <p:nvCxnSpPr>
            <p:cNvPr id="40" name="Straight Connector 39"/>
            <p:cNvCxnSpPr>
              <a:endCxn id="38" idx="0"/>
            </p:cNvCxnSpPr>
            <p:nvPr/>
          </p:nvCxnSpPr>
          <p:spPr>
            <a:xfrm rot="16200000" flipH="1">
              <a:off x="5966892" y="5606007"/>
              <a:ext cx="391710" cy="38223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8" idx="14"/>
            </p:cNvCxnSpPr>
            <p:nvPr/>
          </p:nvCxnSpPr>
          <p:spPr>
            <a:xfrm flipH="1" flipV="1">
              <a:off x="7072332" y="5072074"/>
              <a:ext cx="281505" cy="362534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5-Point Star 31"/>
          <p:cNvSpPr/>
          <p:nvPr/>
        </p:nvSpPr>
        <p:spPr>
          <a:xfrm>
            <a:off x="3927918" y="4656556"/>
            <a:ext cx="500066" cy="428628"/>
          </a:xfrm>
          <a:prstGeom prst="star5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44" name="TextBox 43"/>
          <p:cNvSpPr txBox="1"/>
          <p:nvPr/>
        </p:nvSpPr>
        <p:spPr>
          <a:xfrm>
            <a:off x="6516216" y="19888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lang="es-V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92280" y="363573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lang="es-V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96136" y="458112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lang="es-V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55976" y="356372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lang="es-V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32040" y="19888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</a:t>
            </a:r>
            <a:endParaRPr lang="es-VE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4" grpId="0" animBg="1"/>
      <p:bldP spid="30" grpId="0" animBg="1"/>
      <p:bldP spid="32" grpId="0" animBg="1"/>
      <p:bldP spid="44" grpId="0"/>
      <p:bldP spid="46" grpId="0"/>
      <p:bldP spid="50" grpId="0"/>
      <p:bldP spid="51" grpId="0"/>
      <p:bldP spid="5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19176" y="617549"/>
            <a:ext cx="7467600" cy="4525963"/>
          </a:xfrm>
        </p:spPr>
        <p:txBody>
          <a:bodyPr/>
          <a:lstStyle/>
          <a:p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rebaño se compone de 3 grupos, manejados individualmente</a:t>
            </a:r>
          </a:p>
          <a:p>
            <a:pPr lvl="1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Hembras en servicio y preñadas + machos</a:t>
            </a:r>
          </a:p>
          <a:p>
            <a:pPr lvl="1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Hembras en parto o lactantes + crías</a:t>
            </a:r>
          </a:p>
          <a:p>
            <a:pPr lvl="1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Corderos / en crecimiento</a:t>
            </a:r>
          </a:p>
          <a:p>
            <a:endParaRPr lang="es-V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929082"/>
            <a:ext cx="162877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2286000" cy="1704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4857760"/>
            <a:ext cx="2286000" cy="1685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8503" y="3929082"/>
            <a:ext cx="172402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6210"/>
            <a:ext cx="8229600" cy="100965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intensificación de la reproducción</a:t>
            </a:r>
          </a:p>
        </p:txBody>
      </p:sp>
      <p:graphicFrame>
        <p:nvGraphicFramePr>
          <p:cNvPr id="54383" name="Group 111"/>
          <p:cNvGraphicFramePr>
            <a:graphicFrameLocks noGrp="1"/>
          </p:cNvGraphicFramePr>
          <p:nvPr>
            <p:ph idx="1"/>
          </p:nvPr>
        </p:nvGraphicFramePr>
        <p:xfrm>
          <a:off x="571499" y="1488180"/>
          <a:ext cx="7929591" cy="4584026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720847"/>
                <a:gridCol w="1261550"/>
                <a:gridCol w="991199"/>
                <a:gridCol w="991199"/>
                <a:gridCol w="991199"/>
                <a:gridCol w="991199"/>
                <a:gridCol w="991199"/>
                <a:gridCol w="991199"/>
              </a:tblGrid>
              <a:tr h="4967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IEP (m)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Partos/hembra/año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</a:tr>
              <a:tr h="6840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Periodos de partos al año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Pñ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 1</a:t>
                      </a:r>
                      <a:r>
                        <a:rPr kumimoji="0" lang="es-ES_tradnl" sz="20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Pñ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 2</a:t>
                      </a:r>
                      <a:r>
                        <a:rPr kumimoji="0" lang="es-ES_tradnl" sz="20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Pñ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 3</a:t>
                      </a:r>
                      <a:r>
                        <a:rPr kumimoji="0" lang="es-ES_tradnl" sz="20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Pñ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 1</a:t>
                      </a:r>
                      <a:r>
                        <a:rPr kumimoji="0" lang="es-ES_tradnl" sz="20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Pñ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 2</a:t>
                      </a:r>
                      <a:r>
                        <a:rPr kumimoji="0" lang="es-ES_tradnl" sz="20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Pñ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 3</a:t>
                      </a:r>
                      <a:r>
                        <a:rPr kumimoji="0" lang="es-ES_tradnl" sz="20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Normal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0.33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al año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2.0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0.67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en 2 años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0.75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en 3 años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1.33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0.80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STAR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7.2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9.6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1.67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1.25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CAMAL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1.20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</a:t>
                      </a: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8752" name="Text Box 109"/>
          <p:cNvSpPr txBox="1">
            <a:spLocks noChangeArrowheads="1"/>
          </p:cNvSpPr>
          <p:nvPr/>
        </p:nvSpPr>
        <p:spPr bwMode="auto">
          <a:xfrm>
            <a:off x="6932335" y="6202940"/>
            <a:ext cx="1640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Hogue</a:t>
            </a: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1994)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804181"/>
            <a:ext cx="2643206" cy="19824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467600" cy="1143000"/>
          </a:xfrm>
        </p:spPr>
        <p:txBody>
          <a:bodyPr/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Inseminación Artificial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571612"/>
            <a:ext cx="7467600" cy="4525963"/>
          </a:xfrm>
        </p:spPr>
        <p:txBody>
          <a:bodyPr/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Hembras de alto valor genético</a:t>
            </a:r>
          </a:p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Condiciones nutricionales, sanitarias y reproductivas</a:t>
            </a:r>
          </a:p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de celos</a:t>
            </a:r>
          </a:p>
          <a:p>
            <a:pPr lvl="1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Celos naturales</a:t>
            </a:r>
          </a:p>
          <a:p>
            <a:pPr lvl="1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de sincronización del celo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74" y="4805441"/>
            <a:ext cx="2476432" cy="19811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816" y="274638"/>
            <a:ext cx="7467600" cy="1143000"/>
          </a:xfrm>
        </p:spPr>
        <p:txBody>
          <a:bodyPr/>
          <a:lstStyle/>
          <a:p>
            <a:pPr algn="ctr"/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FISIOLOGIA REPRODUCTIVA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83163"/>
          </a:xfrm>
        </p:spPr>
        <p:txBody>
          <a:bodyPr>
            <a:normAutofit lnSpcReduction="10000"/>
          </a:bodyPr>
          <a:lstStyle/>
          <a:p>
            <a:endParaRPr lang="es-ES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Prepuberal </a:t>
            </a:r>
          </a:p>
          <a:p>
            <a:pPr lvl="2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Mínima descarga de GnRH </a:t>
            </a:r>
          </a:p>
          <a:p>
            <a:pPr lvl="2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Bajo FSH y LH  </a:t>
            </a:r>
          </a:p>
          <a:p>
            <a:pPr lvl="2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mínima a ninguna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foliculogénesis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espermatogénesis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 </a:t>
            </a:r>
          </a:p>
          <a:p>
            <a:pPr lvl="2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de la frecuencia de pulsos y amplitud de descarga de GnRH  </a:t>
            </a:r>
          </a:p>
          <a:p>
            <a:pPr lvl="2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de Pulsos de FSH y LH  </a:t>
            </a:r>
          </a:p>
          <a:p>
            <a:pPr lvl="2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Foliculogénesis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espermatogénesis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714348" y="1571625"/>
            <a:ext cx="7786742" cy="5143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424389"/>
            <a:ext cx="7344816" cy="4924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Pulsos de GnRH determinan la Pubertad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467600" cy="1143000"/>
          </a:xfrm>
        </p:spPr>
        <p:txBody>
          <a:bodyPr/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Inseminación Artificial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571612"/>
            <a:ext cx="7467600" cy="4525963"/>
          </a:xfrm>
        </p:spPr>
        <p:txBody>
          <a:bodyPr/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Semen fresco vs. Semen congelado</a:t>
            </a:r>
          </a:p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 Cervical vs. IA laparoscópica</a:t>
            </a: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71876"/>
            <a:ext cx="3524274" cy="26432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056808"/>
            <a:ext cx="3511452" cy="25867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467600" cy="1143000"/>
          </a:xfrm>
        </p:spPr>
        <p:txBody>
          <a:bodyPr/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Inseminación Artificial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571612"/>
            <a:ext cx="7929618" cy="4525963"/>
          </a:xfrm>
        </p:spPr>
        <p:txBody>
          <a:bodyPr/>
          <a:lstStyle/>
          <a:p>
            <a:pPr algn="ctr">
              <a:buNone/>
            </a:pPr>
            <a:endParaRPr lang="es-VE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y prolificidad en cabras inseminadas intrauterinamente con semen refrigerado o servidas por monta natural</a:t>
            </a:r>
          </a:p>
          <a:p>
            <a:pPr algn="ctr"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es-VE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(Martínez </a:t>
            </a:r>
            <a:r>
              <a:rPr lang="es-VE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Rojero</a:t>
            </a:r>
            <a:r>
              <a:rPr lang="es-VE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VE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2006)</a:t>
            </a:r>
          </a:p>
          <a:p>
            <a:pP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28596" y="3857629"/>
          <a:ext cx="8215372" cy="18573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53843"/>
                <a:gridCol w="1660933"/>
                <a:gridCol w="1857388"/>
                <a:gridCol w="2643208"/>
              </a:tblGrid>
              <a:tr h="619129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Servicio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ER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Prolificidad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19129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IA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67,5% a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1,18 ± 0,39 a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19129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Natural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82,5% b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1,20 ± 0,41 a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222" name="Group 350"/>
          <p:cNvGraphicFramePr>
            <a:graphicFrameLocks noGrp="1"/>
          </p:cNvGraphicFramePr>
          <p:nvPr/>
        </p:nvGraphicFramePr>
        <p:xfrm>
          <a:off x="684213" y="4967288"/>
          <a:ext cx="7775575" cy="1674813"/>
        </p:xfrm>
        <a:graphic>
          <a:graphicData uri="http://schemas.openxmlformats.org/drawingml/2006/table">
            <a:tbl>
              <a:tblPr/>
              <a:tblGrid>
                <a:gridCol w="647700"/>
                <a:gridCol w="649287"/>
                <a:gridCol w="647700"/>
                <a:gridCol w="646113"/>
                <a:gridCol w="649287"/>
                <a:gridCol w="647700"/>
                <a:gridCol w="647700"/>
                <a:gridCol w="649288"/>
                <a:gridCol w="647700"/>
                <a:gridCol w="646112"/>
                <a:gridCol w="649288"/>
                <a:gridCol w="647700"/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4873" name="Picture 306" descr="j03465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0425" y="2500313"/>
            <a:ext cx="20843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74" name="Picture 307" descr="j03453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44763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75" name="Text Box 5"/>
          <p:cNvSpPr txBox="1">
            <a:spLocks noChangeArrowheads="1"/>
          </p:cNvSpPr>
          <p:nvPr/>
        </p:nvSpPr>
        <p:spPr bwMode="auto">
          <a:xfrm>
            <a:off x="900113" y="404813"/>
            <a:ext cx="7291387" cy="5794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3200">
                <a:solidFill>
                  <a:srgbClr val="000000"/>
                </a:solidFill>
                <a:latin typeface="Verdana" pitchFamily="34" charset="0"/>
              </a:rPr>
              <a:t>PRODUCCIÓN Vs. REPRODUCCIÓN</a:t>
            </a:r>
          </a:p>
        </p:txBody>
      </p:sp>
      <p:grpSp>
        <p:nvGrpSpPr>
          <p:cNvPr id="2" name="Group 346"/>
          <p:cNvGrpSpPr>
            <a:grpSpLocks/>
          </p:cNvGrpSpPr>
          <p:nvPr/>
        </p:nvGrpSpPr>
        <p:grpSpPr bwMode="auto">
          <a:xfrm>
            <a:off x="257175" y="2171700"/>
            <a:ext cx="6835775" cy="3894138"/>
            <a:chOff x="162" y="1368"/>
            <a:chExt cx="4306" cy="2453"/>
          </a:xfrm>
        </p:grpSpPr>
        <p:grpSp>
          <p:nvGrpSpPr>
            <p:cNvPr id="34885" name="Group 343"/>
            <p:cNvGrpSpPr>
              <a:grpSpLocks/>
            </p:cNvGrpSpPr>
            <p:nvPr/>
          </p:nvGrpSpPr>
          <p:grpSpPr bwMode="auto">
            <a:xfrm>
              <a:off x="431" y="1368"/>
              <a:ext cx="4037" cy="1790"/>
              <a:chOff x="431" y="1368"/>
              <a:chExt cx="4037" cy="1790"/>
            </a:xfrm>
          </p:grpSpPr>
          <p:sp>
            <p:nvSpPr>
              <p:cNvPr id="34887" name="Line 303"/>
              <p:cNvSpPr>
                <a:spLocks noChangeShapeType="1"/>
              </p:cNvSpPr>
              <p:nvPr/>
            </p:nvSpPr>
            <p:spPr bwMode="auto">
              <a:xfrm flipV="1">
                <a:off x="431" y="1525"/>
                <a:ext cx="0" cy="1633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grpSp>
            <p:nvGrpSpPr>
              <p:cNvPr id="34888" name="Group 335"/>
              <p:cNvGrpSpPr>
                <a:grpSpLocks/>
              </p:cNvGrpSpPr>
              <p:nvPr/>
            </p:nvGrpSpPr>
            <p:grpSpPr bwMode="auto">
              <a:xfrm>
                <a:off x="444" y="1368"/>
                <a:ext cx="4024" cy="1745"/>
                <a:chOff x="444" y="1368"/>
                <a:chExt cx="4024" cy="1745"/>
              </a:xfrm>
            </p:grpSpPr>
            <p:sp>
              <p:nvSpPr>
                <p:cNvPr id="34889" name="Freeform 304"/>
                <p:cNvSpPr>
                  <a:spLocks/>
                </p:cNvSpPr>
                <p:nvPr/>
              </p:nvSpPr>
              <p:spPr bwMode="auto">
                <a:xfrm>
                  <a:off x="444" y="1368"/>
                  <a:ext cx="4024" cy="1336"/>
                </a:xfrm>
                <a:custGeom>
                  <a:avLst/>
                  <a:gdLst>
                    <a:gd name="T0" fmla="*/ 0 w 3907"/>
                    <a:gd name="T1" fmla="*/ 819 h 1204"/>
                    <a:gd name="T2" fmla="*/ 136 w 3907"/>
                    <a:gd name="T3" fmla="*/ 492 h 1204"/>
                    <a:gd name="T4" fmla="*/ 256 w 3907"/>
                    <a:gd name="T5" fmla="*/ 273 h 1204"/>
                    <a:gd name="T6" fmla="*/ 634 w 3907"/>
                    <a:gd name="T7" fmla="*/ 0 h 1204"/>
                    <a:gd name="T8" fmla="*/ 972 w 3907"/>
                    <a:gd name="T9" fmla="*/ 18 h 1204"/>
                    <a:gd name="T10" fmla="*/ 1134 w 3907"/>
                    <a:gd name="T11" fmla="*/ 91 h 1204"/>
                    <a:gd name="T12" fmla="*/ 1254 w 3907"/>
                    <a:gd name="T13" fmla="*/ 146 h 1204"/>
                    <a:gd name="T14" fmla="*/ 1404 w 3907"/>
                    <a:gd name="T15" fmla="*/ 236 h 1204"/>
                    <a:gd name="T16" fmla="*/ 1756 w 3907"/>
                    <a:gd name="T17" fmla="*/ 401 h 1204"/>
                    <a:gd name="T18" fmla="*/ 1796 w 3907"/>
                    <a:gd name="T19" fmla="*/ 437 h 1204"/>
                    <a:gd name="T20" fmla="*/ 1998 w 3907"/>
                    <a:gd name="T21" fmla="*/ 546 h 1204"/>
                    <a:gd name="T22" fmla="*/ 2039 w 3907"/>
                    <a:gd name="T23" fmla="*/ 583 h 1204"/>
                    <a:gd name="T24" fmla="*/ 2404 w 3907"/>
                    <a:gd name="T25" fmla="*/ 746 h 1204"/>
                    <a:gd name="T26" fmla="*/ 2456 w 3907"/>
                    <a:gd name="T27" fmla="*/ 800 h 1204"/>
                    <a:gd name="T28" fmla="*/ 2540 w 3907"/>
                    <a:gd name="T29" fmla="*/ 838 h 1204"/>
                    <a:gd name="T30" fmla="*/ 2620 w 3907"/>
                    <a:gd name="T31" fmla="*/ 890 h 1204"/>
                    <a:gd name="T32" fmla="*/ 2849 w 3907"/>
                    <a:gd name="T33" fmla="*/ 1036 h 1204"/>
                    <a:gd name="T34" fmla="*/ 3092 w 3907"/>
                    <a:gd name="T35" fmla="*/ 1183 h 1204"/>
                    <a:gd name="T36" fmla="*/ 3200 w 3907"/>
                    <a:gd name="T37" fmla="*/ 1201 h 1204"/>
                    <a:gd name="T38" fmla="*/ 3510 w 3907"/>
                    <a:gd name="T39" fmla="*/ 1366 h 1204"/>
                    <a:gd name="T40" fmla="*/ 3767 w 3907"/>
                    <a:gd name="T41" fmla="*/ 1492 h 1204"/>
                    <a:gd name="T42" fmla="*/ 3822 w 3907"/>
                    <a:gd name="T43" fmla="*/ 1529 h 1204"/>
                    <a:gd name="T44" fmla="*/ 3930 w 3907"/>
                    <a:gd name="T45" fmla="*/ 1547 h 1204"/>
                    <a:gd name="T46" fmla="*/ 4132 w 3907"/>
                    <a:gd name="T47" fmla="*/ 1637 h 1204"/>
                    <a:gd name="T48" fmla="*/ 4172 w 3907"/>
                    <a:gd name="T49" fmla="*/ 1673 h 1204"/>
                    <a:gd name="T50" fmla="*/ 4226 w 3907"/>
                    <a:gd name="T51" fmla="*/ 1692 h 1204"/>
                    <a:gd name="T52" fmla="*/ 4280 w 3907"/>
                    <a:gd name="T53" fmla="*/ 1745 h 1204"/>
                    <a:gd name="T54" fmla="*/ 4374 w 3907"/>
                    <a:gd name="T55" fmla="*/ 1800 h 120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907"/>
                    <a:gd name="T85" fmla="*/ 0 h 1204"/>
                    <a:gd name="T86" fmla="*/ 3907 w 3907"/>
                    <a:gd name="T87" fmla="*/ 1204 h 1204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907" h="1204">
                      <a:moveTo>
                        <a:pt x="0" y="540"/>
                      </a:moveTo>
                      <a:cubicBezTo>
                        <a:pt x="48" y="468"/>
                        <a:pt x="43" y="375"/>
                        <a:pt x="120" y="324"/>
                      </a:cubicBezTo>
                      <a:cubicBezTo>
                        <a:pt x="135" y="263"/>
                        <a:pt x="176" y="215"/>
                        <a:pt x="228" y="180"/>
                      </a:cubicBezTo>
                      <a:cubicBezTo>
                        <a:pt x="299" y="74"/>
                        <a:pt x="444" y="24"/>
                        <a:pt x="564" y="0"/>
                      </a:cubicBezTo>
                      <a:cubicBezTo>
                        <a:pt x="664" y="4"/>
                        <a:pt x="764" y="3"/>
                        <a:pt x="864" y="12"/>
                      </a:cubicBezTo>
                      <a:cubicBezTo>
                        <a:pt x="965" y="21"/>
                        <a:pt x="937" y="32"/>
                        <a:pt x="1008" y="60"/>
                      </a:cubicBezTo>
                      <a:cubicBezTo>
                        <a:pt x="1043" y="74"/>
                        <a:pt x="1080" y="84"/>
                        <a:pt x="1116" y="96"/>
                      </a:cubicBezTo>
                      <a:cubicBezTo>
                        <a:pt x="1161" y="111"/>
                        <a:pt x="1204" y="139"/>
                        <a:pt x="1248" y="156"/>
                      </a:cubicBezTo>
                      <a:cubicBezTo>
                        <a:pt x="1350" y="194"/>
                        <a:pt x="1455" y="229"/>
                        <a:pt x="1560" y="264"/>
                      </a:cubicBezTo>
                      <a:cubicBezTo>
                        <a:pt x="1574" y="269"/>
                        <a:pt x="1583" y="282"/>
                        <a:pt x="1596" y="288"/>
                      </a:cubicBezTo>
                      <a:cubicBezTo>
                        <a:pt x="1653" y="313"/>
                        <a:pt x="1718" y="341"/>
                        <a:pt x="1776" y="360"/>
                      </a:cubicBezTo>
                      <a:cubicBezTo>
                        <a:pt x="1790" y="365"/>
                        <a:pt x="1799" y="378"/>
                        <a:pt x="1812" y="384"/>
                      </a:cubicBezTo>
                      <a:cubicBezTo>
                        <a:pt x="1916" y="430"/>
                        <a:pt x="2029" y="456"/>
                        <a:pt x="2136" y="492"/>
                      </a:cubicBezTo>
                      <a:cubicBezTo>
                        <a:pt x="2152" y="504"/>
                        <a:pt x="2166" y="519"/>
                        <a:pt x="2184" y="528"/>
                      </a:cubicBezTo>
                      <a:cubicBezTo>
                        <a:pt x="2207" y="539"/>
                        <a:pt x="2235" y="538"/>
                        <a:pt x="2256" y="552"/>
                      </a:cubicBezTo>
                      <a:cubicBezTo>
                        <a:pt x="2303" y="583"/>
                        <a:pt x="2278" y="571"/>
                        <a:pt x="2328" y="588"/>
                      </a:cubicBezTo>
                      <a:cubicBezTo>
                        <a:pt x="2388" y="633"/>
                        <a:pt x="2462" y="659"/>
                        <a:pt x="2532" y="684"/>
                      </a:cubicBezTo>
                      <a:cubicBezTo>
                        <a:pt x="2606" y="711"/>
                        <a:pt x="2678" y="745"/>
                        <a:pt x="2748" y="780"/>
                      </a:cubicBezTo>
                      <a:cubicBezTo>
                        <a:pt x="2777" y="794"/>
                        <a:pt x="2812" y="788"/>
                        <a:pt x="2844" y="792"/>
                      </a:cubicBezTo>
                      <a:cubicBezTo>
                        <a:pt x="2926" y="853"/>
                        <a:pt x="3020" y="875"/>
                        <a:pt x="3120" y="900"/>
                      </a:cubicBezTo>
                      <a:cubicBezTo>
                        <a:pt x="3177" y="914"/>
                        <a:pt x="3297" y="959"/>
                        <a:pt x="3348" y="984"/>
                      </a:cubicBezTo>
                      <a:cubicBezTo>
                        <a:pt x="3364" y="992"/>
                        <a:pt x="3379" y="1004"/>
                        <a:pt x="3396" y="1008"/>
                      </a:cubicBezTo>
                      <a:cubicBezTo>
                        <a:pt x="3427" y="1016"/>
                        <a:pt x="3460" y="1016"/>
                        <a:pt x="3492" y="1020"/>
                      </a:cubicBezTo>
                      <a:cubicBezTo>
                        <a:pt x="3613" y="1081"/>
                        <a:pt x="3553" y="1063"/>
                        <a:pt x="3672" y="1080"/>
                      </a:cubicBezTo>
                      <a:cubicBezTo>
                        <a:pt x="3684" y="1088"/>
                        <a:pt x="3695" y="1098"/>
                        <a:pt x="3708" y="1104"/>
                      </a:cubicBezTo>
                      <a:cubicBezTo>
                        <a:pt x="3723" y="1110"/>
                        <a:pt x="3741" y="1109"/>
                        <a:pt x="3756" y="1116"/>
                      </a:cubicBezTo>
                      <a:cubicBezTo>
                        <a:pt x="3774" y="1125"/>
                        <a:pt x="3786" y="1143"/>
                        <a:pt x="3804" y="1152"/>
                      </a:cubicBezTo>
                      <a:cubicBezTo>
                        <a:pt x="3907" y="1204"/>
                        <a:pt x="3852" y="1152"/>
                        <a:pt x="3888" y="1188"/>
                      </a:cubicBezTo>
                    </a:path>
                  </a:pathLst>
                </a:custGeom>
                <a:noFill/>
                <a:ln w="57150" cmpd="sng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VE"/>
                </a:p>
              </p:txBody>
            </p:sp>
            <p:sp>
              <p:nvSpPr>
                <p:cNvPr id="34890" name="Line 333"/>
                <p:cNvSpPr>
                  <a:spLocks noChangeShapeType="1"/>
                </p:cNvSpPr>
                <p:nvPr/>
              </p:nvSpPr>
              <p:spPr bwMode="auto">
                <a:xfrm>
                  <a:off x="4468" y="2659"/>
                  <a:ext cx="0" cy="454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VE"/>
                </a:p>
              </p:txBody>
            </p:sp>
          </p:grpSp>
        </p:grpSp>
        <p:sp>
          <p:nvSpPr>
            <p:cNvPr id="34886" name="Text Box 344"/>
            <p:cNvSpPr txBox="1">
              <a:spLocks noChangeArrowheads="1"/>
            </p:cNvSpPr>
            <p:nvPr/>
          </p:nvSpPr>
          <p:spPr bwMode="auto">
            <a:xfrm>
              <a:off x="162" y="3533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2400" b="1">
                  <a:solidFill>
                    <a:srgbClr val="FFFF66"/>
                  </a:solidFill>
                </a:rPr>
                <a:t>1</a:t>
              </a:r>
            </a:p>
          </p:txBody>
        </p:sp>
      </p:grpSp>
      <p:grpSp>
        <p:nvGrpSpPr>
          <p:cNvPr id="5" name="Group 347"/>
          <p:cNvGrpSpPr>
            <a:grpSpLocks/>
          </p:cNvGrpSpPr>
          <p:nvPr/>
        </p:nvGrpSpPr>
        <p:grpSpPr bwMode="auto">
          <a:xfrm>
            <a:off x="250825" y="2133600"/>
            <a:ext cx="6985000" cy="4464050"/>
            <a:chOff x="158" y="1344"/>
            <a:chExt cx="4400" cy="2812"/>
          </a:xfrm>
        </p:grpSpPr>
        <p:grpSp>
          <p:nvGrpSpPr>
            <p:cNvPr id="34879" name="Group 342"/>
            <p:cNvGrpSpPr>
              <a:grpSpLocks/>
            </p:cNvGrpSpPr>
            <p:nvPr/>
          </p:nvGrpSpPr>
          <p:grpSpPr bwMode="auto">
            <a:xfrm>
              <a:off x="421" y="1344"/>
              <a:ext cx="4137" cy="1822"/>
              <a:chOff x="421" y="1344"/>
              <a:chExt cx="4137" cy="1822"/>
            </a:xfrm>
          </p:grpSpPr>
          <p:sp>
            <p:nvSpPr>
              <p:cNvPr id="34881" name="Freeform 337"/>
              <p:cNvSpPr>
                <a:spLocks/>
              </p:cNvSpPr>
              <p:nvPr/>
            </p:nvSpPr>
            <p:spPr bwMode="auto">
              <a:xfrm>
                <a:off x="421" y="1389"/>
                <a:ext cx="1688" cy="1772"/>
              </a:xfrm>
              <a:custGeom>
                <a:avLst/>
                <a:gdLst>
                  <a:gd name="T0" fmla="*/ 0 w 2014"/>
                  <a:gd name="T1" fmla="*/ 874 h 1686"/>
                  <a:gd name="T2" fmla="*/ 21 w 2014"/>
                  <a:gd name="T3" fmla="*/ 737 h 1686"/>
                  <a:gd name="T4" fmla="*/ 76 w 2014"/>
                  <a:gd name="T5" fmla="*/ 532 h 1686"/>
                  <a:gd name="T6" fmla="*/ 104 w 2014"/>
                  <a:gd name="T7" fmla="*/ 461 h 1686"/>
                  <a:gd name="T8" fmla="*/ 132 w 2014"/>
                  <a:gd name="T9" fmla="*/ 393 h 1686"/>
                  <a:gd name="T10" fmla="*/ 180 w 2014"/>
                  <a:gd name="T11" fmla="*/ 274 h 1686"/>
                  <a:gd name="T12" fmla="*/ 215 w 2014"/>
                  <a:gd name="T13" fmla="*/ 189 h 1686"/>
                  <a:gd name="T14" fmla="*/ 250 w 2014"/>
                  <a:gd name="T15" fmla="*/ 102 h 1686"/>
                  <a:gd name="T16" fmla="*/ 333 w 2014"/>
                  <a:gd name="T17" fmla="*/ 0 h 1686"/>
                  <a:gd name="T18" fmla="*/ 444 w 2014"/>
                  <a:gd name="T19" fmla="*/ 18 h 1686"/>
                  <a:gd name="T20" fmla="*/ 527 w 2014"/>
                  <a:gd name="T21" fmla="*/ 102 h 1686"/>
                  <a:gd name="T22" fmla="*/ 583 w 2014"/>
                  <a:gd name="T23" fmla="*/ 189 h 1686"/>
                  <a:gd name="T24" fmla="*/ 693 w 2014"/>
                  <a:gd name="T25" fmla="*/ 343 h 1686"/>
                  <a:gd name="T26" fmla="*/ 714 w 2014"/>
                  <a:gd name="T27" fmla="*/ 360 h 1686"/>
                  <a:gd name="T28" fmla="*/ 756 w 2014"/>
                  <a:gd name="T29" fmla="*/ 429 h 1686"/>
                  <a:gd name="T30" fmla="*/ 797 w 2014"/>
                  <a:gd name="T31" fmla="*/ 461 h 1686"/>
                  <a:gd name="T32" fmla="*/ 874 w 2014"/>
                  <a:gd name="T33" fmla="*/ 566 h 1686"/>
                  <a:gd name="T34" fmla="*/ 888 w 2014"/>
                  <a:gd name="T35" fmla="*/ 618 h 1686"/>
                  <a:gd name="T36" fmla="*/ 957 w 2014"/>
                  <a:gd name="T37" fmla="*/ 686 h 1686"/>
                  <a:gd name="T38" fmla="*/ 977 w 2014"/>
                  <a:gd name="T39" fmla="*/ 1490 h 1686"/>
                  <a:gd name="T40" fmla="*/ 984 w 2014"/>
                  <a:gd name="T41" fmla="*/ 1629 h 1686"/>
                  <a:gd name="T42" fmla="*/ 984 w 2014"/>
                  <a:gd name="T43" fmla="*/ 2057 h 16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14"/>
                  <a:gd name="T67" fmla="*/ 0 h 1686"/>
                  <a:gd name="T68" fmla="*/ 2014 w 2014"/>
                  <a:gd name="T69" fmla="*/ 1686 h 16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14" h="1686">
                    <a:moveTo>
                      <a:pt x="0" y="717"/>
                    </a:moveTo>
                    <a:cubicBezTo>
                      <a:pt x="53" y="666"/>
                      <a:pt x="20" y="709"/>
                      <a:pt x="43" y="604"/>
                    </a:cubicBezTo>
                    <a:cubicBezTo>
                      <a:pt x="59" y="534"/>
                      <a:pt x="96" y="475"/>
                      <a:pt x="155" y="436"/>
                    </a:cubicBezTo>
                    <a:cubicBezTo>
                      <a:pt x="192" y="322"/>
                      <a:pt x="137" y="453"/>
                      <a:pt x="211" y="379"/>
                    </a:cubicBezTo>
                    <a:cubicBezTo>
                      <a:pt x="286" y="304"/>
                      <a:pt x="155" y="360"/>
                      <a:pt x="267" y="323"/>
                    </a:cubicBezTo>
                    <a:cubicBezTo>
                      <a:pt x="297" y="277"/>
                      <a:pt x="320" y="255"/>
                      <a:pt x="366" y="225"/>
                    </a:cubicBezTo>
                    <a:cubicBezTo>
                      <a:pt x="423" y="139"/>
                      <a:pt x="360" y="222"/>
                      <a:pt x="436" y="155"/>
                    </a:cubicBezTo>
                    <a:cubicBezTo>
                      <a:pt x="461" y="133"/>
                      <a:pt x="474" y="95"/>
                      <a:pt x="506" y="84"/>
                    </a:cubicBezTo>
                    <a:cubicBezTo>
                      <a:pt x="564" y="65"/>
                      <a:pt x="624" y="34"/>
                      <a:pt x="675" y="0"/>
                    </a:cubicBezTo>
                    <a:cubicBezTo>
                      <a:pt x="750" y="5"/>
                      <a:pt x="826" y="4"/>
                      <a:pt x="900" y="14"/>
                    </a:cubicBezTo>
                    <a:cubicBezTo>
                      <a:pt x="968" y="23"/>
                      <a:pt x="1007" y="64"/>
                      <a:pt x="1068" y="84"/>
                    </a:cubicBezTo>
                    <a:cubicBezTo>
                      <a:pt x="1103" y="121"/>
                      <a:pt x="1133" y="139"/>
                      <a:pt x="1181" y="155"/>
                    </a:cubicBezTo>
                    <a:cubicBezTo>
                      <a:pt x="1254" y="204"/>
                      <a:pt x="1327" y="242"/>
                      <a:pt x="1405" y="281"/>
                    </a:cubicBezTo>
                    <a:cubicBezTo>
                      <a:pt x="1418" y="288"/>
                      <a:pt x="1434" y="288"/>
                      <a:pt x="1447" y="295"/>
                    </a:cubicBezTo>
                    <a:cubicBezTo>
                      <a:pt x="1477" y="311"/>
                      <a:pt x="1500" y="340"/>
                      <a:pt x="1532" y="351"/>
                    </a:cubicBezTo>
                    <a:cubicBezTo>
                      <a:pt x="1560" y="360"/>
                      <a:pt x="1616" y="379"/>
                      <a:pt x="1616" y="379"/>
                    </a:cubicBezTo>
                    <a:cubicBezTo>
                      <a:pt x="1653" y="417"/>
                      <a:pt x="1719" y="447"/>
                      <a:pt x="1771" y="464"/>
                    </a:cubicBezTo>
                    <a:cubicBezTo>
                      <a:pt x="1780" y="478"/>
                      <a:pt x="1785" y="497"/>
                      <a:pt x="1799" y="506"/>
                    </a:cubicBezTo>
                    <a:cubicBezTo>
                      <a:pt x="1842" y="533"/>
                      <a:pt x="1894" y="540"/>
                      <a:pt x="1939" y="562"/>
                    </a:cubicBezTo>
                    <a:cubicBezTo>
                      <a:pt x="2014" y="861"/>
                      <a:pt x="1954" y="588"/>
                      <a:pt x="1981" y="1222"/>
                    </a:cubicBezTo>
                    <a:cubicBezTo>
                      <a:pt x="1983" y="1260"/>
                      <a:pt x="1994" y="1297"/>
                      <a:pt x="1995" y="1335"/>
                    </a:cubicBezTo>
                    <a:cubicBezTo>
                      <a:pt x="1999" y="1452"/>
                      <a:pt x="1995" y="1569"/>
                      <a:pt x="1995" y="1686"/>
                    </a:cubicBezTo>
                  </a:path>
                </a:pathLst>
              </a:custGeom>
              <a:noFill/>
              <a:ln w="381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VE"/>
              </a:p>
            </p:txBody>
          </p:sp>
          <p:grpSp>
            <p:nvGrpSpPr>
              <p:cNvPr id="34882" name="Group 341"/>
              <p:cNvGrpSpPr>
                <a:grpSpLocks/>
              </p:cNvGrpSpPr>
              <p:nvPr/>
            </p:nvGrpSpPr>
            <p:grpSpPr bwMode="auto">
              <a:xfrm>
                <a:off x="2880" y="1344"/>
                <a:ext cx="1678" cy="1822"/>
                <a:chOff x="2880" y="1344"/>
                <a:chExt cx="1678" cy="1822"/>
              </a:xfrm>
            </p:grpSpPr>
            <p:sp>
              <p:nvSpPr>
                <p:cNvPr id="34883" name="Freeform 338"/>
                <p:cNvSpPr>
                  <a:spLocks/>
                </p:cNvSpPr>
                <p:nvPr/>
              </p:nvSpPr>
              <p:spPr bwMode="auto">
                <a:xfrm>
                  <a:off x="2880" y="1344"/>
                  <a:ext cx="1678" cy="1822"/>
                </a:xfrm>
                <a:custGeom>
                  <a:avLst/>
                  <a:gdLst>
                    <a:gd name="T0" fmla="*/ 0 w 2014"/>
                    <a:gd name="T1" fmla="*/ 979 h 1686"/>
                    <a:gd name="T2" fmla="*/ 21 w 2014"/>
                    <a:gd name="T3" fmla="*/ 825 h 1686"/>
                    <a:gd name="T4" fmla="*/ 74 w 2014"/>
                    <a:gd name="T5" fmla="*/ 594 h 1686"/>
                    <a:gd name="T6" fmla="*/ 102 w 2014"/>
                    <a:gd name="T7" fmla="*/ 518 h 1686"/>
                    <a:gd name="T8" fmla="*/ 128 w 2014"/>
                    <a:gd name="T9" fmla="*/ 440 h 1686"/>
                    <a:gd name="T10" fmla="*/ 177 w 2014"/>
                    <a:gd name="T11" fmla="*/ 307 h 1686"/>
                    <a:gd name="T12" fmla="*/ 210 w 2014"/>
                    <a:gd name="T13" fmla="*/ 213 h 1686"/>
                    <a:gd name="T14" fmla="*/ 244 w 2014"/>
                    <a:gd name="T15" fmla="*/ 115 h 1686"/>
                    <a:gd name="T16" fmla="*/ 325 w 2014"/>
                    <a:gd name="T17" fmla="*/ 0 h 1686"/>
                    <a:gd name="T18" fmla="*/ 434 w 2014"/>
                    <a:gd name="T19" fmla="*/ 18 h 1686"/>
                    <a:gd name="T20" fmla="*/ 515 w 2014"/>
                    <a:gd name="T21" fmla="*/ 115 h 1686"/>
                    <a:gd name="T22" fmla="*/ 569 w 2014"/>
                    <a:gd name="T23" fmla="*/ 213 h 1686"/>
                    <a:gd name="T24" fmla="*/ 677 w 2014"/>
                    <a:gd name="T25" fmla="*/ 385 h 1686"/>
                    <a:gd name="T26" fmla="*/ 697 w 2014"/>
                    <a:gd name="T27" fmla="*/ 403 h 1686"/>
                    <a:gd name="T28" fmla="*/ 738 w 2014"/>
                    <a:gd name="T29" fmla="*/ 479 h 1686"/>
                    <a:gd name="T30" fmla="*/ 778 w 2014"/>
                    <a:gd name="T31" fmla="*/ 518 h 1686"/>
                    <a:gd name="T32" fmla="*/ 854 w 2014"/>
                    <a:gd name="T33" fmla="*/ 632 h 1686"/>
                    <a:gd name="T34" fmla="*/ 867 w 2014"/>
                    <a:gd name="T35" fmla="*/ 691 h 1686"/>
                    <a:gd name="T36" fmla="*/ 934 w 2014"/>
                    <a:gd name="T37" fmla="*/ 766 h 1686"/>
                    <a:gd name="T38" fmla="*/ 955 w 2014"/>
                    <a:gd name="T39" fmla="*/ 1667 h 1686"/>
                    <a:gd name="T40" fmla="*/ 961 w 2014"/>
                    <a:gd name="T41" fmla="*/ 1821 h 1686"/>
                    <a:gd name="T42" fmla="*/ 961 w 2014"/>
                    <a:gd name="T43" fmla="*/ 2300 h 168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14"/>
                    <a:gd name="T67" fmla="*/ 0 h 1686"/>
                    <a:gd name="T68" fmla="*/ 2014 w 2014"/>
                    <a:gd name="T69" fmla="*/ 1686 h 168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14" h="1686">
                      <a:moveTo>
                        <a:pt x="0" y="717"/>
                      </a:moveTo>
                      <a:cubicBezTo>
                        <a:pt x="53" y="666"/>
                        <a:pt x="20" y="709"/>
                        <a:pt x="43" y="604"/>
                      </a:cubicBezTo>
                      <a:cubicBezTo>
                        <a:pt x="59" y="534"/>
                        <a:pt x="96" y="475"/>
                        <a:pt x="155" y="436"/>
                      </a:cubicBezTo>
                      <a:cubicBezTo>
                        <a:pt x="192" y="322"/>
                        <a:pt x="137" y="453"/>
                        <a:pt x="211" y="379"/>
                      </a:cubicBezTo>
                      <a:cubicBezTo>
                        <a:pt x="286" y="304"/>
                        <a:pt x="155" y="360"/>
                        <a:pt x="267" y="323"/>
                      </a:cubicBezTo>
                      <a:cubicBezTo>
                        <a:pt x="297" y="277"/>
                        <a:pt x="320" y="255"/>
                        <a:pt x="366" y="225"/>
                      </a:cubicBezTo>
                      <a:cubicBezTo>
                        <a:pt x="423" y="139"/>
                        <a:pt x="360" y="222"/>
                        <a:pt x="436" y="155"/>
                      </a:cubicBezTo>
                      <a:cubicBezTo>
                        <a:pt x="461" y="133"/>
                        <a:pt x="474" y="95"/>
                        <a:pt x="506" y="84"/>
                      </a:cubicBezTo>
                      <a:cubicBezTo>
                        <a:pt x="564" y="65"/>
                        <a:pt x="624" y="34"/>
                        <a:pt x="675" y="0"/>
                      </a:cubicBezTo>
                      <a:cubicBezTo>
                        <a:pt x="750" y="5"/>
                        <a:pt x="826" y="4"/>
                        <a:pt x="900" y="14"/>
                      </a:cubicBezTo>
                      <a:cubicBezTo>
                        <a:pt x="968" y="23"/>
                        <a:pt x="1007" y="64"/>
                        <a:pt x="1068" y="84"/>
                      </a:cubicBezTo>
                      <a:cubicBezTo>
                        <a:pt x="1103" y="121"/>
                        <a:pt x="1133" y="139"/>
                        <a:pt x="1181" y="155"/>
                      </a:cubicBezTo>
                      <a:cubicBezTo>
                        <a:pt x="1254" y="204"/>
                        <a:pt x="1327" y="242"/>
                        <a:pt x="1405" y="281"/>
                      </a:cubicBezTo>
                      <a:cubicBezTo>
                        <a:pt x="1418" y="288"/>
                        <a:pt x="1434" y="288"/>
                        <a:pt x="1447" y="295"/>
                      </a:cubicBezTo>
                      <a:cubicBezTo>
                        <a:pt x="1477" y="311"/>
                        <a:pt x="1500" y="340"/>
                        <a:pt x="1532" y="351"/>
                      </a:cubicBezTo>
                      <a:cubicBezTo>
                        <a:pt x="1560" y="360"/>
                        <a:pt x="1616" y="379"/>
                        <a:pt x="1616" y="379"/>
                      </a:cubicBezTo>
                      <a:cubicBezTo>
                        <a:pt x="1653" y="417"/>
                        <a:pt x="1719" y="447"/>
                        <a:pt x="1771" y="464"/>
                      </a:cubicBezTo>
                      <a:cubicBezTo>
                        <a:pt x="1780" y="478"/>
                        <a:pt x="1785" y="497"/>
                        <a:pt x="1799" y="506"/>
                      </a:cubicBezTo>
                      <a:cubicBezTo>
                        <a:pt x="1842" y="533"/>
                        <a:pt x="1894" y="540"/>
                        <a:pt x="1939" y="562"/>
                      </a:cubicBezTo>
                      <a:cubicBezTo>
                        <a:pt x="2014" y="861"/>
                        <a:pt x="1954" y="588"/>
                        <a:pt x="1981" y="1222"/>
                      </a:cubicBezTo>
                      <a:cubicBezTo>
                        <a:pt x="1983" y="1260"/>
                        <a:pt x="1994" y="1297"/>
                        <a:pt x="1995" y="1335"/>
                      </a:cubicBezTo>
                      <a:cubicBezTo>
                        <a:pt x="1999" y="1452"/>
                        <a:pt x="1995" y="1569"/>
                        <a:pt x="1995" y="1686"/>
                      </a:cubicBezTo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VE"/>
                </a:p>
              </p:txBody>
            </p:sp>
            <p:sp>
              <p:nvSpPr>
                <p:cNvPr id="34884" name="Line 340"/>
                <p:cNvSpPr>
                  <a:spLocks noChangeShapeType="1"/>
                </p:cNvSpPr>
                <p:nvPr/>
              </p:nvSpPr>
              <p:spPr bwMode="auto">
                <a:xfrm>
                  <a:off x="2880" y="2160"/>
                  <a:ext cx="0" cy="953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VE"/>
                </a:p>
              </p:txBody>
            </p:sp>
          </p:grpSp>
        </p:grpSp>
        <p:sp>
          <p:nvSpPr>
            <p:cNvPr id="34880" name="Text Box 345"/>
            <p:cNvSpPr txBox="1">
              <a:spLocks noChangeArrowheads="1"/>
            </p:cNvSpPr>
            <p:nvPr/>
          </p:nvSpPr>
          <p:spPr bwMode="auto">
            <a:xfrm>
              <a:off x="158" y="3868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2400" b="1">
                  <a:solidFill>
                    <a:srgbClr val="FFFF66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7" name="Rectangle 9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223962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4000"/>
              <a:t>Estrategias para el incremento en la eficiencia reproductiva</a:t>
            </a:r>
          </a:p>
        </p:txBody>
      </p:sp>
      <p:pic>
        <p:nvPicPr>
          <p:cNvPr id="68614" name="Picture 6" descr="P614074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028" r="23758" b="32620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5844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1643050"/>
            <a:ext cx="8215370" cy="4868863"/>
          </a:xfr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 “Macho”: Sincronización</a:t>
            </a:r>
          </a:p>
          <a:p>
            <a:pPr eaLnBrk="1" hangingPunct="1"/>
            <a:r>
              <a:rPr lang="es-ES_tradnl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técnicas:</a:t>
            </a:r>
          </a:p>
          <a:p>
            <a:pPr lvl="1" eaLnBrk="1" hangingPunct="1"/>
            <a:r>
              <a:rPr lang="es-ES_tradnl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A.</a:t>
            </a:r>
          </a:p>
          <a:p>
            <a:pPr lvl="1" eaLnBrk="1" hangingPunct="1"/>
            <a:r>
              <a:rPr lang="es-ES_tradnl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E.</a:t>
            </a:r>
          </a:p>
          <a:p>
            <a:pPr eaLnBrk="1" hangingPunct="1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Nutrición y estimulantes de crecimiento: Mejora la Edad a la pubertad.</a:t>
            </a:r>
          </a:p>
          <a:p>
            <a:pPr eaLnBrk="1" hangingPunct="1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Tratamientos hormonales.</a:t>
            </a:r>
          </a:p>
          <a:p>
            <a:pPr eaLnBrk="1" hangingPunct="1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genéticas:</a:t>
            </a:r>
          </a:p>
          <a:p>
            <a:pPr lvl="1" eaLnBrk="1" hangingPunct="1"/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Selección, </a:t>
            </a:r>
          </a:p>
          <a:p>
            <a:pPr lvl="1" eaLnBrk="1" hangingPunct="1"/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Cruzamiento.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819176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Estrategias para el incremento en la eficiencia reproductiva</a:t>
            </a:r>
            <a:endParaRPr kumimoji="0" lang="es-ES_tradnl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357158" y="404664"/>
            <a:ext cx="8358246" cy="6119961"/>
          </a:xfrm>
        </p:spPr>
        <p:txBody>
          <a:bodyPr/>
          <a:lstStyle/>
          <a:p>
            <a:pPr eaLnBrk="1" hangingPunct="1"/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 machos</a:t>
            </a:r>
          </a:p>
          <a:p>
            <a:pPr lvl="1"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Examen físico</a:t>
            </a:r>
          </a:p>
          <a:p>
            <a:pPr lvl="1" algn="ctr" eaLnBrk="1" hangingPunct="1">
              <a:buNone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Énfasis en evaluar ojos, patas, testículos y pene. </a:t>
            </a:r>
          </a:p>
          <a:p>
            <a:pPr lvl="1" algn="ctr" eaLnBrk="1" hangingPunct="1">
              <a:buNone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Descartar machos </a:t>
            </a:r>
            <a:r>
              <a:rPr lang="es-ES_tradnl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acornes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</a:t>
            </a:r>
          </a:p>
          <a:p>
            <a:pPr lvl="1"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Circunferencia escrotal</a:t>
            </a:r>
          </a:p>
          <a:p>
            <a:pPr lvl="2" eaLnBrk="1" hangingPunct="1"/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Relación con producción espermática; edad a la pubertad y prolificidad de sus hijas. Alta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heredabilidad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					</a:t>
            </a:r>
          </a:p>
          <a:p>
            <a:pPr lvl="2" eaLnBrk="1" hangingPunct="1">
              <a:buNone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Carnero 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&gt; 28 cm (8 – 14 m)</a:t>
            </a:r>
          </a:p>
          <a:p>
            <a:pPr lvl="2" eaLnBrk="1" hangingPunct="1">
              <a:buNone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&gt; 32 cm (14 m o mas)			</a:t>
            </a: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cabrío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25 – 28 cm (45 Kg)</a:t>
            </a:r>
          </a:p>
          <a:p>
            <a:pPr lvl="2" algn="r" eaLnBrk="1" hangingPunct="1">
              <a:buNone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Mobini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2002)</a:t>
            </a:r>
            <a:endParaRPr lang="es-ES_trad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70" name="Picture 12" descr="circunferencia escro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643446"/>
            <a:ext cx="3000364" cy="19932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357158" y="620688"/>
            <a:ext cx="8358246" cy="5903937"/>
          </a:xfrm>
        </p:spPr>
        <p:txBody>
          <a:bodyPr/>
          <a:lstStyle/>
          <a:p>
            <a:pPr eaLnBrk="1" hangingPunct="1"/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 machos</a:t>
            </a:r>
          </a:p>
          <a:p>
            <a:pPr lvl="1"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seminal</a:t>
            </a:r>
          </a:p>
          <a:p>
            <a:pPr lvl="1" eaLnBrk="1" hangingPunct="1">
              <a:buNone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buNone/>
            </a:pPr>
            <a:endParaRPr lang="es-ES_trad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Mobini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2002)</a:t>
            </a:r>
            <a:endParaRPr lang="es-ES_trad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51721" y="2132856"/>
          <a:ext cx="6877998" cy="1371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92666"/>
                <a:gridCol w="2292666"/>
                <a:gridCol w="2292666"/>
              </a:tblGrid>
              <a:tr h="370840">
                <a:tc>
                  <a:txBody>
                    <a:bodyPr/>
                    <a:lstStyle/>
                    <a:p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Excepcional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Satisfactorio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Motilidad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70%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30%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Morfología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90%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50%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4149080"/>
          <a:ext cx="4866334" cy="2286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33167"/>
                <a:gridCol w="2433167"/>
              </a:tblGrid>
              <a:tr h="370840"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Parámetro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Valor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Volumen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0,5 ml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Motilidad lineal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70%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Concentración</a:t>
                      </a:r>
                      <a:endParaRPr lang="es-VE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s-VE" sz="24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x </a:t>
                      </a: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2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s-VE" sz="24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/ ml</a:t>
                      </a:r>
                      <a:endParaRPr lang="es-VE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Morfología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80%</a:t>
                      </a:r>
                      <a:r>
                        <a:rPr lang="es-VE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normal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Owner\AppData\Local\Microsoft\Windows\Temporary Internet Files\Content.IE5\LS82IEZA\MC900343853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1395395" cy="1188261"/>
          </a:xfrm>
          <a:prstGeom prst="rect">
            <a:avLst/>
          </a:prstGeom>
          <a:noFill/>
        </p:spPr>
      </p:pic>
      <p:pic>
        <p:nvPicPr>
          <p:cNvPr id="1027" name="Picture 3" descr="C:\Users\Owner\AppData\Local\Microsoft\Windows\Temporary Internet Files\Content.IE5\PVMFUL14\MC90009106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9594" y="4365104"/>
            <a:ext cx="1658790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357158" y="430314"/>
            <a:ext cx="8358246" cy="6023022"/>
          </a:xfrm>
        </p:spPr>
        <p:txBody>
          <a:bodyPr/>
          <a:lstStyle/>
          <a:p>
            <a:pPr eaLnBrk="1" hangingPunct="1"/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 machos</a:t>
            </a:r>
          </a:p>
          <a:p>
            <a:pPr lvl="1" eaLnBrk="1" hangingPunct="1"/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exámenes</a:t>
            </a:r>
          </a:p>
          <a:p>
            <a:pPr lvl="2" eaLnBrk="1" hangingPunct="1">
              <a:buNone/>
            </a:pPr>
            <a:endParaRPr lang="es-ES_trad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buNone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buNone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buNone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</a:t>
            </a:r>
          </a:p>
          <a:p>
            <a:pPr lvl="1" eaLnBrk="1" hangingPunct="1">
              <a:buNone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</a:t>
            </a:r>
            <a:endParaRPr lang="es-ES_trad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r" eaLnBrk="1" hangingPunct="1">
              <a:buNone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Mobini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2002)</a:t>
            </a:r>
            <a:endParaRPr lang="es-ES_trad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708920"/>
            <a:ext cx="2387161" cy="1785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556792"/>
            <a:ext cx="2472668" cy="1842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86512" y="3573016"/>
            <a:ext cx="2389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Ultrasonografía</a:t>
            </a:r>
            <a:endParaRPr lang="es-V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458112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Biopsia testicular</a:t>
            </a:r>
            <a:endParaRPr lang="es-V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89040"/>
            <a:ext cx="2667328" cy="1785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36512" y="5683895"/>
            <a:ext cx="3709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Serología (</a:t>
            </a:r>
            <a:r>
              <a:rPr lang="es-V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B. </a:t>
            </a:r>
            <a:r>
              <a:rPr lang="es-V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melitensis</a:t>
            </a:r>
            <a:r>
              <a:rPr lang="es-V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</a:p>
          <a:p>
            <a:pPr algn="ctr"/>
            <a:r>
              <a:rPr lang="es-VE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leptospirosis</a:t>
            </a:r>
            <a:r>
              <a:rPr lang="es-V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s-V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5122912" cy="5505475"/>
          </a:xfrm>
        </p:spPr>
        <p:txBody>
          <a:bodyPr/>
          <a:lstStyle/>
          <a:p>
            <a:pPr eaLnBrk="1" hangingPunct="1"/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 hembras</a:t>
            </a:r>
          </a:p>
          <a:p>
            <a:pPr lvl="1"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– CC</a:t>
            </a:r>
          </a:p>
          <a:p>
            <a:pPr lvl="1"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Sanidad</a:t>
            </a:r>
          </a:p>
          <a:p>
            <a:pPr lvl="1"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 Reproductiva</a:t>
            </a:r>
          </a:p>
          <a:p>
            <a:pPr lvl="2"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Registros</a:t>
            </a:r>
          </a:p>
          <a:p>
            <a:pPr lvl="2" eaLnBrk="1" hangingPunct="1"/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Ultrasonido</a:t>
            </a:r>
          </a:p>
          <a:p>
            <a:endParaRPr lang="es-V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221088"/>
            <a:ext cx="2666986" cy="20002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7" y="3454080"/>
            <a:ext cx="4191029" cy="31432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V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Resumen de parámetros reproductivos</a:t>
            </a:r>
            <a:endParaRPr lang="es-V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71471" y="1857364"/>
          <a:ext cx="8181981" cy="4175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27327"/>
                <a:gridCol w="2727327"/>
                <a:gridCol w="2727327"/>
              </a:tblGrid>
              <a:tr h="446488">
                <a:tc>
                  <a:txBody>
                    <a:bodyPr/>
                    <a:lstStyle/>
                    <a:p>
                      <a:pPr algn="ctr"/>
                      <a:r>
                        <a:rPr lang="es-VE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Parámetro</a:t>
                      </a:r>
                      <a:endParaRPr lang="es-VE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Cabras</a:t>
                      </a:r>
                      <a:endParaRPr lang="es-VE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Ovejas</a:t>
                      </a:r>
                      <a:endParaRPr lang="es-VE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46488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Pubertad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–</a:t>
                      </a:r>
                      <a:r>
                        <a:rPr lang="es-VE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8 m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s-VE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– 10 m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46488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Ciclo estral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 d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 d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46488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Celo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32.4 ± 3.6 h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 ± 10,1 h</a:t>
                      </a:r>
                      <a:endParaRPr lang="es-VE" sz="2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46488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Gestación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147 – 155 d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145 – 150 d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46488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Edad al 1er parto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 – 22 m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 – 16</a:t>
                      </a:r>
                      <a:r>
                        <a:rPr lang="es-VE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46488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IEP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 m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 m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46488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Prolificidad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1,12 – 1,7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1,04 – 1,9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46488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ER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 – 90%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80 - 90%</a:t>
                      </a:r>
                      <a:endParaRPr lang="es-VE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714" cy="73174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857250" y="285750"/>
            <a:ext cx="7467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142844" y="1982788"/>
          <a:ext cx="8786871" cy="408958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28759"/>
                <a:gridCol w="1285884"/>
                <a:gridCol w="1518057"/>
                <a:gridCol w="1518057"/>
                <a:gridCol w="1518057"/>
                <a:gridCol w="1518057"/>
              </a:tblGrid>
              <a:tr h="424347">
                <a:tc gridSpan="2"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Factor</a:t>
                      </a:r>
                      <a:endParaRPr lang="es-VE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1er cuerpo</a:t>
                      </a:r>
                      <a:r>
                        <a:rPr lang="es-VE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lúteo</a:t>
                      </a:r>
                      <a:endParaRPr lang="es-VE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VE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1er celo</a:t>
                      </a:r>
                      <a:endParaRPr lang="es-VE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VE" dirty="0"/>
                    </a:p>
                  </a:txBody>
                  <a:tcPr anchor="ctr"/>
                </a:tc>
              </a:tr>
              <a:tr h="424347">
                <a:tc gridSpan="2">
                  <a:txBody>
                    <a:bodyPr/>
                    <a:lstStyle/>
                    <a:p>
                      <a:pPr algn="ctr"/>
                      <a:endParaRPr lang="es-VE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Edad</a:t>
                      </a:r>
                      <a:endParaRPr lang="es-VE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Peso</a:t>
                      </a:r>
                      <a:endParaRPr lang="es-VE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Edad</a:t>
                      </a:r>
                      <a:endParaRPr lang="es-VE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Peso</a:t>
                      </a:r>
                      <a:endParaRPr lang="es-VE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2984">
                <a:tc rowSpan="3"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Raza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Dorper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291,2ª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43,16ª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300,3</a:t>
                      </a:r>
                      <a:r>
                        <a:rPr lang="es-VE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ª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45,32ª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2984">
                <a:tc v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B.B.N.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250,1bc 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24,7c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280,3ª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28,15b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2984">
                <a:tc v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Pelibuey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231,8c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27,59c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260,1ª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30,35b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2984">
                <a:tc rowSpan="2">
                  <a:txBody>
                    <a:bodyPr/>
                    <a:lstStyle/>
                    <a:p>
                      <a:pPr algn="ctr"/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Epoca</a:t>
                      </a:r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nacimiento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Jul</a:t>
                      </a:r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– </a:t>
                      </a:r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Ago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262,5ª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31,02a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285,1ª 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32,68ª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2984">
                <a:tc v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Sep</a:t>
                      </a:r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– </a:t>
                      </a:r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Oct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233,8b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30,64ª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255,5b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32,05ª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2984">
                <a:tc rowSpan="2"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 de nacimiento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Simple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266,6ª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34,12ª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284,7ª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36,74ª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62984">
                <a:tc vMerge="1">
                  <a:txBody>
                    <a:bodyPr/>
                    <a:lstStyle/>
                    <a:p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</a:t>
                      </a:r>
                      <a:endParaRPr lang="es-VE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242,5b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28,62b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266,7b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1800" dirty="0" smtClean="0">
                          <a:solidFill>
                            <a:srgbClr val="FF212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29,69b</a:t>
                      </a:r>
                      <a:endParaRPr lang="es-VE" sz="1800" b="0" dirty="0">
                        <a:solidFill>
                          <a:srgbClr val="FF212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29063" y="6215063"/>
            <a:ext cx="47863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Adaptado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de: Zavala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Elizarraraz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 al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.,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2008)</a:t>
            </a:r>
            <a:endParaRPr lang="es-VE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750" y="6215063"/>
            <a:ext cx="25717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V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a≠b</a:t>
            </a:r>
            <a:r>
              <a:rPr lang="es-V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≠c: p&lt;0,05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8662" y="1285875"/>
            <a:ext cx="72866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V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Pubertad en ovejas de pelo en el trópico seco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857250" y="285750"/>
            <a:ext cx="7467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pPr algn="ctr">
              <a:buNone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 en cabras en el trópico (Brasil)</a:t>
            </a:r>
          </a:p>
          <a:p>
            <a:pPr algn="ctr">
              <a:buNone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s-ES_tradnl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a≠b</a:t>
            </a:r>
            <a:r>
              <a:rPr lang="es-ES_tradn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P&lt;0,001c≠d P&lt;0.05 			  	     (Freitas </a:t>
            </a:r>
            <a:r>
              <a:rPr lang="es-ES_tradnl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ES_tradn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2004)</a:t>
            </a:r>
          </a:p>
          <a:p>
            <a:pPr>
              <a:buNone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8625" y="2579156"/>
          <a:ext cx="8286808" cy="178594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71702"/>
                <a:gridCol w="2071702"/>
                <a:gridCol w="2071702"/>
                <a:gridCol w="2071702"/>
              </a:tblGrid>
              <a:tr h="595316"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Raza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Edad (días)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Peso (Kg)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peso adulto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95316"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Saanen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147.8±21.1 </a:t>
                      </a:r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es-V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22.5±1.7</a:t>
                      </a:r>
                      <a:r>
                        <a:rPr lang="en-US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en-US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50.9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95316"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Anglo - </a:t>
                      </a:r>
                      <a:r>
                        <a:rPr lang="es-VE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Nubian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256.3±69.6 </a:t>
                      </a:r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endParaRPr lang="es-V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26.4±5.6 </a:t>
                      </a:r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es-V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45.1</a:t>
                      </a:r>
                      <a:endParaRPr lang="es-V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77813"/>
            <a:ext cx="8229600" cy="11398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</a:t>
            </a:r>
          </a:p>
        </p:txBody>
      </p:sp>
      <p:sp>
        <p:nvSpPr>
          <p:cNvPr id="10" name="Oval 9"/>
          <p:cNvSpPr/>
          <p:nvPr/>
        </p:nvSpPr>
        <p:spPr>
          <a:xfrm>
            <a:off x="916137" y="1571625"/>
            <a:ext cx="2071687" cy="1143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Nutrición</a:t>
            </a:r>
            <a:endParaRPr lang="es-VE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79862" y="1571625"/>
            <a:ext cx="2000250" cy="1143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Genética</a:t>
            </a:r>
          </a:p>
        </p:txBody>
      </p:sp>
      <p:sp>
        <p:nvSpPr>
          <p:cNvPr id="12" name="Oval 11"/>
          <p:cNvSpPr/>
          <p:nvPr/>
        </p:nvSpPr>
        <p:spPr>
          <a:xfrm>
            <a:off x="6300192" y="1571625"/>
            <a:ext cx="1928812" cy="1143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00375" y="3357563"/>
            <a:ext cx="3071813" cy="150018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</a:t>
            </a:r>
          </a:p>
          <a:p>
            <a:pPr algn="ctr">
              <a:defRPr/>
            </a:pPr>
            <a:r>
              <a:rPr lang="es-V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428875" y="5429250"/>
            <a:ext cx="4500563" cy="785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</a:t>
            </a:r>
            <a:endParaRPr lang="es-V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35696" y="2852936"/>
            <a:ext cx="1164679" cy="576064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65154" y="2851795"/>
            <a:ext cx="6846" cy="433189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84168" y="2852936"/>
            <a:ext cx="1224136" cy="57207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4429125" y="4929188"/>
            <a:ext cx="357188" cy="42862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VE"/>
          </a:p>
        </p:txBody>
      </p:sp>
      <p:pic>
        <p:nvPicPr>
          <p:cNvPr id="16" name="Picture 23" descr="C:\Users\Owner\AppData\Local\Microsoft\Windows\Temporary Internet Files\Content.IE5\Z38JGSZ4\MCj0293192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517232"/>
            <a:ext cx="642937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36417" y="188640"/>
            <a:ext cx="2215703" cy="12241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tamaño testicular</a:t>
            </a:r>
            <a:endParaRPr lang="es-VE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3203848" y="1844824"/>
            <a:ext cx="2664296" cy="13681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secreción testosterona</a:t>
            </a:r>
            <a:endParaRPr lang="es-VE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467544" y="3150096"/>
            <a:ext cx="2232248" cy="1143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Esperma-</a:t>
            </a:r>
            <a:r>
              <a:rPr lang="es-V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togénesis</a:t>
            </a:r>
            <a:endParaRPr lang="es-V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6372200" y="3150096"/>
            <a:ext cx="2304256" cy="1143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 -miento</a:t>
            </a:r>
            <a:endParaRPr lang="es-V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44391" y="4365104"/>
            <a:ext cx="2795761" cy="86409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28875" y="6004743"/>
            <a:ext cx="4500563" cy="785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V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Eyaculación</a:t>
            </a:r>
            <a:endParaRPr lang="es-V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29125" y="5504681"/>
            <a:ext cx="357188" cy="42862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VE"/>
          </a:p>
        </p:txBody>
      </p:sp>
      <p:cxnSp>
        <p:nvCxnSpPr>
          <p:cNvPr id="10" name="Straight Arrow Connector 9"/>
          <p:cNvCxnSpPr>
            <a:stCxn id="2" idx="4"/>
            <a:endCxn id="3" idx="0"/>
          </p:cNvCxnSpPr>
          <p:nvPr/>
        </p:nvCxnSpPr>
        <p:spPr>
          <a:xfrm flipH="1">
            <a:off x="4535996" y="1412776"/>
            <a:ext cx="8273" cy="43204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2"/>
            <a:endCxn id="4" idx="0"/>
          </p:cNvCxnSpPr>
          <p:nvPr/>
        </p:nvCxnSpPr>
        <p:spPr>
          <a:xfrm flipH="1">
            <a:off x="1583668" y="2528900"/>
            <a:ext cx="1620180" cy="62119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6"/>
            <a:endCxn id="5" idx="0"/>
          </p:cNvCxnSpPr>
          <p:nvPr/>
        </p:nvCxnSpPr>
        <p:spPr>
          <a:xfrm>
            <a:off x="5868144" y="2528900"/>
            <a:ext cx="1656184" cy="62119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" idx="4"/>
            <a:endCxn id="6" idx="0"/>
          </p:cNvCxnSpPr>
          <p:nvPr/>
        </p:nvCxnSpPr>
        <p:spPr>
          <a:xfrm>
            <a:off x="4535996" y="3212976"/>
            <a:ext cx="6276" cy="115212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4" descr="C:\Users\Owner\AppData\Local\Microsoft\Windows\Temporary Internet Files\Content.IE5\YMM2I8ZO\MCj0293194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961" y="5483820"/>
            <a:ext cx="9286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echnic">
  <a:themeElements>
    <a:clrScheme name="Custom 4">
      <a:dk1>
        <a:srgbClr val="FFFFFF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5026</TotalTime>
  <Words>2758</Words>
  <Application>Microsoft Office PowerPoint</Application>
  <PresentationFormat>On-screen Show (4:3)</PresentationFormat>
  <Paragraphs>990</Paragraphs>
  <Slides>59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Technic</vt:lpstr>
      <vt:lpstr>MANEJO REPRODUCTIVO EN pequeños rumiantes</vt:lpstr>
      <vt:lpstr>Slide 2</vt:lpstr>
      <vt:lpstr>Slide 3</vt:lpstr>
      <vt:lpstr>PUBERTAD</vt:lpstr>
      <vt:lpstr>FISIOLOGIA REPRODUCTIVA</vt:lpstr>
      <vt:lpstr>PUBERTAD</vt:lpstr>
      <vt:lpstr>PUBERTAD</vt:lpstr>
      <vt:lpstr>PUBERTAD</vt:lpstr>
      <vt:lpstr>Slide 9</vt:lpstr>
      <vt:lpstr>MADUREZ SEXUAL</vt:lpstr>
      <vt:lpstr>Comportamiento reproductivo de borregas West African en relación con la edad y peso al primer servicio en el medio tropical</vt:lpstr>
      <vt:lpstr>CICLO ESTRAL Y ESTRO</vt:lpstr>
      <vt:lpstr>CICLO ESTRAL Y ESTRO</vt:lpstr>
      <vt:lpstr>CICLO ESTRAL Y ESTRO</vt:lpstr>
      <vt:lpstr>CICLO ESTRAL Y ESTRO</vt:lpstr>
      <vt:lpstr>CICLO ESTRAL Y ESTRO</vt:lpstr>
      <vt:lpstr>ESTACIONALIDAD REPRODUCTIVA</vt:lpstr>
      <vt:lpstr>ESTACIONALIDAD REPRODUCTIVA</vt:lpstr>
      <vt:lpstr>ESTACIONALIDAD REPRODUCTIVA</vt:lpstr>
      <vt:lpstr>ESTACIONALIDAD REPRODUCTIVA</vt:lpstr>
      <vt:lpstr>ESTACIONALIDAD REPRODUCTIVA</vt:lpstr>
      <vt:lpstr>ESTACIONALIDAD REPRODUCTIVA</vt:lpstr>
      <vt:lpstr>ESTACIONALIDAD REPRODUCTIVA</vt:lpstr>
      <vt:lpstr>Slide 24</vt:lpstr>
      <vt:lpstr>EFECTO MACHO</vt:lpstr>
      <vt:lpstr>GESTACIÓN</vt:lpstr>
      <vt:lpstr>Efecto de la estación, estadio de la lactancia y amamantamiento sobre la eficiencia reproductiva en ovejas West African </vt:lpstr>
      <vt:lpstr>Efecto del tipo de parto sobre la eficiencia reproductiva en cabras tropicales</vt:lpstr>
      <vt:lpstr>Periodo de Gestación</vt:lpstr>
      <vt:lpstr>Relación entre el número de partos de la oveja Pelibuey y el peso de los corderos al nacer</vt:lpstr>
      <vt:lpstr>Relación entre el peso y la edad de machos y hembras de raza Pelibuey</vt:lpstr>
      <vt:lpstr>Efecto del número de parto sobre la prolificidad y la frecuencia de partos múltiples en cabras Criollas tropicales</vt:lpstr>
      <vt:lpstr>Efecto de  la producción Láctea sobre la eficiencia reproductiva en cabras criollas tropicales</vt:lpstr>
      <vt:lpstr>Efecto de  la edad al destete sobre la eficiencia reproductiva en cabras criollas tropicales</vt:lpstr>
      <vt:lpstr>PARTO</vt:lpstr>
      <vt:lpstr>Slide 36</vt:lpstr>
      <vt:lpstr>Slide 37</vt:lpstr>
      <vt:lpstr>Estrategias para el incremento en la eficiencia reproductiva</vt:lpstr>
      <vt:lpstr>Estrategias para el incremento en la eficiencia reproductiva</vt:lpstr>
      <vt:lpstr>Estrategias para el incremento en la eficiencia reproductiva</vt:lpstr>
      <vt:lpstr>Sistemas de intensificación de la reproducción</vt:lpstr>
      <vt:lpstr>Slide 42</vt:lpstr>
      <vt:lpstr>Slide 43</vt:lpstr>
      <vt:lpstr>Slide 44</vt:lpstr>
      <vt:lpstr>Slide 45</vt:lpstr>
      <vt:lpstr>Slide 46</vt:lpstr>
      <vt:lpstr>Slide 47</vt:lpstr>
      <vt:lpstr>Sistemas de intensificación de la reproducción</vt:lpstr>
      <vt:lpstr>Inseminación Artificial</vt:lpstr>
      <vt:lpstr>Inseminación Artificial</vt:lpstr>
      <vt:lpstr>Inseminación Artificial</vt:lpstr>
      <vt:lpstr>Slide 52</vt:lpstr>
      <vt:lpstr>Estrategias para el incremento en la eficiencia reproductiva</vt:lpstr>
      <vt:lpstr>Slide 54</vt:lpstr>
      <vt:lpstr>Slide 55</vt:lpstr>
      <vt:lpstr>Slide 56</vt:lpstr>
      <vt:lpstr>Slide 57</vt:lpstr>
      <vt:lpstr>Resumen de parámetros reproductivos</vt:lpstr>
      <vt:lpstr>Slide 59</vt:lpstr>
    </vt:vector>
  </TitlesOfParts>
  <Company>FCV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ALEJANDRO</dc:creator>
  <cp:lastModifiedBy>Carolina Duque</cp:lastModifiedBy>
  <cp:revision>266</cp:revision>
  <dcterms:created xsi:type="dcterms:W3CDTF">2002-06-27T01:26:19Z</dcterms:created>
  <dcterms:modified xsi:type="dcterms:W3CDTF">2013-10-08T14:33:05Z</dcterms:modified>
</cp:coreProperties>
</file>