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83" r:id="rId3"/>
    <p:sldId id="287" r:id="rId4"/>
    <p:sldId id="281" r:id="rId5"/>
    <p:sldId id="284" r:id="rId6"/>
    <p:sldId id="299" r:id="rId7"/>
    <p:sldId id="259" r:id="rId8"/>
    <p:sldId id="273" r:id="rId9"/>
    <p:sldId id="300" r:id="rId10"/>
    <p:sldId id="298" r:id="rId11"/>
    <p:sldId id="288" r:id="rId12"/>
    <p:sldId id="296" r:id="rId13"/>
    <p:sldId id="297" r:id="rId14"/>
    <p:sldId id="304" r:id="rId15"/>
    <p:sldId id="302" r:id="rId16"/>
    <p:sldId id="301" r:id="rId17"/>
    <p:sldId id="277"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A73"/>
    <a:srgbClr val="4D7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12" autoAdjust="0"/>
    <p:restoredTop sz="94660"/>
  </p:normalViewPr>
  <p:slideViewPr>
    <p:cSldViewPr snapToGrid="0">
      <p:cViewPr varScale="1">
        <p:scale>
          <a:sx n="74" d="100"/>
          <a:sy n="74" d="100"/>
        </p:scale>
        <p:origin x="4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a%20Isabel\Desktop\PROPUESTA%20FINAL%20DE%20TESIS%20MARIA%20ISABEL%202023%20SEPTIEMBRE\RESULTADOS%20DE%20LA%20TESIS%20DOCTORAL\RESULTADOS%20OBJETIVO%20NRO%203\Resultados%20encuesta%20GRECI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88792234068362E-3"/>
          <c:y val="0.13791766745446246"/>
          <c:w val="0.41461489457338896"/>
          <c:h val="0.80497273930724655"/>
        </c:manualLayout>
      </c:layout>
      <c:pieChart>
        <c:varyColors val="1"/>
        <c:ser>
          <c:idx val="0"/>
          <c:order val="0"/>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V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23'!$B$4:$B$8</c:f>
              <c:strCache>
                <c:ptCount val="5"/>
                <c:pt idx="0">
                  <c:v>La manera específica de agregar valor, generar beneficios e ingresos propios que impulsa ideas innovadoras de los proyectos para transformar a la Universidad</c:v>
                </c:pt>
                <c:pt idx="1">
                  <c:v>Incluir la máxima autoridad de la Universidad en las etapas tempranas del proyecto para impulsar las ideas innovadoras, junto con la coordinación de acciones que conducen a acuerdos y compromisos</c:v>
                </c:pt>
                <c:pt idx="2">
                  <c:v>Las conversaciones efectivas que incluyen a interesados del proyecto y la manera de agregar valor, generar beneficios e ingresos propios, promoviendo el ambiente para   soluciones innovadoras</c:v>
                </c:pt>
                <c:pt idx="3">
                  <c:v>La determinación de hacer cosas distintas a lo que siempre se ha hecho</c:v>
                </c:pt>
                <c:pt idx="4">
                  <c:v>Ninguna de las anteriores</c:v>
                </c:pt>
              </c:strCache>
            </c:strRef>
          </c:cat>
          <c:val>
            <c:numRef>
              <c:f>'Pregunta 23'!$C$4:$C$8</c:f>
            </c:numRef>
          </c:val>
        </c:ser>
        <c:ser>
          <c:idx val="1"/>
          <c:order val="1"/>
          <c:explosion val="7"/>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prstMaterial="matte">
                <a:bevelT w="127000" h="63500"/>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prstMaterial="matte">
                <a:bevelT w="127000" h="63500"/>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prstMaterial="matte">
                <a:bevelT w="127000" h="63500"/>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prstMaterial="matte">
                <a:bevelT w="127000" h="63500"/>
              </a:sp3d>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0"/>
              <c:layout>
                <c:manualLayout>
                  <c:x val="-5.3161340126601821E-2"/>
                  <c:y val="0.16294206837137501"/>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1477419603684984"/>
                  <c:y val="0.1486914247509274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1.2495599814729041E-2"/>
                  <c:y val="9.2080233048735013E-2"/>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V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23'!$B$4:$B$8</c:f>
              <c:strCache>
                <c:ptCount val="5"/>
                <c:pt idx="0">
                  <c:v>La manera específica de agregar valor, generar beneficios e ingresos propios que impulsa ideas innovadoras de los proyectos para transformar a la Universidad</c:v>
                </c:pt>
                <c:pt idx="1">
                  <c:v>Incluir la máxima autoridad de la Universidad en las etapas tempranas del proyecto para impulsar las ideas innovadoras, junto con la coordinación de acciones que conducen a acuerdos y compromisos</c:v>
                </c:pt>
                <c:pt idx="2">
                  <c:v>Las conversaciones efectivas que incluyen a interesados del proyecto y la manera de agregar valor, generar beneficios e ingresos propios, promoviendo el ambiente para   soluciones innovadoras</c:v>
                </c:pt>
                <c:pt idx="3">
                  <c:v>La determinación de hacer cosas distintas a lo que siempre se ha hecho</c:v>
                </c:pt>
                <c:pt idx="4">
                  <c:v>Ninguna de las anteriores</c:v>
                </c:pt>
              </c:strCache>
            </c:strRef>
          </c:cat>
          <c:val>
            <c:numRef>
              <c:f>'Pregunta 23'!$D$4:$D$8</c:f>
              <c:numCache>
                <c:formatCode>0.0%</c:formatCode>
                <c:ptCount val="5"/>
                <c:pt idx="0">
                  <c:v>0.10714285714285714</c:v>
                </c:pt>
                <c:pt idx="1">
                  <c:v>0.17857142857142858</c:v>
                </c:pt>
                <c:pt idx="2">
                  <c:v>0.42857142857142855</c:v>
                </c:pt>
                <c:pt idx="3">
                  <c:v>0.25</c:v>
                </c:pt>
                <c:pt idx="4">
                  <c:v>3.5714285714285712E-2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V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88097-C002-4FBD-B9DA-D843B6F01EAD}" type="doc">
      <dgm:prSet loTypeId="urn:microsoft.com/office/officeart/2005/8/layout/funnel1" loCatId="process" qsTypeId="urn:microsoft.com/office/officeart/2005/8/quickstyle/simple1" qsCatId="simple" csTypeId="urn:microsoft.com/office/officeart/2005/8/colors/colorful4" csCatId="colorful" phldr="1"/>
      <dgm:spPr>
        <a:scene3d>
          <a:camera prst="orthographicFront">
            <a:rot lat="0" lon="0" rev="0"/>
          </a:camera>
          <a:lightRig rig="glow" dir="t">
            <a:rot lat="0" lon="0" rev="4800000"/>
          </a:lightRig>
        </a:scene3d>
      </dgm:spPr>
      <dgm:t>
        <a:bodyPr/>
        <a:lstStyle/>
        <a:p>
          <a:endParaRPr lang="es-VE"/>
        </a:p>
      </dgm:t>
    </dgm:pt>
    <dgm:pt modelId="{AB303899-933A-4589-8FF7-483F7FE49572}">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VE" sz="1600" b="1" dirty="0" smtClean="0"/>
            <a:t>Pensamiento Disruptivo</a:t>
          </a:r>
          <a:endParaRPr lang="es-VE" sz="1600" b="1" dirty="0"/>
        </a:p>
      </dgm:t>
    </dgm:pt>
    <dgm:pt modelId="{BEF47C4B-8654-453C-A6A7-2A525CD388F5}" type="parTrans" cxnId="{FB562A4B-6B85-4F68-918A-2916BBCD873A}">
      <dgm:prSet/>
      <dgm:spPr/>
      <dgm:t>
        <a:bodyPr/>
        <a:lstStyle/>
        <a:p>
          <a:endParaRPr lang="es-VE" sz="1600"/>
        </a:p>
      </dgm:t>
    </dgm:pt>
    <dgm:pt modelId="{8B4F622E-4252-4C83-8428-1C6E02589155}" type="sibTrans" cxnId="{FB562A4B-6B85-4F68-918A-2916BBCD873A}">
      <dgm:prSet/>
      <dgm:spPr/>
      <dgm:t>
        <a:bodyPr/>
        <a:lstStyle/>
        <a:p>
          <a:endParaRPr lang="es-VE" sz="1600"/>
        </a:p>
      </dgm:t>
    </dgm:pt>
    <dgm:pt modelId="{605BC6B3-301A-4227-82E5-0749B07F77C2}">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VE" sz="1600" b="1" dirty="0" smtClean="0">
              <a:solidFill>
                <a:schemeClr val="tx1"/>
              </a:solidFill>
            </a:rPr>
            <a:t>Conversaciones efectivas</a:t>
          </a:r>
          <a:endParaRPr lang="es-VE" sz="1600" b="1" dirty="0">
            <a:solidFill>
              <a:schemeClr val="tx1"/>
            </a:solidFill>
          </a:endParaRPr>
        </a:p>
      </dgm:t>
    </dgm:pt>
    <dgm:pt modelId="{366B7CE4-9428-4286-95A1-23940C58D832}" type="parTrans" cxnId="{320D075B-8DC7-4DF2-B11E-2F3E9E23E9A1}">
      <dgm:prSet/>
      <dgm:spPr/>
      <dgm:t>
        <a:bodyPr/>
        <a:lstStyle/>
        <a:p>
          <a:endParaRPr lang="es-VE" sz="1600"/>
        </a:p>
      </dgm:t>
    </dgm:pt>
    <dgm:pt modelId="{48EA8213-93EF-4B40-8403-D823AC15590F}" type="sibTrans" cxnId="{320D075B-8DC7-4DF2-B11E-2F3E9E23E9A1}">
      <dgm:prSet/>
      <dgm:spPr/>
      <dgm:t>
        <a:bodyPr/>
        <a:lstStyle/>
        <a:p>
          <a:endParaRPr lang="es-VE" sz="1600"/>
        </a:p>
      </dgm:t>
    </dgm:pt>
    <dgm:pt modelId="{C62E20C8-D792-46E1-92E9-0C5F7435F0D6}">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VE" sz="1600" b="1" dirty="0" smtClean="0">
              <a:solidFill>
                <a:schemeClr val="tx1"/>
              </a:solidFill>
            </a:rPr>
            <a:t>Liderazgo servicio</a:t>
          </a:r>
          <a:endParaRPr lang="es-VE" sz="1600" b="1" dirty="0">
            <a:solidFill>
              <a:schemeClr val="tx1"/>
            </a:solidFill>
          </a:endParaRPr>
        </a:p>
      </dgm:t>
    </dgm:pt>
    <dgm:pt modelId="{5B5F46CB-9A23-4234-B55E-8ADBABAAA129}" type="parTrans" cxnId="{A8B09BF9-9B71-49B2-9FA5-8888670E8548}">
      <dgm:prSet/>
      <dgm:spPr/>
      <dgm:t>
        <a:bodyPr/>
        <a:lstStyle/>
        <a:p>
          <a:endParaRPr lang="es-VE" sz="1600"/>
        </a:p>
      </dgm:t>
    </dgm:pt>
    <dgm:pt modelId="{C3FFFDA1-A32A-40EF-BA61-BF04AD5C53B3}" type="sibTrans" cxnId="{A8B09BF9-9B71-49B2-9FA5-8888670E8548}">
      <dgm:prSet/>
      <dgm:spPr/>
      <dgm:t>
        <a:bodyPr/>
        <a:lstStyle/>
        <a:p>
          <a:endParaRPr lang="es-VE" sz="1600"/>
        </a:p>
      </dgm:t>
    </dgm:pt>
    <dgm:pt modelId="{C836347B-6966-45E5-A91A-5EF92B5BC09E}">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VE" sz="2000" b="1" dirty="0" smtClean="0">
              <a:solidFill>
                <a:schemeClr val="tx1"/>
              </a:solidFill>
            </a:rPr>
            <a:t>Gestión de Proyectos y Modelos de Negocio</a:t>
          </a:r>
          <a:endParaRPr lang="es-VE" sz="2000" b="1" dirty="0">
            <a:solidFill>
              <a:schemeClr val="tx1"/>
            </a:solidFill>
          </a:endParaRPr>
        </a:p>
      </dgm:t>
    </dgm:pt>
    <dgm:pt modelId="{31D266C5-80B7-4E82-A936-3F5DC7E4AB01}" type="parTrans" cxnId="{F41AF0A5-179E-4DE9-8FBA-26D1C6CCCADF}">
      <dgm:prSet/>
      <dgm:spPr/>
      <dgm:t>
        <a:bodyPr/>
        <a:lstStyle/>
        <a:p>
          <a:endParaRPr lang="es-VE" sz="1600"/>
        </a:p>
      </dgm:t>
    </dgm:pt>
    <dgm:pt modelId="{E2F4007D-C407-4356-8199-B677CC59CD13}" type="sibTrans" cxnId="{F41AF0A5-179E-4DE9-8FBA-26D1C6CCCADF}">
      <dgm:prSet/>
      <dgm:spPr/>
      <dgm:t>
        <a:bodyPr/>
        <a:lstStyle/>
        <a:p>
          <a:endParaRPr lang="es-VE" sz="1600"/>
        </a:p>
      </dgm:t>
    </dgm:pt>
    <dgm:pt modelId="{B785A5A8-4FD8-4F78-A119-83A474E7FBA2}">
      <dgm:prSet phldrT="[Texto]"/>
      <dgm:spPr/>
      <dgm:t>
        <a:bodyPr/>
        <a:lstStyle/>
        <a:p>
          <a:endParaRPr lang="es-VE" sz="1600"/>
        </a:p>
      </dgm:t>
    </dgm:pt>
    <dgm:pt modelId="{DB0F0579-5C51-4AD5-B81E-BC69E907935F}" type="parTrans" cxnId="{04172B9B-1F53-40E2-A029-8CFD7B0CD0AB}">
      <dgm:prSet/>
      <dgm:spPr/>
      <dgm:t>
        <a:bodyPr/>
        <a:lstStyle/>
        <a:p>
          <a:endParaRPr lang="es-VE" sz="1600"/>
        </a:p>
      </dgm:t>
    </dgm:pt>
    <dgm:pt modelId="{CD1F3E6C-6597-4EB0-A61C-F9D5A1E2A020}" type="sibTrans" cxnId="{04172B9B-1F53-40E2-A029-8CFD7B0CD0AB}">
      <dgm:prSet/>
      <dgm:spPr/>
      <dgm:t>
        <a:bodyPr/>
        <a:lstStyle/>
        <a:p>
          <a:endParaRPr lang="es-VE" sz="1600"/>
        </a:p>
      </dgm:t>
    </dgm:pt>
    <dgm:pt modelId="{1D1F2AFA-6ACD-4037-B88F-7EE0D294AFD6}">
      <dgm:prSet phldrT="[Texto]"/>
      <dgm:spPr/>
      <dgm:t>
        <a:bodyPr/>
        <a:lstStyle/>
        <a:p>
          <a:endParaRPr lang="es-VE" sz="1600"/>
        </a:p>
      </dgm:t>
    </dgm:pt>
    <dgm:pt modelId="{C09ECA05-25DF-45FC-A02A-07AF19DB9817}" type="parTrans" cxnId="{86FCABD7-8902-4094-83D4-850CB7287C3E}">
      <dgm:prSet/>
      <dgm:spPr/>
      <dgm:t>
        <a:bodyPr/>
        <a:lstStyle/>
        <a:p>
          <a:endParaRPr lang="es-VE" sz="1600"/>
        </a:p>
      </dgm:t>
    </dgm:pt>
    <dgm:pt modelId="{A5AFD92D-3B17-44D0-A93A-2598A32B2D43}" type="sibTrans" cxnId="{86FCABD7-8902-4094-83D4-850CB7287C3E}">
      <dgm:prSet/>
      <dgm:spPr/>
      <dgm:t>
        <a:bodyPr/>
        <a:lstStyle/>
        <a:p>
          <a:endParaRPr lang="es-VE" sz="1600"/>
        </a:p>
      </dgm:t>
    </dgm:pt>
    <dgm:pt modelId="{8E4CE9D7-6CB0-42A4-A1BA-9E3D962A5B21}">
      <dgm:prSet phldrT="[Texto]"/>
      <dgm:spPr/>
      <dgm:t>
        <a:bodyPr/>
        <a:lstStyle/>
        <a:p>
          <a:endParaRPr lang="es-VE" sz="1600"/>
        </a:p>
      </dgm:t>
    </dgm:pt>
    <dgm:pt modelId="{6C2F37C2-C0BF-4885-92FD-50D3A8B3E0B8}" type="parTrans" cxnId="{1CD29156-1DAC-4C74-A8A0-B644D49F7271}">
      <dgm:prSet/>
      <dgm:spPr/>
      <dgm:t>
        <a:bodyPr/>
        <a:lstStyle/>
        <a:p>
          <a:endParaRPr lang="es-VE" sz="1600"/>
        </a:p>
      </dgm:t>
    </dgm:pt>
    <dgm:pt modelId="{87359B19-9C6A-4EA6-966A-189FD220E78F}" type="sibTrans" cxnId="{1CD29156-1DAC-4C74-A8A0-B644D49F7271}">
      <dgm:prSet/>
      <dgm:spPr/>
      <dgm:t>
        <a:bodyPr/>
        <a:lstStyle/>
        <a:p>
          <a:endParaRPr lang="es-VE" sz="1600"/>
        </a:p>
      </dgm:t>
    </dgm:pt>
    <dgm:pt modelId="{BD2713EA-9B01-42B6-9FDA-01701F59F3EF}" type="pres">
      <dgm:prSet presAssocID="{EC388097-C002-4FBD-B9DA-D843B6F01EAD}" presName="Name0" presStyleCnt="0">
        <dgm:presLayoutVars>
          <dgm:chMax val="4"/>
          <dgm:resizeHandles val="exact"/>
        </dgm:presLayoutVars>
      </dgm:prSet>
      <dgm:spPr/>
      <dgm:t>
        <a:bodyPr/>
        <a:lstStyle/>
        <a:p>
          <a:endParaRPr lang="es-VE"/>
        </a:p>
      </dgm:t>
    </dgm:pt>
    <dgm:pt modelId="{7AD9DB44-1CA2-46D4-8977-9AC285C1F467}" type="pres">
      <dgm:prSet presAssocID="{EC388097-C002-4FBD-B9DA-D843B6F01EAD}" presName="ellipse" presStyleLbl="trBgShp" presStyleIdx="0" presStyleCnt="1" custLinFactNeighborX="1596" custLinFactNeighborY="-2555"/>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VE"/>
        </a:p>
      </dgm:t>
    </dgm:pt>
    <dgm:pt modelId="{4B937B69-1560-485C-8323-298413B1AC92}" type="pres">
      <dgm:prSet presAssocID="{EC388097-C002-4FBD-B9DA-D843B6F01EAD}" presName="arrow1" presStyleLbl="fgShp" presStyleIdx="0" presStyleCnt="1" custLinFactNeighborY="50316"/>
      <dgm:spPr>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VE"/>
        </a:p>
      </dgm:t>
    </dgm:pt>
    <dgm:pt modelId="{A1953730-1D20-49AE-A230-EDEA6471860D}" type="pres">
      <dgm:prSet presAssocID="{EC388097-C002-4FBD-B9DA-D843B6F01EAD}" presName="rectangle" presStyleLbl="revTx" presStyleIdx="0" presStyleCnt="1">
        <dgm:presLayoutVars>
          <dgm:bulletEnabled val="1"/>
        </dgm:presLayoutVars>
      </dgm:prSet>
      <dgm:spPr/>
      <dgm:t>
        <a:bodyPr/>
        <a:lstStyle/>
        <a:p>
          <a:endParaRPr lang="es-VE"/>
        </a:p>
      </dgm:t>
    </dgm:pt>
    <dgm:pt modelId="{DDB416C8-4AAE-4FF3-9322-5AFDEED4EE3F}" type="pres">
      <dgm:prSet presAssocID="{605BC6B3-301A-4227-82E5-0749B07F77C2}" presName="item1" presStyleLbl="node1" presStyleIdx="0" presStyleCnt="3">
        <dgm:presLayoutVars>
          <dgm:bulletEnabled val="1"/>
        </dgm:presLayoutVars>
      </dgm:prSet>
      <dgm:spPr/>
      <dgm:t>
        <a:bodyPr/>
        <a:lstStyle/>
        <a:p>
          <a:endParaRPr lang="es-VE"/>
        </a:p>
      </dgm:t>
    </dgm:pt>
    <dgm:pt modelId="{F70B319C-B7A6-4732-BDF8-FF0296A1FBA8}" type="pres">
      <dgm:prSet presAssocID="{C62E20C8-D792-46E1-92E9-0C5F7435F0D6}" presName="item2" presStyleLbl="node1" presStyleIdx="1" presStyleCnt="3" custScaleX="143525" custScaleY="122687" custLinFactNeighborX="8366" custLinFactNeighborY="-1522">
        <dgm:presLayoutVars>
          <dgm:bulletEnabled val="1"/>
        </dgm:presLayoutVars>
      </dgm:prSet>
      <dgm:spPr/>
      <dgm:t>
        <a:bodyPr/>
        <a:lstStyle/>
        <a:p>
          <a:endParaRPr lang="es-VE"/>
        </a:p>
      </dgm:t>
    </dgm:pt>
    <dgm:pt modelId="{29473F77-ADBB-4BBC-AF87-A221C86B8ECA}" type="pres">
      <dgm:prSet presAssocID="{C836347B-6966-45E5-A91A-5EF92B5BC09E}" presName="item3" presStyleLbl="node1" presStyleIdx="2" presStyleCnt="3" custScaleX="118786" custLinFactNeighborX="9131">
        <dgm:presLayoutVars>
          <dgm:bulletEnabled val="1"/>
        </dgm:presLayoutVars>
      </dgm:prSet>
      <dgm:spPr/>
      <dgm:t>
        <a:bodyPr/>
        <a:lstStyle/>
        <a:p>
          <a:endParaRPr lang="es-VE"/>
        </a:p>
      </dgm:t>
    </dgm:pt>
    <dgm:pt modelId="{65C56302-D71D-4BD3-B5D2-385AA29398A8}" type="pres">
      <dgm:prSet presAssocID="{EC388097-C002-4FBD-B9DA-D843B6F01EAD}" presName="funnel" presStyleLbl="trAlignAcc1" presStyleIdx="0" presStyleCnt="1" custLinFactNeighborX="34" custLinFactNeighborY="-4309"/>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VE"/>
        </a:p>
      </dgm:t>
    </dgm:pt>
  </dgm:ptLst>
  <dgm:cxnLst>
    <dgm:cxn modelId="{04172B9B-1F53-40E2-A029-8CFD7B0CD0AB}" srcId="{EC388097-C002-4FBD-B9DA-D843B6F01EAD}" destId="{B785A5A8-4FD8-4F78-A119-83A474E7FBA2}" srcOrd="4" destOrd="0" parTransId="{DB0F0579-5C51-4AD5-B81E-BC69E907935F}" sibTransId="{CD1F3E6C-6597-4EB0-A61C-F9D5A1E2A020}"/>
    <dgm:cxn modelId="{4EFCFB78-798A-4178-AEF5-5AD2DCFE613F}" type="presOf" srcId="{EC388097-C002-4FBD-B9DA-D843B6F01EAD}" destId="{BD2713EA-9B01-42B6-9FDA-01701F59F3EF}" srcOrd="0" destOrd="0" presId="urn:microsoft.com/office/officeart/2005/8/layout/funnel1"/>
    <dgm:cxn modelId="{077CA23B-E8CF-4557-B5C3-1D0A1D40BC54}" type="presOf" srcId="{605BC6B3-301A-4227-82E5-0749B07F77C2}" destId="{F70B319C-B7A6-4732-BDF8-FF0296A1FBA8}" srcOrd="0" destOrd="0" presId="urn:microsoft.com/office/officeart/2005/8/layout/funnel1"/>
    <dgm:cxn modelId="{FB562A4B-6B85-4F68-918A-2916BBCD873A}" srcId="{EC388097-C002-4FBD-B9DA-D843B6F01EAD}" destId="{AB303899-933A-4589-8FF7-483F7FE49572}" srcOrd="0" destOrd="0" parTransId="{BEF47C4B-8654-453C-A6A7-2A525CD388F5}" sibTransId="{8B4F622E-4252-4C83-8428-1C6E02589155}"/>
    <dgm:cxn modelId="{43B39858-A9E8-437C-B33C-F7EFC1D674CE}" type="presOf" srcId="{C62E20C8-D792-46E1-92E9-0C5F7435F0D6}" destId="{DDB416C8-4AAE-4FF3-9322-5AFDEED4EE3F}" srcOrd="0" destOrd="0" presId="urn:microsoft.com/office/officeart/2005/8/layout/funnel1"/>
    <dgm:cxn modelId="{195AA2BB-9FDC-449F-8279-CA8DAD788B57}" type="presOf" srcId="{AB303899-933A-4589-8FF7-483F7FE49572}" destId="{29473F77-ADBB-4BBC-AF87-A221C86B8ECA}" srcOrd="0" destOrd="0" presId="urn:microsoft.com/office/officeart/2005/8/layout/funnel1"/>
    <dgm:cxn modelId="{86FCABD7-8902-4094-83D4-850CB7287C3E}" srcId="{EC388097-C002-4FBD-B9DA-D843B6F01EAD}" destId="{1D1F2AFA-6ACD-4037-B88F-7EE0D294AFD6}" srcOrd="5" destOrd="0" parTransId="{C09ECA05-25DF-45FC-A02A-07AF19DB9817}" sibTransId="{A5AFD92D-3B17-44D0-A93A-2598A32B2D43}"/>
    <dgm:cxn modelId="{1CD29156-1DAC-4C74-A8A0-B644D49F7271}" srcId="{EC388097-C002-4FBD-B9DA-D843B6F01EAD}" destId="{8E4CE9D7-6CB0-42A4-A1BA-9E3D962A5B21}" srcOrd="6" destOrd="0" parTransId="{6C2F37C2-C0BF-4885-92FD-50D3A8B3E0B8}" sibTransId="{87359B19-9C6A-4EA6-966A-189FD220E78F}"/>
    <dgm:cxn modelId="{F41AF0A5-179E-4DE9-8FBA-26D1C6CCCADF}" srcId="{EC388097-C002-4FBD-B9DA-D843B6F01EAD}" destId="{C836347B-6966-45E5-A91A-5EF92B5BC09E}" srcOrd="3" destOrd="0" parTransId="{31D266C5-80B7-4E82-A936-3F5DC7E4AB01}" sibTransId="{E2F4007D-C407-4356-8199-B677CC59CD13}"/>
    <dgm:cxn modelId="{320D075B-8DC7-4DF2-B11E-2F3E9E23E9A1}" srcId="{EC388097-C002-4FBD-B9DA-D843B6F01EAD}" destId="{605BC6B3-301A-4227-82E5-0749B07F77C2}" srcOrd="1" destOrd="0" parTransId="{366B7CE4-9428-4286-95A1-23940C58D832}" sibTransId="{48EA8213-93EF-4B40-8403-D823AC15590F}"/>
    <dgm:cxn modelId="{A8B09BF9-9B71-49B2-9FA5-8888670E8548}" srcId="{EC388097-C002-4FBD-B9DA-D843B6F01EAD}" destId="{C62E20C8-D792-46E1-92E9-0C5F7435F0D6}" srcOrd="2" destOrd="0" parTransId="{5B5F46CB-9A23-4234-B55E-8ADBABAAA129}" sibTransId="{C3FFFDA1-A32A-40EF-BA61-BF04AD5C53B3}"/>
    <dgm:cxn modelId="{CC55DD34-CD2A-4C08-9AD7-8A86C9027C39}" type="presOf" srcId="{C836347B-6966-45E5-A91A-5EF92B5BC09E}" destId="{A1953730-1D20-49AE-A230-EDEA6471860D}" srcOrd="0" destOrd="0" presId="urn:microsoft.com/office/officeart/2005/8/layout/funnel1"/>
    <dgm:cxn modelId="{FE3321DC-E178-4AD2-88BF-953E2AC74ECC}" type="presParOf" srcId="{BD2713EA-9B01-42B6-9FDA-01701F59F3EF}" destId="{7AD9DB44-1CA2-46D4-8977-9AC285C1F467}" srcOrd="0" destOrd="0" presId="urn:microsoft.com/office/officeart/2005/8/layout/funnel1"/>
    <dgm:cxn modelId="{A3188905-5A38-41F1-8C55-6C4DE91206F3}" type="presParOf" srcId="{BD2713EA-9B01-42B6-9FDA-01701F59F3EF}" destId="{4B937B69-1560-485C-8323-298413B1AC92}" srcOrd="1" destOrd="0" presId="urn:microsoft.com/office/officeart/2005/8/layout/funnel1"/>
    <dgm:cxn modelId="{8DAA21C5-2D81-430C-8FE6-66A294E70AEF}" type="presParOf" srcId="{BD2713EA-9B01-42B6-9FDA-01701F59F3EF}" destId="{A1953730-1D20-49AE-A230-EDEA6471860D}" srcOrd="2" destOrd="0" presId="urn:microsoft.com/office/officeart/2005/8/layout/funnel1"/>
    <dgm:cxn modelId="{6468A7DA-9F0F-4E40-874A-E3BA66C69410}" type="presParOf" srcId="{BD2713EA-9B01-42B6-9FDA-01701F59F3EF}" destId="{DDB416C8-4AAE-4FF3-9322-5AFDEED4EE3F}" srcOrd="3" destOrd="0" presId="urn:microsoft.com/office/officeart/2005/8/layout/funnel1"/>
    <dgm:cxn modelId="{63587B59-2E1F-4F65-8BA3-C46F398A4009}" type="presParOf" srcId="{BD2713EA-9B01-42B6-9FDA-01701F59F3EF}" destId="{F70B319C-B7A6-4732-BDF8-FF0296A1FBA8}" srcOrd="4" destOrd="0" presId="urn:microsoft.com/office/officeart/2005/8/layout/funnel1"/>
    <dgm:cxn modelId="{5482DE29-9AA6-4251-9470-B644A7293FD3}" type="presParOf" srcId="{BD2713EA-9B01-42B6-9FDA-01701F59F3EF}" destId="{29473F77-ADBB-4BBC-AF87-A221C86B8ECA}" srcOrd="5" destOrd="0" presId="urn:microsoft.com/office/officeart/2005/8/layout/funnel1"/>
    <dgm:cxn modelId="{1487AD48-DF23-4DF2-8316-38C0DE56F11F}" type="presParOf" srcId="{BD2713EA-9B01-42B6-9FDA-01701F59F3EF}" destId="{65C56302-D71D-4BD3-B5D2-385AA29398A8}"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0.45784</cdr:x>
      <cdr:y>0.09389</cdr:y>
    </cdr:from>
    <cdr:to>
      <cdr:x>0.5</cdr:x>
      <cdr:y>0.18297</cdr:y>
    </cdr:to>
    <cdr:sp macro="" textlink="">
      <cdr:nvSpPr>
        <cdr:cNvPr id="2" name="Rectángulo 1"/>
        <cdr:cNvSpPr/>
      </cdr:nvSpPr>
      <cdr:spPr>
        <a:xfrm xmlns:a="http://schemas.openxmlformats.org/drawingml/2006/main">
          <a:off x="5005082" y="438933"/>
          <a:ext cx="460926" cy="416470"/>
        </a:xfrm>
        <a:prstGeom xmlns:a="http://schemas.openxmlformats.org/drawingml/2006/main" prst="rect">
          <a:avLst/>
        </a:prstGeom>
        <a:solidFill xmlns:a="http://schemas.openxmlformats.org/drawingml/2006/main">
          <a:schemeClr val="bg2">
            <a:lumMod val="75000"/>
          </a:schemeClr>
        </a:solidFill>
        <a:ln xmlns:a="http://schemas.openxmlformats.org/drawingml/2006/main">
          <a:noFill/>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VE"/>
        </a:p>
      </cdr:txBody>
    </cdr:sp>
  </cdr:relSizeAnchor>
  <cdr:relSizeAnchor xmlns:cdr="http://schemas.openxmlformats.org/drawingml/2006/chartDrawing">
    <cdr:from>
      <cdr:x>0.52701</cdr:x>
      <cdr:y>0.06608</cdr:y>
    </cdr:from>
    <cdr:to>
      <cdr:x>0.96145</cdr:x>
      <cdr:y>0.21725</cdr:y>
    </cdr:to>
    <cdr:sp macro="" textlink="">
      <cdr:nvSpPr>
        <cdr:cNvPr id="3" name="CuadroTexto 2"/>
        <cdr:cNvSpPr txBox="1"/>
      </cdr:nvSpPr>
      <cdr:spPr>
        <a:xfrm xmlns:a="http://schemas.openxmlformats.org/drawingml/2006/main">
          <a:off x="5761231" y="308925"/>
          <a:ext cx="4749401" cy="7067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VE" sz="2000" b="1" dirty="0" smtClean="0">
              <a:effectLst>
                <a:outerShdw blurRad="38100" dist="38100" dir="2700000" algn="tl">
                  <a:srgbClr val="000000">
                    <a:alpha val="43137"/>
                  </a:srgbClr>
                </a:outerShdw>
              </a:effectLst>
            </a:rPr>
            <a:t>Conversaciones efectivas, incluyentes para agregar valor y generar beneficios</a:t>
          </a:r>
          <a:endParaRPr lang="es-VE" sz="20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0.45784</cdr:x>
      <cdr:y>0.29616</cdr:y>
    </cdr:from>
    <cdr:to>
      <cdr:x>0.5</cdr:x>
      <cdr:y>0.38525</cdr:y>
    </cdr:to>
    <cdr:sp macro="" textlink="">
      <cdr:nvSpPr>
        <cdr:cNvPr id="4" name="Rectángulo 3"/>
        <cdr:cNvSpPr/>
      </cdr:nvSpPr>
      <cdr:spPr>
        <a:xfrm xmlns:a="http://schemas.openxmlformats.org/drawingml/2006/main">
          <a:off x="5005081" y="1384577"/>
          <a:ext cx="460927" cy="416470"/>
        </a:xfrm>
        <a:prstGeom xmlns:a="http://schemas.openxmlformats.org/drawingml/2006/main" prst="rect">
          <a:avLst/>
        </a:prstGeom>
        <a:solidFill xmlns:a="http://schemas.openxmlformats.org/drawingml/2006/main">
          <a:schemeClr val="accent4"/>
        </a:solidFill>
        <a:ln xmlns:a="http://schemas.openxmlformats.org/drawingml/2006/main">
          <a:noFill/>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VE"/>
        </a:p>
      </cdr:txBody>
    </cdr:sp>
  </cdr:relSizeAnchor>
  <cdr:relSizeAnchor xmlns:cdr="http://schemas.openxmlformats.org/drawingml/2006/chartDrawing">
    <cdr:from>
      <cdr:x>0.52701</cdr:x>
      <cdr:y>0.22025</cdr:y>
    </cdr:from>
    <cdr:to>
      <cdr:x>0.96145</cdr:x>
      <cdr:y>0.37142</cdr:y>
    </cdr:to>
    <cdr:sp macro="" textlink="">
      <cdr:nvSpPr>
        <cdr:cNvPr id="5" name="CuadroTexto 2"/>
        <cdr:cNvSpPr txBox="1"/>
      </cdr:nvSpPr>
      <cdr:spPr>
        <a:xfrm xmlns:a="http://schemas.openxmlformats.org/drawingml/2006/main">
          <a:off x="5761231" y="1029685"/>
          <a:ext cx="4749401" cy="706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VE" sz="2000" b="1" dirty="0" smtClean="0">
              <a:effectLst>
                <a:outerShdw blurRad="38100" dist="38100" dir="2700000" algn="tl">
                  <a:srgbClr val="000000">
                    <a:alpha val="43137"/>
                  </a:srgbClr>
                </a:outerShdw>
              </a:effectLst>
            </a:rPr>
            <a:t>Determinación de hacer las cosas distintas (pensamiento disruptivo)</a:t>
          </a:r>
          <a:endParaRPr lang="es-VE" sz="20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0.45544</cdr:x>
      <cdr:y>0.45546</cdr:y>
    </cdr:from>
    <cdr:to>
      <cdr:x>0.4976</cdr:x>
      <cdr:y>0.54454</cdr:y>
    </cdr:to>
    <cdr:sp macro="" textlink="">
      <cdr:nvSpPr>
        <cdr:cNvPr id="6" name="Rectángulo 5"/>
        <cdr:cNvSpPr/>
      </cdr:nvSpPr>
      <cdr:spPr>
        <a:xfrm xmlns:a="http://schemas.openxmlformats.org/drawingml/2006/main">
          <a:off x="4978846" y="2129279"/>
          <a:ext cx="460927" cy="416471"/>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VE"/>
        </a:p>
      </cdr:txBody>
    </cdr:sp>
  </cdr:relSizeAnchor>
  <cdr:relSizeAnchor xmlns:cdr="http://schemas.openxmlformats.org/drawingml/2006/chartDrawing">
    <cdr:from>
      <cdr:x>0.52701</cdr:x>
      <cdr:y>0.40236</cdr:y>
    </cdr:from>
    <cdr:to>
      <cdr:x>0.96145</cdr:x>
      <cdr:y>0.55353</cdr:y>
    </cdr:to>
    <cdr:sp macro="" textlink="">
      <cdr:nvSpPr>
        <cdr:cNvPr id="7" name="CuadroTexto 2"/>
        <cdr:cNvSpPr txBox="1"/>
      </cdr:nvSpPr>
      <cdr:spPr>
        <a:xfrm xmlns:a="http://schemas.openxmlformats.org/drawingml/2006/main">
          <a:off x="5761231" y="1881054"/>
          <a:ext cx="4749401" cy="706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VE" sz="2000" b="1" dirty="0" smtClean="0">
              <a:effectLst>
                <a:outerShdw blurRad="38100" dist="38100" dir="2700000" algn="tl">
                  <a:srgbClr val="000000">
                    <a:alpha val="43137"/>
                  </a:srgbClr>
                </a:outerShdw>
              </a:effectLst>
            </a:rPr>
            <a:t>Máxima autoridad incluida desde las etapas tempranas del proyecto</a:t>
          </a:r>
          <a:endParaRPr lang="es-VE" sz="20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0.45544</cdr:x>
      <cdr:y>0.63085</cdr:y>
    </cdr:from>
    <cdr:to>
      <cdr:x>0.4976</cdr:x>
      <cdr:y>0.71993</cdr:y>
    </cdr:to>
    <cdr:sp macro="" textlink="">
      <cdr:nvSpPr>
        <cdr:cNvPr id="8" name="Rectángulo 7"/>
        <cdr:cNvSpPr/>
      </cdr:nvSpPr>
      <cdr:spPr>
        <a:xfrm xmlns:a="http://schemas.openxmlformats.org/drawingml/2006/main">
          <a:off x="4978845" y="2949229"/>
          <a:ext cx="460927" cy="416471"/>
        </a:xfrm>
        <a:prstGeom xmlns:a="http://schemas.openxmlformats.org/drawingml/2006/main" prst="rect">
          <a:avLst/>
        </a:prstGeom>
        <a:solidFill xmlns:a="http://schemas.openxmlformats.org/drawingml/2006/main">
          <a:schemeClr val="accent1"/>
        </a:solidFill>
        <a:ln xmlns:a="http://schemas.openxmlformats.org/drawingml/2006/main">
          <a:noFill/>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VE"/>
        </a:p>
      </cdr:txBody>
    </cdr:sp>
  </cdr:relSizeAnchor>
  <cdr:relSizeAnchor xmlns:cdr="http://schemas.openxmlformats.org/drawingml/2006/chartDrawing">
    <cdr:from>
      <cdr:x>0.52701</cdr:x>
      <cdr:y>0.57582</cdr:y>
    </cdr:from>
    <cdr:to>
      <cdr:x>0.96145</cdr:x>
      <cdr:y>0.76326</cdr:y>
    </cdr:to>
    <cdr:sp macro="" textlink="">
      <cdr:nvSpPr>
        <cdr:cNvPr id="9" name="CuadroTexto 2"/>
        <cdr:cNvSpPr txBox="1"/>
      </cdr:nvSpPr>
      <cdr:spPr>
        <a:xfrm xmlns:a="http://schemas.openxmlformats.org/drawingml/2006/main">
          <a:off x="5761231" y="2691953"/>
          <a:ext cx="4749401" cy="8763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VE" sz="2000" b="1" dirty="0" smtClean="0">
              <a:effectLst>
                <a:outerShdw blurRad="38100" dist="38100" dir="2700000" algn="tl">
                  <a:srgbClr val="000000">
                    <a:alpha val="43137"/>
                  </a:srgbClr>
                </a:outerShdw>
              </a:effectLst>
            </a:rPr>
            <a:t>Forma específica de agregar valor, generar beneficios e ingresos propios (Modelos de Negocio)</a:t>
          </a:r>
          <a:endParaRPr lang="es-VE" sz="20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0.45544</cdr:x>
      <cdr:y>0.81489</cdr:y>
    </cdr:from>
    <cdr:to>
      <cdr:x>0.4976</cdr:x>
      <cdr:y>0.90398</cdr:y>
    </cdr:to>
    <cdr:sp macro="" textlink="">
      <cdr:nvSpPr>
        <cdr:cNvPr id="10" name="Rectángulo 9"/>
        <cdr:cNvSpPr/>
      </cdr:nvSpPr>
      <cdr:spPr>
        <a:xfrm xmlns:a="http://schemas.openxmlformats.org/drawingml/2006/main">
          <a:off x="4978845" y="3809653"/>
          <a:ext cx="460927" cy="416471"/>
        </a:xfrm>
        <a:prstGeom xmlns:a="http://schemas.openxmlformats.org/drawingml/2006/main" prst="rect">
          <a:avLst/>
        </a:prstGeom>
        <a:solidFill xmlns:a="http://schemas.openxmlformats.org/drawingml/2006/main">
          <a:schemeClr val="accent1">
            <a:lumMod val="75000"/>
          </a:schemeClr>
        </a:solidFill>
        <a:ln xmlns:a="http://schemas.openxmlformats.org/drawingml/2006/main">
          <a:noFill/>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VE"/>
        </a:p>
      </cdr:txBody>
    </cdr:sp>
  </cdr:relSizeAnchor>
  <cdr:relSizeAnchor xmlns:cdr="http://schemas.openxmlformats.org/drawingml/2006/chartDrawing">
    <cdr:from>
      <cdr:x>0.52701</cdr:x>
      <cdr:y>0.81255</cdr:y>
    </cdr:from>
    <cdr:to>
      <cdr:x>0.96145</cdr:x>
      <cdr:y>1</cdr:y>
    </cdr:to>
    <cdr:sp macro="" textlink="">
      <cdr:nvSpPr>
        <cdr:cNvPr id="11" name="CuadroTexto 2"/>
        <cdr:cNvSpPr txBox="1"/>
      </cdr:nvSpPr>
      <cdr:spPr>
        <a:xfrm xmlns:a="http://schemas.openxmlformats.org/drawingml/2006/main">
          <a:off x="5761231" y="3798717"/>
          <a:ext cx="4749401" cy="8763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VE" sz="2000" b="1" dirty="0" smtClean="0">
              <a:effectLst>
                <a:outerShdw blurRad="38100" dist="38100" dir="2700000" algn="tl">
                  <a:srgbClr val="000000">
                    <a:alpha val="43137"/>
                  </a:srgbClr>
                </a:outerShdw>
              </a:effectLst>
            </a:rPr>
            <a:t>Ninguna de las anteriores</a:t>
          </a:r>
          <a:endParaRPr lang="es-VE" sz="2000" b="1" dirty="0">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82141-0EFC-4D67-AB9D-88F48C7A3776}" type="datetimeFigureOut">
              <a:rPr lang="es-VE" smtClean="0"/>
              <a:t>26/01/2025</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B5A98-678D-4FC7-81D9-0BAA0E0DC53A}" type="slidenum">
              <a:rPr lang="es-VE" smtClean="0"/>
              <a:t>‹Nº›</a:t>
            </a:fld>
            <a:endParaRPr lang="es-VE"/>
          </a:p>
        </p:txBody>
      </p:sp>
    </p:spTree>
    <p:extLst>
      <p:ext uri="{BB962C8B-B14F-4D97-AF65-F5344CB8AC3E}">
        <p14:creationId xmlns:p14="http://schemas.microsoft.com/office/powerpoint/2010/main" val="308589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4202A6C7-5384-4DC5-A5C8-597FE2D3CEE4}" type="datetimeFigureOut">
              <a:rPr lang="en-US" smtClean="0"/>
              <a:pPr/>
              <a:t>1/26/2025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153922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202A6C7-5384-4DC5-A5C8-597FE2D3CEE4}" type="datetimeFigureOut">
              <a:rPr lang="en-US" smtClean="0"/>
              <a:pPr/>
              <a:t>1/26/2025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164755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202A6C7-5384-4DC5-A5C8-597FE2D3CEE4}" type="datetimeFigureOut">
              <a:rPr lang="en-US" smtClean="0"/>
              <a:pPr/>
              <a:t>1/26/2025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224819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202A6C7-5384-4DC5-A5C8-597FE2D3CEE4}" type="datetimeFigureOut">
              <a:rPr lang="en-US" smtClean="0"/>
              <a:pPr/>
              <a:t>1/26/2025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30034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202A6C7-5384-4DC5-A5C8-597FE2D3CEE4}" type="datetimeFigureOut">
              <a:rPr lang="en-US" smtClean="0"/>
              <a:pPr/>
              <a:t>1/26/2025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300451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4202A6C7-5384-4DC5-A5C8-597FE2D3CEE4}" type="datetimeFigureOut">
              <a:rPr lang="en-US" smtClean="0"/>
              <a:pPr/>
              <a:t>1/26/2025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92908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4202A6C7-5384-4DC5-A5C8-597FE2D3CEE4}" type="datetimeFigureOut">
              <a:rPr lang="en-US" smtClean="0"/>
              <a:pPr/>
              <a:t>1/26/2025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161919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4202A6C7-5384-4DC5-A5C8-597FE2D3CEE4}" type="datetimeFigureOut">
              <a:rPr lang="en-US" smtClean="0"/>
              <a:pPr/>
              <a:t>1/26/2025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244526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202A6C7-5384-4DC5-A5C8-597FE2D3CEE4}" type="datetimeFigureOut">
              <a:rPr lang="en-US" smtClean="0"/>
              <a:pPr/>
              <a:t>1/26/2025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364140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202A6C7-5384-4DC5-A5C8-597FE2D3CEE4}" type="datetimeFigureOut">
              <a:rPr lang="en-US" smtClean="0"/>
              <a:pPr/>
              <a:t>1/26/2025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28388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202A6C7-5384-4DC5-A5C8-597FE2D3CEE4}" type="datetimeFigureOut">
              <a:rPr lang="en-US" smtClean="0"/>
              <a:pPr/>
              <a:t>1/26/2025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340812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2A6C7-5384-4DC5-A5C8-597FE2D3CEE4}" type="datetimeFigureOut">
              <a:rPr lang="en-US" smtClean="0"/>
              <a:pPr/>
              <a:t>1/26/2025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66B7B-A34C-4FA9-A9AD-6F5AF7513A8A}" type="slidenum">
              <a:rPr lang="en-US" smtClean="0"/>
              <a:pPr/>
              <a:t>‹Nº›</a:t>
            </a:fld>
            <a:endParaRPr lang="en-US"/>
          </a:p>
        </p:txBody>
      </p:sp>
    </p:spTree>
    <p:extLst>
      <p:ext uri="{BB962C8B-B14F-4D97-AF65-F5344CB8AC3E}">
        <p14:creationId xmlns:p14="http://schemas.microsoft.com/office/powerpoint/2010/main" val="179510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image" Target="../media/image9.jp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ctrTitle"/>
          </p:nvPr>
        </p:nvSpPr>
        <p:spPr>
          <a:xfrm>
            <a:off x="5565502" y="2034739"/>
            <a:ext cx="6532864" cy="2387600"/>
          </a:xfrm>
        </p:spPr>
        <p:txBody>
          <a:bodyPr>
            <a:noAutofit/>
          </a:bodyPr>
          <a:lstStyle/>
          <a:p>
            <a:r>
              <a:rPr lang="es-MX" sz="3600" b="1" dirty="0">
                <a:effectLst>
                  <a:outerShdw blurRad="38100" dist="38100" dir="2700000" algn="tl">
                    <a:srgbClr val="000000">
                      <a:alpha val="43137"/>
                    </a:srgbClr>
                  </a:outerShdw>
                </a:effectLst>
              </a:rPr>
              <a:t>MÁS ALLÁ DE LA ZONA DE CONFORT. </a:t>
            </a:r>
            <a:br>
              <a:rPr lang="es-MX" sz="3600" b="1" dirty="0">
                <a:effectLst>
                  <a:outerShdw blurRad="38100" dist="38100" dir="2700000" algn="tl">
                    <a:srgbClr val="000000">
                      <a:alpha val="43137"/>
                    </a:srgbClr>
                  </a:outerShdw>
                </a:effectLst>
              </a:rPr>
            </a:br>
            <a:r>
              <a:rPr lang="es-MX" sz="3600" b="1" dirty="0">
                <a:effectLst>
                  <a:outerShdw blurRad="38100" dist="38100" dir="2700000" algn="tl">
                    <a:srgbClr val="000000">
                      <a:alpha val="43137"/>
                    </a:srgbClr>
                  </a:outerShdw>
                </a:effectLst>
              </a:rPr>
              <a:t>UN MODELO DE GESTIÓN ORGANIZACIONAL PARA LA NUEVA NORMALIDAD</a:t>
            </a:r>
            <a:endParaRPr lang="es-VE" sz="3600" dirty="0">
              <a:effectLst>
                <a:outerShdw blurRad="38100" dist="38100" dir="2700000" algn="tl">
                  <a:srgbClr val="000000">
                    <a:alpha val="43137"/>
                  </a:srgbClr>
                </a:outerShdw>
              </a:effectLst>
            </a:endParaRPr>
          </a:p>
        </p:txBody>
      </p:sp>
      <p:sp>
        <p:nvSpPr>
          <p:cNvPr id="5" name="Rectángulo 4"/>
          <p:cNvSpPr/>
          <p:nvPr/>
        </p:nvSpPr>
        <p:spPr>
          <a:xfrm>
            <a:off x="-1" y="5105400"/>
            <a:ext cx="2705101" cy="609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uadroTexto 6"/>
          <p:cNvSpPr txBox="1"/>
          <p:nvPr/>
        </p:nvSpPr>
        <p:spPr>
          <a:xfrm>
            <a:off x="5565502" y="4603590"/>
            <a:ext cx="6484326" cy="1200329"/>
          </a:xfrm>
          <a:prstGeom prst="rect">
            <a:avLst/>
          </a:prstGeom>
          <a:noFill/>
        </p:spPr>
        <p:txBody>
          <a:bodyPr wrap="square" rtlCol="0">
            <a:spAutoFit/>
          </a:bodyPr>
          <a:lstStyle/>
          <a:p>
            <a:pPr algn="r"/>
            <a:r>
              <a:rPr lang="es-VE" b="1" dirty="0"/>
              <a:t>María Isabel </a:t>
            </a:r>
            <a:r>
              <a:rPr lang="es-VE" b="1" dirty="0" smtClean="0"/>
              <a:t>Specht[1], </a:t>
            </a:r>
            <a:r>
              <a:rPr lang="es-VE" b="1" dirty="0" err="1"/>
              <a:t>Celima</a:t>
            </a:r>
            <a:r>
              <a:rPr lang="es-VE" b="1" dirty="0"/>
              <a:t> Judith </a:t>
            </a:r>
            <a:r>
              <a:rPr lang="es-VE" b="1" dirty="0" smtClean="0"/>
              <a:t>Sánchez[2]</a:t>
            </a:r>
          </a:p>
          <a:p>
            <a:pPr algn="r"/>
            <a:endParaRPr lang="es-VE" b="1" dirty="0"/>
          </a:p>
          <a:p>
            <a:pPr algn="r"/>
            <a:r>
              <a:rPr lang="es-VE" b="1" dirty="0" smtClean="0"/>
              <a:t>[1]UCV</a:t>
            </a:r>
            <a:r>
              <a:rPr lang="es-VE" b="1" dirty="0"/>
              <a:t>, CNTQ / Caracas, Venezuela /chabela.specht@gmail.com</a:t>
            </a:r>
          </a:p>
          <a:p>
            <a:pPr algn="r"/>
            <a:r>
              <a:rPr lang="es-VE" b="1" dirty="0" smtClean="0"/>
              <a:t>[2]UCV </a:t>
            </a:r>
            <a:r>
              <a:rPr lang="es-VE" b="1" dirty="0"/>
              <a:t>/ Caracas, Venezuela /celimajudith@gmail.com </a:t>
            </a:r>
          </a:p>
        </p:txBody>
      </p:sp>
      <p:sp>
        <p:nvSpPr>
          <p:cNvPr id="8" name="CuadroTexto 7"/>
          <p:cNvSpPr txBox="1"/>
          <p:nvPr/>
        </p:nvSpPr>
        <p:spPr>
          <a:xfrm>
            <a:off x="6667500" y="6268998"/>
            <a:ext cx="5382328" cy="369332"/>
          </a:xfrm>
          <a:prstGeom prst="rect">
            <a:avLst/>
          </a:prstGeom>
          <a:noFill/>
        </p:spPr>
        <p:txBody>
          <a:bodyPr wrap="square" rtlCol="0">
            <a:spAutoFit/>
          </a:bodyPr>
          <a:lstStyle/>
          <a:p>
            <a:pPr algn="ct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Caracas, </a:t>
            </a:r>
            <a:r>
              <a:rPr lang="es-E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29 y 30 de enero de 2025</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CuadroTexto 7"/>
          <p:cNvSpPr txBox="1"/>
          <p:nvPr/>
        </p:nvSpPr>
        <p:spPr>
          <a:xfrm>
            <a:off x="6259132" y="0"/>
            <a:ext cx="5831260" cy="1569660"/>
          </a:xfrm>
          <a:prstGeom prst="rect">
            <a:avLst/>
          </a:prstGeom>
          <a:noFill/>
        </p:spPr>
        <p:txBody>
          <a:bodyPr wrap="square" rtlCol="0">
            <a:spAutoFit/>
          </a:bodyPr>
          <a:lstStyle/>
          <a:p>
            <a:pPr algn="ctr"/>
            <a:r>
              <a:rPr lang="es-ES" sz="1600" b="1" dirty="0" smtClean="0"/>
              <a:t>REUNIÓN DE XXIV ANIVERSARIO</a:t>
            </a:r>
            <a:endParaRPr lang="es-ES" sz="1600" b="1" dirty="0"/>
          </a:p>
          <a:p>
            <a:pPr algn="ctr"/>
            <a:r>
              <a:rPr lang="es-ES" sz="1600" b="1" dirty="0"/>
              <a:t>ASOCIACIÓN VENEZOLANA DE GESTIÓN DE INVESTIGACIÓN Y DESARROLLO AVEGID </a:t>
            </a:r>
          </a:p>
          <a:p>
            <a:pPr algn="ctr"/>
            <a:r>
              <a:rPr lang="es-ES" sz="1600" b="1" dirty="0"/>
              <a:t>ASOCIACIÓN INTERNACIONAL DE GESTIÓN DE INVESTIGACIÓN Y DESARROLLO </a:t>
            </a:r>
          </a:p>
          <a:p>
            <a:pPr algn="ctr"/>
            <a:r>
              <a:rPr lang="es-ES" sz="1600" b="1" dirty="0"/>
              <a:t>AIGID</a:t>
            </a:r>
            <a:endParaRPr lang="en-US" sz="1600" dirty="0">
              <a:latin typeface="Arial" panose="020B0604020202020204" pitchFamily="34" charset="0"/>
              <a:cs typeface="Arial" panose="020B0604020202020204" pitchFamily="34" charset="0"/>
            </a:endParaRPr>
          </a:p>
        </p:txBody>
      </p:sp>
      <p:pic>
        <p:nvPicPr>
          <p:cNvPr id="1026" name="Imagen1"/>
          <p:cNvPicPr>
            <a:picLocks noChangeAspect="1" noChangeArrowheads="1"/>
          </p:cNvPicPr>
          <p:nvPr/>
        </p:nvPicPr>
        <p:blipFill>
          <a:blip r:embed="rId3" cstate="print"/>
          <a:srcRect/>
          <a:stretch>
            <a:fillRect/>
          </a:stretch>
        </p:blipFill>
        <p:spPr bwMode="auto">
          <a:xfrm rot="10800000">
            <a:off x="260303" y="2934893"/>
            <a:ext cx="5020627" cy="2499341"/>
          </a:xfrm>
          <a:prstGeom prst="rect">
            <a:avLst/>
          </a:prstGeom>
          <a:solidFill>
            <a:srgbClr val="974706"/>
          </a:solidFill>
          <a:ln w="9525">
            <a:solidFill>
              <a:srgbClr val="974706"/>
            </a:solidFill>
            <a:prstDash val="dash"/>
            <a:miter lim="800000"/>
            <a:headEnd/>
            <a:tailEnd/>
          </a:ln>
        </p:spPr>
      </p:pic>
      <p:graphicFrame>
        <p:nvGraphicFramePr>
          <p:cNvPr id="10241" name="Object 1"/>
          <p:cNvGraphicFramePr>
            <a:graphicFrameLocks noChangeAspect="1"/>
          </p:cNvGraphicFramePr>
          <p:nvPr>
            <p:extLst>
              <p:ext uri="{D42A27DB-BD31-4B8C-83A1-F6EECF244321}">
                <p14:modId xmlns:p14="http://schemas.microsoft.com/office/powerpoint/2010/main" val="4019067595"/>
              </p:ext>
            </p:extLst>
          </p:nvPr>
        </p:nvGraphicFramePr>
        <p:xfrm>
          <a:off x="33941" y="246756"/>
          <a:ext cx="5572125" cy="666750"/>
        </p:xfrm>
        <a:graphic>
          <a:graphicData uri="http://schemas.openxmlformats.org/presentationml/2006/ole">
            <mc:AlternateContent xmlns:mc="http://schemas.openxmlformats.org/markup-compatibility/2006">
              <mc:Choice xmlns:v="urn:schemas-microsoft-com:vml" Requires="v">
                <p:oleObj spid="_x0000_s10274" name="Imagen de mapa de bits" r:id="rId4" imgW="6477904" imgH="771429" progId="Paint.Picture">
                  <p:embed/>
                </p:oleObj>
              </mc:Choice>
              <mc:Fallback>
                <p:oleObj name="Imagen de mapa de bits" r:id="rId4" imgW="6477904" imgH="771429" progId="Paint.Picture">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1" y="246756"/>
                        <a:ext cx="55721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94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smtClean="0">
                <a:latin typeface="Arial" panose="020B0604020202020204" pitchFamily="34" charset="0"/>
                <a:cs typeface="Arial" panose="020B0604020202020204" pitchFamily="34" charset="0"/>
              </a:rPr>
              <a:t>DISCUSIÓN DE RESULTADOS </a:t>
            </a:r>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8" name="Imagen 7"/>
          <p:cNvPicPr>
            <a:picLocks noChangeAspect="1"/>
          </p:cNvPicPr>
          <p:nvPr/>
        </p:nvPicPr>
        <p:blipFill rotWithShape="1">
          <a:blip r:embed="rId3"/>
          <a:srcRect l="18500" t="9381" r="2750" b="13583"/>
          <a:stretch/>
        </p:blipFill>
        <p:spPr>
          <a:xfrm>
            <a:off x="2958186" y="2424646"/>
            <a:ext cx="6862722" cy="3562341"/>
          </a:xfrm>
          <a:prstGeom prst="rect">
            <a:avLst/>
          </a:prstGeom>
        </p:spPr>
      </p:pic>
      <p:grpSp>
        <p:nvGrpSpPr>
          <p:cNvPr id="3" name="Grupo 2"/>
          <p:cNvGrpSpPr/>
          <p:nvPr/>
        </p:nvGrpSpPr>
        <p:grpSpPr>
          <a:xfrm>
            <a:off x="193965" y="1995055"/>
            <a:ext cx="11422292" cy="4493156"/>
            <a:chOff x="193965" y="1995055"/>
            <a:chExt cx="11422292" cy="4493156"/>
          </a:xfrm>
        </p:grpSpPr>
        <p:sp>
          <p:nvSpPr>
            <p:cNvPr id="9" name="Flecha curvada hacia abajo 8"/>
            <p:cNvSpPr/>
            <p:nvPr/>
          </p:nvSpPr>
          <p:spPr>
            <a:xfrm rot="20415759">
              <a:off x="1985608" y="2395236"/>
              <a:ext cx="1645901" cy="5648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0" name="Flecha curvada hacia abajo 9"/>
            <p:cNvSpPr/>
            <p:nvPr/>
          </p:nvSpPr>
          <p:spPr>
            <a:xfrm rot="17817597">
              <a:off x="1958430" y="3893214"/>
              <a:ext cx="1394915" cy="5985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2" name="Flecha curvada hacia abajo 11"/>
            <p:cNvSpPr/>
            <p:nvPr/>
          </p:nvSpPr>
          <p:spPr>
            <a:xfrm rot="7977606">
              <a:off x="8841968" y="4542386"/>
              <a:ext cx="1123397" cy="4957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3" name="CuadroTexto 12"/>
            <p:cNvSpPr txBox="1"/>
            <p:nvPr/>
          </p:nvSpPr>
          <p:spPr>
            <a:xfrm>
              <a:off x="369365" y="2839267"/>
              <a:ext cx="2481591" cy="369332"/>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a:solidFill>
                    <a:schemeClr val="bg1"/>
                  </a:solidFill>
                  <a:effectLst>
                    <a:outerShdw blurRad="38100" dist="38100" dir="2700000" algn="tl">
                      <a:srgbClr val="000000">
                        <a:alpha val="43137"/>
                      </a:srgbClr>
                    </a:outerShdw>
                  </a:effectLst>
                </a:rPr>
                <a:t>Pensamiento Disruptivo</a:t>
              </a:r>
            </a:p>
          </p:txBody>
        </p:sp>
        <p:sp>
          <p:nvSpPr>
            <p:cNvPr id="14" name="CuadroTexto 13"/>
            <p:cNvSpPr txBox="1"/>
            <p:nvPr/>
          </p:nvSpPr>
          <p:spPr>
            <a:xfrm>
              <a:off x="193965" y="4584102"/>
              <a:ext cx="2764222" cy="369332"/>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effectLst>
                    <a:outerShdw blurRad="38100" dist="38100" dir="2700000" algn="tl">
                      <a:srgbClr val="000000">
                        <a:alpha val="43137"/>
                      </a:srgbClr>
                    </a:outerShdw>
                  </a:effectLst>
                </a:rPr>
                <a:t>Conversaciones Efectivas</a:t>
              </a:r>
              <a:endParaRPr lang="es-VE" b="1" dirty="0">
                <a:solidFill>
                  <a:schemeClr val="bg1"/>
                </a:solidFill>
                <a:effectLst>
                  <a:outerShdw blurRad="38100" dist="38100" dir="2700000" algn="tl">
                    <a:srgbClr val="000000">
                      <a:alpha val="43137"/>
                    </a:srgbClr>
                  </a:outerShdw>
                </a:effectLst>
              </a:endParaRPr>
            </a:p>
          </p:txBody>
        </p:sp>
        <p:sp>
          <p:nvSpPr>
            <p:cNvPr id="15" name="CuadroTexto 14"/>
            <p:cNvSpPr txBox="1"/>
            <p:nvPr/>
          </p:nvSpPr>
          <p:spPr>
            <a:xfrm>
              <a:off x="8999358" y="3948624"/>
              <a:ext cx="2616899" cy="369332"/>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a:solidFill>
                    <a:schemeClr val="bg1"/>
                  </a:solidFill>
                  <a:effectLst>
                    <a:outerShdw blurRad="38100" dist="38100" dir="2700000" algn="tl">
                      <a:srgbClr val="000000">
                        <a:alpha val="43137"/>
                      </a:srgbClr>
                    </a:outerShdw>
                  </a:effectLst>
                </a:rPr>
                <a:t>Modelos de negocios</a:t>
              </a:r>
            </a:p>
          </p:txBody>
        </p:sp>
        <p:sp>
          <p:nvSpPr>
            <p:cNvPr id="16" name="Flecha curvada hacia abajo 15"/>
            <p:cNvSpPr/>
            <p:nvPr/>
          </p:nvSpPr>
          <p:spPr>
            <a:xfrm rot="12763003">
              <a:off x="5261994" y="5944444"/>
              <a:ext cx="1368871" cy="3697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7" name="CuadroTexto 16"/>
            <p:cNvSpPr txBox="1"/>
            <p:nvPr/>
          </p:nvSpPr>
          <p:spPr>
            <a:xfrm>
              <a:off x="5797423" y="6118879"/>
              <a:ext cx="3042034" cy="369332"/>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effectLst>
                    <a:outerShdw blurRad="38100" dist="38100" dir="2700000" algn="tl">
                      <a:srgbClr val="000000">
                        <a:alpha val="43137"/>
                      </a:srgbClr>
                    </a:outerShdw>
                  </a:effectLst>
                </a:rPr>
                <a:t>Liderazgo de Servicio</a:t>
              </a:r>
              <a:endParaRPr lang="es-VE" b="1" dirty="0">
                <a:solidFill>
                  <a:schemeClr val="bg1"/>
                </a:solidFill>
                <a:effectLst>
                  <a:outerShdw blurRad="38100" dist="38100" dir="2700000" algn="tl">
                    <a:srgbClr val="000000">
                      <a:alpha val="43137"/>
                    </a:srgbClr>
                  </a:outerShdw>
                </a:effectLst>
              </a:endParaRPr>
            </a:p>
          </p:txBody>
        </p:sp>
        <p:sp>
          <p:nvSpPr>
            <p:cNvPr id="18" name="Flecha curvada hacia abajo 17"/>
            <p:cNvSpPr/>
            <p:nvPr/>
          </p:nvSpPr>
          <p:spPr>
            <a:xfrm rot="1451076">
              <a:off x="8393116" y="2122201"/>
              <a:ext cx="1645901" cy="5124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9" name="CuadroTexto 18"/>
            <p:cNvSpPr txBox="1"/>
            <p:nvPr/>
          </p:nvSpPr>
          <p:spPr>
            <a:xfrm>
              <a:off x="7635313" y="1995055"/>
              <a:ext cx="2543666" cy="362154"/>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s-VE" b="1" dirty="0">
                  <a:solidFill>
                    <a:schemeClr val="bg1"/>
                  </a:solidFill>
                  <a:effectLst>
                    <a:outerShdw blurRad="38100" dist="38100" dir="2700000" algn="tl">
                      <a:srgbClr val="000000">
                        <a:alpha val="43137"/>
                      </a:srgbClr>
                    </a:outerShdw>
                  </a:effectLst>
                </a:rPr>
                <a:t> Gestión de Proyectos</a:t>
              </a:r>
            </a:p>
          </p:txBody>
        </p:sp>
      </p:grpSp>
      <p:sp>
        <p:nvSpPr>
          <p:cNvPr id="2" name="Rectángulo 1"/>
          <p:cNvSpPr/>
          <p:nvPr/>
        </p:nvSpPr>
        <p:spPr>
          <a:xfrm>
            <a:off x="0" y="1138041"/>
            <a:ext cx="11616257" cy="523220"/>
          </a:xfrm>
          <a:prstGeom prst="rect">
            <a:avLst/>
          </a:prstGeom>
        </p:spPr>
        <p:txBody>
          <a:bodyPr wrap="none">
            <a:spAutoFit/>
          </a:bodyPr>
          <a:lstStyle/>
          <a:p>
            <a:r>
              <a:rPr lang="es-VE" sz="2800" b="1" dirty="0" smtClean="0">
                <a:solidFill>
                  <a:schemeClr val="tx1">
                    <a:lumMod val="50000"/>
                    <a:lumOff val="50000"/>
                  </a:schemeClr>
                </a:solidFill>
              </a:rPr>
              <a:t>ALCANCE DE LA COORDINACIÓN DE PROYECTOS PRODUCTIVOS DE LA UNEFM</a:t>
            </a:r>
            <a:endParaRPr lang="es-VE" sz="2800" b="1" dirty="0">
              <a:solidFill>
                <a:schemeClr val="tx1">
                  <a:lumMod val="50000"/>
                  <a:lumOff val="50000"/>
                </a:schemeClr>
              </a:solidFill>
            </a:endParaRPr>
          </a:p>
        </p:txBody>
      </p:sp>
      <p:sp>
        <p:nvSpPr>
          <p:cNvPr id="4" name="CuadroTexto 3"/>
          <p:cNvSpPr txBox="1"/>
          <p:nvPr/>
        </p:nvSpPr>
        <p:spPr>
          <a:xfrm>
            <a:off x="31036" y="5972301"/>
            <a:ext cx="5352617" cy="830997"/>
          </a:xfrm>
          <a:prstGeom prst="rect">
            <a:avLst/>
          </a:prstGeom>
          <a:solidFill>
            <a:schemeClr val="accent1">
              <a:lumMod val="20000"/>
              <a:lumOff val="80000"/>
            </a:schemeClr>
          </a:solidFill>
        </p:spPr>
        <p:txBody>
          <a:bodyPr wrap="square" rtlCol="0">
            <a:spAutoFit/>
          </a:bodyPr>
          <a:lstStyle/>
          <a:p>
            <a:r>
              <a:rPr lang="es-VE" sz="1600" b="1" dirty="0" smtClean="0">
                <a:latin typeface="Arial" panose="020B0604020202020204" pitchFamily="34" charset="0"/>
                <a:cs typeface="Arial" panose="020B0604020202020204" pitchFamily="34" charset="0"/>
              </a:rPr>
              <a:t>EL DESAFÍO ES TRABAJAR COLABORATIVAMENTE Y EN FORMA DE RED DENTRO DE LA ESTRUCTURA ORGANIZATIVA DE LA UNEFM </a:t>
            </a:r>
            <a:endParaRPr lang="es-V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smtClean="0">
                <a:latin typeface="Arial" panose="020B0604020202020204" pitchFamily="34" charset="0"/>
                <a:cs typeface="Arial" panose="020B0604020202020204" pitchFamily="34" charset="0"/>
              </a:rPr>
              <a:t>DISCUSIÓN DE RESULTADOS </a:t>
            </a:r>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grpSp>
        <p:nvGrpSpPr>
          <p:cNvPr id="7" name="Google Shape;1905;p44"/>
          <p:cNvGrpSpPr/>
          <p:nvPr/>
        </p:nvGrpSpPr>
        <p:grpSpPr>
          <a:xfrm>
            <a:off x="245052" y="1172936"/>
            <a:ext cx="11701895" cy="5477246"/>
            <a:chOff x="18567" y="980728"/>
            <a:chExt cx="9089937" cy="5866223"/>
          </a:xfrm>
        </p:grpSpPr>
        <p:pic>
          <p:nvPicPr>
            <p:cNvPr id="8" name="Google Shape;1906;p44"/>
            <p:cNvPicPr preferRelativeResize="0"/>
            <p:nvPr/>
          </p:nvPicPr>
          <p:blipFill rotWithShape="1">
            <a:blip r:embed="rId3">
              <a:alphaModFix/>
            </a:blip>
            <a:srcRect l="1523" t="17500" r="8989" b="10417"/>
            <a:stretch/>
          </p:blipFill>
          <p:spPr>
            <a:xfrm>
              <a:off x="72008" y="980728"/>
              <a:ext cx="9036496" cy="4092445"/>
            </a:xfrm>
            <a:prstGeom prst="rect">
              <a:avLst/>
            </a:prstGeom>
            <a:noFill/>
            <a:ln>
              <a:noFill/>
            </a:ln>
          </p:spPr>
        </p:pic>
        <p:pic>
          <p:nvPicPr>
            <p:cNvPr id="9" name="Google Shape;1907;p44"/>
            <p:cNvPicPr preferRelativeResize="0"/>
            <p:nvPr/>
          </p:nvPicPr>
          <p:blipFill rotWithShape="1">
            <a:blip r:embed="rId4">
              <a:alphaModFix/>
            </a:blip>
            <a:srcRect l="31376" t="17500" r="35828" b="9375"/>
            <a:stretch/>
          </p:blipFill>
          <p:spPr>
            <a:xfrm>
              <a:off x="18567" y="5200920"/>
              <a:ext cx="1025515" cy="1646031"/>
            </a:xfrm>
            <a:prstGeom prst="rect">
              <a:avLst/>
            </a:prstGeom>
            <a:noFill/>
            <a:ln>
              <a:noFill/>
            </a:ln>
          </p:spPr>
        </p:pic>
        <p:sp>
          <p:nvSpPr>
            <p:cNvPr id="10" name="Google Shape;1908;p44"/>
            <p:cNvSpPr txBox="1"/>
            <p:nvPr/>
          </p:nvSpPr>
          <p:spPr>
            <a:xfrm>
              <a:off x="1044082" y="2492134"/>
              <a:ext cx="1690672" cy="831908"/>
            </a:xfrm>
            <a:prstGeom prst="rect">
              <a:avLst/>
            </a:prstGeom>
            <a:solidFill>
              <a:srgbClr val="D5DBE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a:solidFill>
                    <a:schemeClr val="dk1"/>
                  </a:solidFill>
                  <a:latin typeface="Calibri"/>
                  <a:ea typeface="Calibri"/>
                  <a:cs typeface="Calibri"/>
                  <a:sym typeface="Calibri"/>
                </a:rPr>
                <a:t>Respuesta rápida a oportunidades estratégicas</a:t>
              </a:r>
              <a:endParaRPr/>
            </a:p>
          </p:txBody>
        </p:sp>
        <p:sp>
          <p:nvSpPr>
            <p:cNvPr id="12" name="Google Shape;1909;p44"/>
            <p:cNvSpPr txBox="1"/>
            <p:nvPr/>
          </p:nvSpPr>
          <p:spPr>
            <a:xfrm>
              <a:off x="2880802" y="2492134"/>
              <a:ext cx="1690671" cy="831908"/>
            </a:xfrm>
            <a:prstGeom prst="rect">
              <a:avLst/>
            </a:prstGeom>
            <a:solidFill>
              <a:srgbClr val="A8D08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a:solidFill>
                    <a:schemeClr val="dk1"/>
                  </a:solidFill>
                  <a:latin typeface="Calibri"/>
                  <a:ea typeface="Calibri"/>
                  <a:cs typeface="Calibri"/>
                  <a:sym typeface="Calibri"/>
                </a:rPr>
                <a:t>Ciclos cortos de revisión y toma de decisiones</a:t>
              </a:r>
              <a:endParaRPr/>
            </a:p>
          </p:txBody>
        </p:sp>
        <p:sp>
          <p:nvSpPr>
            <p:cNvPr id="13" name="Google Shape;1910;p44"/>
            <p:cNvSpPr txBox="1"/>
            <p:nvPr/>
          </p:nvSpPr>
          <p:spPr>
            <a:xfrm>
              <a:off x="4669897" y="2492134"/>
              <a:ext cx="1269988" cy="831908"/>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a:solidFill>
                    <a:schemeClr val="dk1"/>
                  </a:solidFill>
                  <a:latin typeface="Calibri"/>
                  <a:ea typeface="Calibri"/>
                  <a:cs typeface="Calibri"/>
                  <a:sym typeface="Calibri"/>
                </a:rPr>
                <a:t>Enfoque en manejo del cambio</a:t>
              </a:r>
              <a:endParaRPr/>
            </a:p>
          </p:txBody>
        </p:sp>
        <p:sp>
          <p:nvSpPr>
            <p:cNvPr id="14" name="Google Shape;1911;p44"/>
            <p:cNvSpPr txBox="1"/>
            <p:nvPr/>
          </p:nvSpPr>
          <p:spPr>
            <a:xfrm>
              <a:off x="6127208" y="2506423"/>
              <a:ext cx="1396986" cy="830320"/>
            </a:xfrm>
            <a:prstGeom prst="rect">
              <a:avLst/>
            </a:prstGeom>
            <a:solidFill>
              <a:srgbClr val="C9C9C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a:solidFill>
                    <a:schemeClr val="dk1"/>
                  </a:solidFill>
                  <a:latin typeface="Calibri"/>
                  <a:ea typeface="Calibri"/>
                  <a:cs typeface="Calibri"/>
                  <a:sym typeface="Calibri"/>
                </a:rPr>
                <a:t>Incorporando la voz del prosumidor</a:t>
              </a:r>
              <a:endParaRPr sz="1600" b="1">
                <a:solidFill>
                  <a:schemeClr val="dk1"/>
                </a:solidFill>
                <a:latin typeface="Calibri"/>
                <a:ea typeface="Calibri"/>
                <a:cs typeface="Calibri"/>
                <a:sym typeface="Calibri"/>
              </a:endParaRPr>
            </a:p>
          </p:txBody>
        </p:sp>
        <p:sp>
          <p:nvSpPr>
            <p:cNvPr id="15" name="Google Shape;1912;p44"/>
            <p:cNvSpPr txBox="1"/>
            <p:nvPr/>
          </p:nvSpPr>
          <p:spPr>
            <a:xfrm>
              <a:off x="7789305" y="2492134"/>
              <a:ext cx="1155689" cy="831908"/>
            </a:xfrm>
            <a:prstGeom prst="rect">
              <a:avLst/>
            </a:prstGeom>
            <a:solidFill>
              <a:srgbClr val="F7CAA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a:solidFill>
                    <a:schemeClr val="dk1"/>
                  </a:solidFill>
                  <a:latin typeface="Calibri"/>
                  <a:ea typeface="Calibri"/>
                  <a:cs typeface="Calibri"/>
                  <a:sym typeface="Calibri"/>
                </a:rPr>
                <a:t>Enfoque en gestión del riesgo</a:t>
              </a:r>
              <a:endParaRPr/>
            </a:p>
          </p:txBody>
        </p:sp>
        <p:sp>
          <p:nvSpPr>
            <p:cNvPr id="16" name="Google Shape;1913;p44"/>
            <p:cNvSpPr txBox="1"/>
            <p:nvPr/>
          </p:nvSpPr>
          <p:spPr>
            <a:xfrm>
              <a:off x="1186956" y="4508400"/>
              <a:ext cx="1692259" cy="585829"/>
            </a:xfrm>
            <a:prstGeom prst="rect">
              <a:avLst/>
            </a:prstGeom>
            <a:solidFill>
              <a:srgbClr val="8DA9D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a:solidFill>
                    <a:schemeClr val="dk1"/>
                  </a:solidFill>
                  <a:latin typeface="Calibri"/>
                  <a:ea typeface="Calibri"/>
                  <a:cs typeface="Calibri"/>
                  <a:sym typeface="Calibri"/>
                </a:rPr>
                <a:t>Equipo interdisciplinario</a:t>
              </a:r>
              <a:endParaRPr/>
            </a:p>
          </p:txBody>
        </p:sp>
        <p:sp>
          <p:nvSpPr>
            <p:cNvPr id="17" name="Google Shape;1914;p44"/>
            <p:cNvSpPr txBox="1"/>
            <p:nvPr/>
          </p:nvSpPr>
          <p:spPr>
            <a:xfrm>
              <a:off x="2987163" y="4522689"/>
              <a:ext cx="1695434" cy="626261"/>
            </a:xfrm>
            <a:prstGeom prst="rect">
              <a:avLst/>
            </a:prstGeom>
            <a:solidFill>
              <a:srgbClr val="ACB8CA"/>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dirty="0" err="1" smtClean="0">
                  <a:solidFill>
                    <a:schemeClr val="dk1"/>
                  </a:solidFill>
                  <a:latin typeface="Calibri"/>
                  <a:ea typeface="Calibri"/>
                  <a:cs typeface="Calibri"/>
                  <a:sym typeface="Calibri"/>
                </a:rPr>
                <a:t>Permeación</a:t>
              </a:r>
              <a:r>
                <a:rPr lang="es-VE" sz="1600" b="1" dirty="0" smtClean="0">
                  <a:solidFill>
                    <a:schemeClr val="dk1"/>
                  </a:solidFill>
                  <a:latin typeface="Calibri"/>
                  <a:ea typeface="Calibri"/>
                  <a:cs typeface="Calibri"/>
                  <a:sym typeface="Calibri"/>
                </a:rPr>
                <a:t> </a:t>
              </a:r>
              <a:r>
                <a:rPr lang="es-VE" sz="1600" b="1" dirty="0">
                  <a:solidFill>
                    <a:schemeClr val="dk1"/>
                  </a:solidFill>
                  <a:latin typeface="Calibri"/>
                  <a:ea typeface="Calibri"/>
                  <a:cs typeface="Calibri"/>
                  <a:sym typeface="Calibri"/>
                </a:rPr>
                <a:t>de silos organizacionales</a:t>
              </a:r>
              <a:endParaRPr dirty="0"/>
            </a:p>
          </p:txBody>
        </p:sp>
        <p:sp>
          <p:nvSpPr>
            <p:cNvPr id="18" name="Google Shape;1915;p44"/>
            <p:cNvSpPr txBox="1"/>
            <p:nvPr/>
          </p:nvSpPr>
          <p:spPr>
            <a:xfrm>
              <a:off x="4741334" y="4508400"/>
              <a:ext cx="1271575" cy="857310"/>
            </a:xfrm>
            <a:prstGeom prst="rect">
              <a:avLst/>
            </a:prstGeom>
            <a:solidFill>
              <a:srgbClr val="8DA9D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a:solidFill>
                    <a:schemeClr val="dk1"/>
                  </a:solidFill>
                  <a:latin typeface="Calibri"/>
                  <a:ea typeface="Calibri"/>
                  <a:cs typeface="Calibri"/>
                  <a:sym typeface="Calibri"/>
                </a:rPr>
                <a:t>Planificación de la contingencia</a:t>
              </a:r>
              <a:endParaRPr/>
            </a:p>
          </p:txBody>
        </p:sp>
        <p:sp>
          <p:nvSpPr>
            <p:cNvPr id="19" name="Google Shape;1916;p44"/>
            <p:cNvSpPr txBox="1"/>
            <p:nvPr/>
          </p:nvSpPr>
          <p:spPr>
            <a:xfrm>
              <a:off x="6155783" y="4508400"/>
              <a:ext cx="1398574" cy="889968"/>
            </a:xfrm>
            <a:prstGeom prst="rect">
              <a:avLst/>
            </a:prstGeom>
            <a:solidFill>
              <a:srgbClr val="A8D08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dirty="0">
                  <a:solidFill>
                    <a:schemeClr val="dk1"/>
                  </a:solidFill>
                  <a:latin typeface="Calibri"/>
                  <a:ea typeface="Calibri"/>
                  <a:cs typeface="Calibri"/>
                  <a:sym typeface="Calibri"/>
                </a:rPr>
                <a:t>Uso de prácticas de Gestión de Proyectos </a:t>
              </a:r>
              <a:r>
                <a:rPr lang="es-VE" sz="1600" b="1" dirty="0" smtClean="0">
                  <a:solidFill>
                    <a:schemeClr val="dk1"/>
                  </a:solidFill>
                  <a:latin typeface="Calibri"/>
                  <a:ea typeface="Calibri"/>
                  <a:cs typeface="Calibri"/>
                  <a:sym typeface="Calibri"/>
                </a:rPr>
                <a:t>iterativo</a:t>
              </a:r>
              <a:endParaRPr sz="1600" b="1" dirty="0">
                <a:solidFill>
                  <a:schemeClr val="dk1"/>
                </a:solidFill>
                <a:latin typeface="Calibri"/>
                <a:ea typeface="Calibri"/>
                <a:cs typeface="Calibri"/>
                <a:sym typeface="Calibri"/>
              </a:endParaRPr>
            </a:p>
          </p:txBody>
        </p:sp>
        <p:sp>
          <p:nvSpPr>
            <p:cNvPr id="20" name="Google Shape;1917;p44"/>
            <p:cNvSpPr txBox="1"/>
            <p:nvPr/>
          </p:nvSpPr>
          <p:spPr>
            <a:xfrm>
              <a:off x="7711518" y="4508400"/>
              <a:ext cx="1396986" cy="831908"/>
            </a:xfrm>
            <a:prstGeom prst="rect">
              <a:avLst/>
            </a:prstGeom>
            <a:solidFill>
              <a:srgbClr val="BBD6EE"/>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1600" b="1">
                  <a:solidFill>
                    <a:schemeClr val="dk1"/>
                  </a:solidFill>
                  <a:latin typeface="Calibri"/>
                  <a:ea typeface="Calibri"/>
                  <a:cs typeface="Calibri"/>
                  <a:sym typeface="Calibri"/>
                </a:rPr>
                <a:t>Influencia de la tecnología (TIC)</a:t>
              </a:r>
              <a:endParaRPr/>
            </a:p>
          </p:txBody>
        </p:sp>
        <p:sp>
          <p:nvSpPr>
            <p:cNvPr id="21" name="Google Shape;1918;p44"/>
            <p:cNvSpPr txBox="1"/>
            <p:nvPr/>
          </p:nvSpPr>
          <p:spPr>
            <a:xfrm>
              <a:off x="539262" y="1052171"/>
              <a:ext cx="2939691" cy="428481"/>
            </a:xfrm>
            <a:prstGeom prst="rect">
              <a:avLst/>
            </a:prstGeom>
            <a:solidFill>
              <a:srgbClr val="8DA9D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2000" b="1" dirty="0" smtClean="0">
                  <a:solidFill>
                    <a:schemeClr val="dk1"/>
                  </a:solidFill>
                  <a:latin typeface="Calibri"/>
                  <a:ea typeface="Calibri"/>
                  <a:cs typeface="Calibri"/>
                  <a:sym typeface="Calibri"/>
                </a:rPr>
                <a:t>ENFOQUE EN </a:t>
              </a:r>
              <a:r>
                <a:rPr lang="es-VE" sz="2000" b="1" dirty="0">
                  <a:solidFill>
                    <a:schemeClr val="dk1"/>
                  </a:solidFill>
                  <a:latin typeface="Calibri"/>
                  <a:ea typeface="Calibri"/>
                  <a:cs typeface="Calibri"/>
                  <a:sym typeface="Calibri"/>
                </a:rPr>
                <a:t>AGILIDAD</a:t>
              </a:r>
              <a:endParaRPr dirty="0"/>
            </a:p>
          </p:txBody>
        </p:sp>
      </p:grpSp>
    </p:spTree>
    <p:extLst>
      <p:ext uri="{BB962C8B-B14F-4D97-AF65-F5344CB8AC3E}">
        <p14:creationId xmlns:p14="http://schemas.microsoft.com/office/powerpoint/2010/main" val="331700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31820" y="61881"/>
            <a:ext cx="11784167" cy="6796119"/>
            <a:chOff x="252202" y="61881"/>
            <a:chExt cx="12373125" cy="6980701"/>
          </a:xfrm>
        </p:grpSpPr>
        <p:pic>
          <p:nvPicPr>
            <p:cNvPr id="5" name="Picture 2" descr="Bisagra Häfele para puertas de doble contacto art. 926.25.803 | Herrajes  Diag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436" y="899690"/>
              <a:ext cx="4192559" cy="419255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087297" y="1082027"/>
              <a:ext cx="2859110" cy="3716769"/>
            </a:xfrm>
            <a:prstGeom prst="rect">
              <a:avLst/>
            </a:prstGeom>
            <a:solidFill>
              <a:srgbClr val="002060">
                <a:alpha val="34000"/>
              </a:srgbClr>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Llamada rectangular redondeada 6"/>
            <p:cNvSpPr/>
            <p:nvPr/>
          </p:nvSpPr>
          <p:spPr>
            <a:xfrm>
              <a:off x="4146694" y="61881"/>
              <a:ext cx="4278315" cy="763945"/>
            </a:xfrm>
            <a:prstGeom prst="wedgeRoundRectCallout">
              <a:avLst>
                <a:gd name="adj1" fmla="val -742"/>
                <a:gd name="adj2" fmla="val 106950"/>
                <a:gd name="adj3" fmla="val 16667"/>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t>MÁXIMA AUTORIDAD C0N LIDERAZGO TRANSFORMACIONAL</a:t>
              </a:r>
            </a:p>
          </p:txBody>
        </p:sp>
        <p:sp>
          <p:nvSpPr>
            <p:cNvPr id="8" name="Llamada rectangular redondeada 7"/>
            <p:cNvSpPr/>
            <p:nvPr/>
          </p:nvSpPr>
          <p:spPr>
            <a:xfrm>
              <a:off x="252202" y="1673778"/>
              <a:ext cx="4352190" cy="1275484"/>
            </a:xfrm>
            <a:prstGeom prst="wedgeRoundRectCallout">
              <a:avLst>
                <a:gd name="adj1" fmla="val 78697"/>
                <a:gd name="adj2" fmla="val 95401"/>
                <a:gd name="adj3" fmla="val 16667"/>
              </a:avLst>
            </a:prstGeom>
            <a:solidFill>
              <a:schemeClr val="bg2"/>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smtClean="0">
                  <a:solidFill>
                    <a:schemeClr val="tx1">
                      <a:lumMod val="95000"/>
                      <a:lumOff val="5000"/>
                    </a:schemeClr>
                  </a:solidFill>
                </a:rPr>
                <a:t>CUERPO DE CONOCIMIENTOS DE LA GESTIÓN DE PROYECTOS Y MODELOS DE NEGOCIO </a:t>
              </a:r>
              <a:endParaRPr lang="es-VE" sz="2000" b="1" dirty="0">
                <a:solidFill>
                  <a:schemeClr val="tx1">
                    <a:lumMod val="95000"/>
                    <a:lumOff val="5000"/>
                  </a:schemeClr>
                </a:solidFill>
              </a:endParaRPr>
            </a:p>
          </p:txBody>
        </p:sp>
        <p:sp>
          <p:nvSpPr>
            <p:cNvPr id="9" name="Flecha curvada hacia la izquierda 8"/>
            <p:cNvSpPr/>
            <p:nvPr/>
          </p:nvSpPr>
          <p:spPr>
            <a:xfrm rot="3191412">
              <a:off x="5836021" y="5604617"/>
              <a:ext cx="445483" cy="810943"/>
            </a:xfrm>
            <a:prstGeom prst="curvedLeftArrow">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0" name="Flecha curvada hacia la izquierda 9"/>
            <p:cNvSpPr/>
            <p:nvPr/>
          </p:nvSpPr>
          <p:spPr>
            <a:xfrm rot="18115248" flipH="1">
              <a:off x="6950984" y="5532032"/>
              <a:ext cx="476778" cy="869642"/>
            </a:xfrm>
            <a:prstGeom prst="curvedLeftArrow">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1" name="CuadroTexto 10"/>
            <p:cNvSpPr txBox="1"/>
            <p:nvPr/>
          </p:nvSpPr>
          <p:spPr>
            <a:xfrm>
              <a:off x="2231116" y="6204426"/>
              <a:ext cx="3284945" cy="379363"/>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rPr>
                <a:t>GENERACIÓN DE BENEFICIOS</a:t>
              </a:r>
              <a:endParaRPr lang="es-VE" b="1" dirty="0">
                <a:solidFill>
                  <a:schemeClr val="bg1"/>
                </a:solidFill>
              </a:endParaRPr>
            </a:p>
          </p:txBody>
        </p:sp>
        <p:sp>
          <p:nvSpPr>
            <p:cNvPr id="12" name="CuadroTexto 11"/>
            <p:cNvSpPr txBox="1"/>
            <p:nvPr/>
          </p:nvSpPr>
          <p:spPr>
            <a:xfrm>
              <a:off x="7669224" y="5753066"/>
              <a:ext cx="4367958" cy="663885"/>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rPr>
                <a:t>SOSTENIBILIDAD EN ENTORNOS COMO EL VICA 2</a:t>
              </a:r>
              <a:endParaRPr lang="es-VE" b="1" dirty="0">
                <a:solidFill>
                  <a:schemeClr val="bg1"/>
                </a:solidFill>
              </a:endParaRPr>
            </a:p>
          </p:txBody>
        </p:sp>
        <p:sp>
          <p:nvSpPr>
            <p:cNvPr id="13" name="Llamada rectangular redondeada 12"/>
            <p:cNvSpPr/>
            <p:nvPr/>
          </p:nvSpPr>
          <p:spPr>
            <a:xfrm>
              <a:off x="8145785" y="825826"/>
              <a:ext cx="4479542" cy="2471125"/>
            </a:xfrm>
            <a:prstGeom prst="wedgeRoundRectCallout">
              <a:avLst>
                <a:gd name="adj1" fmla="val -70360"/>
                <a:gd name="adj2" fmla="val 29493"/>
                <a:gd name="adj3" fmla="val 16667"/>
              </a:avLst>
            </a:prstGeom>
            <a:solidFill>
              <a:schemeClr val="bg2"/>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smtClean="0">
                  <a:solidFill>
                    <a:schemeClr val="tx1">
                      <a:lumMod val="95000"/>
                      <a:lumOff val="5000"/>
                    </a:schemeClr>
                  </a:solidFill>
                </a:rPr>
                <a:t>CUERPO DE CONOCIMIENTOS QUE AGRUPA EL PENSAMIENTO DISRUPTIVO Y LAS CONVERSACIONES EFECTIVAS CONFORMADAS POR LA ESCUCHA ACTIVA Y LA COORDINACIÓN DE ACCIONES </a:t>
              </a:r>
              <a:endParaRPr lang="es-VE" sz="2000" b="1" dirty="0">
                <a:solidFill>
                  <a:schemeClr val="tx1">
                    <a:lumMod val="95000"/>
                    <a:lumOff val="5000"/>
                  </a:schemeClr>
                </a:solidFill>
              </a:endParaRPr>
            </a:p>
          </p:txBody>
        </p:sp>
        <p:sp>
          <p:nvSpPr>
            <p:cNvPr id="14" name="CuadroTexto 13"/>
            <p:cNvSpPr txBox="1"/>
            <p:nvPr/>
          </p:nvSpPr>
          <p:spPr>
            <a:xfrm>
              <a:off x="252202" y="4929520"/>
              <a:ext cx="12373125" cy="727112"/>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sz="2000" b="1" dirty="0" smtClean="0">
                  <a:solidFill>
                    <a:schemeClr val="bg1"/>
                  </a:solidFill>
                </a:rPr>
                <a:t>CRITERIOS DE EXPLORAR, EXPERIMENTAR,  FLEXIBILIZARSE, ADAPTARSE Y APRENDER, UTILIZANDO PRÁCTICAS EMERGENTES Y NOVEDOSAS, PARA TRANSFORMARSE RÁPIDAMENTE</a:t>
              </a:r>
              <a:endParaRPr lang="es-VE" sz="2000" b="1" dirty="0">
                <a:solidFill>
                  <a:schemeClr val="bg1"/>
                </a:solidFill>
              </a:endParaRPr>
            </a:p>
          </p:txBody>
        </p:sp>
        <p:cxnSp>
          <p:nvCxnSpPr>
            <p:cNvPr id="15" name="Conector recto de flecha 14"/>
            <p:cNvCxnSpPr/>
            <p:nvPr/>
          </p:nvCxnSpPr>
          <p:spPr>
            <a:xfrm>
              <a:off x="6516852" y="4591580"/>
              <a:ext cx="0" cy="35117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3047786" y="5755145"/>
              <a:ext cx="2617148" cy="369332"/>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rPr>
                <a:t>AGREGACIÓN DE VALOR</a:t>
              </a:r>
              <a:endParaRPr lang="es-VE" b="1" dirty="0">
                <a:solidFill>
                  <a:schemeClr val="bg1"/>
                </a:solidFill>
              </a:endParaRPr>
            </a:p>
          </p:txBody>
        </p:sp>
        <p:sp>
          <p:nvSpPr>
            <p:cNvPr id="17" name="Flecha curvada hacia la izquierda 16"/>
            <p:cNvSpPr/>
            <p:nvPr/>
          </p:nvSpPr>
          <p:spPr>
            <a:xfrm rot="3191412">
              <a:off x="5798046" y="5739652"/>
              <a:ext cx="445483" cy="1130612"/>
            </a:xfrm>
            <a:prstGeom prst="curvedLeftArrow">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8" name="Flecha curvada hacia la izquierda 17"/>
            <p:cNvSpPr/>
            <p:nvPr/>
          </p:nvSpPr>
          <p:spPr>
            <a:xfrm rot="19655416" flipH="1">
              <a:off x="6834190" y="5689060"/>
              <a:ext cx="480828" cy="1353522"/>
            </a:xfrm>
            <a:prstGeom prst="curvedLeftArrow">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9" name="CuadroTexto 18"/>
            <p:cNvSpPr txBox="1"/>
            <p:nvPr/>
          </p:nvSpPr>
          <p:spPr>
            <a:xfrm>
              <a:off x="7598718" y="6510656"/>
              <a:ext cx="2088509" cy="369332"/>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rPr>
                <a:t>CONOCIMIENTOS</a:t>
              </a:r>
              <a:endParaRPr lang="es-VE" b="1" dirty="0">
                <a:solidFill>
                  <a:schemeClr val="bg1"/>
                </a:solidFill>
              </a:endParaRPr>
            </a:p>
          </p:txBody>
        </p:sp>
      </p:grpSp>
    </p:spTree>
    <p:extLst>
      <p:ext uri="{BB962C8B-B14F-4D97-AF65-F5344CB8AC3E}">
        <p14:creationId xmlns:p14="http://schemas.microsoft.com/office/powerpoint/2010/main" val="42773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19414"/>
            <a:ext cx="76390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DISCUSIÓN Y RESULTADOS </a:t>
            </a:r>
            <a:endParaRPr lang="en-US" sz="2800" b="1" dirty="0">
              <a:solidFill>
                <a:schemeClr val="bg1"/>
              </a:solidFill>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graphicFrame>
        <p:nvGraphicFramePr>
          <p:cNvPr id="7" name="Gráfico 6"/>
          <p:cNvGraphicFramePr>
            <a:graphicFrameLocks/>
          </p:cNvGraphicFramePr>
          <p:nvPr>
            <p:extLst>
              <p:ext uri="{D42A27DB-BD31-4B8C-83A1-F6EECF244321}">
                <p14:modId xmlns:p14="http://schemas.microsoft.com/office/powerpoint/2010/main" val="122213323"/>
              </p:ext>
            </p:extLst>
          </p:nvPr>
        </p:nvGraphicFramePr>
        <p:xfrm>
          <a:off x="817417" y="2182969"/>
          <a:ext cx="10932017" cy="4675031"/>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p:cNvSpPr txBox="1"/>
          <p:nvPr/>
        </p:nvSpPr>
        <p:spPr>
          <a:xfrm>
            <a:off x="0" y="1172936"/>
            <a:ext cx="12191999" cy="1015663"/>
          </a:xfrm>
          <a:prstGeom prst="rect">
            <a:avLst/>
          </a:prstGeom>
          <a:noFill/>
        </p:spPr>
        <p:txBody>
          <a:bodyPr wrap="square" rtlCol="0">
            <a:spAutoFit/>
          </a:bodyPr>
          <a:lstStyle/>
          <a:p>
            <a:r>
              <a:rPr lang="es-VE" sz="2000" b="1" dirty="0">
                <a:solidFill>
                  <a:schemeClr val="tx1">
                    <a:lumMod val="85000"/>
                    <a:lumOff val="15000"/>
                  </a:schemeClr>
                </a:solidFill>
                <a:effectLst>
                  <a:outerShdw blurRad="38100" dist="38100" dir="2700000" algn="tl">
                    <a:srgbClr val="000000">
                      <a:alpha val="43137"/>
                    </a:srgbClr>
                  </a:outerShdw>
                </a:effectLst>
              </a:rPr>
              <a:t>VÍNCULOS ENTRE EL PENSAMIENTO DISRUPTIVO, LAS CONVERSACIONES EFECTIVAS,  GESTIÓN DE PROYECTOS Y </a:t>
            </a:r>
            <a:r>
              <a:rPr lang="es-VE" sz="2000" b="1" dirty="0" smtClean="0">
                <a:solidFill>
                  <a:schemeClr val="tx1">
                    <a:lumMod val="85000"/>
                    <a:lumOff val="15000"/>
                  </a:schemeClr>
                </a:solidFill>
                <a:effectLst>
                  <a:outerShdw blurRad="38100" dist="38100" dir="2700000" algn="tl">
                    <a:srgbClr val="000000">
                      <a:alpha val="43137"/>
                    </a:srgbClr>
                  </a:outerShdw>
                </a:effectLst>
              </a:rPr>
              <a:t>EL MODELO DE NEGOCIO QUE ES LA </a:t>
            </a:r>
            <a:r>
              <a:rPr lang="es-VE" sz="2000" b="1" dirty="0">
                <a:solidFill>
                  <a:schemeClr val="tx1">
                    <a:lumMod val="85000"/>
                    <a:lumOff val="15000"/>
                  </a:schemeClr>
                </a:solidFill>
                <a:effectLst>
                  <a:outerShdw blurRad="38100" dist="38100" dir="2700000" algn="tl">
                    <a:srgbClr val="000000">
                      <a:alpha val="43137"/>
                    </a:srgbClr>
                  </a:outerShdw>
                </a:effectLst>
              </a:rPr>
              <a:t>MANERA COMO LA UNEFM AGREGA VALOR, GENERA BENEFICIOS E INGRESOS PROPIOS</a:t>
            </a:r>
            <a:endParaRPr lang="es-VE"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524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628"/>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64412"/>
            <a:ext cx="9133114" cy="954107"/>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DISCUSIÓN Y RESULTADOS </a:t>
            </a:r>
            <a:r>
              <a:rPr lang="es-ES" sz="2800" b="1" dirty="0" smtClean="0">
                <a:solidFill>
                  <a:schemeClr val="bg1"/>
                </a:solidFill>
                <a:latin typeface="Arial" panose="020B0604020202020204" pitchFamily="34" charset="0"/>
                <a:cs typeface="Arial" panose="020B0604020202020204" pitchFamily="34" charset="0"/>
              </a:rPr>
              <a:t>– ANÁLISIS MULTIVARIADO</a:t>
            </a:r>
            <a:endParaRPr lang="en-US" sz="2800" b="1" dirty="0">
              <a:solidFill>
                <a:schemeClr val="bg1"/>
              </a:solidFill>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46" y="4237149"/>
            <a:ext cx="4855213" cy="2492062"/>
          </a:xfrm>
          <a:prstGeom prst="rect">
            <a:avLst/>
          </a:prstGeom>
          <a:noFill/>
          <a:ln w="25400">
            <a:solidFill>
              <a:schemeClr val="accent1"/>
            </a:solidFill>
          </a:ln>
        </p:spPr>
      </p:pic>
      <p:pic>
        <p:nvPicPr>
          <p:cNvPr id="9" name="Imagen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1" y="4173346"/>
            <a:ext cx="5763490" cy="2652482"/>
          </a:xfrm>
          <a:prstGeom prst="rect">
            <a:avLst/>
          </a:prstGeom>
          <a:noFill/>
          <a:ln w="25400">
            <a:solidFill>
              <a:schemeClr val="accent1"/>
            </a:solidFill>
          </a:ln>
        </p:spPr>
      </p:pic>
      <p:pic>
        <p:nvPicPr>
          <p:cNvPr id="10" name="Imagen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244" y="1172937"/>
            <a:ext cx="4855215" cy="2903793"/>
          </a:xfrm>
          <a:prstGeom prst="rect">
            <a:avLst/>
          </a:prstGeom>
          <a:noFill/>
          <a:ln w="25400">
            <a:solidFill>
              <a:schemeClr val="accent1"/>
            </a:solidFill>
          </a:ln>
        </p:spPr>
      </p:pic>
      <p:pic>
        <p:nvPicPr>
          <p:cNvPr id="11" name="Imagen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172938"/>
            <a:ext cx="5763491" cy="2903792"/>
          </a:xfrm>
          <a:prstGeom prst="rect">
            <a:avLst/>
          </a:prstGeom>
          <a:noFill/>
          <a:ln w="25400">
            <a:solidFill>
              <a:schemeClr val="accent1"/>
            </a:solidFill>
          </a:ln>
        </p:spPr>
      </p:pic>
      <p:cxnSp>
        <p:nvCxnSpPr>
          <p:cNvPr id="4" name="Conector recto de flecha 3"/>
          <p:cNvCxnSpPr/>
          <p:nvPr/>
        </p:nvCxnSpPr>
        <p:spPr>
          <a:xfrm flipH="1">
            <a:off x="1287889" y="1717964"/>
            <a:ext cx="319238" cy="88356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7191279" y="1575782"/>
            <a:ext cx="555753" cy="75293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1399309" y="4634248"/>
            <a:ext cx="4488" cy="85215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6896561" y="5312430"/>
            <a:ext cx="0" cy="47877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6558185" y="1197010"/>
            <a:ext cx="2492572" cy="35956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rPr>
              <a:t>AGREGACIÓN DE VALOR</a:t>
            </a:r>
            <a:endParaRPr lang="es-VE" b="1" dirty="0">
              <a:solidFill>
                <a:schemeClr val="bg1"/>
              </a:solidFill>
            </a:endParaRPr>
          </a:p>
        </p:txBody>
      </p:sp>
      <p:sp>
        <p:nvSpPr>
          <p:cNvPr id="17" name="CuadroTexto 16"/>
          <p:cNvSpPr txBox="1"/>
          <p:nvPr/>
        </p:nvSpPr>
        <p:spPr>
          <a:xfrm>
            <a:off x="690943" y="1216216"/>
            <a:ext cx="3128582" cy="369332"/>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rPr>
              <a:t>GENERACIÓN DE BENEFICIOS</a:t>
            </a:r>
            <a:endParaRPr lang="es-VE" b="1" dirty="0">
              <a:solidFill>
                <a:schemeClr val="bg1"/>
              </a:solidFill>
            </a:endParaRPr>
          </a:p>
        </p:txBody>
      </p:sp>
      <p:sp>
        <p:nvSpPr>
          <p:cNvPr id="20" name="CuadroTexto 19"/>
          <p:cNvSpPr txBox="1"/>
          <p:nvPr/>
        </p:nvSpPr>
        <p:spPr>
          <a:xfrm>
            <a:off x="855726" y="4260331"/>
            <a:ext cx="2249989" cy="369332"/>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rPr>
              <a:t>SOSTENIBILIDAD</a:t>
            </a:r>
            <a:endParaRPr lang="es-VE" b="1" dirty="0">
              <a:solidFill>
                <a:schemeClr val="bg1"/>
              </a:solidFill>
            </a:endParaRPr>
          </a:p>
        </p:txBody>
      </p:sp>
      <p:sp>
        <p:nvSpPr>
          <p:cNvPr id="22" name="CuadroTexto 21"/>
          <p:cNvSpPr txBox="1"/>
          <p:nvPr/>
        </p:nvSpPr>
        <p:spPr>
          <a:xfrm>
            <a:off x="6539322" y="5791200"/>
            <a:ext cx="1989096" cy="35956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VE" b="1" dirty="0" smtClean="0">
                <a:solidFill>
                  <a:schemeClr val="bg1"/>
                </a:solidFill>
              </a:rPr>
              <a:t>CONOCIMIENTOS</a:t>
            </a:r>
            <a:endParaRPr lang="es-VE" b="1" dirty="0">
              <a:solidFill>
                <a:schemeClr val="bg1"/>
              </a:solidFill>
            </a:endParaRPr>
          </a:p>
        </p:txBody>
      </p:sp>
    </p:spTree>
    <p:extLst>
      <p:ext uri="{BB962C8B-B14F-4D97-AF65-F5344CB8AC3E}">
        <p14:creationId xmlns:p14="http://schemas.microsoft.com/office/powerpoint/2010/main" val="367636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Imagen 2"/>
          <p:cNvPicPr>
            <a:picLocks noChangeAspect="1"/>
          </p:cNvPicPr>
          <p:nvPr/>
        </p:nvPicPr>
        <p:blipFill rotWithShape="1">
          <a:blip r:embed="rId3"/>
          <a:srcRect l="8134" t="25716" r="15810" b="17355"/>
          <a:stretch/>
        </p:blipFill>
        <p:spPr>
          <a:xfrm>
            <a:off x="552844" y="1989793"/>
            <a:ext cx="10972825" cy="4617729"/>
          </a:xfrm>
          <a:prstGeom prst="rect">
            <a:avLst/>
          </a:prstGeom>
        </p:spPr>
      </p:pic>
      <p:sp>
        <p:nvSpPr>
          <p:cNvPr id="7" name="CuadroTexto 6"/>
          <p:cNvSpPr txBox="1"/>
          <p:nvPr/>
        </p:nvSpPr>
        <p:spPr>
          <a:xfrm>
            <a:off x="257574" y="1080279"/>
            <a:ext cx="11563363" cy="830997"/>
          </a:xfrm>
          <a:prstGeom prst="rect">
            <a:avLst/>
          </a:prstGeom>
          <a:noFill/>
        </p:spPr>
        <p:txBody>
          <a:bodyPr wrap="square" rtlCol="0">
            <a:spAutoFit/>
          </a:bodyPr>
          <a:lstStyle/>
          <a:p>
            <a:pPr algn="ctr"/>
            <a:r>
              <a:rPr lang="es-VE" sz="2400" b="1" dirty="0" smtClean="0">
                <a:effectLst>
                  <a:outerShdw blurRad="38100" dist="38100" dir="2700000" algn="tl">
                    <a:srgbClr val="000000">
                      <a:alpha val="43137"/>
                    </a:srgbClr>
                  </a:outerShdw>
                </a:effectLst>
              </a:rPr>
              <a:t>ACCIONES PERCIBIDAS COMO LAS MÁS RELEVANTES PARA INCREMENTAR LA COMPETENCIA DE LAS EMPRESA </a:t>
            </a:r>
            <a:endParaRPr lang="es-VE" sz="2400" b="1" dirty="0">
              <a:effectLst>
                <a:outerShdw blurRad="38100" dist="38100" dir="2700000" algn="tl">
                  <a:srgbClr val="000000">
                    <a:alpha val="43137"/>
                  </a:srgbClr>
                </a:outerShdw>
              </a:effectLst>
            </a:endParaRPr>
          </a:p>
        </p:txBody>
      </p:sp>
      <p:grpSp>
        <p:nvGrpSpPr>
          <p:cNvPr id="11" name="Grupo 10"/>
          <p:cNvGrpSpPr/>
          <p:nvPr/>
        </p:nvGrpSpPr>
        <p:grpSpPr>
          <a:xfrm>
            <a:off x="695460" y="1865367"/>
            <a:ext cx="11330594" cy="4110430"/>
            <a:chOff x="695460" y="1865367"/>
            <a:chExt cx="11330594" cy="4110430"/>
          </a:xfrm>
        </p:grpSpPr>
        <p:sp>
          <p:nvSpPr>
            <p:cNvPr id="8" name="Rectángulo 7"/>
            <p:cNvSpPr/>
            <p:nvPr/>
          </p:nvSpPr>
          <p:spPr>
            <a:xfrm>
              <a:off x="695460" y="1867437"/>
              <a:ext cx="8049295" cy="41083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CuadroTexto 9"/>
            <p:cNvSpPr txBox="1"/>
            <p:nvPr/>
          </p:nvSpPr>
          <p:spPr>
            <a:xfrm>
              <a:off x="8833962" y="1865367"/>
              <a:ext cx="3192092" cy="2708434"/>
            </a:xfrm>
            <a:prstGeom prst="rect">
              <a:avLst/>
            </a:prstGeom>
            <a:solidFill>
              <a:schemeClr val="accent1">
                <a:lumMod val="20000"/>
                <a:lumOff val="80000"/>
              </a:schemeClr>
            </a:solidFill>
          </p:spPr>
          <p:txBody>
            <a:bodyPr wrap="square" rtlCol="0">
              <a:spAutoFit/>
            </a:bodyPr>
            <a:lstStyle/>
            <a:p>
              <a:pPr marL="285750" indent="-285750">
                <a:spcBef>
                  <a:spcPts val="600"/>
                </a:spcBef>
                <a:spcAft>
                  <a:spcPts val="600"/>
                </a:spcAft>
                <a:buFont typeface="Arial" panose="020B0604020202020204" pitchFamily="34" charset="0"/>
                <a:buChar char="•"/>
              </a:pPr>
              <a:r>
                <a:rPr lang="es-VE" sz="2000" b="1" dirty="0"/>
                <a:t>Conversaciones efectivas</a:t>
              </a:r>
            </a:p>
            <a:p>
              <a:pPr marL="285750" indent="-285750">
                <a:spcBef>
                  <a:spcPts val="600"/>
                </a:spcBef>
                <a:spcAft>
                  <a:spcPts val="600"/>
                </a:spcAft>
                <a:buFont typeface="Arial" panose="020B0604020202020204" pitchFamily="34" charset="0"/>
                <a:buChar char="•"/>
              </a:pPr>
              <a:r>
                <a:rPr lang="es-VE" sz="2000" b="1" dirty="0" smtClean="0"/>
                <a:t>Pensamiento Disruptivo</a:t>
              </a:r>
            </a:p>
            <a:p>
              <a:pPr marL="285750" indent="-285750">
                <a:spcBef>
                  <a:spcPts val="600"/>
                </a:spcBef>
                <a:spcAft>
                  <a:spcPts val="600"/>
                </a:spcAft>
                <a:buFont typeface="Arial" panose="020B0604020202020204" pitchFamily="34" charset="0"/>
                <a:buChar char="•"/>
              </a:pPr>
              <a:r>
                <a:rPr lang="es-VE" sz="2000" b="1" dirty="0" smtClean="0"/>
                <a:t>Autoridad con liderazgo </a:t>
              </a:r>
              <a:r>
                <a:rPr lang="es-VE" sz="2000" b="1" dirty="0"/>
                <a:t>de servicio</a:t>
              </a:r>
            </a:p>
            <a:p>
              <a:pPr marL="285750" indent="-285750">
                <a:spcBef>
                  <a:spcPts val="600"/>
                </a:spcBef>
                <a:spcAft>
                  <a:spcPts val="600"/>
                </a:spcAft>
                <a:buFont typeface="Arial" panose="020B0604020202020204" pitchFamily="34" charset="0"/>
                <a:buChar char="•"/>
              </a:pPr>
              <a:r>
                <a:rPr lang="es-VE" sz="2000" b="1" dirty="0" smtClean="0"/>
                <a:t>Gestión de proyectos vinculados a modelos de Negocios</a:t>
              </a:r>
            </a:p>
          </p:txBody>
        </p:sp>
      </p:grpSp>
      <p:pic>
        <p:nvPicPr>
          <p:cNvPr id="2" name="Imagen 1"/>
          <p:cNvPicPr>
            <a:picLocks noChangeAspect="1"/>
          </p:cNvPicPr>
          <p:nvPr/>
        </p:nvPicPr>
        <p:blipFill>
          <a:blip r:embed="rId4"/>
          <a:stretch>
            <a:fillRect/>
          </a:stretch>
        </p:blipFill>
        <p:spPr>
          <a:xfrm>
            <a:off x="8940779" y="4620595"/>
            <a:ext cx="3085275" cy="2108108"/>
          </a:xfrm>
          <a:prstGeom prst="rect">
            <a:avLst/>
          </a:prstGeom>
        </p:spPr>
      </p:pic>
      <p:sp>
        <p:nvSpPr>
          <p:cNvPr id="12" name="CuadroTexto 11"/>
          <p:cNvSpPr txBox="1"/>
          <p:nvPr/>
        </p:nvSpPr>
        <p:spPr>
          <a:xfrm>
            <a:off x="36255" y="256191"/>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REFLEXIONES FINALES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80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REFLEXIONES FINALES  </a:t>
            </a:r>
            <a:endParaRPr lang="en-US" sz="2800" b="1" dirty="0">
              <a:solidFill>
                <a:schemeClr val="bg1"/>
              </a:solidFill>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grpSp>
        <p:nvGrpSpPr>
          <p:cNvPr id="7" name="Grupo 6"/>
          <p:cNvGrpSpPr/>
          <p:nvPr/>
        </p:nvGrpSpPr>
        <p:grpSpPr>
          <a:xfrm>
            <a:off x="235527" y="1172936"/>
            <a:ext cx="11956473" cy="5528629"/>
            <a:chOff x="-19505" y="12275"/>
            <a:chExt cx="12211505" cy="6874099"/>
          </a:xfrm>
        </p:grpSpPr>
        <p:pic>
          <p:nvPicPr>
            <p:cNvPr id="9" name="Imagen 8"/>
            <p:cNvPicPr>
              <a:picLocks noChangeAspect="1"/>
            </p:cNvPicPr>
            <p:nvPr/>
          </p:nvPicPr>
          <p:blipFill>
            <a:blip r:embed="rId3"/>
            <a:stretch>
              <a:fillRect/>
            </a:stretch>
          </p:blipFill>
          <p:spPr>
            <a:xfrm>
              <a:off x="0" y="28374"/>
              <a:ext cx="12192000" cy="6858000"/>
            </a:xfrm>
            <a:prstGeom prst="rect">
              <a:avLst/>
            </a:prstGeom>
            <a:solidFill>
              <a:srgbClr val="FFFF00"/>
            </a:solidFill>
          </p:spPr>
        </p:pic>
        <p:sp>
          <p:nvSpPr>
            <p:cNvPr id="10" name="Pentágono 9"/>
            <p:cNvSpPr/>
            <p:nvPr/>
          </p:nvSpPr>
          <p:spPr>
            <a:xfrm>
              <a:off x="-19505" y="1844543"/>
              <a:ext cx="1546411" cy="1225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effectLst>
                    <a:outerShdw blurRad="38100" dist="38100" dir="2700000" algn="tl">
                      <a:srgbClr val="000000">
                        <a:alpha val="43137"/>
                      </a:srgbClr>
                    </a:outerShdw>
                  </a:effectLst>
                </a:rPr>
                <a:t>Máxima autoridad</a:t>
              </a:r>
              <a:endParaRPr lang="es-VE" b="1" dirty="0">
                <a:solidFill>
                  <a:schemeClr val="tx1"/>
                </a:solidFill>
                <a:effectLst>
                  <a:outerShdw blurRad="38100" dist="38100" dir="2700000" algn="tl">
                    <a:srgbClr val="000000">
                      <a:alpha val="43137"/>
                    </a:srgbClr>
                  </a:outerShdw>
                </a:effectLst>
              </a:endParaRPr>
            </a:p>
          </p:txBody>
        </p:sp>
        <p:sp>
          <p:nvSpPr>
            <p:cNvPr id="11" name="Cheurón 10"/>
            <p:cNvSpPr/>
            <p:nvPr/>
          </p:nvSpPr>
          <p:spPr>
            <a:xfrm>
              <a:off x="936750" y="1816408"/>
              <a:ext cx="2366720" cy="1260021"/>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smtClean="0">
                  <a:solidFill>
                    <a:schemeClr val="bg1"/>
                  </a:solidFill>
                  <a:effectLst>
                    <a:outerShdw blurRad="38100" dist="38100" dir="2700000" algn="tl">
                      <a:srgbClr val="000000">
                        <a:alpha val="43137"/>
                      </a:srgbClr>
                    </a:outerShdw>
                  </a:effectLst>
                </a:rPr>
                <a:t>Plan Base con influyentes</a:t>
              </a:r>
              <a:endParaRPr lang="es-VE" sz="1400" b="1" dirty="0">
                <a:solidFill>
                  <a:schemeClr val="bg1"/>
                </a:solidFill>
                <a:effectLst>
                  <a:outerShdw blurRad="38100" dist="38100" dir="2700000" algn="tl">
                    <a:srgbClr val="000000">
                      <a:alpha val="43137"/>
                    </a:srgbClr>
                  </a:outerShdw>
                </a:effectLst>
              </a:endParaRPr>
            </a:p>
          </p:txBody>
        </p:sp>
        <p:sp>
          <p:nvSpPr>
            <p:cNvPr id="12" name="Cheurón 11"/>
            <p:cNvSpPr/>
            <p:nvPr/>
          </p:nvSpPr>
          <p:spPr>
            <a:xfrm>
              <a:off x="2277036" y="1807444"/>
              <a:ext cx="2783481" cy="1260021"/>
            </a:xfrm>
            <a:prstGeom prst="chevro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smtClean="0">
                  <a:solidFill>
                    <a:schemeClr val="bg1"/>
                  </a:solidFill>
                  <a:effectLst>
                    <a:outerShdw blurRad="38100" dist="38100" dir="2700000" algn="tl">
                      <a:srgbClr val="000000">
                        <a:alpha val="43137"/>
                      </a:srgbClr>
                    </a:outerShdw>
                  </a:effectLst>
                </a:rPr>
                <a:t>Exploración y Experimentación con prácticas emergentes y novedosas</a:t>
              </a:r>
              <a:endParaRPr lang="es-VE" sz="1400" b="1" dirty="0">
                <a:solidFill>
                  <a:schemeClr val="bg1"/>
                </a:solidFill>
                <a:effectLst>
                  <a:outerShdw blurRad="38100" dist="38100" dir="2700000" algn="tl">
                    <a:srgbClr val="000000">
                      <a:alpha val="43137"/>
                    </a:srgbClr>
                  </a:outerShdw>
                </a:effectLst>
              </a:endParaRPr>
            </a:p>
          </p:txBody>
        </p:sp>
        <p:sp>
          <p:nvSpPr>
            <p:cNvPr id="13" name="Cheurón 12"/>
            <p:cNvSpPr/>
            <p:nvPr/>
          </p:nvSpPr>
          <p:spPr>
            <a:xfrm>
              <a:off x="4527775" y="1797988"/>
              <a:ext cx="2492187" cy="1260021"/>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bg1"/>
                  </a:solidFill>
                  <a:effectLst>
                    <a:outerShdw blurRad="38100" dist="38100" dir="2700000" algn="tl">
                      <a:srgbClr val="000000">
                        <a:alpha val="43137"/>
                      </a:srgbClr>
                    </a:outerShdw>
                  </a:effectLst>
                </a:rPr>
                <a:t>Validación del Producto VMV</a:t>
              </a:r>
              <a:endParaRPr lang="es-VE" b="1" dirty="0">
                <a:solidFill>
                  <a:schemeClr val="bg1"/>
                </a:solidFill>
                <a:effectLst>
                  <a:outerShdw blurRad="38100" dist="38100" dir="2700000" algn="tl">
                    <a:srgbClr val="000000">
                      <a:alpha val="43137"/>
                    </a:srgbClr>
                  </a:outerShdw>
                </a:effectLst>
              </a:endParaRPr>
            </a:p>
          </p:txBody>
        </p:sp>
        <p:sp>
          <p:nvSpPr>
            <p:cNvPr id="14" name="Cheurón 13"/>
            <p:cNvSpPr/>
            <p:nvPr/>
          </p:nvSpPr>
          <p:spPr>
            <a:xfrm>
              <a:off x="6477507" y="1816407"/>
              <a:ext cx="2922136" cy="1260021"/>
            </a:xfrm>
            <a:prstGeom prst="chevr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smtClean="0">
                  <a:solidFill>
                    <a:schemeClr val="bg1"/>
                  </a:solidFill>
                  <a:effectLst>
                    <a:outerShdw blurRad="38100" dist="38100" dir="2700000" algn="tl">
                      <a:srgbClr val="000000">
                        <a:alpha val="43137"/>
                      </a:srgbClr>
                    </a:outerShdw>
                  </a:effectLst>
                </a:rPr>
                <a:t>Exploración, experimentación de la versión mejorada</a:t>
              </a:r>
              <a:endParaRPr lang="es-VE" sz="1400" b="1" dirty="0">
                <a:solidFill>
                  <a:schemeClr val="bg1"/>
                </a:solidFill>
                <a:effectLst>
                  <a:outerShdw blurRad="38100" dist="38100" dir="2700000" algn="tl">
                    <a:srgbClr val="000000">
                      <a:alpha val="43137"/>
                    </a:srgbClr>
                  </a:outerShdw>
                </a:effectLst>
              </a:endParaRPr>
            </a:p>
          </p:txBody>
        </p:sp>
        <p:sp>
          <p:nvSpPr>
            <p:cNvPr id="15" name="Cheurón 14"/>
            <p:cNvSpPr/>
            <p:nvPr/>
          </p:nvSpPr>
          <p:spPr>
            <a:xfrm>
              <a:off x="8842657" y="1816410"/>
              <a:ext cx="2555153" cy="1260021"/>
            </a:xfrm>
            <a:prstGeom prst="chevr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bg1"/>
                  </a:solidFill>
                  <a:effectLst>
                    <a:outerShdw blurRad="38100" dist="38100" dir="2700000" algn="tl">
                      <a:srgbClr val="000000">
                        <a:alpha val="43137"/>
                      </a:srgbClr>
                    </a:outerShdw>
                  </a:effectLst>
                </a:rPr>
                <a:t>Validación de la versión mejorada </a:t>
              </a:r>
              <a:endParaRPr lang="es-VE" b="1" dirty="0">
                <a:solidFill>
                  <a:schemeClr val="bg1"/>
                </a:solidFill>
                <a:effectLst>
                  <a:outerShdw blurRad="38100" dist="38100" dir="2700000" algn="tl">
                    <a:srgbClr val="000000">
                      <a:alpha val="43137"/>
                    </a:srgbClr>
                  </a:outerShdw>
                </a:effectLst>
              </a:endParaRPr>
            </a:p>
          </p:txBody>
        </p:sp>
        <p:sp>
          <p:nvSpPr>
            <p:cNvPr id="16" name="Cheurón 15"/>
            <p:cNvSpPr/>
            <p:nvPr/>
          </p:nvSpPr>
          <p:spPr>
            <a:xfrm>
              <a:off x="10767638" y="1829859"/>
              <a:ext cx="1397467" cy="126002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bg1"/>
                  </a:solidFill>
                </a:rPr>
                <a:t> </a:t>
              </a:r>
              <a:endParaRPr lang="es-VE" dirty="0">
                <a:solidFill>
                  <a:schemeClr val="bg1"/>
                </a:solidFill>
              </a:endParaRPr>
            </a:p>
          </p:txBody>
        </p:sp>
        <p:sp>
          <p:nvSpPr>
            <p:cNvPr id="17" name="Flecha curvada hacia arriba 16"/>
            <p:cNvSpPr/>
            <p:nvPr/>
          </p:nvSpPr>
          <p:spPr>
            <a:xfrm>
              <a:off x="2048392" y="3040385"/>
              <a:ext cx="1111667" cy="462299"/>
            </a:xfrm>
            <a:prstGeom prst="curved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8" name="Flecha curvada hacia abajo 17"/>
            <p:cNvSpPr/>
            <p:nvPr/>
          </p:nvSpPr>
          <p:spPr>
            <a:xfrm flipH="1">
              <a:off x="2017064" y="1330312"/>
              <a:ext cx="1021972" cy="452720"/>
            </a:xfrm>
            <a:prstGeom prst="curved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9" name="Flecha curvada hacia arriba 18"/>
            <p:cNvSpPr/>
            <p:nvPr/>
          </p:nvSpPr>
          <p:spPr>
            <a:xfrm>
              <a:off x="838211" y="3096363"/>
              <a:ext cx="1021972" cy="268963"/>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0" name="Flecha curvada hacia abajo 19"/>
            <p:cNvSpPr/>
            <p:nvPr/>
          </p:nvSpPr>
          <p:spPr>
            <a:xfrm flipH="1">
              <a:off x="717188" y="1606917"/>
              <a:ext cx="1021972" cy="207492"/>
            </a:xfrm>
            <a:prstGeom prst="curved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1" name="Flecha curvada hacia arriba 20"/>
            <p:cNvSpPr/>
            <p:nvPr/>
          </p:nvSpPr>
          <p:spPr>
            <a:xfrm>
              <a:off x="3814488" y="3087399"/>
              <a:ext cx="1021972" cy="649288"/>
            </a:xfrm>
            <a:prstGeom prst="curvedUp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2" name="Flecha curvada hacia abajo 21"/>
            <p:cNvSpPr/>
            <p:nvPr/>
          </p:nvSpPr>
          <p:spPr>
            <a:xfrm flipH="1">
              <a:off x="3693465" y="1137571"/>
              <a:ext cx="1021972" cy="667874"/>
            </a:xfrm>
            <a:prstGeom prst="curved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3" name="Flecha curvada hacia arriba 22"/>
            <p:cNvSpPr/>
            <p:nvPr/>
          </p:nvSpPr>
          <p:spPr>
            <a:xfrm>
              <a:off x="5908610" y="3105329"/>
              <a:ext cx="1268518" cy="761317"/>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4" name="Flecha curvada hacia abajo 23"/>
            <p:cNvSpPr/>
            <p:nvPr/>
          </p:nvSpPr>
          <p:spPr>
            <a:xfrm flipH="1">
              <a:off x="5863343" y="1021034"/>
              <a:ext cx="1192761" cy="802341"/>
            </a:xfrm>
            <a:prstGeom prst="curved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5" name="Flecha curvada hacia arriba 24"/>
            <p:cNvSpPr/>
            <p:nvPr/>
          </p:nvSpPr>
          <p:spPr>
            <a:xfrm>
              <a:off x="8233755" y="3096365"/>
              <a:ext cx="1134036" cy="804505"/>
            </a:xfrm>
            <a:prstGeom prst="curved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6" name="Flecha curvada hacia abajo 25"/>
            <p:cNvSpPr/>
            <p:nvPr/>
          </p:nvSpPr>
          <p:spPr>
            <a:xfrm flipH="1">
              <a:off x="8058970" y="892214"/>
              <a:ext cx="1187798" cy="922197"/>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7" name="Flecha curvada hacia arriba 26"/>
            <p:cNvSpPr/>
            <p:nvPr/>
          </p:nvSpPr>
          <p:spPr>
            <a:xfrm>
              <a:off x="9394997" y="3026216"/>
              <a:ext cx="1021972" cy="1044541"/>
            </a:xfrm>
            <a:prstGeom prst="curved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8" name="Flecha curvada hacia abajo 27"/>
            <p:cNvSpPr/>
            <p:nvPr/>
          </p:nvSpPr>
          <p:spPr>
            <a:xfrm flipH="1">
              <a:off x="9596900" y="828170"/>
              <a:ext cx="1752418" cy="10016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b="1">
                <a:solidFill>
                  <a:schemeClr val="tx1"/>
                </a:solidFill>
              </a:endParaRPr>
            </a:p>
          </p:txBody>
        </p:sp>
        <p:sp>
          <p:nvSpPr>
            <p:cNvPr id="29" name="Flecha curvada hacia arriba 28"/>
            <p:cNvSpPr/>
            <p:nvPr/>
          </p:nvSpPr>
          <p:spPr>
            <a:xfrm>
              <a:off x="10560677" y="3078436"/>
              <a:ext cx="982945" cy="10343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0" name="Flecha curvada hacia abajo 29"/>
            <p:cNvSpPr/>
            <p:nvPr/>
          </p:nvSpPr>
          <p:spPr>
            <a:xfrm flipH="1">
              <a:off x="524435" y="671407"/>
              <a:ext cx="9834081" cy="11250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1" name="Flecha curvada hacia abajo 30"/>
            <p:cNvSpPr/>
            <p:nvPr/>
          </p:nvSpPr>
          <p:spPr>
            <a:xfrm flipH="1">
              <a:off x="1792960" y="1021034"/>
              <a:ext cx="7059671" cy="77992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2" name="Flecha curvada hacia abajo 31"/>
            <p:cNvSpPr/>
            <p:nvPr/>
          </p:nvSpPr>
          <p:spPr>
            <a:xfrm flipH="1">
              <a:off x="2035046" y="1142054"/>
              <a:ext cx="4675021" cy="68132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3" name="Flecha curvada hacia abajo 32"/>
            <p:cNvSpPr/>
            <p:nvPr/>
          </p:nvSpPr>
          <p:spPr>
            <a:xfrm flipH="1">
              <a:off x="2088827" y="1238890"/>
              <a:ext cx="2684857" cy="5755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4" name="CuadroTexto 33"/>
            <p:cNvSpPr txBox="1"/>
            <p:nvPr/>
          </p:nvSpPr>
          <p:spPr>
            <a:xfrm>
              <a:off x="11349318" y="2157340"/>
              <a:ext cx="771502" cy="459214"/>
            </a:xfrm>
            <a:prstGeom prst="rect">
              <a:avLst/>
            </a:prstGeom>
            <a:noFill/>
          </p:spPr>
          <p:txBody>
            <a:bodyPr wrap="square" rtlCol="0">
              <a:spAutoFit/>
            </a:bodyPr>
            <a:lstStyle/>
            <a:p>
              <a:r>
                <a:rPr lang="es-VE" b="1" dirty="0" smtClean="0">
                  <a:effectLst>
                    <a:outerShdw blurRad="38100" dist="38100" dir="2700000" algn="tl">
                      <a:srgbClr val="000000">
                        <a:alpha val="43137"/>
                      </a:srgbClr>
                    </a:outerShdw>
                  </a:effectLst>
                </a:rPr>
                <a:t>Cierre</a:t>
              </a:r>
              <a:endParaRPr lang="es-VE" b="1" dirty="0">
                <a:effectLst>
                  <a:outerShdw blurRad="38100" dist="38100" dir="2700000" algn="tl">
                    <a:srgbClr val="000000">
                      <a:alpha val="43137"/>
                    </a:srgbClr>
                  </a:outerShdw>
                </a:effectLst>
              </a:endParaRPr>
            </a:p>
          </p:txBody>
        </p:sp>
        <p:sp>
          <p:nvSpPr>
            <p:cNvPr id="35" name="Flecha curvada hacia abajo 34"/>
            <p:cNvSpPr/>
            <p:nvPr/>
          </p:nvSpPr>
          <p:spPr>
            <a:xfrm flipH="1">
              <a:off x="524433" y="154546"/>
              <a:ext cx="11013117" cy="16733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6" name="CuadroTexto 35"/>
            <p:cNvSpPr txBox="1"/>
            <p:nvPr/>
          </p:nvSpPr>
          <p:spPr>
            <a:xfrm>
              <a:off x="1303188" y="3394921"/>
              <a:ext cx="1724575" cy="338554"/>
            </a:xfrm>
            <a:prstGeom prst="rect">
              <a:avLst/>
            </a:prstGeom>
            <a:solidFill>
              <a:schemeClr val="accent3">
                <a:lumMod val="40000"/>
                <a:lumOff val="60000"/>
              </a:schemeClr>
            </a:solidFill>
          </p:spPr>
          <p:txBody>
            <a:bodyPr wrap="none" rtlCol="0">
              <a:spAutoFit/>
            </a:bodyPr>
            <a:lstStyle/>
            <a:p>
              <a:r>
                <a:rPr lang="es-VE" sz="1600" b="1" dirty="0" smtClean="0"/>
                <a:t>Iteración y ajustes</a:t>
              </a:r>
              <a:endParaRPr lang="es-VE" sz="1600" b="1" dirty="0"/>
            </a:p>
          </p:txBody>
        </p:sp>
        <p:sp>
          <p:nvSpPr>
            <p:cNvPr id="37" name="CuadroTexto 36"/>
            <p:cNvSpPr txBox="1"/>
            <p:nvPr/>
          </p:nvSpPr>
          <p:spPr>
            <a:xfrm>
              <a:off x="9669920" y="3899742"/>
              <a:ext cx="1724575" cy="338554"/>
            </a:xfrm>
            <a:prstGeom prst="rect">
              <a:avLst/>
            </a:prstGeom>
            <a:solidFill>
              <a:schemeClr val="accent3">
                <a:lumMod val="40000"/>
                <a:lumOff val="60000"/>
              </a:schemeClr>
            </a:solidFill>
          </p:spPr>
          <p:txBody>
            <a:bodyPr wrap="none" rtlCol="0">
              <a:spAutoFit/>
            </a:bodyPr>
            <a:lstStyle/>
            <a:p>
              <a:r>
                <a:rPr lang="es-VE" sz="1600" b="1" dirty="0" smtClean="0"/>
                <a:t>Iteración y ajustes</a:t>
              </a:r>
              <a:endParaRPr lang="es-VE" sz="1600" b="1" dirty="0"/>
            </a:p>
          </p:txBody>
        </p:sp>
        <p:sp>
          <p:nvSpPr>
            <p:cNvPr id="38" name="Flecha izquierda y derecha 37"/>
            <p:cNvSpPr/>
            <p:nvPr/>
          </p:nvSpPr>
          <p:spPr>
            <a:xfrm>
              <a:off x="336176" y="5533085"/>
              <a:ext cx="11685495" cy="5758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effectLst>
                    <a:outerShdw blurRad="38100" dist="38100" dir="2700000" algn="tl">
                      <a:srgbClr val="000000">
                        <a:alpha val="43137"/>
                      </a:srgbClr>
                    </a:outerShdw>
                  </a:effectLst>
                </a:rPr>
                <a:t>Seguimiento  + lecciones aprendidas + experiencias adquiridas</a:t>
              </a:r>
              <a:endParaRPr lang="es-VE" b="1" dirty="0">
                <a:solidFill>
                  <a:schemeClr val="tx1"/>
                </a:solidFill>
                <a:effectLst>
                  <a:outerShdw blurRad="38100" dist="38100" dir="2700000" algn="tl">
                    <a:srgbClr val="000000">
                      <a:alpha val="43137"/>
                    </a:srgbClr>
                  </a:outerShdw>
                </a:effectLst>
              </a:endParaRPr>
            </a:p>
          </p:txBody>
        </p:sp>
        <p:sp>
          <p:nvSpPr>
            <p:cNvPr id="39" name="Flecha izquierda y derecha 38"/>
            <p:cNvSpPr/>
            <p:nvPr/>
          </p:nvSpPr>
          <p:spPr>
            <a:xfrm>
              <a:off x="336176" y="5911325"/>
              <a:ext cx="11685495" cy="5758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effectLst>
                    <a:outerShdw blurRad="38100" dist="38100" dir="2700000" algn="tl">
                      <a:srgbClr val="000000">
                        <a:alpha val="43137"/>
                      </a:srgbClr>
                    </a:outerShdw>
                  </a:effectLst>
                </a:rPr>
                <a:t>Vigilancia e </a:t>
              </a:r>
              <a:r>
                <a:rPr lang="es-VE" b="1" smtClean="0">
                  <a:solidFill>
                    <a:schemeClr val="tx1"/>
                  </a:solidFill>
                  <a:effectLst>
                    <a:outerShdw blurRad="38100" dist="38100" dir="2700000" algn="tl">
                      <a:srgbClr val="000000">
                        <a:alpha val="43137"/>
                      </a:srgbClr>
                    </a:outerShdw>
                  </a:effectLst>
                </a:rPr>
                <a:t>Inteligencia Tecnológica en red </a:t>
              </a:r>
              <a:r>
                <a:rPr lang="es-VE" b="1" dirty="0" smtClean="0">
                  <a:solidFill>
                    <a:schemeClr val="tx1"/>
                  </a:solidFill>
                  <a:effectLst>
                    <a:outerShdw blurRad="38100" dist="38100" dir="2700000" algn="tl">
                      <a:srgbClr val="000000">
                        <a:alpha val="43137"/>
                      </a:srgbClr>
                    </a:outerShdw>
                  </a:effectLst>
                </a:rPr>
                <a:t>+ Propiedad Intelectual</a:t>
              </a:r>
              <a:endParaRPr lang="es-VE" b="1" dirty="0">
                <a:solidFill>
                  <a:schemeClr val="tx1"/>
                </a:solidFill>
                <a:effectLst>
                  <a:outerShdw blurRad="38100" dist="38100" dir="2700000" algn="tl">
                    <a:srgbClr val="000000">
                      <a:alpha val="43137"/>
                    </a:srgbClr>
                  </a:outerShdw>
                </a:effectLst>
              </a:endParaRPr>
            </a:p>
          </p:txBody>
        </p:sp>
        <p:sp>
          <p:nvSpPr>
            <p:cNvPr id="40" name="Flecha izquierda y derecha 39"/>
            <p:cNvSpPr/>
            <p:nvPr/>
          </p:nvSpPr>
          <p:spPr>
            <a:xfrm>
              <a:off x="336052" y="6276493"/>
              <a:ext cx="11685619" cy="5758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effectLst>
                    <a:outerShdw blurRad="38100" dist="38100" dir="2700000" algn="tl">
                      <a:srgbClr val="000000">
                        <a:alpha val="43137"/>
                      </a:srgbClr>
                    </a:outerShdw>
                  </a:effectLst>
                </a:rPr>
                <a:t>Ampliación del campo cognitivo en espiral cónica con la iteración + Gestión del Conocimiento</a:t>
              </a:r>
              <a:endParaRPr lang="es-VE" b="1" dirty="0">
                <a:solidFill>
                  <a:schemeClr val="tx1"/>
                </a:solidFill>
                <a:effectLst>
                  <a:outerShdw blurRad="38100" dist="38100" dir="2700000" algn="tl">
                    <a:srgbClr val="000000">
                      <a:alpha val="43137"/>
                    </a:srgbClr>
                  </a:outerShdw>
                </a:effectLst>
              </a:endParaRPr>
            </a:p>
          </p:txBody>
        </p:sp>
        <p:sp>
          <p:nvSpPr>
            <p:cNvPr id="41" name="CuadroTexto 40"/>
            <p:cNvSpPr txBox="1"/>
            <p:nvPr/>
          </p:nvSpPr>
          <p:spPr>
            <a:xfrm>
              <a:off x="0" y="12275"/>
              <a:ext cx="12120820" cy="497482"/>
            </a:xfrm>
            <a:prstGeom prst="rect">
              <a:avLst/>
            </a:prstGeom>
            <a:solidFill>
              <a:schemeClr val="accent1">
                <a:lumMod val="60000"/>
                <a:lumOff val="40000"/>
              </a:schemeClr>
            </a:solidFill>
          </p:spPr>
          <p:txBody>
            <a:bodyPr wrap="square" rtlCol="0">
              <a:spAutoFit/>
            </a:bodyPr>
            <a:lstStyle/>
            <a:p>
              <a:pPr algn="ctr"/>
              <a:r>
                <a:rPr lang="es-VE" sz="2000" b="1" dirty="0" smtClean="0">
                  <a:effectLst>
                    <a:outerShdw blurRad="38100" dist="38100" dir="2700000" algn="tl">
                      <a:srgbClr val="000000">
                        <a:alpha val="43137"/>
                      </a:srgbClr>
                    </a:outerShdw>
                  </a:effectLst>
                </a:rPr>
                <a:t>OPCIONES DE OPTIMIZACIÓN, MEJORAS, ADAPTACIÓN SEGÚN DINÁMICA Y RETOS DEL ENTORNO</a:t>
              </a:r>
              <a:endParaRPr lang="es-VE" sz="2000" b="1" dirty="0">
                <a:effectLst>
                  <a:outerShdw blurRad="38100" dist="38100" dir="2700000" algn="tl">
                    <a:srgbClr val="000000">
                      <a:alpha val="43137"/>
                    </a:srgbClr>
                  </a:outerShdw>
                </a:effectLst>
              </a:endParaRPr>
            </a:p>
          </p:txBody>
        </p:sp>
        <p:pic>
          <p:nvPicPr>
            <p:cNvPr id="42" name="Imagen 41"/>
            <p:cNvPicPr>
              <a:picLocks noChangeAspect="1"/>
            </p:cNvPicPr>
            <p:nvPr/>
          </p:nvPicPr>
          <p:blipFill rotWithShape="1">
            <a:blip r:embed="rId4"/>
            <a:srcRect l="6588" r="1181"/>
            <a:stretch/>
          </p:blipFill>
          <p:spPr>
            <a:xfrm>
              <a:off x="4785474" y="3826884"/>
              <a:ext cx="2886904" cy="1759825"/>
            </a:xfrm>
            <a:prstGeom prst="rect">
              <a:avLst/>
            </a:prstGeom>
          </p:spPr>
        </p:pic>
        <p:sp>
          <p:nvSpPr>
            <p:cNvPr id="43" name="Elipse 42"/>
            <p:cNvSpPr/>
            <p:nvPr/>
          </p:nvSpPr>
          <p:spPr>
            <a:xfrm>
              <a:off x="2170274" y="2715132"/>
              <a:ext cx="389963" cy="3391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44" name="Conector recto 43"/>
            <p:cNvCxnSpPr>
              <a:endCxn id="42" idx="0"/>
            </p:cNvCxnSpPr>
            <p:nvPr/>
          </p:nvCxnSpPr>
          <p:spPr>
            <a:xfrm>
              <a:off x="2330774" y="2899201"/>
              <a:ext cx="3898152" cy="927683"/>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45" name="Elipse 44"/>
            <p:cNvSpPr/>
            <p:nvPr/>
          </p:nvSpPr>
          <p:spPr>
            <a:xfrm>
              <a:off x="6658562" y="2298406"/>
              <a:ext cx="389963" cy="3391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46" name="Conector recto 45"/>
            <p:cNvCxnSpPr>
              <a:endCxn id="42" idx="0"/>
            </p:cNvCxnSpPr>
            <p:nvPr/>
          </p:nvCxnSpPr>
          <p:spPr>
            <a:xfrm flipH="1">
              <a:off x="6228926" y="2508910"/>
              <a:ext cx="597746" cy="131797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47" name="Elipse 46"/>
            <p:cNvSpPr/>
            <p:nvPr/>
          </p:nvSpPr>
          <p:spPr>
            <a:xfrm>
              <a:off x="770073" y="2768049"/>
              <a:ext cx="389963" cy="3391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48" name="Conector recto 47"/>
            <p:cNvCxnSpPr>
              <a:endCxn id="42" idx="0"/>
            </p:cNvCxnSpPr>
            <p:nvPr/>
          </p:nvCxnSpPr>
          <p:spPr>
            <a:xfrm>
              <a:off x="973479" y="2964886"/>
              <a:ext cx="5255447" cy="86199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49" name="Elipse 48"/>
            <p:cNvSpPr/>
            <p:nvPr/>
          </p:nvSpPr>
          <p:spPr>
            <a:xfrm>
              <a:off x="4752483" y="2285527"/>
              <a:ext cx="389963" cy="3391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0" name="Elipse 49"/>
            <p:cNvSpPr/>
            <p:nvPr/>
          </p:nvSpPr>
          <p:spPr>
            <a:xfrm>
              <a:off x="9221108" y="2455394"/>
              <a:ext cx="389963" cy="3391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51" name="Conector recto 50"/>
            <p:cNvCxnSpPr>
              <a:stCxn id="50" idx="3"/>
              <a:endCxn id="42" idx="0"/>
            </p:cNvCxnSpPr>
            <p:nvPr/>
          </p:nvCxnSpPr>
          <p:spPr>
            <a:xfrm flipH="1">
              <a:off x="6228926" y="2744908"/>
              <a:ext cx="3049291" cy="108197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a:endCxn id="42" idx="0"/>
            </p:cNvCxnSpPr>
            <p:nvPr/>
          </p:nvCxnSpPr>
          <p:spPr>
            <a:xfrm>
              <a:off x="4980168" y="2497053"/>
              <a:ext cx="1248758" cy="132983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3206973" y="3697369"/>
              <a:ext cx="1724575" cy="338554"/>
            </a:xfrm>
            <a:prstGeom prst="rect">
              <a:avLst/>
            </a:prstGeom>
            <a:solidFill>
              <a:schemeClr val="accent3">
                <a:lumMod val="40000"/>
                <a:lumOff val="60000"/>
              </a:schemeClr>
            </a:solidFill>
          </p:spPr>
          <p:txBody>
            <a:bodyPr wrap="none" rtlCol="0">
              <a:spAutoFit/>
            </a:bodyPr>
            <a:lstStyle/>
            <a:p>
              <a:r>
                <a:rPr lang="es-VE" sz="1600" b="1" dirty="0" smtClean="0"/>
                <a:t>Iteración y ajustes</a:t>
              </a:r>
              <a:endParaRPr lang="es-VE" sz="1600" b="1" dirty="0"/>
            </a:p>
          </p:txBody>
        </p:sp>
        <p:sp>
          <p:nvSpPr>
            <p:cNvPr id="54" name="CuadroTexto 53"/>
            <p:cNvSpPr txBox="1"/>
            <p:nvPr/>
          </p:nvSpPr>
          <p:spPr>
            <a:xfrm>
              <a:off x="7084921" y="3623447"/>
              <a:ext cx="1724575" cy="338554"/>
            </a:xfrm>
            <a:prstGeom prst="rect">
              <a:avLst/>
            </a:prstGeom>
            <a:solidFill>
              <a:schemeClr val="accent3">
                <a:lumMod val="40000"/>
                <a:lumOff val="60000"/>
              </a:schemeClr>
            </a:solidFill>
          </p:spPr>
          <p:txBody>
            <a:bodyPr wrap="none" rtlCol="0">
              <a:spAutoFit/>
            </a:bodyPr>
            <a:lstStyle/>
            <a:p>
              <a:r>
                <a:rPr lang="es-VE" sz="1600" b="1" dirty="0" smtClean="0"/>
                <a:t>Iteración y ajustes</a:t>
              </a:r>
              <a:endParaRPr lang="es-VE" sz="1600" b="1" dirty="0"/>
            </a:p>
          </p:txBody>
        </p:sp>
        <p:sp>
          <p:nvSpPr>
            <p:cNvPr id="55" name="CuadroTexto 54"/>
            <p:cNvSpPr txBox="1"/>
            <p:nvPr/>
          </p:nvSpPr>
          <p:spPr>
            <a:xfrm>
              <a:off x="5154531" y="3087663"/>
              <a:ext cx="1724575" cy="338554"/>
            </a:xfrm>
            <a:prstGeom prst="rect">
              <a:avLst/>
            </a:prstGeom>
            <a:solidFill>
              <a:schemeClr val="accent3">
                <a:lumMod val="40000"/>
                <a:lumOff val="60000"/>
              </a:schemeClr>
            </a:solidFill>
          </p:spPr>
          <p:txBody>
            <a:bodyPr wrap="none" rtlCol="0">
              <a:spAutoFit/>
            </a:bodyPr>
            <a:lstStyle/>
            <a:p>
              <a:r>
                <a:rPr lang="es-VE" sz="1600" b="1" dirty="0" smtClean="0"/>
                <a:t>Iteración y ajustes</a:t>
              </a:r>
              <a:endParaRPr lang="es-VE" sz="1600" b="1" dirty="0"/>
            </a:p>
          </p:txBody>
        </p:sp>
      </p:grpSp>
    </p:spTree>
    <p:extLst>
      <p:ext uri="{BB962C8B-B14F-4D97-AF65-F5344CB8AC3E}">
        <p14:creationId xmlns:p14="http://schemas.microsoft.com/office/powerpoint/2010/main" val="24846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REFLEXIONES FINALES  </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xmlns="" id="{12FE011D-580A-BEBD-0876-885A8A92D6F6}"/>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4" name="Rectángulo 3"/>
          <p:cNvSpPr/>
          <p:nvPr/>
        </p:nvSpPr>
        <p:spPr>
          <a:xfrm>
            <a:off x="592428" y="1767185"/>
            <a:ext cx="11294772" cy="2677656"/>
          </a:xfrm>
          <a:prstGeom prst="rect">
            <a:avLst/>
          </a:prstGeom>
          <a:solidFill>
            <a:schemeClr val="accent4">
              <a:lumMod val="20000"/>
              <a:lumOff val="80000"/>
            </a:schemeClr>
          </a:solidFill>
        </p:spPr>
        <p:txBody>
          <a:bodyPr wrap="square">
            <a:spAutoFit/>
          </a:bodyPr>
          <a:lstStyle/>
          <a:p>
            <a:pPr algn="just"/>
            <a:r>
              <a:rPr lang="es-MX" sz="2800" b="1" dirty="0" smtClean="0">
                <a:effectLst>
                  <a:outerShdw blurRad="38100" dist="38100" dir="2700000" algn="tl">
                    <a:srgbClr val="000000">
                      <a:alpha val="43137"/>
                    </a:srgbClr>
                  </a:outerShdw>
                </a:effectLst>
              </a:rPr>
              <a:t>SE DESARROLLÓ UN </a:t>
            </a:r>
            <a:r>
              <a:rPr lang="es-MX" sz="2800" b="1" dirty="0">
                <a:effectLst>
                  <a:outerShdw blurRad="38100" dist="38100" dir="2700000" algn="tl">
                    <a:srgbClr val="000000">
                      <a:alpha val="43137"/>
                    </a:srgbClr>
                  </a:outerShdw>
                </a:effectLst>
              </a:rPr>
              <a:t>MODELO DE GESTIÓN ORGANIZACIONAL PARA LA NUEVA </a:t>
            </a:r>
            <a:r>
              <a:rPr lang="es-MX" sz="2800" b="1" dirty="0" smtClean="0">
                <a:effectLst>
                  <a:outerShdw blurRad="38100" dist="38100" dir="2700000" algn="tl">
                    <a:srgbClr val="000000">
                      <a:alpha val="43137"/>
                    </a:srgbClr>
                  </a:outerShdw>
                </a:effectLst>
              </a:rPr>
              <a:t>NORMALIDAD VENEZOLANA QUE ESTA EN UN ENTORNO VICA2 (VULNERABLE, VOLÁTIL, INCIERTO, INSEGURO, COMPLEJO, CAÓTICO, AMBIGUO, ADVERSO). SE PROBÓ EN UNA UNIDAD ORGANIZACIONAL UNIVERSITARIA, SALIENDO DE SU ZONA DE CONFORT, LUEGO SE AJUSTÓ PARA OTRAS ORGANIZACIONES.</a:t>
            </a:r>
            <a:endParaRPr lang="es-VE" sz="2800" dirty="0"/>
          </a:p>
        </p:txBody>
      </p:sp>
      <p:grpSp>
        <p:nvGrpSpPr>
          <p:cNvPr id="12" name="Grupo 11"/>
          <p:cNvGrpSpPr/>
          <p:nvPr/>
        </p:nvGrpSpPr>
        <p:grpSpPr>
          <a:xfrm>
            <a:off x="412954" y="4444841"/>
            <a:ext cx="11474246" cy="2308324"/>
            <a:chOff x="412954" y="4444841"/>
            <a:chExt cx="11474246" cy="2308324"/>
          </a:xfrm>
        </p:grpSpPr>
        <p:sp>
          <p:nvSpPr>
            <p:cNvPr id="3" name="CuadroTexto 2"/>
            <p:cNvSpPr txBox="1"/>
            <p:nvPr/>
          </p:nvSpPr>
          <p:spPr>
            <a:xfrm>
              <a:off x="1632639" y="4444841"/>
              <a:ext cx="8278277" cy="1938992"/>
            </a:xfrm>
            <a:prstGeom prst="rect">
              <a:avLst/>
            </a:prstGeom>
            <a:noFill/>
          </p:spPr>
          <p:txBody>
            <a:bodyPr wrap="square" rtlCol="0">
              <a:spAutoFit/>
            </a:bodyPr>
            <a:lstStyle/>
            <a:p>
              <a:pPr algn="ctr"/>
              <a:r>
                <a:rPr lang="es-ES" sz="6000" b="1" i="1" dirty="0">
                  <a:solidFill>
                    <a:schemeClr val="accent2">
                      <a:lumMod val="50000"/>
                    </a:schemeClr>
                  </a:solidFill>
                  <a:latin typeface="Microsoft YaHei Light" panose="020B0502040204020203" pitchFamily="34" charset="-122"/>
                  <a:ea typeface="Microsoft YaHei Light" panose="020B0502040204020203" pitchFamily="34" charset="-122"/>
                </a:rPr>
                <a:t>¡¡</a:t>
              </a:r>
              <a:r>
                <a:rPr lang="es-ES" sz="6000" b="1" i="1" dirty="0" smtClean="0">
                  <a:solidFill>
                    <a:schemeClr val="accent2">
                      <a:lumMod val="50000"/>
                    </a:schemeClr>
                  </a:solidFill>
                  <a:latin typeface="Microsoft YaHei Light" panose="020B0502040204020203" pitchFamily="34" charset="-122"/>
                  <a:ea typeface="Microsoft YaHei Light" panose="020B0502040204020203" pitchFamily="34" charset="-122"/>
                </a:rPr>
                <a:t>GRACIAS POR SU ATENCIÓN!!</a:t>
              </a:r>
              <a:r>
                <a:rPr lang="es-ES" b="1" dirty="0" smtClean="0">
                  <a:solidFill>
                    <a:schemeClr val="accent2">
                      <a:lumMod val="50000"/>
                    </a:schemeClr>
                  </a:solidFill>
                  <a:latin typeface="Blackadder ITC" panose="04020505051007020D02" pitchFamily="82" charset="0"/>
                </a:rPr>
                <a:t> </a:t>
              </a:r>
              <a:endParaRPr lang="en-US" b="1" dirty="0">
                <a:solidFill>
                  <a:schemeClr val="accent2">
                    <a:lumMod val="50000"/>
                  </a:schemeClr>
                </a:solidFill>
                <a:latin typeface="Blackadder ITC" panose="04020505051007020D02" pitchFamily="82" charset="0"/>
              </a:endParaRPr>
            </a:p>
          </p:txBody>
        </p:sp>
        <p:pic>
          <p:nvPicPr>
            <p:cNvPr id="8" name="Imagen 7"/>
            <p:cNvPicPr>
              <a:picLocks noChangeAspect="1"/>
            </p:cNvPicPr>
            <p:nvPr/>
          </p:nvPicPr>
          <p:blipFill rotWithShape="1">
            <a:blip r:embed="rId4"/>
            <a:srcRect l="33486" t="20455" r="33451" b="20361"/>
            <a:stretch/>
          </p:blipFill>
          <p:spPr>
            <a:xfrm>
              <a:off x="9910916" y="4709580"/>
              <a:ext cx="1563147" cy="1674253"/>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301" y="4497601"/>
              <a:ext cx="1416675" cy="1886232"/>
            </a:xfrm>
            <a:prstGeom prst="rect">
              <a:avLst/>
            </a:prstGeom>
          </p:spPr>
        </p:pic>
        <p:sp>
          <p:nvSpPr>
            <p:cNvPr id="10" name="Rectángulo 9"/>
            <p:cNvSpPr/>
            <p:nvPr/>
          </p:nvSpPr>
          <p:spPr>
            <a:xfrm>
              <a:off x="412954" y="6383833"/>
              <a:ext cx="2819684" cy="369332"/>
            </a:xfrm>
            <a:prstGeom prst="rect">
              <a:avLst/>
            </a:prstGeom>
          </p:spPr>
          <p:txBody>
            <a:bodyPr wrap="square">
              <a:spAutoFit/>
            </a:bodyPr>
            <a:lstStyle/>
            <a:p>
              <a:pPr algn="r"/>
              <a:r>
                <a:rPr lang="es-VE" b="1" dirty="0" smtClean="0"/>
                <a:t>chabela.specht@gmail.com </a:t>
              </a:r>
              <a:endParaRPr lang="es-VE" b="1" dirty="0"/>
            </a:p>
          </p:txBody>
        </p:sp>
        <p:sp>
          <p:nvSpPr>
            <p:cNvPr id="11" name="Rectángulo 10"/>
            <p:cNvSpPr/>
            <p:nvPr/>
          </p:nvSpPr>
          <p:spPr>
            <a:xfrm>
              <a:off x="9207993" y="6337666"/>
              <a:ext cx="2679207" cy="369332"/>
            </a:xfrm>
            <a:prstGeom prst="rect">
              <a:avLst/>
            </a:prstGeom>
          </p:spPr>
          <p:txBody>
            <a:bodyPr wrap="square">
              <a:spAutoFit/>
            </a:bodyPr>
            <a:lstStyle/>
            <a:p>
              <a:pPr algn="r"/>
              <a:r>
                <a:rPr lang="es-VE" b="1" dirty="0" smtClean="0"/>
                <a:t>celimajudith@gmail.com </a:t>
              </a:r>
              <a:endParaRPr lang="es-VE" b="1" dirty="0"/>
            </a:p>
          </p:txBody>
        </p:sp>
      </p:grpSp>
    </p:spTree>
    <p:extLst>
      <p:ext uri="{BB962C8B-B14F-4D97-AF65-F5344CB8AC3E}">
        <p14:creationId xmlns:p14="http://schemas.microsoft.com/office/powerpoint/2010/main" val="358855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60342"/>
            <a:ext cx="7715250" cy="523220"/>
          </a:xfrm>
          <a:prstGeom prst="rect">
            <a:avLst/>
          </a:prstGeom>
          <a:noFill/>
        </p:spPr>
        <p:txBody>
          <a:bodyPr wrap="square" rtlCol="0">
            <a:spAutoFit/>
          </a:bodyPr>
          <a:lstStyle/>
          <a:p>
            <a:r>
              <a:rPr lang="es-ES" sz="2800" b="1" dirty="0" smtClean="0">
                <a:solidFill>
                  <a:schemeClr val="bg1"/>
                </a:solidFill>
                <a:latin typeface="Arial" panose="020B0604020202020204" pitchFamily="34" charset="0"/>
                <a:cs typeface="Arial" panose="020B0604020202020204" pitchFamily="34" charset="0"/>
              </a:rPr>
              <a:t>BACK UP</a:t>
            </a:r>
            <a:endParaRPr lang="en-US" sz="2800" b="1" dirty="0">
              <a:solidFill>
                <a:schemeClr val="bg1"/>
              </a:solidFill>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Imagen 2"/>
          <p:cNvPicPr>
            <a:picLocks noChangeAspect="1"/>
          </p:cNvPicPr>
          <p:nvPr/>
        </p:nvPicPr>
        <p:blipFill rotWithShape="1">
          <a:blip r:embed="rId3"/>
          <a:srcRect l="31690" t="24401" r="33556" b="9088"/>
          <a:stretch/>
        </p:blipFill>
        <p:spPr>
          <a:xfrm>
            <a:off x="399244" y="1243904"/>
            <a:ext cx="5696756" cy="5321285"/>
          </a:xfrm>
          <a:prstGeom prst="rect">
            <a:avLst/>
          </a:prstGeom>
        </p:spPr>
      </p:pic>
      <p:pic>
        <p:nvPicPr>
          <p:cNvPr id="56" name="Imagen 55"/>
          <p:cNvPicPr>
            <a:picLocks noChangeAspect="1"/>
          </p:cNvPicPr>
          <p:nvPr/>
        </p:nvPicPr>
        <p:blipFill rotWithShape="1">
          <a:blip r:embed="rId4"/>
          <a:srcRect l="33803" t="12376" r="37887" b="19046"/>
          <a:stretch/>
        </p:blipFill>
        <p:spPr>
          <a:xfrm>
            <a:off x="8976574" y="2729948"/>
            <a:ext cx="3215426" cy="4012142"/>
          </a:xfrm>
          <a:prstGeom prst="rect">
            <a:avLst/>
          </a:prstGeom>
        </p:spPr>
      </p:pic>
      <p:sp>
        <p:nvSpPr>
          <p:cNvPr id="4" name="CuadroTexto 3"/>
          <p:cNvSpPr txBox="1"/>
          <p:nvPr/>
        </p:nvSpPr>
        <p:spPr>
          <a:xfrm>
            <a:off x="8976574" y="1648496"/>
            <a:ext cx="3090929" cy="830997"/>
          </a:xfrm>
          <a:prstGeom prst="rect">
            <a:avLst/>
          </a:prstGeom>
          <a:solidFill>
            <a:srgbClr val="7030A0"/>
          </a:solidFill>
        </p:spPr>
        <p:txBody>
          <a:bodyPr wrap="square" rtlCol="0">
            <a:spAutoFit/>
          </a:bodyPr>
          <a:lstStyle/>
          <a:p>
            <a:pPr algn="ctr"/>
            <a:r>
              <a:rPr lang="es-VE" sz="2400" b="1" dirty="0" smtClean="0">
                <a:solidFill>
                  <a:schemeClr val="bg1"/>
                </a:solidFill>
                <a:effectLst>
                  <a:outerShdw blurRad="38100" dist="38100" dir="2700000" algn="tl">
                    <a:srgbClr val="000000">
                      <a:alpha val="43137"/>
                    </a:srgbClr>
                  </a:outerShdw>
                </a:effectLst>
              </a:rPr>
              <a:t>PARTICPANTES EN LA ENCUESTA</a:t>
            </a:r>
            <a:endParaRPr lang="es-VE"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87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latin typeface="Arial" panose="020B0604020202020204" pitchFamily="34" charset="0"/>
                <a:cs typeface="Arial" panose="020B0604020202020204" pitchFamily="34" charset="0"/>
              </a:rPr>
              <a:t>DESCRIPCIÓN DE LA REALIDAD </a:t>
            </a:r>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15" name="Imagen 14"/>
          <p:cNvPicPr>
            <a:picLocks noChangeAspect="1"/>
          </p:cNvPicPr>
          <p:nvPr/>
        </p:nvPicPr>
        <p:blipFill rotWithShape="1">
          <a:blip r:embed="rId3"/>
          <a:srcRect l="14894" t="11625" r="20880" b="8148"/>
          <a:stretch/>
        </p:blipFill>
        <p:spPr>
          <a:xfrm>
            <a:off x="90152" y="1629596"/>
            <a:ext cx="8203842" cy="5119394"/>
          </a:xfrm>
          <a:prstGeom prst="rect">
            <a:avLst/>
          </a:prstGeom>
        </p:spPr>
      </p:pic>
      <p:pic>
        <p:nvPicPr>
          <p:cNvPr id="16" name="Imagen 15"/>
          <p:cNvPicPr>
            <a:picLocks noChangeAspect="1"/>
          </p:cNvPicPr>
          <p:nvPr/>
        </p:nvPicPr>
        <p:blipFill rotWithShape="1">
          <a:blip r:embed="rId4"/>
          <a:srcRect l="33803" t="12376" r="37887" b="19046"/>
          <a:stretch/>
        </p:blipFill>
        <p:spPr>
          <a:xfrm>
            <a:off x="9246096" y="2729948"/>
            <a:ext cx="2945904" cy="4012142"/>
          </a:xfrm>
          <a:prstGeom prst="rect">
            <a:avLst/>
          </a:prstGeom>
        </p:spPr>
      </p:pic>
      <p:sp>
        <p:nvSpPr>
          <p:cNvPr id="19" name="CuadroTexto 18"/>
          <p:cNvSpPr txBox="1"/>
          <p:nvPr/>
        </p:nvSpPr>
        <p:spPr>
          <a:xfrm>
            <a:off x="1144726" y="1138041"/>
            <a:ext cx="10517187" cy="830997"/>
          </a:xfrm>
          <a:prstGeom prst="rect">
            <a:avLst/>
          </a:prstGeom>
          <a:noFill/>
        </p:spPr>
        <p:txBody>
          <a:bodyPr wrap="square" rtlCol="0">
            <a:spAutoFit/>
          </a:bodyPr>
          <a:lstStyle/>
          <a:p>
            <a:pPr algn="ctr"/>
            <a:r>
              <a:rPr lang="es-VE" sz="2400" b="1" dirty="0" smtClean="0">
                <a:effectLst>
                  <a:outerShdw blurRad="38100" dist="38100" dir="2700000" algn="tl">
                    <a:srgbClr val="000000">
                      <a:alpha val="43137"/>
                    </a:srgbClr>
                  </a:outerShdw>
                </a:effectLst>
              </a:rPr>
              <a:t>DESAFÍOS EN UN ENTORNO VICA2: VOLÁTIL, VULNERABLE, INCIERTO, INSEGURO, COMPLEJO, CAÓTICO, AMBIGUO Y ADVERSO </a:t>
            </a:r>
            <a:endParaRPr lang="es-V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69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latin typeface="Arial" panose="020B0604020202020204" pitchFamily="34" charset="0"/>
                <a:cs typeface="Arial" panose="020B0604020202020204" pitchFamily="34" charset="0"/>
              </a:rPr>
              <a:t>DESCRIPCIÓN DE LA REALIDAD </a:t>
            </a:r>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16" name="Imagen 15"/>
          <p:cNvPicPr>
            <a:picLocks noChangeAspect="1"/>
          </p:cNvPicPr>
          <p:nvPr/>
        </p:nvPicPr>
        <p:blipFill rotWithShape="1">
          <a:blip r:embed="rId3"/>
          <a:srcRect l="33803" t="12376" r="37887" b="19046"/>
          <a:stretch/>
        </p:blipFill>
        <p:spPr>
          <a:xfrm>
            <a:off x="8945714" y="2320846"/>
            <a:ext cx="3246286" cy="4421244"/>
          </a:xfrm>
          <a:prstGeom prst="rect">
            <a:avLst/>
          </a:prstGeom>
        </p:spPr>
      </p:pic>
      <p:sp>
        <p:nvSpPr>
          <p:cNvPr id="19" name="CuadroTexto 18"/>
          <p:cNvSpPr txBox="1"/>
          <p:nvPr/>
        </p:nvSpPr>
        <p:spPr>
          <a:xfrm>
            <a:off x="257576" y="1158796"/>
            <a:ext cx="11336693" cy="461665"/>
          </a:xfrm>
          <a:prstGeom prst="rect">
            <a:avLst/>
          </a:prstGeom>
          <a:noFill/>
        </p:spPr>
        <p:txBody>
          <a:bodyPr wrap="none" rtlCol="0">
            <a:spAutoFit/>
          </a:bodyPr>
          <a:lstStyle/>
          <a:p>
            <a:r>
              <a:rPr lang="es-VE" sz="2400" b="1" dirty="0" smtClean="0">
                <a:effectLst>
                  <a:outerShdw blurRad="38100" dist="38100" dir="2700000" algn="tl">
                    <a:srgbClr val="000000">
                      <a:alpha val="43137"/>
                    </a:srgbClr>
                  </a:outerShdw>
                </a:effectLst>
              </a:rPr>
              <a:t>PROPUESTAS PERCIBIDAS DE MAYOR VALOR PARA EL TALENTO HUMANO VENEZOLANO </a:t>
            </a:r>
            <a:endParaRPr lang="es-VE" sz="2400" b="1" dirty="0">
              <a:effectLst>
                <a:outerShdw blurRad="38100" dist="38100" dir="2700000" algn="tl">
                  <a:srgbClr val="000000">
                    <a:alpha val="43137"/>
                  </a:srgbClr>
                </a:outerShdw>
              </a:effectLst>
            </a:endParaRPr>
          </a:p>
        </p:txBody>
      </p:sp>
      <p:pic>
        <p:nvPicPr>
          <p:cNvPr id="2" name="Imagen 1"/>
          <p:cNvPicPr>
            <a:picLocks noChangeAspect="1"/>
          </p:cNvPicPr>
          <p:nvPr/>
        </p:nvPicPr>
        <p:blipFill rotWithShape="1">
          <a:blip r:embed="rId4"/>
          <a:srcRect l="7394" t="27219" r="13169" b="14725"/>
          <a:stretch/>
        </p:blipFill>
        <p:spPr>
          <a:xfrm>
            <a:off x="103030" y="3227579"/>
            <a:ext cx="8255359" cy="3392161"/>
          </a:xfrm>
          <a:prstGeom prst="rect">
            <a:avLst/>
          </a:prstGeom>
        </p:spPr>
      </p:pic>
      <p:sp>
        <p:nvSpPr>
          <p:cNvPr id="3" name="Elipse 2"/>
          <p:cNvSpPr/>
          <p:nvPr/>
        </p:nvSpPr>
        <p:spPr>
          <a:xfrm>
            <a:off x="0" y="3078051"/>
            <a:ext cx="1532586" cy="3779949"/>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09555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latin typeface="Arial" panose="020B0604020202020204" pitchFamily="34" charset="0"/>
                <a:cs typeface="Arial" panose="020B0604020202020204" pitchFamily="34" charset="0"/>
              </a:rPr>
              <a:t>DESCRIPCIÓN DE LA REALIDAD </a:t>
            </a:r>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Imagen 2"/>
          <p:cNvPicPr>
            <a:picLocks noChangeAspect="1"/>
          </p:cNvPicPr>
          <p:nvPr/>
        </p:nvPicPr>
        <p:blipFill rotWithShape="1">
          <a:blip r:embed="rId3"/>
          <a:srcRect l="8134" t="25716" r="15810" b="17355"/>
          <a:stretch/>
        </p:blipFill>
        <p:spPr>
          <a:xfrm>
            <a:off x="552844" y="1989793"/>
            <a:ext cx="10972825" cy="4617729"/>
          </a:xfrm>
          <a:prstGeom prst="rect">
            <a:avLst/>
          </a:prstGeom>
        </p:spPr>
      </p:pic>
      <p:sp>
        <p:nvSpPr>
          <p:cNvPr id="7" name="CuadroTexto 6"/>
          <p:cNvSpPr txBox="1"/>
          <p:nvPr/>
        </p:nvSpPr>
        <p:spPr>
          <a:xfrm>
            <a:off x="257574" y="1080279"/>
            <a:ext cx="11563363" cy="830997"/>
          </a:xfrm>
          <a:prstGeom prst="rect">
            <a:avLst/>
          </a:prstGeom>
          <a:noFill/>
        </p:spPr>
        <p:txBody>
          <a:bodyPr wrap="square" rtlCol="0">
            <a:spAutoFit/>
          </a:bodyPr>
          <a:lstStyle/>
          <a:p>
            <a:pPr algn="ctr"/>
            <a:r>
              <a:rPr lang="es-VE" sz="2400" b="1" dirty="0" smtClean="0">
                <a:effectLst>
                  <a:outerShdw blurRad="38100" dist="38100" dir="2700000" algn="tl">
                    <a:srgbClr val="000000">
                      <a:alpha val="43137"/>
                    </a:srgbClr>
                  </a:outerShdw>
                </a:effectLst>
              </a:rPr>
              <a:t>ACCIONES PERCIBIDAS COMO LAS MÁS RELEVANTES PARA INCREMENTAR LA COMPETENCIA DE LAS EMPRESA </a:t>
            </a:r>
            <a:endParaRPr lang="es-V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418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smtClean="0">
                <a:latin typeface="Arial" panose="020B0604020202020204" pitchFamily="34" charset="0"/>
                <a:cs typeface="Arial" panose="020B0604020202020204" pitchFamily="34" charset="0"/>
              </a:rPr>
              <a:t>TEORÍA Y UNIDADES TEMÁTICAS</a:t>
            </a:r>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12" name="Google Shape;298;p10"/>
          <p:cNvPicPr preferRelativeResize="0"/>
          <p:nvPr/>
        </p:nvPicPr>
        <p:blipFill rotWithShape="1">
          <a:blip r:embed="rId3">
            <a:alphaModFix/>
          </a:blip>
          <a:srcRect l="22604" t="24583" r="27731" b="18549"/>
          <a:stretch/>
        </p:blipFill>
        <p:spPr>
          <a:xfrm>
            <a:off x="172569" y="1352204"/>
            <a:ext cx="6498688" cy="4153592"/>
          </a:xfrm>
          <a:prstGeom prst="rect">
            <a:avLst/>
          </a:prstGeom>
          <a:noFill/>
          <a:ln>
            <a:noFill/>
          </a:ln>
        </p:spPr>
      </p:pic>
      <p:pic>
        <p:nvPicPr>
          <p:cNvPr id="13" name="Google Shape;299;p10"/>
          <p:cNvPicPr preferRelativeResize="0"/>
          <p:nvPr/>
        </p:nvPicPr>
        <p:blipFill rotWithShape="1">
          <a:blip r:embed="rId4">
            <a:alphaModFix/>
          </a:blip>
          <a:srcRect/>
          <a:stretch/>
        </p:blipFill>
        <p:spPr>
          <a:xfrm>
            <a:off x="0" y="5293217"/>
            <a:ext cx="1429555" cy="1564783"/>
          </a:xfrm>
          <a:prstGeom prst="rect">
            <a:avLst/>
          </a:prstGeom>
          <a:noFill/>
          <a:ln>
            <a:noFill/>
          </a:ln>
        </p:spPr>
      </p:pic>
      <p:graphicFrame>
        <p:nvGraphicFramePr>
          <p:cNvPr id="14" name="Marcador de contenido 3"/>
          <p:cNvGraphicFramePr>
            <a:graphicFrameLocks noGrp="1"/>
          </p:cNvGraphicFramePr>
          <p:nvPr>
            <p:ph idx="1"/>
            <p:extLst>
              <p:ext uri="{D42A27DB-BD31-4B8C-83A1-F6EECF244321}">
                <p14:modId xmlns:p14="http://schemas.microsoft.com/office/powerpoint/2010/main" val="102575508"/>
              </p:ext>
            </p:extLst>
          </p:nvPr>
        </p:nvGraphicFramePr>
        <p:xfrm>
          <a:off x="4688983" y="1352204"/>
          <a:ext cx="8061101" cy="49261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p:cNvPicPr>
            <a:picLocks noChangeAspect="1"/>
          </p:cNvPicPr>
          <p:nvPr/>
        </p:nvPicPr>
        <p:blipFill rotWithShape="1">
          <a:blip r:embed="rId10"/>
          <a:srcRect l="15605" t="21922" r="54637" b="10518"/>
          <a:stretch/>
        </p:blipFill>
        <p:spPr>
          <a:xfrm>
            <a:off x="10501657" y="4684203"/>
            <a:ext cx="1690344" cy="2157595"/>
          </a:xfrm>
          <a:prstGeom prst="rect">
            <a:avLst/>
          </a:prstGeom>
        </p:spPr>
      </p:pic>
    </p:spTree>
    <p:extLst>
      <p:ext uri="{BB962C8B-B14F-4D97-AF65-F5344CB8AC3E}">
        <p14:creationId xmlns:p14="http://schemas.microsoft.com/office/powerpoint/2010/main" val="130816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latin typeface="Arial" panose="020B0604020202020204" pitchFamily="34" charset="0"/>
                <a:cs typeface="Arial" panose="020B0604020202020204" pitchFamily="34" charset="0"/>
              </a:rPr>
              <a:t>PREGUNTAS DE INVESTIGACIÓN</a:t>
            </a:r>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3" name="CuadroTexto 2"/>
          <p:cNvSpPr txBox="1"/>
          <p:nvPr/>
        </p:nvSpPr>
        <p:spPr>
          <a:xfrm>
            <a:off x="332704" y="2268346"/>
            <a:ext cx="11526592" cy="830997"/>
          </a:xfrm>
          <a:prstGeom prst="rect">
            <a:avLst/>
          </a:prstGeom>
          <a:solidFill>
            <a:schemeClr val="accent1">
              <a:lumMod val="20000"/>
              <a:lumOff val="80000"/>
            </a:schemeClr>
          </a:solidFill>
        </p:spPr>
        <p:txBody>
          <a:bodyPr wrap="square" rtlCol="0">
            <a:spAutoFit/>
          </a:bodyPr>
          <a:lstStyle/>
          <a:p>
            <a:pPr lvl="0"/>
            <a:r>
              <a:rPr lang="es-ES" sz="2400" b="1" dirty="0" smtClean="0">
                <a:effectLst>
                  <a:outerShdw blurRad="38100" dist="38100" dir="2700000" algn="tl">
                    <a:srgbClr val="000000">
                      <a:alpha val="43137"/>
                    </a:srgbClr>
                  </a:outerShdw>
                </a:effectLst>
              </a:rPr>
              <a:t>1. ¿Se puede desarrollar un Modelo de </a:t>
            </a:r>
            <a:r>
              <a:rPr lang="es-ES" sz="2400" b="1" dirty="0">
                <a:effectLst>
                  <a:outerShdw blurRad="38100" dist="38100" dir="2700000" algn="tl">
                    <a:srgbClr val="000000">
                      <a:alpha val="43137"/>
                    </a:srgbClr>
                  </a:outerShdw>
                </a:effectLst>
              </a:rPr>
              <a:t>gestión cuyos elementos impulsen </a:t>
            </a:r>
            <a:r>
              <a:rPr lang="es-ES" sz="2400" b="1" dirty="0" smtClean="0">
                <a:effectLst>
                  <a:outerShdw blurRad="38100" dist="38100" dir="2700000" algn="tl">
                    <a:srgbClr val="000000">
                      <a:alpha val="43137"/>
                    </a:srgbClr>
                  </a:outerShdw>
                </a:effectLst>
              </a:rPr>
              <a:t>la flexibilización y adaptación para la transformación de las organizaciones venezolanas?</a:t>
            </a:r>
            <a:endParaRPr lang="es-VE" sz="2400" b="1" dirty="0">
              <a:effectLst>
                <a:outerShdw blurRad="38100" dist="38100" dir="2700000" algn="tl">
                  <a:srgbClr val="000000">
                    <a:alpha val="43137"/>
                  </a:srgbClr>
                </a:outerShdw>
              </a:effectLst>
            </a:endParaRPr>
          </a:p>
        </p:txBody>
      </p:sp>
      <p:sp>
        <p:nvSpPr>
          <p:cNvPr id="8" name="CuadroTexto 7"/>
          <p:cNvSpPr txBox="1"/>
          <p:nvPr/>
        </p:nvSpPr>
        <p:spPr>
          <a:xfrm>
            <a:off x="332704" y="3896973"/>
            <a:ext cx="11526592" cy="1200329"/>
          </a:xfrm>
          <a:prstGeom prst="rect">
            <a:avLst/>
          </a:prstGeom>
          <a:solidFill>
            <a:schemeClr val="accent1">
              <a:lumMod val="20000"/>
              <a:lumOff val="80000"/>
            </a:schemeClr>
          </a:solidFill>
        </p:spPr>
        <p:txBody>
          <a:bodyPr wrap="square" rtlCol="0">
            <a:spAutoFit/>
          </a:bodyPr>
          <a:lstStyle/>
          <a:p>
            <a:pPr lvl="0"/>
            <a:r>
              <a:rPr lang="es-ES" sz="2400" b="1" dirty="0">
                <a:effectLst>
                  <a:outerShdw blurRad="38100" dist="38100" dir="2700000" algn="tl">
                    <a:srgbClr val="000000">
                      <a:alpha val="43137"/>
                    </a:srgbClr>
                  </a:outerShdw>
                </a:effectLst>
              </a:rPr>
              <a:t>2</a:t>
            </a:r>
            <a:r>
              <a:rPr lang="es-ES" sz="2400" b="1" dirty="0" smtClean="0">
                <a:effectLst>
                  <a:outerShdw blurRad="38100" dist="38100" dir="2700000" algn="tl">
                    <a:srgbClr val="000000">
                      <a:alpha val="43137"/>
                    </a:srgbClr>
                  </a:outerShdw>
                </a:effectLst>
              </a:rPr>
              <a:t>. ¿Una </a:t>
            </a:r>
            <a:r>
              <a:rPr lang="es-ES" sz="2400" b="1" dirty="0">
                <a:effectLst>
                  <a:outerShdw blurRad="38100" dist="38100" dir="2700000" algn="tl">
                    <a:srgbClr val="000000">
                      <a:alpha val="43137"/>
                    </a:srgbClr>
                  </a:outerShdw>
                </a:effectLst>
              </a:rPr>
              <a:t>organización del sector académico y </a:t>
            </a:r>
            <a:r>
              <a:rPr lang="es-ES" sz="2400" b="1" dirty="0" smtClean="0">
                <a:effectLst>
                  <a:outerShdw blurRad="38100" dist="38100" dir="2700000" algn="tl">
                    <a:srgbClr val="000000">
                      <a:alpha val="43137"/>
                    </a:srgbClr>
                  </a:outerShdw>
                </a:effectLst>
              </a:rPr>
              <a:t>gubernamental, </a:t>
            </a:r>
            <a:r>
              <a:rPr lang="es-ES" sz="2400" b="1" dirty="0">
                <a:effectLst>
                  <a:outerShdw blurRad="38100" dist="38100" dir="2700000" algn="tl">
                    <a:srgbClr val="000000">
                      <a:alpha val="43137"/>
                    </a:srgbClr>
                  </a:outerShdw>
                </a:effectLst>
              </a:rPr>
              <a:t>como lo es la Universidad Nacional Experimental Francisco de Miranda (UNEFM), podrá considerar </a:t>
            </a:r>
            <a:r>
              <a:rPr lang="es-ES" sz="2400" b="1" dirty="0" smtClean="0">
                <a:effectLst>
                  <a:outerShdw blurRad="38100" dist="38100" dir="2700000" algn="tl">
                    <a:srgbClr val="000000">
                      <a:alpha val="43137"/>
                    </a:srgbClr>
                  </a:outerShdw>
                </a:effectLst>
              </a:rPr>
              <a:t>este modelo </a:t>
            </a:r>
            <a:r>
              <a:rPr lang="es-ES" sz="2400" b="1" dirty="0">
                <a:effectLst>
                  <a:outerShdw blurRad="38100" dist="38100" dir="2700000" algn="tl">
                    <a:srgbClr val="000000">
                      <a:alpha val="43137"/>
                    </a:srgbClr>
                  </a:outerShdw>
                </a:effectLst>
              </a:rPr>
              <a:t>de gestión </a:t>
            </a:r>
            <a:r>
              <a:rPr lang="es-ES" sz="2400" b="1" dirty="0" smtClean="0">
                <a:effectLst>
                  <a:outerShdw blurRad="38100" dist="38100" dir="2700000" algn="tl">
                    <a:srgbClr val="000000">
                      <a:alpha val="43137"/>
                    </a:srgbClr>
                  </a:outerShdw>
                </a:effectLst>
              </a:rPr>
              <a:t>?</a:t>
            </a:r>
            <a:endParaRPr lang="es-V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09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2" name="CuadroTexto 1"/>
          <p:cNvSpPr txBox="1"/>
          <p:nvPr/>
        </p:nvSpPr>
        <p:spPr>
          <a:xfrm>
            <a:off x="175491" y="343454"/>
            <a:ext cx="8720859" cy="523220"/>
          </a:xfrm>
          <a:prstGeom prst="rect">
            <a:avLst/>
          </a:prstGeom>
          <a:noFill/>
        </p:spPr>
        <p:txBody>
          <a:bodyPr wrap="square" rtlCol="0">
            <a:spAutoFit/>
          </a:bodyPr>
          <a:lstStyle/>
          <a:p>
            <a:r>
              <a:rPr lang="es-ES" sz="2800" b="1" dirty="0" smtClean="0">
                <a:solidFill>
                  <a:schemeClr val="bg1"/>
                </a:solidFill>
                <a:latin typeface="Arial" panose="020B0604020202020204" pitchFamily="34" charset="0"/>
                <a:cs typeface="Arial" panose="020B0604020202020204" pitchFamily="34" charset="0"/>
              </a:rPr>
              <a:t>OBJETIVOS </a:t>
            </a:r>
            <a:r>
              <a:rPr lang="es-ES" sz="2800" b="1" dirty="0">
                <a:solidFill>
                  <a:schemeClr val="bg1"/>
                </a:solidFill>
                <a:latin typeface="Arial" panose="020B0604020202020204" pitchFamily="34" charset="0"/>
                <a:cs typeface="Arial" panose="020B0604020202020204" pitchFamily="34" charset="0"/>
              </a:rPr>
              <a:t>DE LA INVESTIGACIÓN</a:t>
            </a:r>
            <a:endParaRPr lang="en-US" sz="2800" b="1" dirty="0">
              <a:solidFill>
                <a:schemeClr val="bg1"/>
              </a:solidFill>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7" name="CuadroTexto 6"/>
          <p:cNvSpPr txBox="1"/>
          <p:nvPr/>
        </p:nvSpPr>
        <p:spPr>
          <a:xfrm>
            <a:off x="461492" y="2537139"/>
            <a:ext cx="11526592" cy="2677656"/>
          </a:xfrm>
          <a:prstGeom prst="rect">
            <a:avLst/>
          </a:prstGeom>
          <a:solidFill>
            <a:schemeClr val="bg2"/>
          </a:solidFill>
        </p:spPr>
        <p:txBody>
          <a:bodyPr wrap="square" rtlCol="0">
            <a:spAutoFit/>
          </a:bodyPr>
          <a:lstStyle/>
          <a:p>
            <a:pPr algn="just"/>
            <a:r>
              <a:rPr lang="es-ES" sz="2800" b="1" dirty="0">
                <a:effectLst>
                  <a:outerShdw blurRad="38100" dist="38100" dir="2700000" algn="tl">
                    <a:srgbClr val="000000">
                      <a:alpha val="43137"/>
                    </a:srgbClr>
                  </a:outerShdw>
                </a:effectLst>
              </a:rPr>
              <a:t>Desarrollar un modelo de gestión para que las organizaciones operen sostenidamente en entornos dinámicos y </a:t>
            </a:r>
            <a:r>
              <a:rPr lang="es-ES" sz="2800" b="1" dirty="0" smtClean="0">
                <a:effectLst>
                  <a:outerShdw blurRad="38100" dist="38100" dir="2700000" algn="tl">
                    <a:srgbClr val="000000">
                      <a:alpha val="43137"/>
                    </a:srgbClr>
                  </a:outerShdw>
                </a:effectLst>
              </a:rPr>
              <a:t>retadores como el VICA2, </a:t>
            </a:r>
            <a:r>
              <a:rPr lang="es-ES" sz="2800" b="1" dirty="0">
                <a:effectLst>
                  <a:outerShdw blurRad="38100" dist="38100" dir="2700000" algn="tl">
                    <a:srgbClr val="000000">
                      <a:alpha val="43137"/>
                    </a:srgbClr>
                  </a:outerShdw>
                </a:effectLst>
              </a:rPr>
              <a:t>combinando el pensamiento disruptivo, las conversaciones efectivas con la dirección de proyectos vinculados a modelos de negocios, considerando como caso de estudio </a:t>
            </a:r>
            <a:r>
              <a:rPr lang="es-ES" sz="2800" b="1" dirty="0" smtClean="0">
                <a:effectLst>
                  <a:outerShdw blurRad="38100" dist="38100" dir="2700000" algn="tl">
                    <a:srgbClr val="000000">
                      <a:alpha val="43137"/>
                    </a:srgbClr>
                  </a:outerShdw>
                </a:effectLst>
              </a:rPr>
              <a:t>una unidad organizacional de la </a:t>
            </a:r>
            <a:r>
              <a:rPr lang="es-ES" sz="2800" b="1" dirty="0">
                <a:effectLst>
                  <a:outerShdw blurRad="38100" dist="38100" dir="2700000" algn="tl">
                    <a:srgbClr val="000000">
                      <a:alpha val="43137"/>
                    </a:srgbClr>
                  </a:outerShdw>
                </a:effectLst>
              </a:rPr>
              <a:t>Universidad Nacional Experimental Francisco de Miranda (UNEFM).</a:t>
            </a:r>
            <a:endParaRPr lang="es-VE"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4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41293"/>
            <a:ext cx="895350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METODOLOGÍA</a:t>
            </a:r>
            <a:endParaRPr lang="en-US" sz="2800" b="1" dirty="0">
              <a:solidFill>
                <a:schemeClr val="bg1"/>
              </a:solidFill>
              <a:latin typeface="Arial" panose="020B0604020202020204" pitchFamily="34" charset="0"/>
              <a:cs typeface="Arial" panose="020B0604020202020204" pitchFamily="34" charset="0"/>
            </a:endParaRPr>
          </a:p>
        </p:txBody>
      </p:sp>
      <p:sp>
        <p:nvSpPr>
          <p:cNvPr id="8" name="7 Marcador de contenido"/>
          <p:cNvSpPr>
            <a:spLocks noGrp="1"/>
          </p:cNvSpPr>
          <p:nvPr>
            <p:ph idx="1"/>
          </p:nvPr>
        </p:nvSpPr>
        <p:spPr>
          <a:xfrm>
            <a:off x="387927" y="1316181"/>
            <a:ext cx="11471563" cy="5361709"/>
          </a:xfrm>
          <a:solidFill>
            <a:schemeClr val="accent1">
              <a:lumMod val="20000"/>
              <a:lumOff val="80000"/>
            </a:schemeClr>
          </a:solidFill>
        </p:spPr>
        <p:txBody>
          <a:bodyPr>
            <a:normAutofit/>
          </a:bodyPr>
          <a:lstStyle/>
          <a:p>
            <a:pPr marL="0" indent="0" algn="just">
              <a:buNone/>
            </a:pPr>
            <a:r>
              <a:rPr lang="es-VE" b="1" dirty="0" smtClean="0">
                <a:effectLst>
                  <a:outerShdw blurRad="38100" dist="38100" dir="2700000" algn="tl">
                    <a:srgbClr val="000000">
                      <a:alpha val="43137"/>
                    </a:srgbClr>
                  </a:outerShdw>
                </a:effectLst>
              </a:rPr>
              <a:t>Construcción </a:t>
            </a:r>
            <a:r>
              <a:rPr lang="es-VE" b="1" dirty="0">
                <a:effectLst>
                  <a:outerShdw blurRad="38100" dist="38100" dir="2700000" algn="tl">
                    <a:srgbClr val="000000">
                      <a:alpha val="43137"/>
                    </a:srgbClr>
                  </a:outerShdw>
                </a:effectLst>
              </a:rPr>
              <a:t>teórica del modelo de </a:t>
            </a:r>
            <a:r>
              <a:rPr lang="es-VE" b="1" dirty="0" smtClean="0">
                <a:effectLst>
                  <a:outerShdw blurRad="38100" dist="38100" dir="2700000" algn="tl">
                    <a:srgbClr val="000000">
                      <a:alpha val="43137"/>
                    </a:srgbClr>
                  </a:outerShdw>
                </a:effectLst>
              </a:rPr>
              <a:t>gestión, </a:t>
            </a:r>
            <a:r>
              <a:rPr lang="es-VE" b="1" dirty="0">
                <a:effectLst>
                  <a:outerShdw blurRad="38100" dist="38100" dir="2700000" algn="tl">
                    <a:srgbClr val="000000">
                      <a:alpha val="43137"/>
                    </a:srgbClr>
                  </a:outerShdw>
                </a:effectLst>
              </a:rPr>
              <a:t>validado en la </a:t>
            </a:r>
            <a:r>
              <a:rPr lang="es-VE" b="1" dirty="0" smtClean="0">
                <a:effectLst>
                  <a:outerShdw blurRad="38100" dist="38100" dir="2700000" algn="tl">
                    <a:srgbClr val="000000">
                      <a:alpha val="43137"/>
                    </a:srgbClr>
                  </a:outerShdw>
                </a:effectLst>
              </a:rPr>
              <a:t>Coordinación </a:t>
            </a:r>
            <a:r>
              <a:rPr lang="es-VE" b="1" dirty="0">
                <a:effectLst>
                  <a:outerShdw blurRad="38100" dist="38100" dir="2700000" algn="tl">
                    <a:srgbClr val="000000">
                      <a:alpha val="43137"/>
                    </a:srgbClr>
                  </a:outerShdw>
                </a:effectLst>
              </a:rPr>
              <a:t>de Proyectos Productivos </a:t>
            </a:r>
            <a:r>
              <a:rPr lang="es-VE" b="1" dirty="0" smtClean="0">
                <a:effectLst>
                  <a:outerShdw blurRad="38100" dist="38100" dir="2700000" algn="tl">
                    <a:srgbClr val="000000">
                      <a:alpha val="43137"/>
                    </a:srgbClr>
                  </a:outerShdw>
                </a:effectLst>
              </a:rPr>
              <a:t>de la Universidad </a:t>
            </a:r>
            <a:r>
              <a:rPr lang="es-VE" b="1" dirty="0">
                <a:effectLst>
                  <a:outerShdw blurRad="38100" dist="38100" dir="2700000" algn="tl">
                    <a:srgbClr val="000000">
                      <a:alpha val="43137"/>
                    </a:srgbClr>
                  </a:outerShdw>
                </a:effectLst>
              </a:rPr>
              <a:t>Nacional Experimental Francisco de Miranda (UNEFM), </a:t>
            </a:r>
            <a:r>
              <a:rPr lang="es-VE" b="1" dirty="0" smtClean="0">
                <a:effectLst>
                  <a:outerShdw blurRad="38100" dist="38100" dir="2700000" algn="tl">
                    <a:srgbClr val="000000">
                      <a:alpha val="43137"/>
                    </a:srgbClr>
                  </a:outerShdw>
                </a:effectLst>
              </a:rPr>
              <a:t>como caso </a:t>
            </a:r>
            <a:r>
              <a:rPr lang="es-VE" b="1" dirty="0">
                <a:effectLst>
                  <a:outerShdw blurRad="38100" dist="38100" dir="2700000" algn="tl">
                    <a:srgbClr val="000000">
                      <a:alpha val="43137"/>
                    </a:srgbClr>
                  </a:outerShdw>
                </a:effectLst>
              </a:rPr>
              <a:t>de </a:t>
            </a:r>
            <a:r>
              <a:rPr lang="es-VE" b="1" dirty="0" smtClean="0">
                <a:effectLst>
                  <a:outerShdw blurRad="38100" dist="38100" dir="2700000" algn="tl">
                    <a:srgbClr val="000000">
                      <a:alpha val="43137"/>
                    </a:srgbClr>
                  </a:outerShdw>
                </a:effectLst>
              </a:rPr>
              <a:t>estudio. </a:t>
            </a:r>
          </a:p>
          <a:p>
            <a:pPr marL="0" indent="0" algn="just">
              <a:buNone/>
            </a:pPr>
            <a:endParaRPr lang="es-VE" b="1" dirty="0" smtClean="0">
              <a:effectLst>
                <a:outerShdw blurRad="38100" dist="38100" dir="2700000" algn="tl">
                  <a:srgbClr val="000000">
                    <a:alpha val="43137"/>
                  </a:srgbClr>
                </a:outerShdw>
              </a:effectLst>
            </a:endParaRPr>
          </a:p>
          <a:p>
            <a:pPr marL="0" indent="0" algn="just">
              <a:buNone/>
            </a:pPr>
            <a:r>
              <a:rPr lang="es-VE" b="1" dirty="0" smtClean="0">
                <a:effectLst>
                  <a:outerShdw blurRad="38100" dist="38100" dir="2700000" algn="tl">
                    <a:srgbClr val="000000">
                      <a:alpha val="43137"/>
                    </a:srgbClr>
                  </a:outerShdw>
                </a:effectLst>
              </a:rPr>
              <a:t>Se </a:t>
            </a:r>
            <a:r>
              <a:rPr lang="es-VE" b="1" dirty="0">
                <a:effectLst>
                  <a:outerShdw blurRad="38100" dist="38100" dir="2700000" algn="tl">
                    <a:srgbClr val="000000">
                      <a:alpha val="43137"/>
                    </a:srgbClr>
                  </a:outerShdw>
                </a:effectLst>
              </a:rPr>
              <a:t>consideraron procesos de iteración con actores clave de la institución y resultados de encuestas a 28 personas </a:t>
            </a:r>
            <a:r>
              <a:rPr lang="es-VE" b="1" dirty="0" smtClean="0">
                <a:effectLst>
                  <a:outerShdw blurRad="38100" dist="38100" dir="2700000" algn="tl">
                    <a:srgbClr val="000000">
                      <a:alpha val="43137"/>
                    </a:srgbClr>
                  </a:outerShdw>
                </a:effectLst>
              </a:rPr>
              <a:t>relacionadas con la Coordinación de Proyectos Productivos. </a:t>
            </a:r>
          </a:p>
          <a:p>
            <a:pPr marL="0" indent="0" algn="just">
              <a:buNone/>
            </a:pPr>
            <a:endParaRPr lang="es-VE" b="1" dirty="0" smtClean="0">
              <a:effectLst>
                <a:outerShdw blurRad="38100" dist="38100" dir="2700000" algn="tl">
                  <a:srgbClr val="000000">
                    <a:alpha val="43137"/>
                  </a:srgbClr>
                </a:outerShdw>
              </a:effectLst>
            </a:endParaRPr>
          </a:p>
          <a:p>
            <a:pPr marL="0" indent="0" algn="just">
              <a:buNone/>
            </a:pPr>
            <a:r>
              <a:rPr lang="es-VE" b="1" dirty="0" smtClean="0">
                <a:effectLst>
                  <a:outerShdw blurRad="38100" dist="38100" dir="2700000" algn="tl">
                    <a:srgbClr val="000000">
                      <a:alpha val="43137"/>
                    </a:srgbClr>
                  </a:outerShdw>
                </a:effectLst>
              </a:rPr>
              <a:t>Tratamiento de los resultados </a:t>
            </a:r>
            <a:r>
              <a:rPr lang="es-VE" b="1" dirty="0">
                <a:effectLst>
                  <a:outerShdw blurRad="38100" dist="38100" dir="2700000" algn="tl">
                    <a:srgbClr val="000000">
                      <a:alpha val="43137"/>
                    </a:srgbClr>
                  </a:outerShdw>
                </a:effectLst>
              </a:rPr>
              <a:t>con estadística descriptiva, tabla de contingencia y análisis </a:t>
            </a:r>
            <a:r>
              <a:rPr lang="es-VE" b="1" dirty="0" smtClean="0">
                <a:effectLst>
                  <a:outerShdw blurRad="38100" dist="38100" dir="2700000" algn="tl">
                    <a:srgbClr val="000000">
                      <a:alpha val="43137"/>
                    </a:srgbClr>
                  </a:outerShdw>
                </a:effectLst>
              </a:rPr>
              <a:t>multivariado</a:t>
            </a:r>
            <a:endParaRPr lang="es-ES" b="1" dirty="0">
              <a:effectLst>
                <a:outerShdw blurRad="38100" dist="38100" dir="2700000" algn="tl">
                  <a:srgbClr val="000000">
                    <a:alpha val="43137"/>
                  </a:srgbClr>
                </a:outerShdw>
              </a:effectLst>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374812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smtClean="0">
                <a:latin typeface="Arial" panose="020B0604020202020204" pitchFamily="34" charset="0"/>
                <a:cs typeface="Arial" panose="020B0604020202020204" pitchFamily="34" charset="0"/>
              </a:rPr>
              <a:t>DISCUSIÓN DE RESULTADOS </a:t>
            </a:r>
            <a:endParaRPr lang="en-US" sz="3200" b="1" dirty="0">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2" name="Rectángulo 1"/>
          <p:cNvSpPr/>
          <p:nvPr/>
        </p:nvSpPr>
        <p:spPr>
          <a:xfrm>
            <a:off x="0" y="1138041"/>
            <a:ext cx="11781943" cy="523220"/>
          </a:xfrm>
          <a:prstGeom prst="rect">
            <a:avLst/>
          </a:prstGeom>
        </p:spPr>
        <p:txBody>
          <a:bodyPr wrap="none">
            <a:spAutoFit/>
          </a:bodyPr>
          <a:lstStyle/>
          <a:p>
            <a:r>
              <a:rPr lang="es-VE" sz="2800" b="1" dirty="0" smtClean="0">
                <a:solidFill>
                  <a:schemeClr val="tx1">
                    <a:lumMod val="50000"/>
                    <a:lumOff val="50000"/>
                  </a:schemeClr>
                </a:solidFill>
              </a:rPr>
              <a:t>CREACIÓN DE LA COORDINACIÓN DE PROYECTOS PRODUCTIVOS DE LA UNEFM</a:t>
            </a:r>
            <a:endParaRPr lang="es-VE" sz="2800" b="1" dirty="0">
              <a:solidFill>
                <a:schemeClr val="tx1">
                  <a:lumMod val="50000"/>
                  <a:lumOff val="50000"/>
                </a:schemeClr>
              </a:solidFill>
            </a:endParaRPr>
          </a:p>
        </p:txBody>
      </p:sp>
      <p:pic>
        <p:nvPicPr>
          <p:cNvPr id="20" name="Imagen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236" y="1661262"/>
            <a:ext cx="11734800" cy="5085902"/>
          </a:xfrm>
          <a:prstGeom prst="rect">
            <a:avLst/>
          </a:prstGeom>
          <a:noFill/>
          <a:ln w="25400">
            <a:solidFill>
              <a:schemeClr val="accent1">
                <a:lumMod val="50000"/>
              </a:schemeClr>
            </a:solidFill>
          </a:ln>
        </p:spPr>
      </p:pic>
    </p:spTree>
    <p:extLst>
      <p:ext uri="{BB962C8B-B14F-4D97-AF65-F5344CB8AC3E}">
        <p14:creationId xmlns:p14="http://schemas.microsoft.com/office/powerpoint/2010/main" val="129887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2479</TotalTime>
  <Words>817</Words>
  <Application>Microsoft Office PowerPoint</Application>
  <PresentationFormat>Panorámica</PresentationFormat>
  <Paragraphs>105</Paragraphs>
  <Slides>18</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5" baseType="lpstr">
      <vt:lpstr>Arial</vt:lpstr>
      <vt:lpstr>Blackadder ITC</vt:lpstr>
      <vt:lpstr>Calibri</vt:lpstr>
      <vt:lpstr>Calibri Light</vt:lpstr>
      <vt:lpstr>Microsoft YaHei Light</vt:lpstr>
      <vt:lpstr>Tema de Office</vt:lpstr>
      <vt:lpstr>Imagen de mapa de bits</vt:lpstr>
      <vt:lpstr>MÁS ALLÁ DE LA ZONA DE CONFORT.  UN MODELO DE GESTIÓN ORGANIZACIONAL PARA LA NUEVA NORMALIDAD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Aracelys Piñate</dc:creator>
  <cp:lastModifiedBy>Maria Isabel</cp:lastModifiedBy>
  <cp:revision>84</cp:revision>
  <dcterms:created xsi:type="dcterms:W3CDTF">2023-11-13T19:08:07Z</dcterms:created>
  <dcterms:modified xsi:type="dcterms:W3CDTF">2025-01-26T16:03:42Z</dcterms:modified>
</cp:coreProperties>
</file>