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467" r:id="rId2"/>
    <p:sldId id="401" r:id="rId3"/>
    <p:sldId id="460" r:id="rId4"/>
    <p:sldId id="364" r:id="rId5"/>
    <p:sldId id="442" r:id="rId6"/>
    <p:sldId id="443" r:id="rId7"/>
    <p:sldId id="452" r:id="rId8"/>
    <p:sldId id="420" r:id="rId9"/>
    <p:sldId id="473" r:id="rId10"/>
    <p:sldId id="432" r:id="rId11"/>
    <p:sldId id="407" r:id="rId12"/>
    <p:sldId id="405" r:id="rId13"/>
    <p:sldId id="419" r:id="rId14"/>
    <p:sldId id="406" r:id="rId15"/>
    <p:sldId id="438" r:id="rId16"/>
    <p:sldId id="459" r:id="rId17"/>
    <p:sldId id="451" r:id="rId18"/>
    <p:sldId id="402" r:id="rId19"/>
    <p:sldId id="436" r:id="rId20"/>
    <p:sldId id="454" r:id="rId21"/>
    <p:sldId id="455" r:id="rId22"/>
    <p:sldId id="453" r:id="rId23"/>
    <p:sldId id="412" r:id="rId24"/>
    <p:sldId id="434" r:id="rId25"/>
    <p:sldId id="468" r:id="rId26"/>
    <p:sldId id="414" r:id="rId27"/>
    <p:sldId id="415" r:id="rId28"/>
    <p:sldId id="464" r:id="rId29"/>
    <p:sldId id="416" r:id="rId30"/>
    <p:sldId id="417" r:id="rId31"/>
    <p:sldId id="435" r:id="rId32"/>
    <p:sldId id="268" r:id="rId33"/>
    <p:sldId id="410" r:id="rId34"/>
    <p:sldId id="462" r:id="rId35"/>
    <p:sldId id="411" r:id="rId36"/>
    <p:sldId id="264" r:id="rId37"/>
    <p:sldId id="272" r:id="rId38"/>
    <p:sldId id="335" r:id="rId39"/>
    <p:sldId id="339" r:id="rId40"/>
    <p:sldId id="334" r:id="rId41"/>
    <p:sldId id="262" r:id="rId42"/>
    <p:sldId id="342" r:id="rId43"/>
    <p:sldId id="469" r:id="rId44"/>
    <p:sldId id="348" r:id="rId45"/>
    <p:sldId id="471" r:id="rId46"/>
    <p:sldId id="271" r:id="rId47"/>
    <p:sldId id="474" r:id="rId48"/>
    <p:sldId id="470" r:id="rId49"/>
    <p:sldId id="421" r:id="rId50"/>
    <p:sldId id="409" r:id="rId51"/>
    <p:sldId id="439" r:id="rId52"/>
    <p:sldId id="472" r:id="rId53"/>
    <p:sldId id="463" r:id="rId54"/>
    <p:sldId id="267" r:id="rId55"/>
    <p:sldId id="465" r:id="rId56"/>
    <p:sldId id="312" r:id="rId57"/>
    <p:sldId id="456" r:id="rId58"/>
  </p:sldIdLst>
  <p:sldSz cx="12192000" cy="6858000"/>
  <p:notesSz cx="6858000" cy="9144000"/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5658" autoAdjust="0"/>
  </p:normalViewPr>
  <p:slideViewPr>
    <p:cSldViewPr snapToGrid="0">
      <p:cViewPr varScale="1">
        <p:scale>
          <a:sx n="91" d="100"/>
          <a:sy n="91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C6BBE-066F-4A1A-8DA6-CBF910BE5F1D}" type="datetimeFigureOut">
              <a:rPr lang="es-VE" smtClean="0"/>
              <a:t>4/3/2024</a:t>
            </a:fld>
            <a:endParaRPr lang="es-V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V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V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FA966-EA20-4E1E-902E-F8D3A970403D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12997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a00e6ac36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a00e6ac36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61BEE8-B241-4BF1-9AAB-1FBB2ED533B6}" type="slidenum">
              <a:rPr lang="es-ES"/>
              <a:pPr/>
              <a:t>36</a:t>
            </a:fld>
            <a:endParaRPr lang="es-ES"/>
          </a:p>
        </p:txBody>
      </p:sp>
      <p:sp>
        <p:nvSpPr>
          <p:cNvPr id="696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8632" tIns="49317" rIns="98632" bIns="49317"/>
          <a:lstStyle/>
          <a:p>
            <a:endParaRPr lang="es-CR">
              <a:latin typeface="Times" pitchFamily="-8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9637" name="Slide Number Placeholder 3"/>
          <p:cNvSpPr txBox="1">
            <a:spLocks noGrp="1"/>
          </p:cNvSpPr>
          <p:nvPr/>
        </p:nvSpPr>
        <p:spPr bwMode="auto">
          <a:xfrm>
            <a:off x="3840163" y="9421813"/>
            <a:ext cx="29400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632" tIns="49317" rIns="98632" bIns="49317" anchor="b"/>
          <a:lstStyle/>
          <a:p>
            <a:pPr algn="r" defTabSz="984250"/>
            <a:fld id="{FC532AAE-9DAD-4F04-939C-6B7F8FD5F46D}" type="slidenum">
              <a:rPr lang="en-US" sz="1300"/>
              <a:pPr algn="r" defTabSz="984250"/>
              <a:t>36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CR">
              <a:latin typeface="Times" pitchFamily="-8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3C3154-03C5-4C76-9718-ED2FEB35D212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E">
              <a:latin typeface="Times" pitchFamily="-8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37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4A8701C9-935E-4D5C-BE60-427F410CA30D}" type="slidenum">
              <a:rPr lang="es-ES">
                <a:latin typeface="Arial" pitchFamily="34" charset="0"/>
              </a:rPr>
              <a:pPr eaLnBrk="1" hangingPunct="1"/>
              <a:t>38</a:t>
            </a:fld>
            <a:endParaRPr 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E">
              <a:latin typeface="Times" pitchFamily="-8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475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1DC1CA10-4F81-4054-973E-09FECB9A2125}" type="slidenum">
              <a:rPr lang="es-ES">
                <a:latin typeface="Arial" pitchFamily="34" charset="0"/>
              </a:rPr>
              <a:pPr eaLnBrk="1" hangingPunct="1"/>
              <a:t>39</a:t>
            </a:fld>
            <a:endParaRPr 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PE">
              <a:latin typeface="Times" pitchFamily="-8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578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80AFA51F-0C50-4779-AEAF-2D16B9102BFD}" type="slidenum">
              <a:rPr lang="es-ES">
                <a:latin typeface="Arial" pitchFamily="34" charset="0"/>
              </a:rPr>
              <a:pPr eaLnBrk="1" hangingPunct="1"/>
              <a:t>40</a:t>
            </a:fld>
            <a:endParaRPr 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1A347F-F464-4B69-811F-5B36CAD48F00}" type="slidenum">
              <a:rPr lang="es-ES" sz="1200">
                <a:latin typeface="Arial" pitchFamily="34" charset="0"/>
              </a:rPr>
              <a:pPr/>
              <a:t>56</a:t>
            </a:fld>
            <a:endParaRPr lang="es-ES" sz="1200"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F99EA3-B1A3-10D2-315F-DAC7489BA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2E680F-8643-4236-B265-E498BFDA1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2B867F-601F-2765-4C53-F860B3EC4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2270-23B5-4461-979A-49983A0C8551}" type="datetimeFigureOut">
              <a:rPr lang="es-VE" smtClean="0"/>
              <a:t>4/3/2024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52CD7B-6773-8274-76A5-35173573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0AA0AA-19D9-16DA-B885-01EB43C0C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09F8-6E8F-4B70-BB41-09E3F48EB976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437272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F5179A-7D21-24B0-5CD3-EF987435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58FE651-FBEB-E3E9-37C5-4F4DAF665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C1820A-7066-B0D8-5BC0-BDD5861C6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2270-23B5-4461-979A-49983A0C8551}" type="datetimeFigureOut">
              <a:rPr lang="es-VE" smtClean="0"/>
              <a:t>4/3/2024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B0E0B8-4183-509D-F606-31780FE51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6ACBB3-7D5E-B1AA-491E-03FD9F918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09F8-6E8F-4B70-BB41-09E3F48EB976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974028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C9A078-8334-41DF-6052-1B4E62789B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8012A90-83C0-A314-7658-3E4E107FB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1D8B0B-0E97-FEFB-2513-ABC1181B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2270-23B5-4461-979A-49983A0C8551}" type="datetimeFigureOut">
              <a:rPr lang="es-VE" smtClean="0"/>
              <a:t>4/3/2024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5576F-5D7D-8831-B53B-A9ECA546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288446-0F31-128B-D81B-8F43207E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09F8-6E8F-4B70-BB41-09E3F48EB976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948931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VE" smtClean="0"/>
              <a:pPr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75149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49D997-8578-D722-3743-F3AF810C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16836C-AFAD-A463-60BB-C0813E558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15427A-F512-2BE9-913A-EC2A7989F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2270-23B5-4461-979A-49983A0C8551}" type="datetimeFigureOut">
              <a:rPr lang="es-VE" smtClean="0"/>
              <a:t>4/3/2024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FE198B-0408-9772-C528-801CC113A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E1FC89-8762-253B-C26B-CD771FCB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09F8-6E8F-4B70-BB41-09E3F48EB976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127238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615231-9177-D45E-02F0-1B8CFAED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0B5C2F-C056-F2BF-38D2-95E76EDE3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36B56E-09F2-0B0F-4785-A580ED13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2270-23B5-4461-979A-49983A0C8551}" type="datetimeFigureOut">
              <a:rPr lang="es-VE" smtClean="0"/>
              <a:t>4/3/2024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5A2334-A07D-558E-5A4E-E5F1E246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CB8794-AFD0-5DC7-CEB5-2E8B63BAF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09F8-6E8F-4B70-BB41-09E3F48EB976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447703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FCC9DA-80EB-A637-5C9D-484BF1D84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81D8D6-3F30-BBDA-47A0-CB01F7993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4499B7-7B9B-18F6-E6EB-3CC35AEBD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53D39B-C00C-7763-670B-E3C61FE82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2270-23B5-4461-979A-49983A0C8551}" type="datetimeFigureOut">
              <a:rPr lang="es-VE" smtClean="0"/>
              <a:t>4/3/2024</a:t>
            </a:fld>
            <a:endParaRPr lang="es-V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8307BB-BE35-EEBD-C9B9-5B2C667A1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DF4969-CB4C-47EA-4DB7-C4E6726B3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09F8-6E8F-4B70-BB41-09E3F48EB976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419840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1AC34A-707F-0A4D-AB18-4C24124F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EDED29-32BE-8947-39C1-4DF72F8C5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7799E1D-9F81-B5C5-1498-13AB8D422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101D82E-21EB-4DA4-C289-9C9C0ABC4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33403F0-997A-EA58-7C31-7F1E6DBE94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C6AC5CD-73D6-B61D-4214-8DA414EF9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2270-23B5-4461-979A-49983A0C8551}" type="datetimeFigureOut">
              <a:rPr lang="es-VE" smtClean="0"/>
              <a:t>4/3/2024</a:t>
            </a:fld>
            <a:endParaRPr lang="es-V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D5501EE-00A0-D8A0-9B51-E34CBD909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664083-3825-1C1F-8DD7-EA080DBA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09F8-6E8F-4B70-BB41-09E3F48EB976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52727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083B6-FE88-BE5D-BFF2-E331AD489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76AE27-41C0-2081-1AC5-9CE4302D8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2270-23B5-4461-979A-49983A0C8551}" type="datetimeFigureOut">
              <a:rPr lang="es-VE" smtClean="0"/>
              <a:t>4/3/2024</a:t>
            </a:fld>
            <a:endParaRPr lang="es-V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CC73ADA-6A4C-C7C2-6E03-B969AAAB3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600F94E-A16A-2F95-7BDC-566B7539F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09F8-6E8F-4B70-BB41-09E3F48EB976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040743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C1FECB3-4F8C-A4E0-53BC-7E523BA2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2270-23B5-4461-979A-49983A0C8551}" type="datetimeFigureOut">
              <a:rPr lang="es-VE" smtClean="0"/>
              <a:t>4/3/2024</a:t>
            </a:fld>
            <a:endParaRPr lang="es-V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62E743B-6651-0B93-8BCD-6E923A504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603D83-823A-1BFA-2527-6D719FB62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09F8-6E8F-4B70-BB41-09E3F48EB976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32389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BC75C0-187B-CD87-FC4B-EA180914E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608E49-865C-4880-A5DD-04DD2EBC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F55F1E-3952-61B6-65EA-B74323BFA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C8BF9E-E76E-7B9E-301A-A4CD62F8D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2270-23B5-4461-979A-49983A0C8551}" type="datetimeFigureOut">
              <a:rPr lang="es-VE" smtClean="0"/>
              <a:t>4/3/2024</a:t>
            </a:fld>
            <a:endParaRPr lang="es-V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EA5E76-A8DD-B01F-0440-3B150608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6DB4CE-9765-E7FC-8C7B-A420F898C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09F8-6E8F-4B70-BB41-09E3F48EB976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696750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D9088C-181D-77FD-7C16-89729FC6A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E8B57A6-8ED6-8779-9932-C683709E3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V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997C45-49D7-C466-F847-09515E462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1455EF-9EA4-5F61-AAFC-75E3EBBE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2270-23B5-4461-979A-49983A0C8551}" type="datetimeFigureOut">
              <a:rPr lang="es-VE" smtClean="0"/>
              <a:t>4/3/2024</a:t>
            </a:fld>
            <a:endParaRPr lang="es-V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9FA999-E3C0-946E-3844-05847F90C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BC3C24-C9FF-1708-7A47-3FD27C9F0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C09F8-6E8F-4B70-BB41-09E3F48EB976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55183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FBA63C3-D7E0-6517-07CD-D0CFC1F36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V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15DE20-145C-938B-2331-30828CB2A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F9EBD7-9B3F-D679-ACBE-0AE510076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12270-23B5-4461-979A-49983A0C8551}" type="datetimeFigureOut">
              <a:rPr lang="es-VE" smtClean="0"/>
              <a:t>4/3/2024</a:t>
            </a:fld>
            <a:endParaRPr lang="es-V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316468-A6E5-6175-C34D-8EB125003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CCE45A-E5F0-4C40-2881-5346CD3B8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C09F8-6E8F-4B70-BB41-09E3F48EB976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8801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V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risqueza@gmail.com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images.google.com/imgres?imgurl=www.umft.ro/hosted/medicina_legala/image13.gif&amp;imgrefurl=http://www.umft.ro/hosted/medicina_legala/disciplina_de_medicina_legala.html&amp;h=448&amp;w=419&amp;prev=/images%3Fq%3Dbioetica%26start%3D140%26svnum%3D10%26hl%3Des%26lr%3D%26ie%3DUTF-8%26sa%3DN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Antiguo_Oriente_Pr%C3%B3ximo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es.wikipedia.org/wiki/Lamec_(descendiente_de_Set)" TargetMode="External"/><Relationship Id="rId4" Type="http://schemas.openxmlformats.org/officeDocument/2006/relationships/hyperlink" Target="https://es.wikipedia.org/wiki/Enoc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mailto:risqueza@gmail.com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289CA01-F761-1F39-B1ED-B8930C85D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1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cmapspublic.ihmc.us/rid=1HRC7Y3TY-FWQMVD-12SS/concepto%20salud.cmap?rid=1HRC7Y3TY-FWQMVD-12SS&amp;partName=html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44624"/>
            <a:ext cx="9094041" cy="5328592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1524000" y="636216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http://cmapspublic.ihmc.us/rid=1HRC7Y3TY-FWQMVD-12SS/concepto%20salud.cmap?rid=1HRC7Y3TY-FWQMVD-12SS&amp;partName=htmljpeg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neurorhb.com/blog-dano-cerebral/wp-content/uploads/2014/05/post_sexualid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4" y="260649"/>
            <a:ext cx="7992888" cy="59680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casadeasociaciones.files.wordpress.com/2013/01/salud-concepto-2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44625"/>
            <a:ext cx="8820150" cy="6610351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https://casadeasociaciones.files.wordpress.com/2013/01/salud-concepto-2web.jpg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oncepto salud enfermedad y epidemiologí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2" y="188641"/>
            <a:ext cx="8568952" cy="6426715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7915276" y="4410075"/>
            <a:ext cx="136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dirty="0"/>
              <a:t>Milton </a:t>
            </a:r>
            <a:r>
              <a:rPr lang="es-VE" dirty="0" err="1"/>
              <a:t>Terris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casadeasociaciones.files.wordpress.com/2013/01/salud-concepto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8" y="-201217"/>
            <a:ext cx="9448800" cy="7086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05B5FDD-1EDF-8D77-A2C2-E727BFB74016}"/>
              </a:ext>
            </a:extLst>
          </p:cNvPr>
          <p:cNvSpPr txBox="1"/>
          <p:nvPr/>
        </p:nvSpPr>
        <p:spPr>
          <a:xfrm>
            <a:off x="2563516" y="0"/>
            <a:ext cx="7288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</a:rPr>
              <a:t>“Un estado de completo bienestar físico, mental y social </a:t>
            </a:r>
          </a:p>
          <a:p>
            <a:pPr algn="ctr"/>
            <a:r>
              <a:rPr lang="es-ES" sz="2000" b="1" dirty="0">
                <a:solidFill>
                  <a:srgbClr val="002060"/>
                </a:solidFill>
              </a:rPr>
              <a:t>y no solo la mera ausencia de enfermedad” </a:t>
            </a:r>
            <a:endParaRPr lang="es-VE" sz="2000" b="1" dirty="0">
              <a:solidFill>
                <a:srgbClr val="00206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681963-5B10-BDD0-FC09-480B92F7ED89}"/>
              </a:ext>
            </a:extLst>
          </p:cNvPr>
          <p:cNvSpPr txBox="1"/>
          <p:nvPr/>
        </p:nvSpPr>
        <p:spPr>
          <a:xfrm>
            <a:off x="87087" y="5571452"/>
            <a:ext cx="11709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La salud es un estado dinámico y los procesos de salud –enfermedad están </a:t>
            </a:r>
            <a:r>
              <a:rPr lang="es-ES" sz="2400" dirty="0" err="1"/>
              <a:t>imbrincados</a:t>
            </a:r>
            <a:r>
              <a:rPr lang="es-ES" sz="2400" dirty="0"/>
              <a:t> aunque no sean iguales por lo tanto son intrincados los conceptos de salud y de enfermedad.</a:t>
            </a:r>
            <a:endParaRPr lang="es-VE" sz="2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A272C50-47F2-CB17-5013-1DE914BA7BC1}"/>
              </a:ext>
            </a:extLst>
          </p:cNvPr>
          <p:cNvSpPr txBox="1"/>
          <p:nvPr/>
        </p:nvSpPr>
        <p:spPr>
          <a:xfrm>
            <a:off x="3054606" y="4565542"/>
            <a:ext cx="67207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SALUD</a:t>
            </a:r>
            <a:r>
              <a:rPr lang="es-ES" dirty="0"/>
              <a:t>				         </a:t>
            </a:r>
            <a:r>
              <a:rPr lang="es-ES" b="1" dirty="0"/>
              <a:t>ENFERMEDAD</a:t>
            </a:r>
            <a:endParaRPr lang="es-VE" b="1" dirty="0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DE28CA23-BECF-8EE9-D4BE-13106D00DED1}"/>
              </a:ext>
            </a:extLst>
          </p:cNvPr>
          <p:cNvSpPr/>
          <p:nvPr/>
        </p:nvSpPr>
        <p:spPr bwMode="auto">
          <a:xfrm>
            <a:off x="1306286" y="801913"/>
            <a:ext cx="4973087" cy="3559074"/>
          </a:xfrm>
          <a:prstGeom prst="triangl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s-VE" b="1" dirty="0"/>
              <a:t>SALUTOGÉNESIS</a:t>
            </a:r>
            <a:endParaRPr lang="es-VE" dirty="0">
              <a:solidFill>
                <a:srgbClr val="1F60A9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B35A393B-9613-04F4-81F5-CDCDA784685A}"/>
              </a:ext>
            </a:extLst>
          </p:cNvPr>
          <p:cNvSpPr/>
          <p:nvPr/>
        </p:nvSpPr>
        <p:spPr bwMode="auto">
          <a:xfrm>
            <a:off x="6207729" y="801913"/>
            <a:ext cx="4973087" cy="3559074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s-VE" b="1" dirty="0">
                <a:solidFill>
                  <a:schemeClr val="bg1"/>
                </a:solidFill>
              </a:rPr>
              <a:t>PATOGÉNESIS</a:t>
            </a:r>
            <a:endParaRPr lang="es-VE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334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7DA0EEB-F97B-67F4-4E37-4B4FA8F35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306" y="338475"/>
            <a:ext cx="8505387" cy="596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34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D7136F-242F-CC91-78A2-37FAF6D0520E}"/>
              </a:ext>
            </a:extLst>
          </p:cNvPr>
          <p:cNvSpPr txBox="1"/>
          <p:nvPr/>
        </p:nvSpPr>
        <p:spPr>
          <a:xfrm>
            <a:off x="2756483" y="5996769"/>
            <a:ext cx="6180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Cada etapa de la vida tiene sus características de funcionalidad</a:t>
            </a:r>
            <a:endParaRPr lang="es-VE" b="1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B2E0887E-1F43-1FD9-D386-1EDB16AB45B2}"/>
              </a:ext>
            </a:extLst>
          </p:cNvPr>
          <p:cNvGrpSpPr/>
          <p:nvPr/>
        </p:nvGrpSpPr>
        <p:grpSpPr>
          <a:xfrm>
            <a:off x="2032880" y="761860"/>
            <a:ext cx="8072756" cy="3689497"/>
            <a:chOff x="508880" y="761859"/>
            <a:chExt cx="8072756" cy="3689497"/>
          </a:xfrm>
        </p:grpSpPr>
        <p:pic>
          <p:nvPicPr>
            <p:cNvPr id="4098" name="Picture 2" descr="Resultado de imagen para secuencia humana de niÃ±o a viejo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3337" t="20281" r="-3337" b="21558"/>
            <a:stretch/>
          </p:blipFill>
          <p:spPr bwMode="auto">
            <a:xfrm>
              <a:off x="1572136" y="761859"/>
              <a:ext cx="7009500" cy="3689497"/>
            </a:xfrm>
            <a:prstGeom prst="rect">
              <a:avLst/>
            </a:prstGeom>
            <a:noFill/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37E0B75-2AD8-58F6-2CCB-1C9D9A9D3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634" r="25924" b="11267"/>
            <a:stretch/>
          </p:blipFill>
          <p:spPr>
            <a:xfrm>
              <a:off x="508880" y="2164616"/>
              <a:ext cx="1063256" cy="1960821"/>
            </a:xfrm>
            <a:prstGeom prst="rect">
              <a:avLst/>
            </a:prstGeom>
          </p:spPr>
        </p:pic>
      </p:grp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8D043F27-CB9E-FE42-42AD-B6AE9D5EEDBA}"/>
              </a:ext>
            </a:extLst>
          </p:cNvPr>
          <p:cNvSpPr/>
          <p:nvPr/>
        </p:nvSpPr>
        <p:spPr bwMode="auto">
          <a:xfrm>
            <a:off x="2142212" y="4125438"/>
            <a:ext cx="8174914" cy="1648047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s-ES" sz="2800" dirty="0">
                <a:ln w="0"/>
                <a:solidFill>
                  <a:srgbClr val="E52E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Dependencia – ------ mayor autonomía</a:t>
            </a:r>
            <a:endParaRPr lang="es-VE" sz="2800" dirty="0">
              <a:ln w="0"/>
              <a:solidFill>
                <a:srgbClr val="E52E0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AD08874-4987-2D0F-6D03-0153E0E3012C}"/>
              </a:ext>
            </a:extLst>
          </p:cNvPr>
          <p:cNvSpPr txBox="1"/>
          <p:nvPr/>
        </p:nvSpPr>
        <p:spPr>
          <a:xfrm>
            <a:off x="3309481" y="25987"/>
            <a:ext cx="520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Ciclo completo de la vida humana</a:t>
            </a:r>
            <a:endParaRPr lang="es-VE" sz="28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047161" y="72914"/>
            <a:ext cx="8278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VE" sz="4400" b="1" dirty="0"/>
              <a:t>SALUTOGÉNESIS  VS. PATOGÉNESIS</a:t>
            </a:r>
            <a:endParaRPr lang="en-US" sz="4400" b="1" dirty="0"/>
          </a:p>
        </p:txBody>
      </p:sp>
      <p:pic>
        <p:nvPicPr>
          <p:cNvPr id="2" name="Picture 2" descr="http://juliozarco.com/wp-content/uploads/2013/05/salutogenesis03.jpg">
            <a:extLst>
              <a:ext uri="{FF2B5EF4-FFF2-40B4-BE49-F238E27FC236}">
                <a16:creationId xmlns:a16="http://schemas.microsoft.com/office/drawing/2014/main" id="{E4E29A95-24C3-7750-B05D-A3BD3830A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4843" y="922741"/>
            <a:ext cx="8352925" cy="5616624"/>
          </a:xfrm>
          <a:prstGeom prst="rect">
            <a:avLst/>
          </a:prstGeom>
          <a:noFill/>
        </p:spPr>
      </p:pic>
      <p:sp>
        <p:nvSpPr>
          <p:cNvPr id="3" name="2 Rectángulo">
            <a:extLst>
              <a:ext uri="{FF2B5EF4-FFF2-40B4-BE49-F238E27FC236}">
                <a16:creationId xmlns:a16="http://schemas.microsoft.com/office/drawing/2014/main" id="{87ACF040-A557-9887-0A49-09CA6122F453}"/>
              </a:ext>
            </a:extLst>
          </p:cNvPr>
          <p:cNvSpPr/>
          <p:nvPr/>
        </p:nvSpPr>
        <p:spPr>
          <a:xfrm>
            <a:off x="1775520" y="6488668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http://juliozarco.com/wp-content/uploads/2013/05/salutogenesis03.jpg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cursos.campusvirtualsp.org/file.php/89/modulo1/content/diagrama_historia_natural_mo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8" y="-243408"/>
            <a:ext cx="8496944" cy="6769234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1524000" y="654683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http://cursos.campusvirtualsp.org/file.php/89/modulo1/content/diagrama_historia_natural_mod1.jpg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5543548" y="3590232"/>
            <a:ext cx="576865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ES" b="1" dirty="0">
                <a:solidFill>
                  <a:srgbClr val="002060"/>
                </a:solidFill>
                <a:ea typeface="MS PGothic" pitchFamily="34" charset="-128"/>
              </a:rPr>
              <a:t>Alejandro Rísquez</a:t>
            </a:r>
          </a:p>
          <a:p>
            <a:pPr algn="r"/>
            <a:r>
              <a:rPr lang="es-ES" sz="1200" dirty="0">
                <a:solidFill>
                  <a:srgbClr val="002060"/>
                </a:solidFill>
                <a:ea typeface="MS PGothic" pitchFamily="34" charset="-128"/>
              </a:rPr>
              <a:t>Médico pediatra y epidemiólogo</a:t>
            </a:r>
          </a:p>
          <a:p>
            <a:pPr algn="r"/>
            <a:r>
              <a:rPr lang="es-ES" sz="1200" dirty="0">
                <a:solidFill>
                  <a:srgbClr val="002060"/>
                </a:solidFill>
                <a:ea typeface="MS PGothic" pitchFamily="34" charset="-128"/>
              </a:rPr>
              <a:t>Profesor Titular</a:t>
            </a:r>
          </a:p>
          <a:p>
            <a:pPr algn="r"/>
            <a:r>
              <a:rPr lang="es-ES" sz="1200" dirty="0">
                <a:solidFill>
                  <a:srgbClr val="002060"/>
                </a:solidFill>
                <a:ea typeface="MS PGothic" pitchFamily="34" charset="-128"/>
              </a:rPr>
              <a:t>Cátedra de Salud Pública</a:t>
            </a:r>
          </a:p>
          <a:p>
            <a:pPr algn="r"/>
            <a:r>
              <a:rPr lang="es-ES" sz="1200" dirty="0">
                <a:solidFill>
                  <a:srgbClr val="002060"/>
                </a:solidFill>
                <a:ea typeface="MS PGothic" pitchFamily="34" charset="-128"/>
              </a:rPr>
              <a:t>Departamento Medicina Preventiva y Social </a:t>
            </a:r>
          </a:p>
          <a:p>
            <a:pPr algn="r"/>
            <a:r>
              <a:rPr lang="es-ES" sz="1200" dirty="0">
                <a:solidFill>
                  <a:srgbClr val="002060"/>
                </a:solidFill>
                <a:ea typeface="MS PGothic" pitchFamily="34" charset="-128"/>
              </a:rPr>
              <a:t>Escuela Luis </a:t>
            </a:r>
            <a:r>
              <a:rPr lang="es-ES" sz="1200" dirty="0" err="1">
                <a:solidFill>
                  <a:srgbClr val="002060"/>
                </a:solidFill>
                <a:ea typeface="MS PGothic" pitchFamily="34" charset="-128"/>
              </a:rPr>
              <a:t>Razetti</a:t>
            </a:r>
            <a:r>
              <a:rPr lang="es-ES" sz="1200" dirty="0">
                <a:solidFill>
                  <a:srgbClr val="002060"/>
                </a:solidFill>
                <a:ea typeface="MS PGothic" pitchFamily="34" charset="-128"/>
              </a:rPr>
              <a:t>, Facultad de Medicina, </a:t>
            </a:r>
          </a:p>
          <a:p>
            <a:pPr algn="r"/>
            <a:r>
              <a:rPr lang="es-ES" sz="1200" dirty="0">
                <a:solidFill>
                  <a:srgbClr val="002060"/>
                </a:solidFill>
                <a:ea typeface="MS PGothic" pitchFamily="34" charset="-128"/>
              </a:rPr>
              <a:t>Universidad Central de Venezuela</a:t>
            </a:r>
          </a:p>
          <a:p>
            <a:pPr algn="r"/>
            <a:r>
              <a:rPr lang="es-ES" sz="1200" dirty="0">
                <a:solidFill>
                  <a:srgbClr val="002060"/>
                </a:solidFill>
                <a:ea typeface="MS PGothic" pitchFamily="34" charset="-128"/>
              </a:rPr>
              <a:t>SVPP, SVSP, SVI, SLAMVI, SLIPE</a:t>
            </a:r>
          </a:p>
          <a:p>
            <a:pPr algn="r"/>
            <a:r>
              <a:rPr lang="es-ES" sz="1200" dirty="0">
                <a:solidFill>
                  <a:srgbClr val="002060"/>
                </a:solidFill>
                <a:ea typeface="MS PGothic" pitchFamily="34" charset="-128"/>
              </a:rPr>
              <a:t>Doctorando en Salud Pública, UCV</a:t>
            </a:r>
          </a:p>
          <a:p>
            <a:pPr algn="r"/>
            <a:r>
              <a:rPr lang="es-ES" sz="1200" b="1" dirty="0">
                <a:ea typeface="MS PGothic" pitchFamily="34" charset="-128"/>
                <a:hlinkClick r:id="rId2"/>
              </a:rPr>
              <a:t>risqueza@gmail.com</a:t>
            </a:r>
            <a:endParaRPr lang="es-ES" sz="1200" b="1" dirty="0">
              <a:ea typeface="MS PGothic" pitchFamily="34" charset="-128"/>
            </a:endParaRPr>
          </a:p>
        </p:txBody>
      </p:sp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1590938" y="1605775"/>
            <a:ext cx="84454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VE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SALUTOGENESIS EN MEDICINA: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VE" sz="2400" b="1" dirty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Una exigencia ética</a:t>
            </a:r>
            <a:endParaRPr lang="en-US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3F4537-57E6-52CE-74FE-B50FD0183221}"/>
              </a:ext>
            </a:extLst>
          </p:cNvPr>
          <p:cNvSpPr txBox="1"/>
          <p:nvPr/>
        </p:nvSpPr>
        <p:spPr>
          <a:xfrm>
            <a:off x="4824121" y="6282575"/>
            <a:ext cx="1637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rgbClr val="002060"/>
                </a:solidFill>
              </a:rPr>
              <a:t>1 de marzo de 2024</a:t>
            </a:r>
            <a:endParaRPr lang="es-VE" sz="1400" b="1" dirty="0">
              <a:solidFill>
                <a:srgbClr val="002060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5F2F293-A65F-E306-44CF-BF2913BAB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713" y="3094320"/>
            <a:ext cx="4591287" cy="215790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cursos.campusvirtualsp.org/file.php/89/modulo1/content/diagrama_historia_natural_mo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117" y="-296832"/>
            <a:ext cx="10520855" cy="6769234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1524000" y="654683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http://cursos.campusvirtualsp.org/file.php/89/modulo1/content/diagrama_historia_natural_mod1.jpg</a:t>
            </a:r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54369C2C-8E8C-4934-9672-2A7FEE846E67}"/>
              </a:ext>
            </a:extLst>
          </p:cNvPr>
          <p:cNvSpPr/>
          <p:nvPr/>
        </p:nvSpPr>
        <p:spPr bwMode="auto">
          <a:xfrm>
            <a:off x="1948538" y="3795823"/>
            <a:ext cx="8429604" cy="939922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s-ES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PREVENCIÓN DE LA ENFERMEDAD</a:t>
            </a:r>
            <a:endParaRPr lang="es-VE" sz="24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FB75E4F0-7964-9707-A5EB-CD3AEA1602F4}"/>
              </a:ext>
            </a:extLst>
          </p:cNvPr>
          <p:cNvSpPr/>
          <p:nvPr/>
        </p:nvSpPr>
        <p:spPr bwMode="auto">
          <a:xfrm flipH="1">
            <a:off x="987971" y="1950359"/>
            <a:ext cx="4339947" cy="939922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s-ES" sz="2400" b="1" dirty="0">
                <a:solidFill>
                  <a:srgbClr val="FFFF00"/>
                </a:solidFill>
                <a:latin typeface="Arial" charset="0"/>
                <a:cs typeface="Arial" charset="0"/>
              </a:rPr>
              <a:t>PROMOCIÓN DE LA SALUD</a:t>
            </a:r>
            <a:endParaRPr lang="es-VE" sz="24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755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: a la izquierda y derecha 1">
            <a:extLst>
              <a:ext uri="{FF2B5EF4-FFF2-40B4-BE49-F238E27FC236}">
                <a16:creationId xmlns:a16="http://schemas.microsoft.com/office/drawing/2014/main" id="{CF5DA1BE-2DE8-14DF-FCDF-40DB3621DCE9}"/>
              </a:ext>
            </a:extLst>
          </p:cNvPr>
          <p:cNvSpPr/>
          <p:nvPr/>
        </p:nvSpPr>
        <p:spPr bwMode="auto">
          <a:xfrm>
            <a:off x="2626242" y="237463"/>
            <a:ext cx="1208568" cy="1010093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s-VE">
              <a:solidFill>
                <a:srgbClr val="1F60A9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lecha: a la izquierda y derecha 2">
            <a:extLst>
              <a:ext uri="{FF2B5EF4-FFF2-40B4-BE49-F238E27FC236}">
                <a16:creationId xmlns:a16="http://schemas.microsoft.com/office/drawing/2014/main" id="{7F17242A-E4CF-081C-E162-5C7D9DFD193D}"/>
              </a:ext>
            </a:extLst>
          </p:cNvPr>
          <p:cNvSpPr/>
          <p:nvPr/>
        </p:nvSpPr>
        <p:spPr bwMode="auto">
          <a:xfrm>
            <a:off x="3430772" y="1003006"/>
            <a:ext cx="1208568" cy="1010093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s-VE">
              <a:solidFill>
                <a:srgbClr val="1F60A9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lecha: a la izquierda y derecha 3">
            <a:extLst>
              <a:ext uri="{FF2B5EF4-FFF2-40B4-BE49-F238E27FC236}">
                <a16:creationId xmlns:a16="http://schemas.microsoft.com/office/drawing/2014/main" id="{CC29BC31-0C31-11F2-1084-7EAB109CE600}"/>
              </a:ext>
            </a:extLst>
          </p:cNvPr>
          <p:cNvSpPr/>
          <p:nvPr/>
        </p:nvSpPr>
        <p:spPr bwMode="auto">
          <a:xfrm>
            <a:off x="4462130" y="1247556"/>
            <a:ext cx="1208568" cy="1010093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s-VE">
              <a:solidFill>
                <a:srgbClr val="1F60A9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lecha: a la izquierda y derecha 4">
            <a:extLst>
              <a:ext uri="{FF2B5EF4-FFF2-40B4-BE49-F238E27FC236}">
                <a16:creationId xmlns:a16="http://schemas.microsoft.com/office/drawing/2014/main" id="{88A24622-038E-E2A5-1B3F-F924D1AB5967}"/>
              </a:ext>
            </a:extLst>
          </p:cNvPr>
          <p:cNvSpPr/>
          <p:nvPr/>
        </p:nvSpPr>
        <p:spPr bwMode="auto">
          <a:xfrm>
            <a:off x="5521842" y="2890286"/>
            <a:ext cx="2892056" cy="1010093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s-VE">
              <a:solidFill>
                <a:srgbClr val="1F60A9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lecha: a la izquierda y derecha 5">
            <a:extLst>
              <a:ext uri="{FF2B5EF4-FFF2-40B4-BE49-F238E27FC236}">
                <a16:creationId xmlns:a16="http://schemas.microsoft.com/office/drawing/2014/main" id="{88F99EF3-DD46-57E0-809C-38D2FB4D9DC9}"/>
              </a:ext>
            </a:extLst>
          </p:cNvPr>
          <p:cNvSpPr/>
          <p:nvPr/>
        </p:nvSpPr>
        <p:spPr bwMode="auto">
          <a:xfrm>
            <a:off x="4724400" y="1947531"/>
            <a:ext cx="5645888" cy="1010093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s-VE">
              <a:solidFill>
                <a:srgbClr val="1F60A9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lecha: a la izquierda y derecha 6">
            <a:extLst>
              <a:ext uri="{FF2B5EF4-FFF2-40B4-BE49-F238E27FC236}">
                <a16:creationId xmlns:a16="http://schemas.microsoft.com/office/drawing/2014/main" id="{C550BEEB-DFCE-9247-B7EF-A2C3DBC4D27B}"/>
              </a:ext>
            </a:extLst>
          </p:cNvPr>
          <p:cNvSpPr/>
          <p:nvPr/>
        </p:nvSpPr>
        <p:spPr bwMode="auto">
          <a:xfrm>
            <a:off x="6096000" y="3755955"/>
            <a:ext cx="2892056" cy="1010093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s-VE">
              <a:solidFill>
                <a:srgbClr val="1F60A9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lecha: a la izquierda y derecha 7">
            <a:extLst>
              <a:ext uri="{FF2B5EF4-FFF2-40B4-BE49-F238E27FC236}">
                <a16:creationId xmlns:a16="http://schemas.microsoft.com/office/drawing/2014/main" id="{C79472E6-18E7-19E9-BA10-87552F0D9D22}"/>
              </a:ext>
            </a:extLst>
          </p:cNvPr>
          <p:cNvSpPr/>
          <p:nvPr/>
        </p:nvSpPr>
        <p:spPr bwMode="auto">
          <a:xfrm>
            <a:off x="6450417" y="4554286"/>
            <a:ext cx="4004930" cy="1010093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s-VE">
              <a:solidFill>
                <a:srgbClr val="1F60A9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Flecha: a la izquierda y derecha 8">
            <a:extLst>
              <a:ext uri="{FF2B5EF4-FFF2-40B4-BE49-F238E27FC236}">
                <a16:creationId xmlns:a16="http://schemas.microsoft.com/office/drawing/2014/main" id="{3E1C1451-C005-0899-CBA1-3DD05526D852}"/>
              </a:ext>
            </a:extLst>
          </p:cNvPr>
          <p:cNvSpPr/>
          <p:nvPr/>
        </p:nvSpPr>
        <p:spPr bwMode="auto">
          <a:xfrm>
            <a:off x="6783572" y="5381849"/>
            <a:ext cx="2892056" cy="1010093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s-VE">
              <a:solidFill>
                <a:srgbClr val="1F60A9"/>
              </a:solidFill>
              <a:latin typeface="Arial" charset="0"/>
              <a:cs typeface="Arial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8D0A5E7-6423-0855-5898-1CD57E17A577}"/>
              </a:ext>
            </a:extLst>
          </p:cNvPr>
          <p:cNvGrpSpPr/>
          <p:nvPr/>
        </p:nvGrpSpPr>
        <p:grpSpPr>
          <a:xfrm>
            <a:off x="2108792" y="5287925"/>
            <a:ext cx="8261496" cy="1573618"/>
            <a:chOff x="508880" y="761859"/>
            <a:chExt cx="8072756" cy="3689497"/>
          </a:xfrm>
        </p:grpSpPr>
        <p:pic>
          <p:nvPicPr>
            <p:cNvPr id="11" name="Picture 2" descr="Resultado de imagen para secuencia humana de niÃ±o a viejo">
              <a:extLst>
                <a:ext uri="{FF2B5EF4-FFF2-40B4-BE49-F238E27FC236}">
                  <a16:creationId xmlns:a16="http://schemas.microsoft.com/office/drawing/2014/main" id="{089CC5BE-F015-1E4F-A7C6-5BDA2D6B7A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3337" t="20281" r="-3337" b="21558"/>
            <a:stretch/>
          </p:blipFill>
          <p:spPr bwMode="auto">
            <a:xfrm>
              <a:off x="1572136" y="761859"/>
              <a:ext cx="7009500" cy="3689497"/>
            </a:xfrm>
            <a:prstGeom prst="rect">
              <a:avLst/>
            </a:prstGeom>
            <a:noFill/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66D4C76-50F0-B249-6DEB-A1C2CBEF0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634" r="25924" b="11267"/>
            <a:stretch/>
          </p:blipFill>
          <p:spPr>
            <a:xfrm>
              <a:off x="508880" y="2164616"/>
              <a:ext cx="1063256" cy="1960821"/>
            </a:xfrm>
            <a:prstGeom prst="rect">
              <a:avLst/>
            </a:prstGeom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C0AC52E-B6F5-84BC-A0B9-A36419A625B5}"/>
              </a:ext>
            </a:extLst>
          </p:cNvPr>
          <p:cNvSpPr txBox="1"/>
          <p:nvPr/>
        </p:nvSpPr>
        <p:spPr>
          <a:xfrm>
            <a:off x="1524000" y="250902"/>
            <a:ext cx="914400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En el transcurso de la vida tenemos ciclos de salud-enfermedad y condiciones</a:t>
            </a:r>
            <a:endParaRPr lang="es-VE" b="1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4A4B16D-0EF6-A806-2F44-C16D7C563B4F}"/>
              </a:ext>
            </a:extLst>
          </p:cNvPr>
          <p:cNvSpPr txBox="1"/>
          <p:nvPr/>
        </p:nvSpPr>
        <p:spPr>
          <a:xfrm>
            <a:off x="1667153" y="3131885"/>
            <a:ext cx="2674578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7030A0"/>
                </a:solidFill>
                <a:highlight>
                  <a:srgbClr val="FFFF00"/>
                </a:highlight>
              </a:rPr>
              <a:t>Cambios fisiológicos,</a:t>
            </a:r>
          </a:p>
          <a:p>
            <a:r>
              <a:rPr lang="es-ES" b="1" dirty="0">
                <a:solidFill>
                  <a:srgbClr val="7030A0"/>
                </a:solidFill>
                <a:highlight>
                  <a:srgbClr val="FFFF00"/>
                </a:highlight>
              </a:rPr>
              <a:t>Controles,</a:t>
            </a:r>
          </a:p>
          <a:p>
            <a:r>
              <a:rPr lang="es-ES" b="1" dirty="0">
                <a:solidFill>
                  <a:srgbClr val="7030A0"/>
                </a:solidFill>
                <a:highlight>
                  <a:srgbClr val="FFFF00"/>
                </a:highlight>
              </a:rPr>
              <a:t>Intervenciones,</a:t>
            </a:r>
          </a:p>
          <a:p>
            <a:r>
              <a:rPr lang="es-ES" b="1" dirty="0">
                <a:solidFill>
                  <a:srgbClr val="7030A0"/>
                </a:solidFill>
                <a:highlight>
                  <a:srgbClr val="FFFF00"/>
                </a:highlight>
              </a:rPr>
              <a:t>Estilos de vida</a:t>
            </a:r>
            <a:r>
              <a:rPr lang="es-VE" b="1" dirty="0">
                <a:solidFill>
                  <a:srgbClr val="7030A0"/>
                </a:solidFill>
                <a:highlight>
                  <a:srgbClr val="FFFF00"/>
                </a:highlight>
              </a:rPr>
              <a:t>,</a:t>
            </a:r>
          </a:p>
          <a:p>
            <a:r>
              <a:rPr lang="es-VE" b="1" dirty="0">
                <a:solidFill>
                  <a:srgbClr val="7030A0"/>
                </a:solidFill>
                <a:highlight>
                  <a:srgbClr val="FFFF00"/>
                </a:highlight>
              </a:rPr>
              <a:t>Condicionamiento de vida</a:t>
            </a:r>
            <a:endParaRPr lang="es-ES" b="1" dirty="0">
              <a:solidFill>
                <a:srgbClr val="7030A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083128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0470" y="168310"/>
            <a:ext cx="10611060" cy="1004888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Creador o impulsador del abordaje SALUTOGÉNESIS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53779" y="1801987"/>
            <a:ext cx="4042792" cy="4525963"/>
          </a:xfrm>
        </p:spPr>
        <p:txBody>
          <a:bodyPr/>
          <a:lstStyle/>
          <a:p>
            <a:r>
              <a:rPr lang="es-ES" b="1" dirty="0" err="1">
                <a:solidFill>
                  <a:srgbClr val="002060"/>
                </a:solidFill>
              </a:rPr>
              <a:t>Aaron</a:t>
            </a:r>
            <a:r>
              <a:rPr lang="es-ES" b="1" dirty="0">
                <a:solidFill>
                  <a:srgbClr val="002060"/>
                </a:solidFill>
              </a:rPr>
              <a:t> Antonovsky (1923 – 1994)</a:t>
            </a:r>
          </a:p>
          <a:p>
            <a:r>
              <a:rPr lang="es-ES" b="1" dirty="0">
                <a:solidFill>
                  <a:srgbClr val="002060"/>
                </a:solidFill>
              </a:rPr>
              <a:t>Sociólogo norteamericano</a:t>
            </a:r>
          </a:p>
          <a:p>
            <a:r>
              <a:rPr lang="es-ES" b="1" dirty="0">
                <a:solidFill>
                  <a:srgbClr val="002060"/>
                </a:solidFill>
              </a:rPr>
              <a:t>Inicia en los 70´s una nueva mirada en positivo del concepto de salud.</a:t>
            </a:r>
          </a:p>
          <a:p>
            <a:r>
              <a:rPr lang="es-ES" b="1" dirty="0">
                <a:solidFill>
                  <a:srgbClr val="002060"/>
                </a:solidFill>
              </a:rPr>
              <a:t>Sociología médica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28" y="1929809"/>
            <a:ext cx="3289548" cy="394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145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063552" y="332657"/>
            <a:ext cx="79928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 err="1">
                <a:solidFill>
                  <a:srgbClr val="002060"/>
                </a:solidFill>
              </a:rPr>
              <a:t>Antonovsky</a:t>
            </a:r>
            <a:r>
              <a:rPr lang="es-ES" sz="2800" b="1" dirty="0">
                <a:solidFill>
                  <a:srgbClr val="002060"/>
                </a:solidFill>
              </a:rPr>
              <a:t> considera que la salud no es un estado de equilibrio pasivo, sino más bien un proceso inestable, de autorregulación activa y dinámica.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919536" y="2651429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</a:rPr>
              <a:t>El principio básico de la existencia humana no es el equilibrio y la salud, sino el desequilibrio, la enfermedad y el sufrimiento.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279576" y="4892967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002060"/>
                </a:solidFill>
              </a:rPr>
              <a:t>Recursos Generales de Resistencia y </a:t>
            </a:r>
          </a:p>
          <a:p>
            <a:pPr algn="ctr"/>
            <a:r>
              <a:rPr lang="es-ES" sz="3200" b="1" dirty="0">
                <a:solidFill>
                  <a:srgbClr val="002060"/>
                </a:solidFill>
              </a:rPr>
              <a:t>el Sentido de Coherencia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524000" y="6285220"/>
            <a:ext cx="9144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Rivera de los Santos Francisco, Ramos Valverde Pilar, Moreno Rodríguez Carmen, Hernán García Mariano. Análisis del modelo </a:t>
            </a:r>
            <a:r>
              <a:rPr lang="es-ES" sz="1100" dirty="0" err="1"/>
              <a:t>salutogénico</a:t>
            </a:r>
            <a:r>
              <a:rPr lang="es-ES" sz="1100" dirty="0"/>
              <a:t> en España: aplicación en salud pública e implicaciones para el modelo de activos en salud. Rev. </a:t>
            </a:r>
            <a:r>
              <a:rPr lang="es-ES" sz="1100" dirty="0" err="1"/>
              <a:t>Esp</a:t>
            </a:r>
            <a:r>
              <a:rPr lang="es-ES" sz="1100" dirty="0"/>
              <a:t>. Salud Publica  [revista en la Internet]. 2011  </a:t>
            </a:r>
            <a:r>
              <a:rPr lang="es-ES" sz="1100" dirty="0" err="1"/>
              <a:t>Abr</a:t>
            </a:r>
            <a:r>
              <a:rPr lang="es-ES" sz="1100" dirty="0"/>
              <a:t> [citado  2015  Mayo  28] ;  85(2): 129-139. Disponible en: http://scielo.isciii.es/scielo.php?script=sci_arttext&amp;pid=S1135-57272011000200002&amp;lng=es.</a:t>
            </a:r>
            <a:endParaRPr lang="en-US" sz="11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scielo.isciii.es/img/revistas/resp/v85n2/02_colaboracion1_figur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9" y="260648"/>
            <a:ext cx="8400933" cy="63007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1524000" y="6285220"/>
            <a:ext cx="9144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Rivera de los Santos Francisco, Ramos Valverde Pilar, Moreno Rodríguez Carmen, Hernán García Mariano. Análisis del modelo </a:t>
            </a:r>
            <a:r>
              <a:rPr lang="es-ES" sz="1100" dirty="0" err="1"/>
              <a:t>salutogénico</a:t>
            </a:r>
            <a:r>
              <a:rPr lang="es-ES" sz="1100" dirty="0"/>
              <a:t> en España: aplicación en salud pública e implicaciones para el modelo de activos en salud. Rev. </a:t>
            </a:r>
            <a:r>
              <a:rPr lang="es-ES" sz="1100" dirty="0" err="1"/>
              <a:t>Esp</a:t>
            </a:r>
            <a:r>
              <a:rPr lang="es-ES" sz="1100" dirty="0"/>
              <a:t>. Salud Publica  [revista en la Internet]. 2011  </a:t>
            </a:r>
            <a:r>
              <a:rPr lang="es-ES" sz="1100" dirty="0" err="1"/>
              <a:t>Abr</a:t>
            </a:r>
            <a:r>
              <a:rPr lang="es-ES" sz="1100" dirty="0"/>
              <a:t> [citado  2015  Mayo  28] ;  85(2): 129-139. Disponible en: http://scielo.isciii.es/scielo.php?script=sci_arttext&amp;pid=S1135-57272011000200002&amp;lng=es.</a:t>
            </a:r>
            <a:endParaRPr lang="en-US" sz="11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05AB8-7FA6-C95F-833C-2AAC217F8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D56CE34-CED9-1FAE-EEC7-5C8336C39E65}"/>
              </a:ext>
            </a:extLst>
          </p:cNvPr>
          <p:cNvSpPr txBox="1"/>
          <p:nvPr/>
        </p:nvSpPr>
        <p:spPr>
          <a:xfrm>
            <a:off x="1061545" y="883319"/>
            <a:ext cx="9480330" cy="40318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32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</a:rPr>
              <a:t>“la salud positiva es una forma de ver las acciones en salud, focalizando la mirada hacia lo que hace que las personas, las familias y las comunidades aumenten el control sobre su salud y la mejoren. </a:t>
            </a:r>
          </a:p>
          <a:p>
            <a:pPr algn="ctr"/>
            <a:endParaRPr lang="es-ES" sz="32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/>
            <a:r>
              <a:rPr lang="es-ES" sz="32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</a:rPr>
              <a:t>En este modelo, que revitaliza la promoción de la salud va a ganar valor la idea de activos para la salud” </a:t>
            </a:r>
            <a:endParaRPr lang="es-VE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82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847528" y="404664"/>
            <a:ext cx="849694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7030A0"/>
                </a:solidFill>
              </a:rPr>
              <a:t>Los Recursos Generales de Resistencia (</a:t>
            </a:r>
            <a:r>
              <a:rPr lang="es-ES" sz="2800" dirty="0" err="1">
                <a:solidFill>
                  <a:srgbClr val="7030A0"/>
                </a:solidFill>
              </a:rPr>
              <a:t>RGRs</a:t>
            </a:r>
            <a:r>
              <a:rPr lang="es-ES" sz="2800" dirty="0">
                <a:solidFill>
                  <a:srgbClr val="7030A0"/>
                </a:solidFill>
              </a:rPr>
              <a:t>) son factores biológicos, materiales y psicosociales que hacen más fácil a las personas percibir su vida como coherente, estructurada y comprensible. </a:t>
            </a:r>
          </a:p>
          <a:p>
            <a:endParaRPr lang="es-ES" sz="2800" dirty="0">
              <a:solidFill>
                <a:srgbClr val="7030A0"/>
              </a:solidFill>
            </a:endParaRPr>
          </a:p>
          <a:p>
            <a:endParaRPr lang="es-ES" sz="2800" dirty="0">
              <a:solidFill>
                <a:srgbClr val="7030A0"/>
              </a:solidFill>
            </a:endParaRPr>
          </a:p>
          <a:p>
            <a:endParaRPr lang="es-ES" sz="2800" dirty="0">
              <a:solidFill>
                <a:srgbClr val="7030A0"/>
              </a:solidFill>
            </a:endParaRPr>
          </a:p>
          <a:p>
            <a:endParaRPr lang="es-ES" sz="2800" dirty="0">
              <a:solidFill>
                <a:srgbClr val="7030A0"/>
              </a:solidFill>
            </a:endParaRPr>
          </a:p>
          <a:p>
            <a:endParaRPr lang="es-ES" sz="2800" dirty="0">
              <a:solidFill>
                <a:srgbClr val="7030A0"/>
              </a:solidFill>
            </a:endParaRPr>
          </a:p>
          <a:p>
            <a:r>
              <a:rPr lang="es-ES" sz="2800" dirty="0">
                <a:solidFill>
                  <a:srgbClr val="7030A0"/>
                </a:solidFill>
              </a:rPr>
              <a:t>Los típicos Recursos Generales de Resistencia son el dinero, el conocimiento, la experiencia, </a:t>
            </a:r>
            <a:r>
              <a:rPr lang="es-ES" sz="2800" b="1" dirty="0">
                <a:solidFill>
                  <a:srgbClr val="7030A0"/>
                </a:solidFill>
              </a:rPr>
              <a:t>la autoestima, los hábitos saludables</a:t>
            </a:r>
            <a:r>
              <a:rPr lang="es-ES" sz="2800" dirty="0">
                <a:solidFill>
                  <a:srgbClr val="7030A0"/>
                </a:solidFill>
              </a:rPr>
              <a:t>, el compromiso, el apoyo social, el capital cultural, la inteligencia, las tradiciones y la visión de la vida.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0" y="6370946"/>
            <a:ext cx="91440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Rivera de los Santos Francisco, Ramos Valverde Pilar, Moreno Rodríguez Carmen, Hernán García Mariano. Análisis del modelo </a:t>
            </a:r>
            <a:r>
              <a:rPr lang="es-ES" sz="900" dirty="0" err="1">
                <a:solidFill>
                  <a:schemeClr val="accent4">
                    <a:lumMod val="50000"/>
                    <a:lumOff val="50000"/>
                  </a:schemeClr>
                </a:solidFill>
              </a:rPr>
              <a:t>salutogénico</a:t>
            </a:r>
            <a:r>
              <a:rPr lang="es-ES" sz="9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 en España: aplicación en salud pública e implicaciones para el modelo de activos en salud. Rev. </a:t>
            </a:r>
            <a:r>
              <a:rPr lang="es-ES" sz="900" dirty="0" err="1">
                <a:solidFill>
                  <a:schemeClr val="accent4">
                    <a:lumMod val="50000"/>
                    <a:lumOff val="50000"/>
                  </a:schemeClr>
                </a:solidFill>
              </a:rPr>
              <a:t>Esp</a:t>
            </a:r>
            <a:r>
              <a:rPr lang="es-ES" sz="9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. Salud Publica  [revista en la Internet]. 2011  </a:t>
            </a:r>
            <a:r>
              <a:rPr lang="es-ES" sz="900" dirty="0" err="1">
                <a:solidFill>
                  <a:schemeClr val="accent4">
                    <a:lumMod val="50000"/>
                    <a:lumOff val="50000"/>
                  </a:schemeClr>
                </a:solidFill>
              </a:rPr>
              <a:t>Abr</a:t>
            </a:r>
            <a:r>
              <a:rPr lang="es-ES" sz="9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 [citado  2015  Mayo  28] ;  85(2): 129-139. Disponible en: http://scielo.isciii.es/scielo.php?script=sci_arttext&amp;pid=S1135-57272011000200002&amp;lng=es</a:t>
            </a:r>
            <a:r>
              <a:rPr lang="es-ES" sz="1100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.</a:t>
            </a:r>
            <a:endParaRPr lang="en-US" sz="11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1699" y="2307288"/>
            <a:ext cx="2158084" cy="171861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79576" y="1567216"/>
            <a:ext cx="7416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El SOC estaría compuesto por tres componentes clave: </a:t>
            </a:r>
          </a:p>
          <a:p>
            <a:endParaRPr lang="es-ES" dirty="0"/>
          </a:p>
          <a:p>
            <a:r>
              <a:rPr lang="es-ES" dirty="0"/>
              <a:t>la </a:t>
            </a:r>
            <a:r>
              <a:rPr lang="es-ES" dirty="0">
                <a:solidFill>
                  <a:srgbClr val="C00000"/>
                </a:solidFill>
              </a:rPr>
              <a:t>COMPRENSIÓN</a:t>
            </a:r>
            <a:r>
              <a:rPr lang="es-ES" dirty="0"/>
              <a:t> (componente cognitivo), </a:t>
            </a:r>
          </a:p>
          <a:p>
            <a:endParaRPr lang="es-ES" dirty="0"/>
          </a:p>
          <a:p>
            <a:r>
              <a:rPr lang="es-ES" dirty="0"/>
              <a:t>el</a:t>
            </a:r>
            <a:r>
              <a:rPr lang="es-ES" dirty="0">
                <a:solidFill>
                  <a:srgbClr val="C00000"/>
                </a:solidFill>
              </a:rPr>
              <a:t> MANEJO </a:t>
            </a:r>
            <a:r>
              <a:rPr lang="es-ES" dirty="0"/>
              <a:t>(componente instrumental o de comportamiento) y </a:t>
            </a:r>
          </a:p>
          <a:p>
            <a:endParaRPr lang="es-ES" dirty="0"/>
          </a:p>
          <a:p>
            <a:r>
              <a:rPr lang="es-ES" dirty="0"/>
              <a:t>el </a:t>
            </a:r>
            <a:r>
              <a:rPr lang="es-ES" dirty="0">
                <a:solidFill>
                  <a:srgbClr val="C00000"/>
                </a:solidFill>
              </a:rPr>
              <a:t>SENTIDO</a:t>
            </a:r>
            <a:r>
              <a:rPr lang="es-ES" dirty="0"/>
              <a:t> (componente motivacional). </a:t>
            </a:r>
            <a:endParaRPr lang="en-US" dirty="0"/>
          </a:p>
        </p:txBody>
      </p:sp>
      <p:sp>
        <p:nvSpPr>
          <p:cNvPr id="3" name="2 Rectángulo"/>
          <p:cNvSpPr/>
          <p:nvPr/>
        </p:nvSpPr>
        <p:spPr>
          <a:xfrm>
            <a:off x="2463082" y="383580"/>
            <a:ext cx="6257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</a:rPr>
              <a:t>Sentido</a:t>
            </a:r>
            <a:r>
              <a:rPr lang="en-US" sz="4000" b="1" dirty="0">
                <a:solidFill>
                  <a:srgbClr val="C00000"/>
                </a:solidFill>
              </a:rPr>
              <a:t> de </a:t>
            </a:r>
            <a:r>
              <a:rPr lang="en-US" sz="4000" b="1" dirty="0" err="1">
                <a:solidFill>
                  <a:srgbClr val="C00000"/>
                </a:solidFill>
              </a:rPr>
              <a:t>Coherencia</a:t>
            </a:r>
            <a:r>
              <a:rPr lang="en-US" sz="4000" b="1" dirty="0">
                <a:solidFill>
                  <a:srgbClr val="C00000"/>
                </a:solidFill>
              </a:rPr>
              <a:t> (SOC)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834828" y="4322813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Es decir, por un lado la capacidad del sujeto para comprender cómo está organizada su vida y cómo se sitúa él frente al mundo; por otro, mostrarse capaz de manejarla y, finalmente, sentir que tiene sentido, que la propia vida está orientada hacia metas que se desean alcanzar.</a:t>
            </a:r>
            <a:endParaRPr lang="en-US" dirty="0"/>
          </a:p>
        </p:txBody>
      </p:sp>
      <p:sp>
        <p:nvSpPr>
          <p:cNvPr id="5" name="4 Rectángulo"/>
          <p:cNvSpPr/>
          <p:nvPr/>
        </p:nvSpPr>
        <p:spPr>
          <a:xfrm>
            <a:off x="1524000" y="6285220"/>
            <a:ext cx="9144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Rivera de los Santos Francisco, Ramos Valverde Pilar, Moreno Rodríguez Carmen, Hernán García Mariano. Análisis del modelo </a:t>
            </a:r>
            <a:r>
              <a:rPr lang="es-ES" sz="1100" dirty="0" err="1"/>
              <a:t>salutogénico</a:t>
            </a:r>
            <a:r>
              <a:rPr lang="es-ES" sz="1100" dirty="0"/>
              <a:t> en España: aplicación en salud pública e implicaciones para el modelo de activos en salud. Rev. </a:t>
            </a:r>
            <a:r>
              <a:rPr lang="es-ES" sz="1100" dirty="0" err="1"/>
              <a:t>Esp</a:t>
            </a:r>
            <a:r>
              <a:rPr lang="es-ES" sz="1100" dirty="0"/>
              <a:t>. Salud Publica  [revista en la Internet]. 2011  </a:t>
            </a:r>
            <a:r>
              <a:rPr lang="es-ES" sz="1100" dirty="0" err="1"/>
              <a:t>Abr</a:t>
            </a:r>
            <a:r>
              <a:rPr lang="es-ES" sz="1100" dirty="0"/>
              <a:t> [citado  2015  Mayo  28] ;  85(2): 129-139. Disponible en: http://scielo.isciii.es/scielo.php?script=sci_arttext&amp;pid=S1135-57272011000200002&amp;lng=es.</a:t>
            </a:r>
            <a:endParaRPr lang="en-US" sz="11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3A31347-71E2-EA89-E0C6-B8B8B8ED0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2" y="783775"/>
            <a:ext cx="11488615" cy="55116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C01552-BE51-D2AC-89BF-5572704F8E25}"/>
              </a:ext>
            </a:extLst>
          </p:cNvPr>
          <p:cNvSpPr txBox="1"/>
          <p:nvPr/>
        </p:nvSpPr>
        <p:spPr>
          <a:xfrm>
            <a:off x="1967332" y="6295447"/>
            <a:ext cx="117794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dirty="0" err="1">
                <a:solidFill>
                  <a:srgbClr val="29293A"/>
                </a:solidFill>
                <a:effectLst/>
                <a:latin typeface="Roboto" panose="02000000000000000000" pitchFamily="2" charset="0"/>
              </a:rPr>
              <a:t>Salutogenesis</a:t>
            </a:r>
            <a:r>
              <a:rPr lang="en-US" sz="1200" b="1" i="0" dirty="0">
                <a:solidFill>
                  <a:srgbClr val="29293A"/>
                </a:solidFill>
                <a:effectLst/>
                <a:latin typeface="Roboto" panose="02000000000000000000" pitchFamily="2" charset="0"/>
              </a:rPr>
              <a:t>: the case for a holistic tool for paramedic assessment of wellness. </a:t>
            </a:r>
            <a:r>
              <a:rPr lang="en-US" sz="1200" b="0" i="0" dirty="0">
                <a:solidFill>
                  <a:srgbClr val="29293A"/>
                </a:solidFill>
                <a:effectLst/>
                <a:latin typeface="Lato" panose="020F0502020204030203" pitchFamily="34" charset="0"/>
              </a:rPr>
              <a:t>Krista Cockrell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5E69A871-065A-198F-ABE9-323C428C4C16}"/>
              </a:ext>
            </a:extLst>
          </p:cNvPr>
          <p:cNvSpPr/>
          <p:nvPr/>
        </p:nvSpPr>
        <p:spPr>
          <a:xfrm>
            <a:off x="2967225" y="0"/>
            <a:ext cx="6257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</a:rPr>
              <a:t>Sentido</a:t>
            </a:r>
            <a:r>
              <a:rPr lang="en-US" sz="4000" b="1" dirty="0">
                <a:solidFill>
                  <a:srgbClr val="C00000"/>
                </a:solidFill>
              </a:rPr>
              <a:t> de </a:t>
            </a:r>
            <a:r>
              <a:rPr lang="en-US" sz="4000" b="1" dirty="0" err="1">
                <a:solidFill>
                  <a:srgbClr val="C00000"/>
                </a:solidFill>
              </a:rPr>
              <a:t>Coherencia</a:t>
            </a:r>
            <a:r>
              <a:rPr lang="en-US" sz="4000" b="1" dirty="0">
                <a:solidFill>
                  <a:srgbClr val="C00000"/>
                </a:solidFill>
              </a:rPr>
              <a:t> (SOC)</a:t>
            </a:r>
          </a:p>
        </p:txBody>
      </p:sp>
    </p:spTree>
    <p:extLst>
      <p:ext uri="{BB962C8B-B14F-4D97-AF65-F5344CB8AC3E}">
        <p14:creationId xmlns:p14="http://schemas.microsoft.com/office/powerpoint/2010/main" val="2021152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75766" y="242351"/>
            <a:ext cx="1000618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srgbClr val="7030A0"/>
                </a:solidFill>
              </a:rPr>
              <a:t>SOC </a:t>
            </a:r>
            <a:r>
              <a:rPr lang="es-ES" sz="2400" dirty="0"/>
              <a:t>como una orientación global que expresa el grado en que uno tiene una omnipresente y duradera, aunque a la vez dinámica, sensación de confianza, en tres sentidos: </a:t>
            </a:r>
          </a:p>
          <a:p>
            <a:pPr marL="342900" indent="-342900">
              <a:buAutoNum type="arabicParenBoth"/>
            </a:pPr>
            <a:r>
              <a:rPr lang="es-ES" sz="2400" dirty="0"/>
              <a:t>los estímulos derivados de los entornos internos y externos en el curso de la vida son estructurados, predecibles y explicables (son comprensibles); </a:t>
            </a:r>
          </a:p>
          <a:p>
            <a:pPr marL="342900" indent="-342900">
              <a:buAutoNum type="arabicParenBoth"/>
            </a:pPr>
            <a:r>
              <a:rPr lang="es-ES" sz="2400" dirty="0"/>
              <a:t> los recursos están disponibles para satisfacer las demandas planteadas por los estímulos (son manejables), y </a:t>
            </a:r>
          </a:p>
          <a:p>
            <a:pPr marL="342900" indent="-342900">
              <a:buAutoNum type="arabicParenBoth"/>
            </a:pPr>
            <a:r>
              <a:rPr lang="es-ES" sz="2400" dirty="0"/>
              <a:t>estas demandas son retos, dignos de invertirles esfuerzo y compromiso (son significativas).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231004" y="4387169"/>
            <a:ext cx="7254552" cy="1477328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342900" indent="-342900"/>
            <a:r>
              <a:rPr lang="es-ES" dirty="0">
                <a:solidFill>
                  <a:srgbClr val="7030A0"/>
                </a:solidFill>
              </a:rPr>
              <a:t>Lejos de las clásicas estrategias de afrontamiento, el SOC es flexible, no se construye en torno a un conjunto fijo de estrategias a dominar. </a:t>
            </a:r>
          </a:p>
          <a:p>
            <a:pPr marL="342900" indent="-342900"/>
            <a:endParaRPr lang="es-ES" dirty="0">
              <a:solidFill>
                <a:srgbClr val="7030A0"/>
              </a:solidFill>
            </a:endParaRPr>
          </a:p>
          <a:p>
            <a:pPr marL="342900" indent="-342900"/>
            <a:r>
              <a:rPr lang="es-ES" dirty="0">
                <a:solidFill>
                  <a:srgbClr val="7030A0"/>
                </a:solidFill>
              </a:rPr>
              <a:t>Se trataría de un "sexto sentido" útil para la supervivencia, ya que genera habilidades que promueven la salud. 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524000" y="6285220"/>
            <a:ext cx="9144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Rivera de los Santos Francisco, Ramos Valverde Pilar, Moreno Rodríguez Carmen, Hernán García Mariano. Análisis del modelo </a:t>
            </a:r>
            <a:r>
              <a:rPr lang="es-ES" sz="1100" dirty="0" err="1"/>
              <a:t>salutogénico</a:t>
            </a:r>
            <a:r>
              <a:rPr lang="es-ES" sz="1100" dirty="0"/>
              <a:t> en España: aplicación en salud pública e implicaciones para el modelo de activos en salud. Rev. </a:t>
            </a:r>
            <a:r>
              <a:rPr lang="es-ES" sz="1100" dirty="0" err="1"/>
              <a:t>Esp</a:t>
            </a:r>
            <a:r>
              <a:rPr lang="es-ES" sz="1100" dirty="0"/>
              <a:t>. Salud Publica  [revista en la Internet]. 2011  </a:t>
            </a:r>
            <a:r>
              <a:rPr lang="es-ES" sz="1100" dirty="0" err="1"/>
              <a:t>Abr</a:t>
            </a:r>
            <a:r>
              <a:rPr lang="es-ES" sz="1100" dirty="0"/>
              <a:t> [citado  2015  Mayo  28] ;  85(2): 129-139. Disponible en: http://scielo.isciii.es/scielo.php?script=sci_arttext&amp;pid=S1135-57272011000200002&amp;lng=es.</a:t>
            </a:r>
            <a:endParaRPr lang="en-US" sz="1100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1D1C7BC-98B2-7BCA-977B-1275291C11AA}"/>
              </a:ext>
            </a:extLst>
          </p:cNvPr>
          <p:cNvSpPr txBox="1"/>
          <p:nvPr/>
        </p:nvSpPr>
        <p:spPr>
          <a:xfrm>
            <a:off x="903339" y="2098667"/>
            <a:ext cx="1757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rgbClr val="002060"/>
                </a:solidFill>
              </a:rPr>
              <a:t>Agenda</a:t>
            </a:r>
            <a:endParaRPr lang="es-VE" sz="4000" dirty="0">
              <a:solidFill>
                <a:srgbClr val="00206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671A6D-B68D-2F4E-3A01-B5C683B7B8C1}"/>
              </a:ext>
            </a:extLst>
          </p:cNvPr>
          <p:cNvSpPr txBox="1"/>
          <p:nvPr/>
        </p:nvSpPr>
        <p:spPr>
          <a:xfrm>
            <a:off x="1524000" y="3207239"/>
            <a:ext cx="85832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i="1" dirty="0">
                <a:solidFill>
                  <a:srgbClr val="002060"/>
                </a:solidFill>
              </a:rPr>
              <a:t>“</a:t>
            </a:r>
            <a:r>
              <a:rPr lang="es-ES" sz="2400" i="1" dirty="0" err="1">
                <a:solidFill>
                  <a:srgbClr val="002060"/>
                </a:solidFill>
              </a:rPr>
              <a:t>Continuus</a:t>
            </a:r>
            <a:r>
              <a:rPr lang="es-ES" sz="2400" i="1" dirty="0">
                <a:solidFill>
                  <a:srgbClr val="002060"/>
                </a:solidFill>
              </a:rPr>
              <a:t>”</a:t>
            </a:r>
            <a:r>
              <a:rPr lang="es-ES" sz="2400" dirty="0">
                <a:solidFill>
                  <a:srgbClr val="002060"/>
                </a:solidFill>
              </a:rPr>
              <a:t> salud-enfermedad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2060"/>
                </a:solidFill>
              </a:rPr>
              <a:t>Salud y bienestar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002060"/>
                </a:solidFill>
              </a:rPr>
              <a:t>Enfermedad y condiciones personales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VE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VE" sz="2400" dirty="0" err="1">
                <a:solidFill>
                  <a:srgbClr val="002060"/>
                </a:solidFill>
              </a:rPr>
              <a:t>Salutogénesis</a:t>
            </a:r>
            <a:r>
              <a:rPr lang="es-VE" sz="2400" dirty="0">
                <a:solidFill>
                  <a:srgbClr val="002060"/>
                </a:solidFill>
              </a:rPr>
              <a:t> básico y los modelos epidemiológicos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VE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VE" sz="2400" dirty="0">
                <a:solidFill>
                  <a:srgbClr val="002060"/>
                </a:solidFill>
              </a:rPr>
              <a:t>Medicina y </a:t>
            </a:r>
            <a:r>
              <a:rPr lang="es-VE" sz="2400" dirty="0" err="1">
                <a:solidFill>
                  <a:srgbClr val="002060"/>
                </a:solidFill>
              </a:rPr>
              <a:t>salutogénesis</a:t>
            </a:r>
            <a:r>
              <a:rPr lang="es-VE" sz="2400" dirty="0">
                <a:solidFill>
                  <a:srgbClr val="002060"/>
                </a:solidFill>
              </a:rPr>
              <a:t> un nuevo horizonte ético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EE4971E-B3A6-3376-3DB1-60ACD39BC8E3}"/>
              </a:ext>
            </a:extLst>
          </p:cNvPr>
          <p:cNvSpPr txBox="1"/>
          <p:nvPr/>
        </p:nvSpPr>
        <p:spPr>
          <a:xfrm>
            <a:off x="0" y="272266"/>
            <a:ext cx="12192000" cy="113877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es-VE" sz="32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SALUTOGENESIS EM MEDICINA:</a:t>
            </a:r>
            <a:endParaRPr lang="es-VE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VE" sz="3600" b="1" dirty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Una exigencia ética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C073B56-B0F4-0759-B387-81708CE59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1727" y="2452610"/>
            <a:ext cx="1952780" cy="195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303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07568" y="620688"/>
            <a:ext cx="80648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rgbClr val="002060"/>
                </a:solidFill>
              </a:rPr>
              <a:t> </a:t>
            </a:r>
            <a:r>
              <a:rPr lang="es-ES" sz="2800" dirty="0" err="1">
                <a:solidFill>
                  <a:srgbClr val="002060"/>
                </a:solidFill>
              </a:rPr>
              <a:t>Lundman</a:t>
            </a:r>
            <a:r>
              <a:rPr lang="es-ES" sz="2800" dirty="0">
                <a:solidFill>
                  <a:srgbClr val="002060"/>
                </a:solidFill>
              </a:rPr>
              <a:t> et al. han demostrado la existencia de un factor relacionado con la "fuerza interior“, que se encuentra presente tanto en el modelo </a:t>
            </a:r>
            <a:r>
              <a:rPr lang="es-ES" sz="2800" dirty="0" err="1">
                <a:solidFill>
                  <a:srgbClr val="002060"/>
                </a:solidFill>
              </a:rPr>
              <a:t>salutogénico</a:t>
            </a:r>
            <a:r>
              <a:rPr lang="es-ES" sz="2800" dirty="0">
                <a:solidFill>
                  <a:srgbClr val="002060"/>
                </a:solidFill>
              </a:rPr>
              <a:t> como en otras teorías y conceptos afines, </a:t>
            </a:r>
          </a:p>
          <a:p>
            <a:pPr algn="ctr"/>
            <a:endParaRPr lang="es-ES" sz="2800" dirty="0"/>
          </a:p>
          <a:p>
            <a:pPr algn="ctr"/>
            <a:r>
              <a:rPr lang="es-ES" sz="2400" b="1" i="1" dirty="0">
                <a:solidFill>
                  <a:srgbClr val="C00000"/>
                </a:solidFill>
              </a:rPr>
              <a:t>la </a:t>
            </a:r>
            <a:r>
              <a:rPr lang="es-ES" sz="2400" b="1" i="1" dirty="0" err="1">
                <a:solidFill>
                  <a:srgbClr val="C00000"/>
                </a:solidFill>
              </a:rPr>
              <a:t>resiliencia</a:t>
            </a:r>
            <a:r>
              <a:rPr lang="es-ES" sz="2400" b="1" i="1" dirty="0">
                <a:solidFill>
                  <a:srgbClr val="C00000"/>
                </a:solidFill>
              </a:rPr>
              <a:t>, 	la personalidad resistente, </a:t>
            </a:r>
          </a:p>
          <a:p>
            <a:pPr algn="ctr"/>
            <a:endParaRPr lang="es-ES" sz="2400" b="1" i="1" dirty="0">
              <a:solidFill>
                <a:srgbClr val="C00000"/>
              </a:solidFill>
            </a:endParaRPr>
          </a:p>
          <a:p>
            <a:pPr algn="ctr"/>
            <a:r>
              <a:rPr lang="es-ES" sz="2400" b="1" i="1" dirty="0">
                <a:solidFill>
                  <a:srgbClr val="C00000"/>
                </a:solidFill>
              </a:rPr>
              <a:t>el sentido de la vida, 	la auto-trascendencia, </a:t>
            </a:r>
          </a:p>
          <a:p>
            <a:pPr algn="ctr"/>
            <a:endParaRPr lang="es-ES" sz="2400" b="1" i="1" dirty="0">
              <a:solidFill>
                <a:srgbClr val="C00000"/>
              </a:solidFill>
            </a:endParaRPr>
          </a:p>
          <a:p>
            <a:pPr algn="ctr"/>
            <a:r>
              <a:rPr lang="es-ES" sz="2400" b="1" i="1" dirty="0">
                <a:solidFill>
                  <a:srgbClr val="C00000"/>
                </a:solidFill>
              </a:rPr>
              <a:t>las teorías de la base segura o </a:t>
            </a:r>
          </a:p>
          <a:p>
            <a:pPr algn="ctr"/>
            <a:endParaRPr lang="es-ES" sz="2400" b="1" i="1" dirty="0">
              <a:solidFill>
                <a:srgbClr val="C00000"/>
              </a:solidFill>
            </a:endParaRPr>
          </a:p>
          <a:p>
            <a:pPr algn="ctr"/>
            <a:r>
              <a:rPr lang="es-ES" sz="2400" b="1" i="1" dirty="0">
                <a:solidFill>
                  <a:srgbClr val="C00000"/>
                </a:solidFill>
              </a:rPr>
              <a:t>las teorías del aprendizaje significativo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61257" y="6285220"/>
            <a:ext cx="1151541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/>
              <a:t>Rivera de los Santos Francisco, Ramos Valverde Pilar, Moreno Rodríguez Carmen, Hernán García Mariano. Análisis del modelo </a:t>
            </a:r>
            <a:r>
              <a:rPr lang="es-ES" sz="1050" dirty="0" err="1"/>
              <a:t>salutogénico</a:t>
            </a:r>
            <a:r>
              <a:rPr lang="es-ES" sz="1050" dirty="0"/>
              <a:t> en España: aplicación en salud pública e implicaciones para el modelo de activos en salud. Rev. </a:t>
            </a:r>
            <a:r>
              <a:rPr lang="es-ES" sz="1050" dirty="0" err="1"/>
              <a:t>Esp</a:t>
            </a:r>
            <a:r>
              <a:rPr lang="es-ES" sz="1050" dirty="0"/>
              <a:t>. Salud Publica  [revista en la Internet]. 2011  </a:t>
            </a:r>
            <a:r>
              <a:rPr lang="es-ES" sz="1050" dirty="0" err="1"/>
              <a:t>Abr</a:t>
            </a:r>
            <a:r>
              <a:rPr lang="es-ES" sz="1050" dirty="0"/>
              <a:t> [citado  2015  Mayo  28] ;  85(2): 129-139. Disponible en: http://scielo.isciii.es/scielo.php?script=sci_arttext&amp;pid=S1135-57272011000200002&amp;lng=es.</a:t>
            </a:r>
            <a:endParaRPr lang="en-US" sz="10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juliozarco.com/wp-content/uploads/2013/05/salutogenesis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6008" y="-1"/>
            <a:ext cx="8964488" cy="6706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D58592CD-2288-3FAC-B75A-4E308FB6ADE5}"/>
              </a:ext>
            </a:extLst>
          </p:cNvPr>
          <p:cNvGrpSpPr/>
          <p:nvPr/>
        </p:nvGrpSpPr>
        <p:grpSpPr>
          <a:xfrm>
            <a:off x="1490711" y="2688568"/>
            <a:ext cx="9174148" cy="2462036"/>
            <a:chOff x="0" y="1369671"/>
            <a:chExt cx="12232197" cy="328271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2ECE483-CA0D-68F1-80B7-6719C876E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87063" y="1369671"/>
              <a:ext cx="3145134" cy="3145134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CCBC472-2F47-30F1-B752-3E9A5A522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7630" y="1376623"/>
              <a:ext cx="3145134" cy="3145134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53E91C2F-8F1F-BC22-CD7E-F6AA8D6C3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2614" y="1390530"/>
              <a:ext cx="3145133" cy="3145133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56712A6-5EC5-C922-E9AB-4C7E433EBE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500" r="13211" b="-3500"/>
            <a:stretch/>
          </p:blipFill>
          <p:spPr>
            <a:xfrm>
              <a:off x="1976018" y="1376623"/>
              <a:ext cx="2843006" cy="3275763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C2B813D-17C5-B0F0-4997-8C734C3760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861" t="9816" r="8742"/>
            <a:stretch/>
          </p:blipFill>
          <p:spPr>
            <a:xfrm>
              <a:off x="0" y="1376623"/>
              <a:ext cx="2220686" cy="3159040"/>
            </a:xfrm>
            <a:prstGeom prst="rect">
              <a:avLst/>
            </a:prstGeom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1D404C26-26A7-0B05-F903-9D67C60E4476}"/>
              </a:ext>
            </a:extLst>
          </p:cNvPr>
          <p:cNvSpPr txBox="1"/>
          <p:nvPr/>
        </p:nvSpPr>
        <p:spPr>
          <a:xfrm>
            <a:off x="2990940" y="2191168"/>
            <a:ext cx="18116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>
                <a:solidFill>
                  <a:srgbClr val="002060"/>
                </a:solidFill>
              </a:rPr>
              <a:t>Bien-estar</a:t>
            </a:r>
            <a:endParaRPr lang="es-VE" sz="3000" b="1" dirty="0">
              <a:solidFill>
                <a:srgbClr val="00206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06A50AB-9C33-80E8-69C1-A003E42BB6EB}"/>
              </a:ext>
            </a:extLst>
          </p:cNvPr>
          <p:cNvSpPr txBox="1"/>
          <p:nvPr/>
        </p:nvSpPr>
        <p:spPr>
          <a:xfrm>
            <a:off x="7834367" y="2191168"/>
            <a:ext cx="17202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>
                <a:solidFill>
                  <a:srgbClr val="002060"/>
                </a:solidFill>
              </a:rPr>
              <a:t>Mal-estar</a:t>
            </a:r>
            <a:endParaRPr lang="es-VE" sz="3000" b="1" dirty="0">
              <a:solidFill>
                <a:srgbClr val="00206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0D4FAC-0429-537C-9C31-6D7132826C3A}"/>
              </a:ext>
            </a:extLst>
          </p:cNvPr>
          <p:cNvSpPr txBox="1"/>
          <p:nvPr/>
        </p:nvSpPr>
        <p:spPr>
          <a:xfrm>
            <a:off x="4277816" y="399990"/>
            <a:ext cx="35565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b="1" dirty="0">
                <a:solidFill>
                  <a:srgbClr val="002060"/>
                </a:solidFill>
              </a:rPr>
              <a:t>Dinámica del estado de ánimo</a:t>
            </a:r>
            <a:endParaRPr lang="es-VE" sz="2100" b="1" dirty="0">
              <a:solidFill>
                <a:srgbClr val="00206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B6587A2-32E8-AFCB-9DFA-6AC25E1F8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7376" y="1758082"/>
            <a:ext cx="850106" cy="90725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8155D46-958E-6F12-9568-D14B1241AF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528"/>
          <a:stretch/>
        </p:blipFill>
        <p:spPr>
          <a:xfrm>
            <a:off x="9429856" y="991699"/>
            <a:ext cx="850106" cy="7663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68D5A3C-BFA9-F3B7-5F78-7FDCD94402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4224" y="1131880"/>
            <a:ext cx="892969" cy="89296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61F0851-3E8D-2002-2A37-2D308C415A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7176" y="1693770"/>
            <a:ext cx="856199" cy="90725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7E2491E-737E-D9B1-42FF-2F1669453A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2776" y="1189433"/>
            <a:ext cx="1453466" cy="91419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6A5D95A-15A7-6B71-B3EC-9C9B277B8A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971" y="5081029"/>
            <a:ext cx="2871788" cy="89296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1070F4E-1DF0-F307-3AD1-113AD54E299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3276" t="14825" r="13431" b="14175"/>
          <a:stretch/>
        </p:blipFill>
        <p:spPr>
          <a:xfrm>
            <a:off x="1977350" y="1077859"/>
            <a:ext cx="545427" cy="52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5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61498" y="652534"/>
            <a:ext cx="10469004" cy="470898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s-ES" sz="3600" b="1" i="1" dirty="0">
                <a:solidFill>
                  <a:srgbClr val="7030A0"/>
                </a:solidFill>
              </a:rPr>
              <a:t>Calidad de vida</a:t>
            </a:r>
            <a:r>
              <a:rPr lang="es-ES" sz="3600" dirty="0">
                <a:solidFill>
                  <a:srgbClr val="7030A0"/>
                </a:solidFill>
              </a:rPr>
              <a:t> </a:t>
            </a:r>
          </a:p>
          <a:p>
            <a:r>
              <a:rPr lang="es-ES" sz="3600" dirty="0">
                <a:solidFill>
                  <a:srgbClr val="7030A0"/>
                </a:solidFill>
              </a:rPr>
              <a:t>óptimo bienestar entre las cinco dimensiones de la salud (física, mental, emocional, social y espiritual) que caracteriza a ciertos grupos sociales o comunidades.</a:t>
            </a:r>
          </a:p>
          <a:p>
            <a:endParaRPr lang="es-ES" sz="2800" dirty="0"/>
          </a:p>
          <a:p>
            <a:endParaRPr lang="es-ES" sz="2800" dirty="0"/>
          </a:p>
          <a:p>
            <a:endParaRPr lang="es-ES" sz="2800" dirty="0"/>
          </a:p>
          <a:p>
            <a:pPr algn="r"/>
            <a:r>
              <a:rPr lang="es-ES" sz="2400" b="1" i="1" dirty="0">
                <a:solidFill>
                  <a:srgbClr val="002060"/>
                </a:solidFill>
              </a:rPr>
              <a:t>Incluye, también, la integración familiar, participación comunitaria activa y el lograr establecer estilos adecuados de vida, tales como la actividad física regular, buena alimentación, entre otras y la calidad ambiental. </a:t>
            </a:r>
            <a:endParaRPr lang="en-US" sz="2400" b="1" i="1" dirty="0">
              <a:solidFill>
                <a:srgbClr val="00206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0" y="652534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http://www.saludmed.com/Bienestar/Cap1/Sal-Bien.html</a:t>
            </a:r>
          </a:p>
        </p:txBody>
      </p:sp>
      <p:sp>
        <p:nvSpPr>
          <p:cNvPr id="14338" name="AutoShape 2" descr="Resultado de imagen para calidad de vid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14" y="404664"/>
            <a:ext cx="8781186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246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expoeducacionfinanciera.com/cms/wp-content/uploads/2013/11/calidad-de-vida-expo-educacion-financi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625" y="106636"/>
            <a:ext cx="6181725" cy="6562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1"/>
          <p:cNvSpPr>
            <a:spLocks noGrp="1"/>
          </p:cNvSpPr>
          <p:nvPr>
            <p:ph idx="4294967295"/>
          </p:nvPr>
        </p:nvSpPr>
        <p:spPr>
          <a:xfrm>
            <a:off x="1992313" y="1912939"/>
            <a:ext cx="8280400" cy="3590925"/>
          </a:xfrm>
        </p:spPr>
        <p:txBody>
          <a:bodyPr/>
          <a:lstStyle/>
          <a:p>
            <a:pPr marL="0" indent="0" algn="just">
              <a:buNone/>
            </a:pPr>
            <a:r>
              <a:rPr lang="es-CR">
                <a:solidFill>
                  <a:schemeClr val="tx2"/>
                </a:solidFill>
                <a:latin typeface="Bookman Old Style" pitchFamily="18" charset="0"/>
                <a:ea typeface="ＭＳ Ｐゴシック" pitchFamily="34" charset="-128"/>
              </a:rPr>
              <a:t>No es sólo el derecho al acceso a servicios de salud de atención médica</a:t>
            </a:r>
          </a:p>
          <a:p>
            <a:pPr marL="0" indent="0" algn="just">
              <a:buNone/>
            </a:pPr>
            <a:endParaRPr lang="es-CR">
              <a:solidFill>
                <a:schemeClr val="tx2"/>
              </a:solidFill>
              <a:latin typeface="Bookman Old Style" pitchFamily="18" charset="0"/>
              <a:ea typeface="ＭＳ Ｐゴシック" pitchFamily="34" charset="-128"/>
            </a:endParaRPr>
          </a:p>
          <a:p>
            <a:pPr marL="0" indent="0" algn="ctr">
              <a:buNone/>
            </a:pPr>
            <a:r>
              <a:rPr lang="es-CR">
                <a:solidFill>
                  <a:schemeClr val="tx2"/>
                </a:solidFill>
                <a:latin typeface="Bookman Old Style" pitchFamily="18" charset="0"/>
                <a:ea typeface="ＭＳ Ｐゴシック" pitchFamily="34" charset="-128"/>
              </a:rPr>
              <a:t>SINO … </a:t>
            </a:r>
          </a:p>
          <a:p>
            <a:pPr marL="0" indent="0" algn="just">
              <a:buNone/>
            </a:pPr>
            <a:endParaRPr lang="es-CR">
              <a:solidFill>
                <a:schemeClr val="tx2"/>
              </a:solidFill>
              <a:latin typeface="Bookman Old Style" pitchFamily="18" charset="0"/>
              <a:ea typeface="ＭＳ Ｐゴシック" pitchFamily="34" charset="-128"/>
            </a:endParaRPr>
          </a:p>
          <a:p>
            <a:pPr marL="0" indent="0" algn="just">
              <a:buNone/>
            </a:pPr>
            <a:r>
              <a:rPr lang="es-CR">
                <a:solidFill>
                  <a:schemeClr val="tx2"/>
                </a:solidFill>
                <a:latin typeface="Bookman Old Style" pitchFamily="18" charset="0"/>
                <a:ea typeface="ＭＳ Ｐゴシック" pitchFamily="34" charset="-128"/>
              </a:rPr>
              <a:t>DERECHO AL </a:t>
            </a:r>
            <a:r>
              <a:rPr lang="es-CR" altLang="es-ES">
                <a:solidFill>
                  <a:schemeClr val="tx2"/>
                </a:solidFill>
                <a:latin typeface="Bookman Old Style" pitchFamily="18" charset="0"/>
                <a:ea typeface="ＭＳ Ｐゴシック" pitchFamily="34" charset="-128"/>
              </a:rPr>
              <a:t>“</a:t>
            </a:r>
            <a:r>
              <a:rPr lang="es-CR">
                <a:solidFill>
                  <a:schemeClr val="tx2"/>
                </a:solidFill>
                <a:latin typeface="Bookman Old Style" pitchFamily="18" charset="0"/>
                <a:ea typeface="ＭＳ Ｐゴシック" pitchFamily="34" charset="-128"/>
              </a:rPr>
              <a:t>conjunto de cosas</a:t>
            </a:r>
            <a:r>
              <a:rPr lang="es-CR" altLang="es-ES">
                <a:solidFill>
                  <a:schemeClr val="tx2"/>
                </a:solidFill>
                <a:latin typeface="Bookman Old Style" pitchFamily="18" charset="0"/>
                <a:ea typeface="ＭＳ Ｐゴシック" pitchFamily="34" charset="-128"/>
              </a:rPr>
              <a:t>”</a:t>
            </a:r>
            <a:r>
              <a:rPr lang="es-CR">
                <a:solidFill>
                  <a:schemeClr val="tx2"/>
                </a:solidFill>
                <a:latin typeface="Bookman Old Style" pitchFamily="18" charset="0"/>
                <a:ea typeface="ＭＳ Ｐゴシック" pitchFamily="34" charset="-128"/>
              </a:rPr>
              <a:t> que necesita </a:t>
            </a:r>
            <a:r>
              <a:rPr lang="es-CR" altLang="es-ES">
                <a:solidFill>
                  <a:schemeClr val="tx2"/>
                </a:solidFill>
                <a:latin typeface="Bookman Old Style" pitchFamily="18" charset="0"/>
                <a:ea typeface="ＭＳ Ｐゴシック" pitchFamily="34" charset="-128"/>
              </a:rPr>
              <a:t>“</a:t>
            </a:r>
            <a:r>
              <a:rPr lang="es-CR">
                <a:solidFill>
                  <a:schemeClr val="tx2"/>
                </a:solidFill>
                <a:latin typeface="Bookman Old Style" pitchFamily="18" charset="0"/>
                <a:ea typeface="ＭＳ Ｐゴシック" pitchFamily="34" charset="-128"/>
              </a:rPr>
              <a:t>para estar bien</a:t>
            </a:r>
            <a:r>
              <a:rPr lang="es-CR" altLang="es-ES">
                <a:solidFill>
                  <a:schemeClr val="tx2"/>
                </a:solidFill>
                <a:latin typeface="Bookman Old Style" pitchFamily="18" charset="0"/>
                <a:ea typeface="ＭＳ Ｐゴシック" pitchFamily="34" charset="-128"/>
              </a:rPr>
              <a:t>”</a:t>
            </a:r>
            <a:r>
              <a:rPr lang="es-CR">
                <a:solidFill>
                  <a:schemeClr val="tx2"/>
                </a:solidFill>
                <a:latin typeface="Bookman Old Style" pitchFamily="18" charset="0"/>
                <a:ea typeface="ＭＳ Ｐゴシック" pitchFamily="34" charset="-128"/>
              </a:rPr>
              <a:t> (BIENESTAR).</a:t>
            </a:r>
          </a:p>
        </p:txBody>
      </p:sp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1524000" y="17463"/>
            <a:ext cx="9144000" cy="646112"/>
          </a:xfrm>
          <a:prstGeom prst="rect">
            <a:avLst/>
          </a:prstGeom>
          <a:solidFill>
            <a:srgbClr val="2D2D8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CR" sz="3600" b="1">
                <a:solidFill>
                  <a:srgbClr val="FFFFFF"/>
                </a:solidFill>
                <a:latin typeface="Bookman Old Style" pitchFamily="18" charset="0"/>
              </a:rPr>
              <a:t>Derecho a la Salud 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1"/>
          <p:cNvSpPr>
            <a:spLocks noChangeArrowheads="1"/>
          </p:cNvSpPr>
          <p:nvPr/>
        </p:nvSpPr>
        <p:spPr bwMode="auto">
          <a:xfrm>
            <a:off x="1847850" y="1484313"/>
            <a:ext cx="8496300" cy="1657350"/>
          </a:xfrm>
          <a:prstGeom prst="downArrowCallout">
            <a:avLst>
              <a:gd name="adj1" fmla="val 126452"/>
              <a:gd name="adj2" fmla="val 106326"/>
              <a:gd name="adj3" fmla="val 14079"/>
              <a:gd name="adj4" fmla="val 78699"/>
            </a:avLst>
          </a:prstGeom>
          <a:solidFill>
            <a:srgbClr val="000080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>
              <a:defRPr/>
            </a:pPr>
            <a:endParaRPr lang="es-E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21" name="Text Box 4"/>
          <p:cNvSpPr txBox="1">
            <a:spLocks noChangeArrowheads="1"/>
          </p:cNvSpPr>
          <p:nvPr/>
        </p:nvSpPr>
        <p:spPr bwMode="auto">
          <a:xfrm>
            <a:off x="1757363" y="0"/>
            <a:ext cx="86106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3200" b="1">
                <a:solidFill>
                  <a:srgbClr val="000099"/>
                </a:solidFill>
                <a:latin typeface="Bookman Old Style" pitchFamily="18" charset="0"/>
              </a:rPr>
              <a:t>Abordaje del </a:t>
            </a:r>
          </a:p>
          <a:p>
            <a:pPr algn="ctr">
              <a:spcBef>
                <a:spcPct val="50000"/>
              </a:spcBef>
            </a:pPr>
            <a:r>
              <a:rPr lang="es-ES_tradnl" sz="3200" b="1">
                <a:solidFill>
                  <a:srgbClr val="000099"/>
                </a:solidFill>
                <a:latin typeface="Bookman Old Style" pitchFamily="18" charset="0"/>
              </a:rPr>
              <a:t>proceso salud – enfermedad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s-ES_tradnl" sz="3200" b="1">
                <a:solidFill>
                  <a:schemeClr val="bg1"/>
                </a:solidFill>
                <a:latin typeface="Bookman Old Style" pitchFamily="18" charset="0"/>
              </a:rPr>
              <a:t>¿Cómo proteger y mejorar la salud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s-ES_tradnl" sz="3200" b="1">
                <a:solidFill>
                  <a:schemeClr val="bg1"/>
                </a:solidFill>
                <a:latin typeface="Bookman Old Style" pitchFamily="18" charset="0"/>
              </a:rPr>
              <a:t>de la población?</a:t>
            </a:r>
            <a:endParaRPr lang="es-ES_tradnl" sz="3200" b="1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endParaRPr lang="es-ES_tradnl" sz="3200" b="1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7172" name="Rectangle 22"/>
          <p:cNvSpPr>
            <a:spLocks noChangeArrowheads="1"/>
          </p:cNvSpPr>
          <p:nvPr/>
        </p:nvSpPr>
        <p:spPr bwMode="auto">
          <a:xfrm>
            <a:off x="1668017" y="3357564"/>
            <a:ext cx="1708293" cy="3095773"/>
          </a:xfrm>
          <a:prstGeom prst="rect">
            <a:avLst/>
          </a:prstGeom>
          <a:solidFill>
            <a:schemeClr val="accent1">
              <a:alpha val="58823"/>
            </a:schemeClr>
          </a:solidFill>
          <a:ln w="12700" cap="sq" algn="ctr">
            <a:noFill/>
            <a:miter lim="800000"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es-ES_tradnl" sz="2200" b="1">
                <a:solidFill>
                  <a:srgbClr val="009900"/>
                </a:solidFill>
                <a:latin typeface="Bookman Old Style" pitchFamily="18" charset="0"/>
              </a:rPr>
              <a:t>Enfoque</a:t>
            </a:r>
          </a:p>
          <a:p>
            <a:pPr algn="ctr">
              <a:defRPr/>
            </a:pPr>
            <a:endParaRPr lang="es-ES_tradnl" sz="2200" b="1">
              <a:solidFill>
                <a:srgbClr val="009900"/>
              </a:solidFill>
              <a:latin typeface="Bookman Old Style" pitchFamily="18" charset="0"/>
            </a:endParaRPr>
          </a:p>
          <a:p>
            <a:pPr algn="ctr">
              <a:defRPr/>
            </a:pPr>
            <a:endParaRPr lang="es-ES_tradnl" sz="2200" b="1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es-ES_tradnl" sz="2200" b="1">
                <a:solidFill>
                  <a:srgbClr val="000099"/>
                </a:solidFill>
                <a:latin typeface="Bookman Old Style" pitchFamily="18" charset="0"/>
              </a:rPr>
              <a:t>Biologista</a:t>
            </a:r>
          </a:p>
          <a:p>
            <a:pPr algn="ctr">
              <a:defRPr/>
            </a:pPr>
            <a:endParaRPr lang="es-ES_tradnl" sz="2200" b="1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defRPr/>
            </a:pPr>
            <a:endParaRPr lang="es-ES_tradnl" sz="2200" b="1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es-ES_tradnl" sz="2200" b="1">
                <a:solidFill>
                  <a:srgbClr val="000099"/>
                </a:solidFill>
                <a:latin typeface="Bookman Old Style" pitchFamily="18" charset="0"/>
              </a:rPr>
              <a:t>Producción </a:t>
            </a:r>
          </a:p>
          <a:p>
            <a:pPr algn="ctr">
              <a:defRPr/>
            </a:pPr>
            <a:r>
              <a:rPr lang="es-ES_tradnl" sz="2200" b="1">
                <a:solidFill>
                  <a:srgbClr val="000099"/>
                </a:solidFill>
                <a:latin typeface="Bookman Old Style" pitchFamily="18" charset="0"/>
              </a:rPr>
              <a:t>social de </a:t>
            </a:r>
          </a:p>
          <a:p>
            <a:pPr algn="ctr">
              <a:defRPr/>
            </a:pPr>
            <a:r>
              <a:rPr lang="es-ES_tradnl" sz="2200" b="1">
                <a:solidFill>
                  <a:srgbClr val="000099"/>
                </a:solidFill>
                <a:latin typeface="Bookman Old Style" pitchFamily="18" charset="0"/>
              </a:rPr>
              <a:t>la salud</a:t>
            </a:r>
            <a:endParaRPr lang="es-ES" sz="2200" b="1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7173" name="Rectangle 23"/>
          <p:cNvSpPr>
            <a:spLocks noChangeArrowheads="1"/>
          </p:cNvSpPr>
          <p:nvPr/>
        </p:nvSpPr>
        <p:spPr bwMode="auto">
          <a:xfrm>
            <a:off x="4223792" y="3357564"/>
            <a:ext cx="3816424" cy="3095773"/>
          </a:xfrm>
          <a:prstGeom prst="rect">
            <a:avLst/>
          </a:prstGeom>
          <a:solidFill>
            <a:schemeClr val="accent1">
              <a:alpha val="58823"/>
            </a:schemeClr>
          </a:solidFill>
          <a:ln w="12700" cap="sq" algn="ctr">
            <a:noFill/>
            <a:miter lim="800000"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es-ES_tradnl" sz="2200" b="1">
                <a:solidFill>
                  <a:srgbClr val="009900"/>
                </a:solidFill>
                <a:latin typeface="Bookman Old Style" pitchFamily="18" charset="0"/>
              </a:rPr>
              <a:t>Respuesta social</a:t>
            </a:r>
          </a:p>
          <a:p>
            <a:pPr algn="ctr">
              <a:defRPr/>
            </a:pPr>
            <a:endParaRPr lang="es-ES_tradnl" sz="2200" b="1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es-ES_tradnl" sz="2200" b="1">
                <a:solidFill>
                  <a:srgbClr val="000099"/>
                </a:solidFill>
                <a:latin typeface="Bookman Old Style" pitchFamily="18" charset="0"/>
              </a:rPr>
              <a:t>Curación y rehabilitación </a:t>
            </a:r>
          </a:p>
          <a:p>
            <a:pPr algn="ctr">
              <a:defRPr/>
            </a:pPr>
            <a:r>
              <a:rPr lang="es-ES_tradnl" sz="2200" b="1">
                <a:solidFill>
                  <a:srgbClr val="000099"/>
                </a:solidFill>
                <a:latin typeface="Bookman Old Style" pitchFamily="18" charset="0"/>
              </a:rPr>
              <a:t>de la enfermedad</a:t>
            </a:r>
          </a:p>
          <a:p>
            <a:pPr algn="ctr">
              <a:defRPr/>
            </a:pPr>
            <a:endParaRPr lang="es-ES_tradnl" sz="700" b="1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es-ES_tradnl" sz="2200" b="1">
                <a:solidFill>
                  <a:srgbClr val="000099"/>
                </a:solidFill>
                <a:latin typeface="Bookman Old Style" pitchFamily="18" charset="0"/>
              </a:rPr>
              <a:t>Prevención de la </a:t>
            </a:r>
          </a:p>
          <a:p>
            <a:pPr algn="ctr">
              <a:defRPr/>
            </a:pPr>
            <a:r>
              <a:rPr lang="es-ES_tradnl" sz="2200" b="1">
                <a:solidFill>
                  <a:srgbClr val="000099"/>
                </a:solidFill>
                <a:latin typeface="Bookman Old Style" pitchFamily="18" charset="0"/>
              </a:rPr>
              <a:t>enfermedad</a:t>
            </a:r>
          </a:p>
          <a:p>
            <a:pPr algn="ctr">
              <a:defRPr/>
            </a:pPr>
            <a:endParaRPr lang="es-ES_tradnl" sz="2200" b="1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defRPr/>
            </a:pPr>
            <a:endParaRPr lang="es-ES_tradnl" sz="100" b="1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es-ES_tradnl" sz="2200" b="1">
                <a:solidFill>
                  <a:srgbClr val="009900"/>
                </a:solidFill>
                <a:latin typeface="Bookman Old Style" pitchFamily="18" charset="0"/>
              </a:rPr>
              <a:t>Promoción de la salud</a:t>
            </a:r>
          </a:p>
        </p:txBody>
      </p:sp>
      <p:sp>
        <p:nvSpPr>
          <p:cNvPr id="7174" name="Rectangle 26"/>
          <p:cNvSpPr>
            <a:spLocks noChangeArrowheads="1"/>
          </p:cNvSpPr>
          <p:nvPr/>
        </p:nvSpPr>
        <p:spPr bwMode="auto">
          <a:xfrm>
            <a:off x="8832304" y="3357564"/>
            <a:ext cx="1728192" cy="3095773"/>
          </a:xfrm>
          <a:prstGeom prst="rect">
            <a:avLst/>
          </a:prstGeom>
          <a:solidFill>
            <a:schemeClr val="accent1">
              <a:alpha val="58823"/>
            </a:schemeClr>
          </a:solidFill>
          <a:ln w="12700" cap="sq" algn="ctr">
            <a:noFill/>
            <a:miter lim="800000"/>
            <a:headEnd type="none" w="sm" len="sm"/>
            <a:tailEnd type="none" w="sm" len="sm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anchor="ctr"/>
          <a:lstStyle/>
          <a:p>
            <a:pPr algn="ctr">
              <a:defRPr/>
            </a:pPr>
            <a:r>
              <a:rPr lang="es-ES_tradnl" sz="2200" b="1" dirty="0">
                <a:solidFill>
                  <a:srgbClr val="009900"/>
                </a:solidFill>
                <a:latin typeface="Bookman Old Style" pitchFamily="18" charset="0"/>
                <a:ea typeface="ＭＳ Ｐゴシック" charset="0"/>
                <a:cs typeface="ＭＳ Ｐゴシック" charset="0"/>
              </a:rPr>
              <a:t>Impacto</a:t>
            </a:r>
          </a:p>
          <a:p>
            <a:pPr algn="ctr">
              <a:defRPr/>
            </a:pPr>
            <a:endParaRPr lang="es-ES_tradnl" sz="2200" b="1" dirty="0">
              <a:solidFill>
                <a:srgbClr val="000099"/>
              </a:solidFill>
              <a:latin typeface="Bookman Old Style" pitchFamily="18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endParaRPr lang="es-ES_tradnl" sz="2200" b="1" dirty="0">
              <a:solidFill>
                <a:srgbClr val="000099"/>
              </a:solidFill>
              <a:latin typeface="Bookman Old Style" pitchFamily="18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s-ES_tradnl" sz="2200" b="1" dirty="0">
                <a:solidFill>
                  <a:srgbClr val="000099"/>
                </a:solidFill>
                <a:latin typeface="Bookman Old Style" pitchFamily="18" charset="0"/>
                <a:ea typeface="ＭＳ Ｐゴシック" charset="0"/>
                <a:cs typeface="ＭＳ Ｐゴシック" charset="0"/>
              </a:rPr>
              <a:t>20%</a:t>
            </a:r>
          </a:p>
          <a:p>
            <a:pPr algn="ctr">
              <a:defRPr/>
            </a:pPr>
            <a:endParaRPr lang="es-ES_tradnl" sz="2200" b="1" dirty="0">
              <a:solidFill>
                <a:srgbClr val="000099"/>
              </a:solidFill>
              <a:latin typeface="Bookman Old Style" pitchFamily="18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endParaRPr lang="es-ES_tradnl" sz="2200" b="1" dirty="0">
              <a:solidFill>
                <a:srgbClr val="000099"/>
              </a:solidFill>
              <a:latin typeface="Bookman Old Style" pitchFamily="18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endParaRPr lang="es-ES_tradnl" sz="2200" b="1" dirty="0">
              <a:solidFill>
                <a:srgbClr val="000099"/>
              </a:solidFill>
              <a:latin typeface="Bookman Old Style" pitchFamily="18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endParaRPr lang="es-ES_tradnl" sz="2200" b="1" dirty="0">
              <a:solidFill>
                <a:srgbClr val="000099"/>
              </a:solidFill>
              <a:latin typeface="Bookman Old Style" pitchFamily="18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s-ES_tradnl" sz="2200" b="1" dirty="0">
                <a:solidFill>
                  <a:srgbClr val="000099"/>
                </a:solidFill>
                <a:latin typeface="Bookman Old Style" pitchFamily="18" charset="0"/>
                <a:ea typeface="ＭＳ Ｐゴシック" charset="0"/>
                <a:cs typeface="ＭＳ Ｐゴシック" charset="0"/>
              </a:rPr>
              <a:t>80% + 20%</a:t>
            </a:r>
          </a:p>
          <a:p>
            <a:pPr algn="ctr">
              <a:defRPr/>
            </a:pPr>
            <a:endParaRPr lang="es-ES" sz="2200" b="1" dirty="0">
              <a:solidFill>
                <a:srgbClr val="000099"/>
              </a:solidFill>
              <a:latin typeface="Bookman Old Style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31" name="AutoShape 28"/>
          <p:cNvSpPr>
            <a:spLocks noChangeArrowheads="1"/>
          </p:cNvSpPr>
          <p:nvPr/>
        </p:nvSpPr>
        <p:spPr bwMode="auto">
          <a:xfrm>
            <a:off x="3575051" y="4508501"/>
            <a:ext cx="576263" cy="576263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4832" name="AutoShape 29"/>
          <p:cNvSpPr>
            <a:spLocks noChangeArrowheads="1"/>
          </p:cNvSpPr>
          <p:nvPr/>
        </p:nvSpPr>
        <p:spPr bwMode="auto">
          <a:xfrm>
            <a:off x="3503613" y="5732463"/>
            <a:ext cx="576262" cy="576262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4833" name="AutoShape 30"/>
          <p:cNvSpPr>
            <a:spLocks noChangeArrowheads="1"/>
          </p:cNvSpPr>
          <p:nvPr/>
        </p:nvSpPr>
        <p:spPr bwMode="auto">
          <a:xfrm>
            <a:off x="8183563" y="4437063"/>
            <a:ext cx="576262" cy="576262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4834" name="AutoShape 31"/>
          <p:cNvSpPr>
            <a:spLocks noChangeArrowheads="1"/>
          </p:cNvSpPr>
          <p:nvPr/>
        </p:nvSpPr>
        <p:spPr bwMode="auto">
          <a:xfrm>
            <a:off x="8112126" y="5876926"/>
            <a:ext cx="576263" cy="576263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4835" name="AutoShape 33"/>
          <p:cNvSpPr>
            <a:spLocks noChangeArrowheads="1"/>
          </p:cNvSpPr>
          <p:nvPr/>
        </p:nvSpPr>
        <p:spPr bwMode="auto">
          <a:xfrm rot="-1253622">
            <a:off x="9885363" y="4910139"/>
            <a:ext cx="360362" cy="720725"/>
          </a:xfrm>
          <a:prstGeom prst="downArrow">
            <a:avLst>
              <a:gd name="adj1" fmla="val 28833"/>
              <a:gd name="adj2" fmla="val 55370"/>
            </a:avLst>
          </a:prstGeom>
          <a:solidFill>
            <a:srgbClr val="0099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s-ES"/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Rot="1" noChangeArrowheads="1"/>
          </p:cNvSpPr>
          <p:nvPr>
            <p:ph sz="half" idx="1"/>
          </p:nvPr>
        </p:nvSpPr>
        <p:spPr>
          <a:xfrm>
            <a:off x="1847850" y="857250"/>
            <a:ext cx="4103688" cy="5329238"/>
          </a:xfrm>
          <a:solidFill>
            <a:schemeClr val="accent1"/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s-ES" sz="3200">
                <a:ea typeface="ＭＳ Ｐゴシック" pitchFamily="34" charset="-128"/>
              </a:rPr>
              <a:t>Objetivos Prevención</a:t>
            </a:r>
          </a:p>
          <a:p>
            <a:pPr eaLnBrk="1" hangingPunct="1">
              <a:buFont typeface="Wingdings" pitchFamily="2" charset="2"/>
              <a:buNone/>
            </a:pPr>
            <a:endParaRPr lang="es-ES" sz="3200">
              <a:ea typeface="ＭＳ Ｐゴシック" pitchFamily="34" charset="-128"/>
            </a:endParaRPr>
          </a:p>
          <a:p>
            <a:pPr eaLnBrk="1" hangingPunct="1">
              <a:buFontTx/>
              <a:buChar char="•"/>
            </a:pPr>
            <a:r>
              <a:rPr lang="es-ES" b="0">
                <a:solidFill>
                  <a:schemeClr val="tx1"/>
                </a:solidFill>
                <a:ea typeface="ＭＳ Ｐゴシック" pitchFamily="34" charset="-128"/>
              </a:rPr>
              <a:t>Reducir los factores de riesgo y enfermedad</a:t>
            </a:r>
          </a:p>
          <a:p>
            <a:pPr eaLnBrk="1" hangingPunct="1">
              <a:buFontTx/>
              <a:buChar char="•"/>
            </a:pPr>
            <a:r>
              <a:rPr lang="es-ES" b="0">
                <a:solidFill>
                  <a:schemeClr val="tx1"/>
                </a:solidFill>
                <a:ea typeface="ＭＳ Ｐゴシック" pitchFamily="34" charset="-128"/>
              </a:rPr>
              <a:t>Disminuir las complicaciones de enfermedad</a:t>
            </a:r>
          </a:p>
          <a:p>
            <a:pPr eaLnBrk="1" hangingPunct="1">
              <a:buFontTx/>
              <a:buChar char="•"/>
            </a:pPr>
            <a:r>
              <a:rPr lang="es-ES" b="0">
                <a:solidFill>
                  <a:schemeClr val="tx1"/>
                </a:solidFill>
                <a:ea typeface="ＭＳ Ｐゴシック" pitchFamily="34" charset="-128"/>
              </a:rPr>
              <a:t>Proteger a personas y grupos de agentes agresivos</a:t>
            </a:r>
          </a:p>
        </p:txBody>
      </p:sp>
      <p:sp>
        <p:nvSpPr>
          <p:cNvPr id="118786" name="Rectangle 6"/>
          <p:cNvSpPr>
            <a:spLocks noGrp="1" noRot="1" noChangeArrowheads="1"/>
          </p:cNvSpPr>
          <p:nvPr>
            <p:ph sz="half" idx="2"/>
          </p:nvPr>
        </p:nvSpPr>
        <p:spPr>
          <a:xfrm>
            <a:off x="6024564" y="857250"/>
            <a:ext cx="4643437" cy="534035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s-ES" sz="3200">
                <a:ea typeface="ＭＳ Ｐゴシック" pitchFamily="34" charset="-128"/>
              </a:rPr>
              <a:t>Objetivos Promoción</a:t>
            </a:r>
          </a:p>
          <a:p>
            <a:pPr eaLnBrk="1" hangingPunct="1">
              <a:buFontTx/>
              <a:buNone/>
              <a:defRPr/>
            </a:pPr>
            <a:endParaRPr lang="es-ES" sz="3200">
              <a:ea typeface="ＭＳ Ｐゴシック" pitchFamily="34" charset="-128"/>
            </a:endParaRPr>
          </a:p>
          <a:p>
            <a:pPr eaLnBrk="1" hangingPunct="1">
              <a:buFontTx/>
              <a:buChar char="•"/>
              <a:defRPr/>
            </a:pPr>
            <a:r>
              <a:rPr lang="es-ES" b="0">
                <a:solidFill>
                  <a:schemeClr val="tx1"/>
                </a:solidFill>
                <a:ea typeface="ＭＳ Ｐゴシック" pitchFamily="34" charset="-128"/>
              </a:rPr>
              <a:t>Incidir en determinantes. Cambios en condiciones de vida</a:t>
            </a:r>
          </a:p>
          <a:p>
            <a:pPr eaLnBrk="1" hangingPunct="1">
              <a:buFontTx/>
              <a:buChar char="•"/>
              <a:defRPr/>
            </a:pPr>
            <a:r>
              <a:rPr lang="es-ES" b="0">
                <a:solidFill>
                  <a:schemeClr val="tx1"/>
                </a:solidFill>
                <a:ea typeface="ＭＳ Ｐゴシック" pitchFamily="34" charset="-128"/>
              </a:rPr>
              <a:t>Influir en decisiones de políticas públicas</a:t>
            </a:r>
          </a:p>
          <a:p>
            <a:pPr eaLnBrk="1" hangingPunct="1">
              <a:buFontTx/>
              <a:buChar char="•"/>
              <a:defRPr/>
            </a:pPr>
            <a:r>
              <a:rPr lang="es-ES" b="0">
                <a:solidFill>
                  <a:schemeClr val="tx1"/>
                </a:solidFill>
                <a:ea typeface="ＭＳ Ｐゴシック" pitchFamily="34" charset="-128"/>
              </a:rPr>
              <a:t>Mejorar salud/calidad de vida poblaciones</a:t>
            </a:r>
          </a:p>
          <a:p>
            <a:pPr eaLnBrk="1" hangingPunct="1">
              <a:buFontTx/>
              <a:buChar char="•"/>
              <a:defRPr/>
            </a:pPr>
            <a:r>
              <a:rPr lang="es-ES" b="0">
                <a:solidFill>
                  <a:schemeClr val="tx1"/>
                </a:solidFill>
                <a:ea typeface="ＭＳ Ｐゴシック" pitchFamily="34" charset="-128"/>
              </a:rPr>
              <a:t>Luchar por equidad y justicia social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0" y="31750"/>
            <a:ext cx="9144000" cy="100488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s-ES" sz="360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Promoción vs. Prevención</a:t>
            </a:r>
            <a:br>
              <a:rPr lang="es-ES" sz="360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</a:br>
            <a:r>
              <a:rPr lang="es-ES" sz="360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Enfoques</a:t>
            </a:r>
          </a:p>
        </p:txBody>
      </p:sp>
      <p:sp>
        <p:nvSpPr>
          <p:cNvPr id="38915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1790700" y="1443038"/>
            <a:ext cx="4229100" cy="4716462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s-ES">
                <a:solidFill>
                  <a:schemeClr val="tx1"/>
                </a:solidFill>
                <a:ea typeface="ＭＳ Ｐゴシック" pitchFamily="34" charset="-128"/>
              </a:rPr>
              <a:t>Promoción:</a:t>
            </a:r>
          </a:p>
          <a:p>
            <a:pPr lvl="1" eaLnBrk="1" hangingPunct="1"/>
            <a:r>
              <a:rPr lang="es-ES">
                <a:solidFill>
                  <a:schemeClr val="tx1"/>
                </a:solidFill>
                <a:ea typeface="Arial" pitchFamily="34" charset="0"/>
              </a:rPr>
              <a:t>Enfoque Poblacional</a:t>
            </a:r>
          </a:p>
          <a:p>
            <a:pPr lvl="1" eaLnBrk="1" hangingPunct="1"/>
            <a:r>
              <a:rPr lang="es-ES">
                <a:solidFill>
                  <a:schemeClr val="tx1"/>
                </a:solidFill>
                <a:ea typeface="Arial" pitchFamily="34" charset="0"/>
              </a:rPr>
              <a:t> Enfoque individual menos importante.</a:t>
            </a:r>
          </a:p>
          <a:p>
            <a:pPr lvl="1" eaLnBrk="1" hangingPunct="1"/>
            <a:r>
              <a:rPr lang="es-ES">
                <a:solidFill>
                  <a:schemeClr val="tx1"/>
                </a:solidFill>
                <a:ea typeface="Arial" pitchFamily="34" charset="0"/>
              </a:rPr>
              <a:t>Enfoque Político y Social más importante</a:t>
            </a:r>
          </a:p>
          <a:p>
            <a:pPr lvl="1" eaLnBrk="1" hangingPunct="1"/>
            <a:r>
              <a:rPr lang="es-ES">
                <a:solidFill>
                  <a:schemeClr val="tx1"/>
                </a:solidFill>
                <a:ea typeface="Arial" pitchFamily="34" charset="0"/>
              </a:rPr>
              <a:t>Trabaja con el centro de curva</a:t>
            </a:r>
          </a:p>
          <a:p>
            <a:pPr eaLnBrk="1" hangingPunct="1"/>
            <a:endParaRPr lang="es-ES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sz="half" idx="2"/>
          </p:nvPr>
        </p:nvSpPr>
        <p:spPr>
          <a:xfrm>
            <a:off x="6172200" y="1443038"/>
            <a:ext cx="4229100" cy="4716462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s-ES">
                <a:solidFill>
                  <a:srgbClr val="000000"/>
                </a:solidFill>
                <a:ea typeface="ＭＳ Ｐゴシック" pitchFamily="34" charset="-128"/>
              </a:rPr>
              <a:t>Prevención:</a:t>
            </a:r>
          </a:p>
          <a:p>
            <a:pPr lvl="1">
              <a:defRPr/>
            </a:pPr>
            <a:r>
              <a:rPr lang="es-ES">
                <a:solidFill>
                  <a:srgbClr val="000000"/>
                </a:solidFill>
                <a:ea typeface="Arial" pitchFamily="34" charset="0"/>
              </a:rPr>
              <a:t>Enfoque de riesgo</a:t>
            </a:r>
          </a:p>
          <a:p>
            <a:pPr lvl="1">
              <a:defRPr/>
            </a:pPr>
            <a:r>
              <a:rPr lang="es-ES">
                <a:solidFill>
                  <a:srgbClr val="000000"/>
                </a:solidFill>
                <a:ea typeface="Arial" pitchFamily="34" charset="0"/>
              </a:rPr>
              <a:t>Enfoque individual</a:t>
            </a:r>
          </a:p>
          <a:p>
            <a:pPr lvl="1">
              <a:defRPr/>
            </a:pPr>
            <a:r>
              <a:rPr lang="es-ES">
                <a:solidFill>
                  <a:srgbClr val="000000"/>
                </a:solidFill>
                <a:ea typeface="Arial" pitchFamily="34" charset="0"/>
              </a:rPr>
              <a:t>Trabaja en el extremo de la curva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1819514" y="917981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002060"/>
                </a:solidFill>
              </a:rPr>
              <a:t>Marco conceptual para la salud pública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2020962" y="4189685"/>
            <a:ext cx="2040555" cy="9144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PROMOCIÓN DE LA SALUD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4716122" y="2494390"/>
            <a:ext cx="2644322" cy="9144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PROTECCIÓN SALUD Y PREVENCIÓN DE LA ENFERMEDAD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8106914" y="4239380"/>
            <a:ext cx="2040555" cy="9144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SISTEMAS DE SALUD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1692970" y="5522063"/>
            <a:ext cx="8534011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PRINCIPIOS, ÉTICA, INVESTIGACIÓN Y EVIDENCIA</a:t>
            </a:r>
          </a:p>
        </p:txBody>
      </p:sp>
      <p:sp>
        <p:nvSpPr>
          <p:cNvPr id="17" name="16 Flecha izquierda, derecha y arriba"/>
          <p:cNvSpPr/>
          <p:nvPr/>
        </p:nvSpPr>
        <p:spPr>
          <a:xfrm>
            <a:off x="4126631" y="3443829"/>
            <a:ext cx="3937205" cy="2048417"/>
          </a:xfrm>
          <a:prstGeom prst="leftRightUpArrow">
            <a:avLst/>
          </a:prstGeom>
          <a:solidFill>
            <a:schemeClr val="accent6">
              <a:lumMod val="50000"/>
            </a:schemeClr>
          </a:solidFill>
          <a:ln>
            <a:solidFill>
              <a:srgbClr val="0B4E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>
                    <a:lumMod val="95000"/>
                  </a:schemeClr>
                </a:solidFill>
              </a:rPr>
              <a:t>EPIDEMIOLOGÍA </a:t>
            </a:r>
          </a:p>
          <a:p>
            <a:pPr algn="ctr"/>
            <a:r>
              <a:rPr lang="es-ES" b="1" dirty="0">
                <a:solidFill>
                  <a:schemeClr val="bg1">
                    <a:lumMod val="95000"/>
                  </a:schemeClr>
                </a:solidFill>
              </a:rPr>
              <a:t>(INTELIGENCIA EN SALUD)</a:t>
            </a:r>
          </a:p>
        </p:txBody>
      </p:sp>
      <p:sp>
        <p:nvSpPr>
          <p:cNvPr id="18" name="17 Arco de bloque"/>
          <p:cNvSpPr/>
          <p:nvPr/>
        </p:nvSpPr>
        <p:spPr>
          <a:xfrm>
            <a:off x="1692970" y="1415741"/>
            <a:ext cx="8534011" cy="1563839"/>
          </a:xfrm>
          <a:prstGeom prst="blockArc">
            <a:avLst>
              <a:gd name="adj1" fmla="val 10789301"/>
              <a:gd name="adj2" fmla="val 279167"/>
              <a:gd name="adj3" fmla="val 50000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>
                    <a:lumMod val="95000"/>
                  </a:schemeClr>
                </a:solidFill>
              </a:rPr>
              <a:t>POLÍTICA, LIDERAZGO Y GESTIÓN DEL SISTEMA DE SALUD</a:t>
            </a:r>
          </a:p>
        </p:txBody>
      </p:sp>
    </p:spTree>
    <p:extLst>
      <p:ext uri="{BB962C8B-B14F-4D97-AF65-F5344CB8AC3E}">
        <p14:creationId xmlns:p14="http://schemas.microsoft.com/office/powerpoint/2010/main" val="1406715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3674"/>
            <a:ext cx="9144000" cy="1004888"/>
          </a:xfrm>
          <a:solidFill>
            <a:schemeClr val="accent6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s-ES_tradnl" sz="3200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  <a:t>Formas de Acción en la Salud Pública</a:t>
            </a:r>
            <a:br>
              <a:rPr lang="es-ES_tradnl" sz="3200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</a:br>
            <a:r>
              <a:rPr lang="es-ES_tradnl" sz="3200" dirty="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  <a:t>y la medicina</a:t>
            </a:r>
            <a:endParaRPr lang="es-ES" sz="3200" dirty="0">
              <a:solidFill>
                <a:schemeClr val="bg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379515" y="2560085"/>
            <a:ext cx="7596187" cy="901700"/>
            <a:chOff x="559" y="1184"/>
            <a:chExt cx="4785" cy="568"/>
          </a:xfrm>
        </p:grpSpPr>
        <p:sp>
          <p:nvSpPr>
            <p:cNvPr id="39950" name="Rectangle 3"/>
            <p:cNvSpPr>
              <a:spLocks noChangeArrowheads="1"/>
            </p:cNvSpPr>
            <p:nvPr/>
          </p:nvSpPr>
          <p:spPr bwMode="auto">
            <a:xfrm>
              <a:off x="559" y="1321"/>
              <a:ext cx="2132" cy="431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s-ES_tradnl" sz="2800" b="1">
                  <a:latin typeface="Times New Roman" pitchFamily="18" charset="0"/>
                </a:rPr>
                <a:t>Daños</a:t>
              </a:r>
              <a:endParaRPr lang="es-ES" sz="2800" b="1">
                <a:latin typeface="Times New Roman" pitchFamily="18" charset="0"/>
              </a:endParaRPr>
            </a:p>
          </p:txBody>
        </p:sp>
        <p:grpSp>
          <p:nvGrpSpPr>
            <p:cNvPr id="39951" name="Group 6"/>
            <p:cNvGrpSpPr>
              <a:grpSpLocks/>
            </p:cNvGrpSpPr>
            <p:nvPr/>
          </p:nvGrpSpPr>
          <p:grpSpPr bwMode="auto">
            <a:xfrm>
              <a:off x="2828" y="1184"/>
              <a:ext cx="2516" cy="568"/>
              <a:chOff x="3108" y="1184"/>
              <a:chExt cx="2516" cy="568"/>
            </a:xfrm>
          </p:grpSpPr>
          <p:sp>
            <p:nvSpPr>
              <p:cNvPr id="39952" name="Rectangle 7"/>
              <p:cNvSpPr>
                <a:spLocks noChangeArrowheads="1"/>
              </p:cNvSpPr>
              <p:nvPr/>
            </p:nvSpPr>
            <p:spPr bwMode="auto">
              <a:xfrm>
                <a:off x="3492" y="1184"/>
                <a:ext cx="2132" cy="568"/>
              </a:xfrm>
              <a:prstGeom prst="rect">
                <a:avLst/>
              </a:prstGeom>
              <a:solidFill>
                <a:srgbClr val="FFCC00"/>
              </a:solidFill>
              <a:ln w="12700" cap="sq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s-ES_tradnl" sz="2800" b="1">
                    <a:latin typeface="Times New Roman" pitchFamily="18" charset="0"/>
                  </a:rPr>
                  <a:t>Curación Reparación</a:t>
                </a:r>
              </a:p>
              <a:p>
                <a:pPr algn="ctr"/>
                <a:r>
                  <a:rPr lang="es-ES_tradnl" sz="2800" b="1">
                    <a:latin typeface="Times New Roman" pitchFamily="18" charset="0"/>
                  </a:rPr>
                  <a:t>Rehabilitación</a:t>
                </a:r>
                <a:endParaRPr lang="es-ES" sz="2800" b="1">
                  <a:latin typeface="Times New Roman" pitchFamily="18" charset="0"/>
                </a:endParaRPr>
              </a:p>
            </p:txBody>
          </p:sp>
          <p:sp>
            <p:nvSpPr>
              <p:cNvPr id="39953" name="AutoShape 8"/>
              <p:cNvSpPr>
                <a:spLocks noChangeArrowheads="1"/>
              </p:cNvSpPr>
              <p:nvPr/>
            </p:nvSpPr>
            <p:spPr bwMode="auto">
              <a:xfrm>
                <a:off x="3108" y="1396"/>
                <a:ext cx="272" cy="340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99CC00"/>
              </a:solidFill>
              <a:ln w="12700" cap="sq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s-ES_tradnl"/>
              </a:p>
            </p:txBody>
          </p:sp>
        </p:grp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379515" y="3569736"/>
            <a:ext cx="7596187" cy="684213"/>
            <a:chOff x="559" y="1820"/>
            <a:chExt cx="4785" cy="431"/>
          </a:xfrm>
        </p:grpSpPr>
        <p:sp>
          <p:nvSpPr>
            <p:cNvPr id="39946" name="Rectangle 4"/>
            <p:cNvSpPr>
              <a:spLocks noChangeArrowheads="1"/>
            </p:cNvSpPr>
            <p:nvPr/>
          </p:nvSpPr>
          <p:spPr bwMode="auto">
            <a:xfrm>
              <a:off x="559" y="1820"/>
              <a:ext cx="2132" cy="431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s-ES_tradnl" sz="2800" b="1">
                  <a:latin typeface="Times New Roman" pitchFamily="18" charset="0"/>
                </a:rPr>
                <a:t>Factores de Riesgo</a:t>
              </a:r>
              <a:endParaRPr lang="es-ES" sz="2800" b="1">
                <a:latin typeface="Times New Roman" pitchFamily="18" charset="0"/>
              </a:endParaRPr>
            </a:p>
          </p:txBody>
        </p:sp>
        <p:grpSp>
          <p:nvGrpSpPr>
            <p:cNvPr id="39947" name="Group 9"/>
            <p:cNvGrpSpPr>
              <a:grpSpLocks/>
            </p:cNvGrpSpPr>
            <p:nvPr/>
          </p:nvGrpSpPr>
          <p:grpSpPr bwMode="auto">
            <a:xfrm>
              <a:off x="2836" y="1820"/>
              <a:ext cx="2508" cy="431"/>
              <a:chOff x="3116" y="1820"/>
              <a:chExt cx="2508" cy="431"/>
            </a:xfrm>
          </p:grpSpPr>
          <p:sp>
            <p:nvSpPr>
              <p:cNvPr id="39948" name="Rectangle 10"/>
              <p:cNvSpPr>
                <a:spLocks noChangeArrowheads="1"/>
              </p:cNvSpPr>
              <p:nvPr/>
            </p:nvSpPr>
            <p:spPr bwMode="auto">
              <a:xfrm>
                <a:off x="3492" y="1820"/>
                <a:ext cx="2132" cy="431"/>
              </a:xfrm>
              <a:prstGeom prst="rect">
                <a:avLst/>
              </a:prstGeom>
              <a:solidFill>
                <a:srgbClr val="FFCC00"/>
              </a:solidFill>
              <a:ln w="12700" cap="sq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s-ES_tradnl" sz="2800" b="1">
                    <a:latin typeface="Times New Roman" pitchFamily="18" charset="0"/>
                  </a:rPr>
                  <a:t>Prevención</a:t>
                </a:r>
                <a:endParaRPr lang="es-ES" sz="2800" b="1">
                  <a:latin typeface="Times New Roman" pitchFamily="18" charset="0"/>
                </a:endParaRPr>
              </a:p>
            </p:txBody>
          </p:sp>
          <p:sp>
            <p:nvSpPr>
              <p:cNvPr id="39949" name="AutoShape 11"/>
              <p:cNvSpPr>
                <a:spLocks noChangeArrowheads="1"/>
              </p:cNvSpPr>
              <p:nvPr/>
            </p:nvSpPr>
            <p:spPr bwMode="auto">
              <a:xfrm>
                <a:off x="3116" y="1880"/>
                <a:ext cx="272" cy="340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99CC00"/>
              </a:solidFill>
              <a:ln w="12700" cap="sq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s-ES_tradnl"/>
              </a:p>
            </p:txBody>
          </p:sp>
        </p:grp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379515" y="4361898"/>
            <a:ext cx="7596187" cy="684212"/>
            <a:chOff x="559" y="2319"/>
            <a:chExt cx="4785" cy="431"/>
          </a:xfrm>
        </p:grpSpPr>
        <p:sp>
          <p:nvSpPr>
            <p:cNvPr id="39942" name="Rectangle 5"/>
            <p:cNvSpPr>
              <a:spLocks noChangeArrowheads="1"/>
            </p:cNvSpPr>
            <p:nvPr/>
          </p:nvSpPr>
          <p:spPr bwMode="auto">
            <a:xfrm>
              <a:off x="559" y="2319"/>
              <a:ext cx="2132" cy="431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s-ES_tradnl" sz="2800" b="1">
                  <a:latin typeface="Times New Roman" pitchFamily="18" charset="0"/>
                </a:rPr>
                <a:t>Determinantes</a:t>
              </a:r>
              <a:endParaRPr lang="es-ES" sz="2800" b="1">
                <a:latin typeface="Times New Roman" pitchFamily="18" charset="0"/>
              </a:endParaRPr>
            </a:p>
          </p:txBody>
        </p:sp>
        <p:grpSp>
          <p:nvGrpSpPr>
            <p:cNvPr id="39943" name="Group 12"/>
            <p:cNvGrpSpPr>
              <a:grpSpLocks/>
            </p:cNvGrpSpPr>
            <p:nvPr/>
          </p:nvGrpSpPr>
          <p:grpSpPr bwMode="auto">
            <a:xfrm>
              <a:off x="2828" y="2319"/>
              <a:ext cx="2516" cy="431"/>
              <a:chOff x="3108" y="2319"/>
              <a:chExt cx="2516" cy="431"/>
            </a:xfrm>
          </p:grpSpPr>
          <p:sp>
            <p:nvSpPr>
              <p:cNvPr id="39944" name="Rectangle 13"/>
              <p:cNvSpPr>
                <a:spLocks noChangeArrowheads="1"/>
              </p:cNvSpPr>
              <p:nvPr/>
            </p:nvSpPr>
            <p:spPr bwMode="auto">
              <a:xfrm>
                <a:off x="3492" y="2319"/>
                <a:ext cx="2132" cy="431"/>
              </a:xfrm>
              <a:prstGeom prst="rect">
                <a:avLst/>
              </a:prstGeom>
              <a:solidFill>
                <a:srgbClr val="FFCC00"/>
              </a:solidFill>
              <a:ln w="12700" cap="sq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s-ES_tradnl" sz="2800" b="1">
                    <a:latin typeface="Times New Roman" pitchFamily="18" charset="0"/>
                  </a:rPr>
                  <a:t>Promoción</a:t>
                </a:r>
                <a:endParaRPr lang="es-ES" sz="2800" b="1">
                  <a:latin typeface="Times New Roman" pitchFamily="18" charset="0"/>
                </a:endParaRPr>
              </a:p>
            </p:txBody>
          </p:sp>
          <p:sp>
            <p:nvSpPr>
              <p:cNvPr id="39945" name="AutoShape 14"/>
              <p:cNvSpPr>
                <a:spLocks noChangeArrowheads="1"/>
              </p:cNvSpPr>
              <p:nvPr/>
            </p:nvSpPr>
            <p:spPr bwMode="auto">
              <a:xfrm>
                <a:off x="3108" y="2385"/>
                <a:ext cx="272" cy="340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99CC00"/>
              </a:solidFill>
              <a:ln w="12700" cap="sq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s-ES_tradnl"/>
              </a:p>
            </p:txBody>
          </p:sp>
        </p:grp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8AC49B79-7257-4D90-B4D2-90C4D7968A59}"/>
              </a:ext>
            </a:extLst>
          </p:cNvPr>
          <p:cNvSpPr/>
          <p:nvPr/>
        </p:nvSpPr>
        <p:spPr>
          <a:xfrm>
            <a:off x="1586702" y="1909963"/>
            <a:ext cx="93487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002060"/>
                </a:solidFill>
              </a:rPr>
              <a:t>“El arte y la ciencia de prevenir enfermedades, prolongar la vida y promover la salud a través de los esfuerzos organizados de la sociedad”</a:t>
            </a:r>
          </a:p>
          <a:p>
            <a:pPr algn="r"/>
            <a:endParaRPr lang="es-ES" sz="2000" dirty="0">
              <a:solidFill>
                <a:srgbClr val="002060"/>
              </a:solidFill>
            </a:endParaRPr>
          </a:p>
          <a:p>
            <a:pPr algn="r"/>
            <a:endParaRPr lang="es-ES" sz="2000" dirty="0">
              <a:solidFill>
                <a:srgbClr val="002060"/>
              </a:solidFill>
            </a:endParaRPr>
          </a:p>
          <a:p>
            <a:pPr algn="r"/>
            <a:r>
              <a:rPr lang="es-ES" sz="2000" dirty="0">
                <a:solidFill>
                  <a:srgbClr val="002060"/>
                </a:solidFill>
              </a:rPr>
              <a:t>Organización Mundial de la Salud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EC7993E5-817F-4820-B3B7-5B46CBD9777F}"/>
              </a:ext>
            </a:extLst>
          </p:cNvPr>
          <p:cNvSpPr/>
          <p:nvPr/>
        </p:nvSpPr>
        <p:spPr>
          <a:xfrm>
            <a:off x="2025241" y="907973"/>
            <a:ext cx="2847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dirty="0">
                <a:solidFill>
                  <a:srgbClr val="002060"/>
                </a:solidFill>
              </a:rPr>
              <a:t>Salud pública</a:t>
            </a:r>
            <a:endParaRPr lang="es-ES" sz="3200" b="1" dirty="0"/>
          </a:p>
        </p:txBody>
      </p:sp>
    </p:spTree>
    <p:extLst>
      <p:ext uri="{BB962C8B-B14F-4D97-AF65-F5344CB8AC3E}">
        <p14:creationId xmlns:p14="http://schemas.microsoft.com/office/powerpoint/2010/main" val="1048659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668103B-E0D9-43FA-A024-84A4C7CA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172" y="2978458"/>
            <a:ext cx="4026644" cy="292997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6A844C9-9FDA-4D23-A51A-9F644CAF07DE}"/>
              </a:ext>
            </a:extLst>
          </p:cNvPr>
          <p:cNvSpPr txBox="1"/>
          <p:nvPr/>
        </p:nvSpPr>
        <p:spPr>
          <a:xfrm>
            <a:off x="516293" y="409578"/>
            <a:ext cx="10506269" cy="4834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VE" sz="3600" b="1" dirty="0">
                <a:solidFill>
                  <a:srgbClr val="002060"/>
                </a:solidFill>
              </a:rPr>
              <a:t>Las metas en “salud pública”</a:t>
            </a:r>
            <a:r>
              <a:rPr lang="es-VE" sz="2800" dirty="0">
                <a:solidFill>
                  <a:srgbClr val="002060"/>
                </a:solidFill>
              </a:rPr>
              <a:t>, bajo esta perspectiva, se pueden resumir en las siguientes cuatro:</a:t>
            </a:r>
          </a:p>
          <a:p>
            <a:endParaRPr lang="es-VE" sz="2800" dirty="0">
              <a:solidFill>
                <a:srgbClr val="002060"/>
              </a:solidFill>
            </a:endParaRP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s-VE" sz="2800" dirty="0">
                <a:solidFill>
                  <a:srgbClr val="002060"/>
                </a:solidFill>
              </a:rPr>
              <a:t>Salud para todos (Equidad)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s-VE" sz="2800" dirty="0">
                <a:solidFill>
                  <a:srgbClr val="002060"/>
                </a:solidFill>
              </a:rPr>
              <a:t>Calidad (mejorar el bienestar)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s-VE" sz="2800" dirty="0">
                <a:solidFill>
                  <a:srgbClr val="002060"/>
                </a:solidFill>
              </a:rPr>
              <a:t>Longevidad (evitar las muertes prematuras)</a:t>
            </a:r>
          </a:p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s-VE" sz="2800" dirty="0">
                <a:solidFill>
                  <a:srgbClr val="002060"/>
                </a:solidFill>
              </a:rPr>
              <a:t>Sumar salud a la vida (reducir la enfermedad)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3611E1-2A3D-4EBA-8139-680F9B7EF975}"/>
              </a:ext>
            </a:extLst>
          </p:cNvPr>
          <p:cNvSpPr txBox="1"/>
          <p:nvPr/>
        </p:nvSpPr>
        <p:spPr>
          <a:xfrm>
            <a:off x="1000125" y="6211669"/>
            <a:ext cx="1167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VE" sz="1400" i="1" dirty="0">
                <a:solidFill>
                  <a:srgbClr val="002060"/>
                </a:solidFill>
              </a:rPr>
              <a:t>Módulos de principios de epidemiología…</a:t>
            </a:r>
          </a:p>
          <a:p>
            <a:r>
              <a:rPr lang="es-VE" sz="1400" i="1" dirty="0">
                <a:solidFill>
                  <a:srgbClr val="002060"/>
                </a:solidFill>
              </a:rPr>
              <a:t>https://www.easp.es/blogmsp/2017/10/29/la-carta-de-ottawa-el-salto-hacia-el-cambio-de-paradigma-o-una-utopia/</a:t>
            </a:r>
          </a:p>
        </p:txBody>
      </p:sp>
    </p:spTree>
    <p:extLst>
      <p:ext uri="{BB962C8B-B14F-4D97-AF65-F5344CB8AC3E}">
        <p14:creationId xmlns:p14="http://schemas.microsoft.com/office/powerpoint/2010/main" val="4276632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1FDD5F1-6927-896B-4C13-F93186B69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3" t="13640" r="30425" b="64603"/>
          <a:stretch/>
        </p:blipFill>
        <p:spPr>
          <a:xfrm>
            <a:off x="1287517" y="388884"/>
            <a:ext cx="9616965" cy="172369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C4B3DDA-3031-5ED5-8CFD-4638920DC02A}"/>
              </a:ext>
            </a:extLst>
          </p:cNvPr>
          <p:cNvSpPr/>
          <p:nvPr/>
        </p:nvSpPr>
        <p:spPr>
          <a:xfrm>
            <a:off x="1534510" y="2112580"/>
            <a:ext cx="9228084" cy="1723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6DB7FA-B106-B07A-41D8-FA3083BE2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3" t="62348" r="34828" b="5594"/>
          <a:stretch/>
        </p:blipFill>
        <p:spPr>
          <a:xfrm>
            <a:off x="1082521" y="2286000"/>
            <a:ext cx="10983396" cy="310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7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93DAB92-E527-45AA-9A05-F47183529C99}"/>
              </a:ext>
            </a:extLst>
          </p:cNvPr>
          <p:cNvSpPr txBox="1"/>
          <p:nvPr/>
        </p:nvSpPr>
        <p:spPr>
          <a:xfrm>
            <a:off x="7120811" y="2404150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VE" b="0" i="0" dirty="0">
                <a:solidFill>
                  <a:srgbClr val="002060"/>
                </a:solidFill>
                <a:effectLst/>
                <a:latin typeface="Lato" panose="020F0502020204030203" pitchFamily="34" charset="0"/>
              </a:rPr>
              <a:t>Rudolf Virchow (1821-1902)</a:t>
            </a:r>
            <a:endParaRPr lang="es-VE" dirty="0">
              <a:solidFill>
                <a:srgbClr val="00206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B2949F9-6ED5-4FC3-8BE8-576158508DDD}"/>
              </a:ext>
            </a:extLst>
          </p:cNvPr>
          <p:cNvSpPr txBox="1"/>
          <p:nvPr/>
        </p:nvSpPr>
        <p:spPr>
          <a:xfrm>
            <a:off x="1496398" y="641936"/>
            <a:ext cx="91992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i="0" dirty="0">
                <a:solidFill>
                  <a:srgbClr val="002060"/>
                </a:solidFill>
                <a:effectLst/>
                <a:latin typeface="Lato" panose="020F0502020204030203" pitchFamily="34" charset="0"/>
              </a:rPr>
              <a:t>“La medicina es una ciencia social y la política no es más que medicina en una escala más amplia”</a:t>
            </a:r>
            <a:endParaRPr lang="es-VE" sz="3200" dirty="0">
              <a:solidFill>
                <a:srgbClr val="00206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CBEED78-75EC-4D04-962B-44DEE836E8CC}"/>
              </a:ext>
            </a:extLst>
          </p:cNvPr>
          <p:cNvSpPr txBox="1"/>
          <p:nvPr/>
        </p:nvSpPr>
        <p:spPr>
          <a:xfrm>
            <a:off x="1219199" y="6354883"/>
            <a:ext cx="118032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VE" sz="1100" i="1" dirty="0">
                <a:solidFill>
                  <a:srgbClr val="002060"/>
                </a:solidFill>
              </a:rPr>
              <a:t>https://biopolitica.net/2018/12/11/virchow-medicina-social-como-biopolitica/#:~:text=La%20medicina%20social%20como%20forma%20de%20Biopol%C3%ADtica.,-Fecha%3A%2011%20diciembre&amp;text=En%20tanto%20que%20la%20enfermedad,comprometerse%20en%20la%20acci%C3%B3n%20pol%C3%ADtica.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8D4514E-93F6-4426-A17A-483F0D98F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68" y="2284891"/>
            <a:ext cx="3859958" cy="216685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CDC4297-ED8E-4ECC-B24F-3152C3041250}"/>
              </a:ext>
            </a:extLst>
          </p:cNvPr>
          <p:cNvSpPr txBox="1"/>
          <p:nvPr/>
        </p:nvSpPr>
        <p:spPr>
          <a:xfrm>
            <a:off x="1878173" y="4935521"/>
            <a:ext cx="8817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i="0" dirty="0">
                <a:solidFill>
                  <a:srgbClr val="002060"/>
                </a:solidFill>
                <a:effectLst/>
                <a:latin typeface="-apple-system"/>
              </a:rPr>
              <a:t>„Más le temo a la pobreza que al bacilo de Koch.“</a:t>
            </a:r>
            <a:endParaRPr lang="es-VE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891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9DB535EE-F584-855E-580F-766BC10E0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485" y="847069"/>
            <a:ext cx="1133102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altLang="es-VE" sz="3200" b="1" dirty="0">
                <a:solidFill>
                  <a:srgbClr val="002060"/>
                </a:solidFill>
                <a:latin typeface="Arial" panose="020B0604020202020204" pitchFamily="34" charset="0"/>
              </a:rPr>
              <a:t>Ética Médica es parte de la ética general que aplica </a:t>
            </a:r>
          </a:p>
          <a:p>
            <a:pPr algn="ctr"/>
            <a:r>
              <a:rPr lang="es-MX" altLang="es-VE" sz="3200" b="1" dirty="0">
                <a:solidFill>
                  <a:srgbClr val="002060"/>
                </a:solidFill>
                <a:latin typeface="Arial" panose="020B0604020202020204" pitchFamily="34" charset="0"/>
              </a:rPr>
              <a:t>el producto del estudio de la moral, los principios, </a:t>
            </a:r>
          </a:p>
          <a:p>
            <a:pPr algn="ctr"/>
            <a:r>
              <a:rPr lang="es-MX" altLang="es-VE" sz="3200" b="1" dirty="0">
                <a:solidFill>
                  <a:srgbClr val="002060"/>
                </a:solidFill>
                <a:latin typeface="Arial" panose="020B0604020202020204" pitchFamily="34" charset="0"/>
              </a:rPr>
              <a:t>a las situaciones que se presentan </a:t>
            </a:r>
          </a:p>
          <a:p>
            <a:pPr algn="ctr"/>
            <a:r>
              <a:rPr lang="es-MX" altLang="es-VE" sz="3200" b="1" dirty="0">
                <a:solidFill>
                  <a:srgbClr val="002060"/>
                </a:solidFill>
                <a:latin typeface="Arial" panose="020B0604020202020204" pitchFamily="34" charset="0"/>
              </a:rPr>
              <a:t>en el campo de la medicina.</a:t>
            </a:r>
            <a:endParaRPr lang="es-ES" altLang="es-VE" sz="32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4">
            <a:hlinkClick r:id="rId2"/>
            <a:extLst>
              <a:ext uri="{FF2B5EF4-FFF2-40B4-BE49-F238E27FC236}">
                <a16:creationId xmlns:a16="http://schemas.microsoft.com/office/drawing/2014/main" id="{76E96C96-07E6-4387-1C05-AC3A27248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6" y="3250324"/>
            <a:ext cx="30194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16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6FD45514-00CA-3981-4A9E-9E3D48A16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886" y="2380595"/>
            <a:ext cx="6172200" cy="33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s-MX" altLang="es-VE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  <a:buFontTx/>
              <a:buBlip>
                <a:blip r:embed="rId2"/>
              </a:buBlip>
            </a:pPr>
            <a:r>
              <a:rPr lang="es-MX" altLang="es-VE" sz="4000" b="1" dirty="0">
                <a:solidFill>
                  <a:srgbClr val="002060"/>
                </a:solidFill>
                <a:latin typeface="Arial" panose="020B0604020202020204" pitchFamily="34" charset="0"/>
              </a:rPr>
              <a:t>No Maleficencia</a:t>
            </a:r>
          </a:p>
          <a:p>
            <a:pPr>
              <a:lnSpc>
                <a:spcPct val="125000"/>
              </a:lnSpc>
              <a:buBlip>
                <a:blip r:embed="rId2"/>
              </a:buBlip>
            </a:pPr>
            <a:r>
              <a:rPr lang="es-MX" altLang="es-VE" sz="4000" b="1" dirty="0">
                <a:solidFill>
                  <a:srgbClr val="002060"/>
                </a:solidFill>
                <a:latin typeface="Arial" panose="020B0604020202020204" pitchFamily="34" charset="0"/>
              </a:rPr>
              <a:t>Autonomía</a:t>
            </a:r>
          </a:p>
          <a:p>
            <a:pPr>
              <a:lnSpc>
                <a:spcPct val="125000"/>
              </a:lnSpc>
              <a:buFontTx/>
              <a:buBlip>
                <a:blip r:embed="rId2"/>
              </a:buBlip>
            </a:pPr>
            <a:r>
              <a:rPr lang="es-MX" altLang="es-VE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Beneficencia</a:t>
            </a:r>
          </a:p>
          <a:p>
            <a:pPr>
              <a:lnSpc>
                <a:spcPct val="125000"/>
              </a:lnSpc>
              <a:buFontTx/>
              <a:buBlip>
                <a:blip r:embed="rId2"/>
              </a:buBlip>
            </a:pPr>
            <a:r>
              <a:rPr lang="es-MX" altLang="es-VE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Justicia</a:t>
            </a:r>
            <a:endParaRPr lang="es-ES" altLang="es-VE" sz="4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D70D709A-122C-F00E-A8C6-56253750F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37" y="390801"/>
            <a:ext cx="5287025" cy="14850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s-MX" altLang="es-VE" sz="4000" b="1" dirty="0">
                <a:solidFill>
                  <a:schemeClr val="hlink"/>
                </a:solidFill>
                <a:latin typeface="Arial" panose="020B0604020202020204" pitchFamily="34" charset="0"/>
              </a:rPr>
              <a:t>Principios de la ética</a:t>
            </a:r>
          </a:p>
          <a:p>
            <a:r>
              <a:rPr lang="es-MX" altLang="es-VE" sz="4000" b="1" dirty="0">
                <a:solidFill>
                  <a:schemeClr val="hlink"/>
                </a:solidFill>
                <a:latin typeface="Arial" panose="020B0604020202020204" pitchFamily="34" charset="0"/>
              </a:rPr>
              <a:t>medicina</a:t>
            </a:r>
          </a:p>
          <a:p>
            <a:r>
              <a:rPr lang="es-MX" altLang="es-VE" sz="1050" b="1" dirty="0">
                <a:solidFill>
                  <a:schemeClr val="hlink"/>
                </a:solidFill>
                <a:latin typeface="Arial" panose="020B0604020202020204" pitchFamily="34" charset="0"/>
              </a:rPr>
              <a:t>Beauchamp &amp; Childress</a:t>
            </a:r>
            <a:endParaRPr lang="es-ES" altLang="es-VE" sz="1050" b="1" dirty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3A6EC3F-7CB8-71E7-C104-589E98BC5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717" y="898633"/>
            <a:ext cx="5715000" cy="5715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11B5391-2CDD-B5F9-609D-487440C670B2}"/>
              </a:ext>
            </a:extLst>
          </p:cNvPr>
          <p:cNvSpPr txBox="1"/>
          <p:nvPr/>
        </p:nvSpPr>
        <p:spPr>
          <a:xfrm>
            <a:off x="160283" y="1875823"/>
            <a:ext cx="5939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</a:rPr>
              <a:t>Interacción médico – paciente - familia</a:t>
            </a:r>
            <a:endParaRPr lang="es-VE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CABC152-F067-C58B-898E-3E7A755AE4FC}"/>
              </a:ext>
            </a:extLst>
          </p:cNvPr>
          <p:cNvSpPr txBox="1"/>
          <p:nvPr/>
        </p:nvSpPr>
        <p:spPr>
          <a:xfrm>
            <a:off x="261850" y="2674935"/>
            <a:ext cx="561307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Interdependencia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ES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Participación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ES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Información científica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ES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Y otros</a:t>
            </a:r>
            <a:endParaRPr lang="es-VE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8747F4C-D623-04F2-FDDA-5D8CA26F9B2A}"/>
              </a:ext>
            </a:extLst>
          </p:cNvPr>
          <p:cNvSpPr txBox="1"/>
          <p:nvPr/>
        </p:nvSpPr>
        <p:spPr>
          <a:xfrm>
            <a:off x="261850" y="1633580"/>
            <a:ext cx="6273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</a:rPr>
              <a:t>Interacción con institutos y comunidades</a:t>
            </a:r>
            <a:endParaRPr lang="es-VE" sz="2800" b="1" dirty="0">
              <a:solidFill>
                <a:srgbClr val="002060"/>
              </a:solidFill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0692EE7-026C-7FC7-3931-FC0C2E1A9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50" y="129056"/>
            <a:ext cx="5287025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s-MX" altLang="es-VE" sz="4000" b="1" dirty="0">
                <a:solidFill>
                  <a:schemeClr val="hlink"/>
                </a:solidFill>
                <a:latin typeface="Arial" panose="020B0604020202020204" pitchFamily="34" charset="0"/>
              </a:rPr>
              <a:t>Principios de la ética</a:t>
            </a:r>
            <a:endParaRPr lang="es-ES" altLang="es-VE" sz="1050" b="1" dirty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r>
              <a:rPr lang="es-ES" altLang="es-VE" sz="4000" b="1" dirty="0">
                <a:solidFill>
                  <a:schemeClr val="hlink"/>
                </a:solidFill>
                <a:latin typeface="Arial" panose="020B0604020202020204" pitchFamily="34" charset="0"/>
              </a:rPr>
              <a:t>Salud Pública</a:t>
            </a:r>
            <a:endParaRPr lang="es-MX" altLang="es-VE" sz="13800" b="1" dirty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BBF8A6-05D0-8BA7-2C45-D9C52111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32" y="2567152"/>
            <a:ext cx="5859518" cy="292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645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0299EDD-92A7-A0E4-8E34-A5BA036C4E1A}"/>
              </a:ext>
            </a:extLst>
          </p:cNvPr>
          <p:cNvSpPr txBox="1"/>
          <p:nvPr/>
        </p:nvSpPr>
        <p:spPr>
          <a:xfrm>
            <a:off x="3531476" y="1817441"/>
            <a:ext cx="840794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ES" sz="2600" dirty="0">
                <a:solidFill>
                  <a:srgbClr val="002060"/>
                </a:solidFill>
              </a:rPr>
              <a:t>La prevención de la enfermedad y la promoción de la salud</a:t>
            </a:r>
          </a:p>
          <a:p>
            <a:pPr marL="342900" indent="-342900">
              <a:buAutoNum type="arabicPeriod"/>
            </a:pPr>
            <a:endParaRPr lang="es-ES" sz="26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s-ES" sz="2600" dirty="0">
                <a:solidFill>
                  <a:srgbClr val="002060"/>
                </a:solidFill>
              </a:rPr>
              <a:t>El alivio del dolor y sufrimiento causado por enfermedades</a:t>
            </a:r>
          </a:p>
          <a:p>
            <a:pPr marL="342900" indent="-342900">
              <a:buAutoNum type="arabicPeriod"/>
            </a:pPr>
            <a:endParaRPr lang="es-ES" sz="26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s-ES" sz="2600" dirty="0">
                <a:solidFill>
                  <a:srgbClr val="002060"/>
                </a:solidFill>
              </a:rPr>
              <a:t>El cuidado y curación de quienes padecen enfermedad, y el cuidado de los que no pueden ser curados </a:t>
            </a:r>
          </a:p>
          <a:p>
            <a:pPr marL="342900" indent="-342900">
              <a:buAutoNum type="arabicPeriod"/>
            </a:pPr>
            <a:endParaRPr lang="es-ES" sz="26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s-ES" sz="2600" dirty="0">
                <a:solidFill>
                  <a:srgbClr val="002060"/>
                </a:solidFill>
              </a:rPr>
              <a:t>Prevenir la muerte prematura y posibilitar una muerte en paz</a:t>
            </a:r>
            <a:endParaRPr lang="es-VE" sz="2600" dirty="0">
              <a:solidFill>
                <a:srgbClr val="00206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52A133-5B76-478B-77AA-DE9A25BBB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77" y="1190625"/>
            <a:ext cx="3152775" cy="44767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EDFD6CD-5CC6-FED9-7E73-C1C628326E0A}"/>
              </a:ext>
            </a:extLst>
          </p:cNvPr>
          <p:cNvSpPr txBox="1"/>
          <p:nvPr/>
        </p:nvSpPr>
        <p:spPr>
          <a:xfrm>
            <a:off x="4771696" y="496942"/>
            <a:ext cx="480605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002060"/>
                </a:solidFill>
              </a:rPr>
              <a:t>LOS FINES DE LA MEDICINA</a:t>
            </a:r>
            <a:endParaRPr lang="es-VE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7684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SCALA CONTÍNUA DE LA SALU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6328"/>
            <a:ext cx="9149513" cy="6525344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1524000" y="652534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http://www.saludmed.com/Bienestar/Cap1/Sal-Bien.html</a:t>
            </a:r>
          </a:p>
        </p:txBody>
      </p:sp>
    </p:spTree>
    <p:extLst>
      <p:ext uri="{BB962C8B-B14F-4D97-AF65-F5344CB8AC3E}">
        <p14:creationId xmlns:p14="http://schemas.microsoft.com/office/powerpoint/2010/main" val="1545019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F545D10-BA5A-00FF-3E8F-5F6CC9B5F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689" y="327231"/>
            <a:ext cx="2989187" cy="6345229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FFCAC78-9764-C0B0-5411-844E5518F0A5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519220"/>
          <a:ext cx="3667678" cy="4716461"/>
        </p:xfrm>
        <a:graphic>
          <a:graphicData uri="http://schemas.openxmlformats.org/drawingml/2006/table">
            <a:tbl>
              <a:tblPr/>
              <a:tblGrid>
                <a:gridCol w="1129429">
                  <a:extLst>
                    <a:ext uri="{9D8B030D-6E8A-4147-A177-3AD203B41FA5}">
                      <a16:colId xmlns:a16="http://schemas.microsoft.com/office/drawing/2014/main" val="3018691314"/>
                    </a:ext>
                  </a:extLst>
                </a:gridCol>
                <a:gridCol w="2538249">
                  <a:extLst>
                    <a:ext uri="{9D8B030D-6E8A-4147-A177-3AD203B41FA5}">
                      <a16:colId xmlns:a16="http://schemas.microsoft.com/office/drawing/2014/main" val="3032723416"/>
                    </a:ext>
                  </a:extLst>
                </a:gridCol>
              </a:tblGrid>
              <a:tr h="269512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s-VE" sz="1300">
                          <a:solidFill>
                            <a:srgbClr val="FFFFFF"/>
                          </a:solidFill>
                          <a:effectLst/>
                        </a:rPr>
                        <a:t>Información personal</a:t>
                      </a:r>
                    </a:p>
                  </a:txBody>
                  <a:tcPr marL="67378" marR="67378" marT="33689" marB="33689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1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372585"/>
                  </a:ext>
                </a:extLst>
              </a:tr>
              <a:tr h="875915">
                <a:tc>
                  <a:txBody>
                    <a:bodyPr/>
                    <a:lstStyle/>
                    <a:p>
                      <a:pPr algn="l" fontAlgn="t"/>
                      <a:r>
                        <a:rPr lang="es-VE" sz="1300" dirty="0">
                          <a:effectLst/>
                        </a:rPr>
                        <a:t>Nombre en hebreo</a:t>
                      </a:r>
                    </a:p>
                  </a:txBody>
                  <a:tcPr marL="67378" marR="67378" marT="33689" marB="33689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he-IL" sz="1300">
                          <a:effectLst/>
                        </a:rPr>
                        <a:t>מתושלח </a:t>
                      </a:r>
                    </a:p>
                  </a:txBody>
                  <a:tcPr marL="67378" marR="67378" marT="33689" marB="33689" anchor="ctr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757913"/>
                  </a:ext>
                </a:extLst>
              </a:tr>
              <a:tr h="673780">
                <a:tc>
                  <a:txBody>
                    <a:bodyPr/>
                    <a:lstStyle/>
                    <a:p>
                      <a:pPr algn="l" fontAlgn="t"/>
                      <a:r>
                        <a:rPr lang="es-VE" sz="1300">
                          <a:effectLst/>
                        </a:rPr>
                        <a:t>Nacimiento</a:t>
                      </a:r>
                    </a:p>
                  </a:txBody>
                  <a:tcPr marL="67378" marR="67378" marT="33689" marB="33689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VE" sz="1300">
                          <a:effectLst/>
                        </a:rPr>
                        <a:t>3074 a. C</a:t>
                      </a:r>
                      <a:br>
                        <a:rPr lang="es-VE" sz="1300">
                          <a:effectLst/>
                        </a:rPr>
                      </a:br>
                      <a:r>
                        <a:rPr lang="es-VE" sz="1300" u="none" strike="noStrike">
                          <a:solidFill>
                            <a:srgbClr val="3366CC"/>
                          </a:solidFill>
                          <a:effectLst/>
                          <a:hlinkClick r:id="rId3" tooltip="Antiguo Oriente Próximo"/>
                        </a:rPr>
                        <a:t>Antiguo Oriente Próximo</a:t>
                      </a:r>
                      <a:r>
                        <a:rPr lang="es-VE" sz="1300">
                          <a:effectLst/>
                        </a:rPr>
                        <a:t> </a:t>
                      </a:r>
                    </a:p>
                  </a:txBody>
                  <a:tcPr marL="67378" marR="67378" marT="33689" marB="33689" anchor="ctr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242847"/>
                  </a:ext>
                </a:extLst>
              </a:tr>
              <a:tr h="673780">
                <a:tc>
                  <a:txBody>
                    <a:bodyPr/>
                    <a:lstStyle/>
                    <a:p>
                      <a:pPr algn="l" fontAlgn="t"/>
                      <a:r>
                        <a:rPr lang="es-VE" sz="1300" dirty="0">
                          <a:effectLst/>
                        </a:rPr>
                        <a:t>Fallecimiento</a:t>
                      </a:r>
                    </a:p>
                  </a:txBody>
                  <a:tcPr marL="67378" marR="67378" marT="33689" marB="33689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ES" sz="1300">
                          <a:effectLst/>
                        </a:rPr>
                        <a:t>2105 a. C (969 años)</a:t>
                      </a:r>
                    </a:p>
                  </a:txBody>
                  <a:tcPr marL="67378" marR="67378" marT="33689" marB="33689" anchor="ctr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668824"/>
                  </a:ext>
                </a:extLst>
              </a:tr>
              <a:tr h="269512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s-VE" sz="1300">
                          <a:solidFill>
                            <a:srgbClr val="FFFFFF"/>
                          </a:solidFill>
                          <a:effectLst/>
                        </a:rPr>
                        <a:t>Familia</a:t>
                      </a:r>
                    </a:p>
                  </a:txBody>
                  <a:tcPr marL="67378" marR="67378" marT="33689" marB="33689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1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910020"/>
                  </a:ext>
                </a:extLst>
              </a:tr>
              <a:tr h="269512">
                <a:tc>
                  <a:txBody>
                    <a:bodyPr/>
                    <a:lstStyle/>
                    <a:p>
                      <a:pPr algn="l" fontAlgn="t"/>
                      <a:r>
                        <a:rPr lang="es-VE" sz="1300">
                          <a:effectLst/>
                        </a:rPr>
                        <a:t>Padre</a:t>
                      </a:r>
                    </a:p>
                  </a:txBody>
                  <a:tcPr marL="67378" marR="67378" marT="33689" marB="33689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VE" sz="1300" u="sng">
                          <a:solidFill>
                            <a:srgbClr val="FAA700"/>
                          </a:solidFill>
                          <a:effectLst/>
                          <a:hlinkClick r:id="rId4"/>
                        </a:rPr>
                        <a:t>Enoc</a:t>
                      </a:r>
                      <a:r>
                        <a:rPr lang="es-VE" sz="1300">
                          <a:effectLst/>
                        </a:rPr>
                        <a:t> </a:t>
                      </a:r>
                    </a:p>
                  </a:txBody>
                  <a:tcPr marL="67378" marR="67378" marT="33689" marB="33689" anchor="ctr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166094"/>
                  </a:ext>
                </a:extLst>
              </a:tr>
              <a:tr h="471646">
                <a:tc>
                  <a:txBody>
                    <a:bodyPr/>
                    <a:lstStyle/>
                    <a:p>
                      <a:pPr algn="l" fontAlgn="t"/>
                      <a:r>
                        <a:rPr lang="es-VE" sz="1300">
                          <a:effectLst/>
                        </a:rPr>
                        <a:t>Cónyuge</a:t>
                      </a:r>
                    </a:p>
                  </a:txBody>
                  <a:tcPr marL="67378" marR="67378" marT="33689" marB="33689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VE" sz="1300">
                          <a:effectLst/>
                        </a:rPr>
                        <a:t>Edna </a:t>
                      </a:r>
                    </a:p>
                  </a:txBody>
                  <a:tcPr marL="67378" marR="67378" marT="33689" marB="33689" anchor="ctr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818616"/>
                  </a:ext>
                </a:extLst>
              </a:tr>
              <a:tr h="269512">
                <a:tc>
                  <a:txBody>
                    <a:bodyPr/>
                    <a:lstStyle/>
                    <a:p>
                      <a:pPr algn="l" fontAlgn="t"/>
                      <a:r>
                        <a:rPr lang="es-VE" sz="1300">
                          <a:effectLst/>
                        </a:rPr>
                        <a:t>Hijos</a:t>
                      </a:r>
                    </a:p>
                  </a:txBody>
                  <a:tcPr marL="67378" marR="67378" marT="33689" marB="33689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VE" sz="1300" u="none" strike="noStrike">
                          <a:solidFill>
                            <a:srgbClr val="3366CC"/>
                          </a:solidFill>
                          <a:effectLst/>
                          <a:hlinkClick r:id="rId5" tooltip="Lamec (descendiente de Set)"/>
                        </a:rPr>
                        <a:t>Lamech</a:t>
                      </a:r>
                      <a:r>
                        <a:rPr lang="es-VE" sz="1300">
                          <a:effectLst/>
                        </a:rPr>
                        <a:t> </a:t>
                      </a:r>
                    </a:p>
                  </a:txBody>
                  <a:tcPr marL="67378" marR="67378" marT="33689" marB="33689" anchor="ctr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943872"/>
                  </a:ext>
                </a:extLst>
              </a:tr>
              <a:tr h="269512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s-VE" sz="1300">
                          <a:solidFill>
                            <a:srgbClr val="FFFFFF"/>
                          </a:solidFill>
                          <a:effectLst/>
                        </a:rPr>
                        <a:t>Información profesional</a:t>
                      </a:r>
                    </a:p>
                  </a:txBody>
                  <a:tcPr marL="67378" marR="67378" marT="33689" marB="33689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1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V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738542"/>
                  </a:ext>
                </a:extLst>
              </a:tr>
              <a:tr h="673780">
                <a:tc>
                  <a:txBody>
                    <a:bodyPr/>
                    <a:lstStyle/>
                    <a:p>
                      <a:pPr algn="l" fontAlgn="t"/>
                      <a:r>
                        <a:rPr lang="es-VE" sz="1300" dirty="0">
                          <a:effectLst/>
                        </a:rPr>
                        <a:t>Conocido</a:t>
                      </a:r>
                    </a:p>
                    <a:p>
                      <a:pPr algn="l" fontAlgn="t"/>
                      <a:r>
                        <a:rPr lang="es-VE" sz="1300" dirty="0">
                          <a:effectLst/>
                        </a:rPr>
                        <a:t>por</a:t>
                      </a:r>
                    </a:p>
                  </a:txBody>
                  <a:tcPr marL="67378" marR="67378" marT="33689" marB="33689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s-VE" sz="1300" dirty="0">
                          <a:effectLst/>
                        </a:rPr>
                        <a:t>gran longevidad</a:t>
                      </a:r>
                    </a:p>
                  </a:txBody>
                  <a:tcPr marL="67378" marR="67378" marT="33689" marB="33689" anchor="ctr">
                    <a:lnL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4BB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504556"/>
                  </a:ext>
                </a:extLst>
              </a:tr>
            </a:tbl>
          </a:graphicData>
        </a:graphic>
      </p:graphicFrame>
      <p:pic>
        <p:nvPicPr>
          <p:cNvPr id="1026" name="Picture 2" descr="Ver y modificar los datos en Wikidata">
            <a:extLst>
              <a:ext uri="{FF2B5EF4-FFF2-40B4-BE49-F238E27FC236}">
                <a16:creationId xmlns:a16="http://schemas.microsoft.com/office/drawing/2014/main" id="{613E31C9-A63D-3915-D50F-BA1F4AB06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308100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Ver y modificar los datos en Wikidata">
            <a:extLst>
              <a:ext uri="{FF2B5EF4-FFF2-40B4-BE49-F238E27FC236}">
                <a16:creationId xmlns:a16="http://schemas.microsoft.com/office/drawing/2014/main" id="{759F8D26-3594-3D0E-3270-E74FE553F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308100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 y modificar los datos en Wikidata">
            <a:extLst>
              <a:ext uri="{FF2B5EF4-FFF2-40B4-BE49-F238E27FC236}">
                <a16:creationId xmlns:a16="http://schemas.microsoft.com/office/drawing/2014/main" id="{01998356-7C79-A464-B326-0C6DDADF1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308100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Ver y modificar los datos en Wikidata">
            <a:extLst>
              <a:ext uri="{FF2B5EF4-FFF2-40B4-BE49-F238E27FC236}">
                <a16:creationId xmlns:a16="http://schemas.microsoft.com/office/drawing/2014/main" id="{7F026F4B-543F-9E6A-6A09-472E3EAF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308100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r y modificar los datos en Wikidata">
            <a:extLst>
              <a:ext uri="{FF2B5EF4-FFF2-40B4-BE49-F238E27FC236}">
                <a16:creationId xmlns:a16="http://schemas.microsoft.com/office/drawing/2014/main" id="{7A32DF3E-B56A-8426-DA2B-E2C2AB62A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308100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177FAFB-F34E-A08A-E7B9-ABA55D7B7A3A}"/>
              </a:ext>
            </a:extLst>
          </p:cNvPr>
          <p:cNvSpPr txBox="1"/>
          <p:nvPr/>
        </p:nvSpPr>
        <p:spPr>
          <a:xfrm>
            <a:off x="5514642" y="114452"/>
            <a:ext cx="424903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Matusalén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</a:rPr>
              <a:t> es la persona más longeva en la Biblia con 969 años</a:t>
            </a:r>
            <a:endParaRPr lang="es-VE" dirty="0">
              <a:solidFill>
                <a:srgbClr val="00206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049F3-DDDA-CA42-4FBF-107F1524213B}"/>
              </a:ext>
            </a:extLst>
          </p:cNvPr>
          <p:cNvSpPr txBox="1"/>
          <p:nvPr/>
        </p:nvSpPr>
        <p:spPr>
          <a:xfrm>
            <a:off x="5191126" y="6364683"/>
            <a:ext cx="4644605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rgbClr val="002060"/>
                </a:solidFill>
              </a:rPr>
              <a:t>Si dividimos entre 12 por años lunares son 80,8 años solares</a:t>
            </a:r>
            <a:endParaRPr lang="es-VE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14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94218" y="462225"/>
            <a:ext cx="7771372" cy="50167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rgbClr val="002060"/>
                </a:solidFill>
              </a:rPr>
              <a:t>El concepto </a:t>
            </a:r>
            <a:r>
              <a:rPr lang="es-ES" sz="5400" b="1" i="1" dirty="0">
                <a:solidFill>
                  <a:srgbClr val="002060"/>
                </a:solidFill>
              </a:rPr>
              <a:t>bienestar</a:t>
            </a:r>
            <a:r>
              <a:rPr lang="es-ES" sz="5400" b="1" dirty="0">
                <a:solidFill>
                  <a:srgbClr val="002060"/>
                </a:solidFill>
              </a:rPr>
              <a:t> </a:t>
            </a:r>
            <a:r>
              <a:rPr lang="es-ES" sz="3600" b="1" dirty="0">
                <a:solidFill>
                  <a:srgbClr val="002060"/>
                </a:solidFill>
              </a:rPr>
              <a:t>se refiere a las actitudes y comportamientos que mejoran la calidad de vida y nos ayuda a llegar a un estado de salud óptima. </a:t>
            </a:r>
          </a:p>
          <a:p>
            <a:endParaRPr lang="es-ES" sz="3600" b="1" dirty="0">
              <a:solidFill>
                <a:srgbClr val="002060"/>
              </a:solidFill>
            </a:endParaRPr>
          </a:p>
          <a:p>
            <a:pPr algn="ctr"/>
            <a:r>
              <a:rPr lang="es-ES" sz="3600" b="1" i="1" dirty="0">
                <a:solidFill>
                  <a:srgbClr val="002060"/>
                </a:solidFill>
                <a:latin typeface="AR CARTER" pitchFamily="2" charset="0"/>
              </a:rPr>
              <a:t>Es aquel proceso activo dirigido a mejorar nuestro estilo de vida en todas su dimensiones </a:t>
            </a:r>
            <a:endParaRPr lang="es-ES" sz="4800" b="1" i="1" dirty="0">
              <a:solidFill>
                <a:srgbClr val="002060"/>
              </a:solidFill>
              <a:latin typeface="AR CARTER" pitchFamily="2" charset="0"/>
            </a:endParaRPr>
          </a:p>
          <a:p>
            <a:pPr algn="r"/>
            <a:r>
              <a:rPr lang="es-ES" sz="1400" b="1" i="1" dirty="0" err="1">
                <a:solidFill>
                  <a:schemeClr val="accent6">
                    <a:lumMod val="50000"/>
                  </a:schemeClr>
                </a:solidFill>
              </a:rPr>
              <a:t>Donatell</a:t>
            </a:r>
            <a:r>
              <a:rPr lang="es-ES" sz="1400" b="1" i="1" dirty="0">
                <a:solidFill>
                  <a:schemeClr val="accent6">
                    <a:lumMod val="50000"/>
                  </a:schemeClr>
                </a:solidFill>
              </a:rPr>
              <a:t>, Snow &amp; </a:t>
            </a:r>
            <a:r>
              <a:rPr lang="es-ES" sz="1400" b="1" i="1" dirty="0" err="1">
                <a:solidFill>
                  <a:schemeClr val="accent6">
                    <a:lumMod val="50000"/>
                  </a:schemeClr>
                </a:solidFill>
              </a:rPr>
              <a:t>Wilcox</a:t>
            </a:r>
            <a:r>
              <a:rPr lang="es-ES" sz="1400" b="1" i="1" dirty="0">
                <a:solidFill>
                  <a:schemeClr val="accent6">
                    <a:lumMod val="50000"/>
                  </a:schemeClr>
                </a:solidFill>
              </a:rPr>
              <a:t>, 1999</a:t>
            </a:r>
            <a:endParaRPr lang="en-US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0" y="652534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http://www.saludmed.com/Bienestar/Cap1/Sal-Bien.html</a:t>
            </a:r>
          </a:p>
        </p:txBody>
      </p:sp>
    </p:spTree>
    <p:extLst>
      <p:ext uri="{BB962C8B-B14F-4D97-AF65-F5344CB8AC3E}">
        <p14:creationId xmlns:p14="http://schemas.microsoft.com/office/powerpoint/2010/main" val="25306908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B8671DF-2F0C-72F6-269D-3C9F580BE172}"/>
              </a:ext>
            </a:extLst>
          </p:cNvPr>
          <p:cNvSpPr txBox="1"/>
          <p:nvPr/>
        </p:nvSpPr>
        <p:spPr>
          <a:xfrm>
            <a:off x="3575853" y="3228945"/>
            <a:ext cx="5040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solidFill>
                  <a:srgbClr val="002060"/>
                </a:solidFill>
              </a:rPr>
              <a:t>Puericultura y Pediatría</a:t>
            </a:r>
            <a:endParaRPr lang="es-VE" sz="4000" dirty="0">
              <a:solidFill>
                <a:srgbClr val="00206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E81FA4F-061B-E32D-1B01-473DE4289D3B}"/>
              </a:ext>
            </a:extLst>
          </p:cNvPr>
          <p:cNvSpPr txBox="1"/>
          <p:nvPr/>
        </p:nvSpPr>
        <p:spPr>
          <a:xfrm>
            <a:off x="1139987" y="1976058"/>
            <a:ext cx="9912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002060"/>
                </a:solidFill>
              </a:rPr>
              <a:t>Para los puericultores y pediatras, nos es más sencillo explicar la </a:t>
            </a:r>
            <a:r>
              <a:rPr lang="es-ES" sz="2000" dirty="0" err="1">
                <a:solidFill>
                  <a:srgbClr val="002060"/>
                </a:solidFill>
              </a:rPr>
              <a:t>salutogénesis</a:t>
            </a:r>
            <a:r>
              <a:rPr lang="es-ES" sz="2000" dirty="0">
                <a:solidFill>
                  <a:srgbClr val="002060"/>
                </a:solidFill>
              </a:rPr>
              <a:t>, debido a la </a:t>
            </a:r>
            <a:r>
              <a:rPr lang="es-ES" sz="2000" dirty="0" err="1">
                <a:solidFill>
                  <a:srgbClr val="002060"/>
                </a:solidFill>
              </a:rPr>
              <a:t>complementaridad</a:t>
            </a:r>
            <a:r>
              <a:rPr lang="es-ES" sz="2000" dirty="0">
                <a:solidFill>
                  <a:srgbClr val="002060"/>
                </a:solidFill>
              </a:rPr>
              <a:t> de las dos disciplinas que estudiamos: la puericultura y la pediatría, y las practicamos en nuestro ejercicio diario </a:t>
            </a:r>
            <a:endParaRPr lang="es-VE" sz="2000" dirty="0">
              <a:solidFill>
                <a:srgbClr val="00206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E9D3F6E-74EB-ECFD-3251-441033EA2556}"/>
              </a:ext>
            </a:extLst>
          </p:cNvPr>
          <p:cNvSpPr txBox="1"/>
          <p:nvPr/>
        </p:nvSpPr>
        <p:spPr>
          <a:xfrm>
            <a:off x="3397695" y="4923983"/>
            <a:ext cx="5729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err="1">
                <a:solidFill>
                  <a:srgbClr val="002060"/>
                </a:solidFill>
              </a:rPr>
              <a:t>Salutogénesis</a:t>
            </a:r>
            <a:r>
              <a:rPr lang="es-ES" sz="3600" dirty="0">
                <a:solidFill>
                  <a:srgbClr val="002060"/>
                </a:solidFill>
              </a:rPr>
              <a:t>   -   Patogénesis</a:t>
            </a:r>
            <a:endParaRPr lang="es-VE" sz="3600" dirty="0">
              <a:solidFill>
                <a:srgbClr val="00206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0FD6037-E13F-E7D4-03BF-76BF4A840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76" y="190913"/>
            <a:ext cx="1844565" cy="145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3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72F25A2-922D-A0B5-B1E3-80F706C61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" t="69492" r="35000" b="4214"/>
          <a:stretch/>
        </p:blipFill>
        <p:spPr>
          <a:xfrm>
            <a:off x="698937" y="2848303"/>
            <a:ext cx="10621992" cy="245942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5F81C1-21C4-B793-D56E-842756E800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1" t="13640" r="31181" b="57499"/>
          <a:stretch/>
        </p:blipFill>
        <p:spPr>
          <a:xfrm>
            <a:off x="1108841" y="281513"/>
            <a:ext cx="9222828" cy="221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51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97AD121-43DC-8958-5230-BB57E6827993}"/>
              </a:ext>
            </a:extLst>
          </p:cNvPr>
          <p:cNvSpPr txBox="1"/>
          <p:nvPr/>
        </p:nvSpPr>
        <p:spPr>
          <a:xfrm>
            <a:off x="3829862" y="812258"/>
            <a:ext cx="8187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s-ES" sz="2400" dirty="0">
                <a:solidFill>
                  <a:srgbClr val="002060"/>
                </a:solidFill>
                <a:latin typeface="Poppins" panose="00000500000000000000" pitchFamily="2" charset="0"/>
              </a:rPr>
              <a:t>La palabra puericultura viene del latín </a:t>
            </a:r>
            <a:r>
              <a:rPr lang="es-ES" sz="2400" dirty="0" err="1">
                <a:solidFill>
                  <a:srgbClr val="002060"/>
                </a:solidFill>
                <a:latin typeface="Poppins" panose="00000500000000000000" pitchFamily="2" charset="0"/>
              </a:rPr>
              <a:t>puer</a:t>
            </a:r>
            <a:r>
              <a:rPr lang="es-ES" sz="2400" dirty="0">
                <a:solidFill>
                  <a:srgbClr val="002060"/>
                </a:solidFill>
                <a:latin typeface="Poppins" panose="00000500000000000000" pitchFamily="2" charset="0"/>
              </a:rPr>
              <a:t>, </a:t>
            </a:r>
            <a:r>
              <a:rPr lang="es-ES" sz="2400" dirty="0" err="1">
                <a:solidFill>
                  <a:srgbClr val="002060"/>
                </a:solidFill>
                <a:latin typeface="Poppins" panose="00000500000000000000" pitchFamily="2" charset="0"/>
              </a:rPr>
              <a:t>pueris</a:t>
            </a:r>
            <a:r>
              <a:rPr lang="es-ES" sz="2400" dirty="0">
                <a:solidFill>
                  <a:srgbClr val="002060"/>
                </a:solidFill>
                <a:latin typeface="Poppins" panose="00000500000000000000" pitchFamily="2" charset="0"/>
              </a:rPr>
              <a:t>, que significa “niño” y cultura, que se traduce cómo “cultivo, cuidado”.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EEE35CB-957F-546E-0C4E-F6337B3ED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94" y="878878"/>
            <a:ext cx="3157538" cy="384333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5B9F91A-D1EF-31FF-1654-090E649412E6}"/>
              </a:ext>
            </a:extLst>
          </p:cNvPr>
          <p:cNvSpPr txBox="1"/>
          <p:nvPr/>
        </p:nvSpPr>
        <p:spPr>
          <a:xfrm>
            <a:off x="6891763" y="6477744"/>
            <a:ext cx="7538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VE" dirty="0">
                <a:solidFill>
                  <a:srgbClr val="002060"/>
                </a:solidFill>
              </a:rPr>
              <a:t>https://www.acadp.org.ar/que-es-la-puericultura/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015C483-66B8-7846-FCD3-5B76BEFDC024}"/>
              </a:ext>
            </a:extLst>
          </p:cNvPr>
          <p:cNvSpPr txBox="1"/>
          <p:nvPr/>
        </p:nvSpPr>
        <p:spPr>
          <a:xfrm>
            <a:off x="2704448" y="44749"/>
            <a:ext cx="4731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err="1">
                <a:solidFill>
                  <a:srgbClr val="002060"/>
                </a:solidFill>
              </a:rPr>
              <a:t>Salutogénesis</a:t>
            </a:r>
            <a:r>
              <a:rPr lang="es-ES" sz="2800" b="1" dirty="0">
                <a:solidFill>
                  <a:srgbClr val="002060"/>
                </a:solidFill>
              </a:rPr>
              <a:t> y la puericultura</a:t>
            </a:r>
            <a:endParaRPr lang="es-VE" sz="2800" b="1" dirty="0">
              <a:solidFill>
                <a:srgbClr val="002060"/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919D9C3-CC6B-4378-146E-9E1CEFFF967F}"/>
              </a:ext>
            </a:extLst>
          </p:cNvPr>
          <p:cNvGrpSpPr/>
          <p:nvPr/>
        </p:nvGrpSpPr>
        <p:grpSpPr>
          <a:xfrm>
            <a:off x="4318481" y="2330448"/>
            <a:ext cx="6612508" cy="2713055"/>
            <a:chOff x="508880" y="761859"/>
            <a:chExt cx="5137008" cy="3689497"/>
          </a:xfrm>
        </p:grpSpPr>
        <p:pic>
          <p:nvPicPr>
            <p:cNvPr id="7" name="Picture 2" descr="Resultado de imagen para secuencia humana de niÃ±o a viejo">
              <a:extLst>
                <a:ext uri="{FF2B5EF4-FFF2-40B4-BE49-F238E27FC236}">
                  <a16:creationId xmlns:a16="http://schemas.microsoft.com/office/drawing/2014/main" id="{2D29162B-1CD0-9DC9-4C58-CB6DCEB167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3337" t="20281" r="38546" b="21558"/>
            <a:stretch/>
          </p:blipFill>
          <p:spPr bwMode="auto">
            <a:xfrm>
              <a:off x="1572136" y="761859"/>
              <a:ext cx="4073752" cy="3689497"/>
            </a:xfrm>
            <a:prstGeom prst="rect">
              <a:avLst/>
            </a:prstGeom>
            <a:noFill/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743D494-72E6-648A-3DBC-20E6CEA82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634" r="25924" b="11267"/>
            <a:stretch/>
          </p:blipFill>
          <p:spPr>
            <a:xfrm>
              <a:off x="508880" y="2164616"/>
              <a:ext cx="1063256" cy="1960821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91A9A36D-625C-7627-7E9D-950F51C0A7AE}"/>
              </a:ext>
            </a:extLst>
          </p:cNvPr>
          <p:cNvSpPr txBox="1"/>
          <p:nvPr/>
        </p:nvSpPr>
        <p:spPr>
          <a:xfrm>
            <a:off x="2492715" y="5354881"/>
            <a:ext cx="832477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</a:rPr>
              <a:t>CONTROL DE NIÑOS SANOS – CERTIFICADOS DE SALUD</a:t>
            </a:r>
            <a:endParaRPr lang="es-V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785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F6CEDB6-8273-671A-A911-8A176C021817}"/>
              </a:ext>
            </a:extLst>
          </p:cNvPr>
          <p:cNvSpPr txBox="1"/>
          <p:nvPr/>
        </p:nvSpPr>
        <p:spPr>
          <a:xfrm>
            <a:off x="2601349" y="264051"/>
            <a:ext cx="627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EQUILIBRIO O DINÁMICA O CAMPO DE LA SALUD ENFERMEDAD</a:t>
            </a:r>
            <a:endParaRPr lang="es-VE" b="1" dirty="0">
              <a:solidFill>
                <a:srgbClr val="00206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04E41E-BD7C-940A-DA9D-A2A3561DF606}"/>
              </a:ext>
            </a:extLst>
          </p:cNvPr>
          <p:cNvSpPr txBox="1"/>
          <p:nvPr/>
        </p:nvSpPr>
        <p:spPr>
          <a:xfrm>
            <a:off x="337047" y="1393136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</a:rPr>
              <a:t>BIENESTAR </a:t>
            </a:r>
            <a:endParaRPr lang="es-VE" sz="2800" b="1" dirty="0">
              <a:solidFill>
                <a:srgbClr val="00206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28FC93-8F41-9C1F-8132-FC55374016D9}"/>
              </a:ext>
            </a:extLst>
          </p:cNvPr>
          <p:cNvSpPr txBox="1"/>
          <p:nvPr/>
        </p:nvSpPr>
        <p:spPr>
          <a:xfrm>
            <a:off x="9689749" y="6003249"/>
            <a:ext cx="2366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</a:rPr>
              <a:t>SUFRIMIENTO </a:t>
            </a:r>
            <a:endParaRPr lang="es-VE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DC180F-CE93-DF0B-5EC0-F924EC1A4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51" y="1684873"/>
            <a:ext cx="7169681" cy="484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2415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12DEA57-B54F-785B-F16E-60AACC26160E}"/>
              </a:ext>
            </a:extLst>
          </p:cNvPr>
          <p:cNvSpPr txBox="1"/>
          <p:nvPr/>
        </p:nvSpPr>
        <p:spPr>
          <a:xfrm>
            <a:off x="1027416" y="1559866"/>
            <a:ext cx="105721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002060"/>
                </a:solidFill>
              </a:rPr>
              <a:t>“… la orientación del hombre sano con el fin de que no contraiga enfermedades es mucho más importante que la curación del enfermo”</a:t>
            </a:r>
          </a:p>
          <a:p>
            <a:endParaRPr lang="es-ES" sz="3200" b="1" dirty="0">
              <a:solidFill>
                <a:srgbClr val="002060"/>
              </a:solidFill>
            </a:endParaRPr>
          </a:p>
          <a:p>
            <a:pPr algn="r"/>
            <a:r>
              <a:rPr lang="es-ES" sz="3200" b="1" dirty="0">
                <a:solidFill>
                  <a:srgbClr val="002060"/>
                </a:solidFill>
              </a:rPr>
              <a:t>Cuidado de la salud. </a:t>
            </a:r>
          </a:p>
          <a:p>
            <a:pPr algn="r"/>
            <a:r>
              <a:rPr lang="es-ES" sz="3200" b="1" dirty="0" err="1">
                <a:solidFill>
                  <a:srgbClr val="002060"/>
                </a:solidFill>
              </a:rPr>
              <a:t>Maimódides</a:t>
            </a:r>
            <a:r>
              <a:rPr lang="es-ES" sz="3200" b="1" dirty="0">
                <a:solidFill>
                  <a:srgbClr val="002060"/>
                </a:solidFill>
              </a:rPr>
              <a:t> (1135-1204)</a:t>
            </a:r>
            <a:endParaRPr lang="es-VE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870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1BE68D1-F733-EFF6-226A-9B859D6A4F45}"/>
              </a:ext>
            </a:extLst>
          </p:cNvPr>
          <p:cNvSpPr txBox="1"/>
          <p:nvPr/>
        </p:nvSpPr>
        <p:spPr>
          <a:xfrm>
            <a:off x="966952" y="826235"/>
            <a:ext cx="1028325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es-VE" sz="2800" b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Salutogénesis</a:t>
            </a:r>
            <a:r>
              <a:rPr lang="es-VE" sz="2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Perspectiva transformadora en medicina"</a:t>
            </a:r>
            <a:endParaRPr lang="es-VE" sz="28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800" dirty="0">
                <a:solidFill>
                  <a:srgbClr val="002060"/>
                </a:solidFill>
              </a:rPr>
              <a:t>La </a:t>
            </a:r>
            <a:r>
              <a:rPr lang="es-ES" sz="2800" dirty="0" err="1">
                <a:solidFill>
                  <a:srgbClr val="002060"/>
                </a:solidFill>
              </a:rPr>
              <a:t>salutogénesis</a:t>
            </a:r>
            <a:r>
              <a:rPr lang="es-ES" sz="2800" dirty="0">
                <a:solidFill>
                  <a:srgbClr val="002060"/>
                </a:solidFill>
              </a:rPr>
              <a:t> es un paradigma que fortalece la promoción de la salud y brinda principios y  herramientas para el logro de la resiliencia, resistencia, coherencia y fortalecimiento de los factores protectores de la salud en positivo.</a:t>
            </a:r>
          </a:p>
          <a:p>
            <a:endParaRPr lang="es-ES" sz="2800" dirty="0">
              <a:solidFill>
                <a:srgbClr val="002060"/>
              </a:solidFill>
            </a:endParaRPr>
          </a:p>
          <a:p>
            <a:pPr algn="r"/>
            <a:r>
              <a:rPr lang="es-ES" dirty="0">
                <a:solidFill>
                  <a:srgbClr val="002060"/>
                </a:solidFill>
              </a:rPr>
              <a:t>A. </a:t>
            </a:r>
            <a:r>
              <a:rPr lang="es-ES" i="1" dirty="0">
                <a:solidFill>
                  <a:srgbClr val="002060"/>
                </a:solidFill>
              </a:rPr>
              <a:t>Rísquez</a:t>
            </a:r>
            <a:endParaRPr lang="es-VE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524000" y="3501009"/>
            <a:ext cx="914400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r"/>
            <a:r>
              <a:rPr lang="es-VE" sz="3200" dirty="0">
                <a:solidFill>
                  <a:schemeClr val="accent3">
                    <a:lumMod val="95000"/>
                  </a:schemeClr>
                </a:solidFill>
              </a:rPr>
              <a:t>Agradecido por la invitación, muchas gracias!</a:t>
            </a:r>
            <a:endParaRPr lang="en-US" sz="3200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4" name="7 Rectángulo"/>
          <p:cNvSpPr>
            <a:spLocks noChangeArrowheads="1"/>
          </p:cNvSpPr>
          <p:nvPr/>
        </p:nvSpPr>
        <p:spPr bwMode="auto">
          <a:xfrm>
            <a:off x="5232400" y="4653137"/>
            <a:ext cx="5291138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s-ES" sz="2400" b="1" dirty="0">
                <a:solidFill>
                  <a:srgbClr val="002060"/>
                </a:solidFill>
                <a:ea typeface="MS PGothic" pitchFamily="34" charset="-128"/>
              </a:rPr>
              <a:t>Alejandro </a:t>
            </a:r>
            <a:r>
              <a:rPr lang="es-ES" sz="2400" b="1" dirty="0" err="1">
                <a:solidFill>
                  <a:srgbClr val="002060"/>
                </a:solidFill>
                <a:ea typeface="MS PGothic" pitchFamily="34" charset="-128"/>
              </a:rPr>
              <a:t>Rísquez</a:t>
            </a:r>
            <a:r>
              <a:rPr lang="es-ES" sz="2400" b="1" dirty="0">
                <a:solidFill>
                  <a:srgbClr val="002060"/>
                </a:solidFill>
                <a:ea typeface="MS PGothic" pitchFamily="34" charset="-128"/>
              </a:rPr>
              <a:t> Parra</a:t>
            </a:r>
            <a:endParaRPr lang="es-ES" sz="2800" b="1" dirty="0">
              <a:solidFill>
                <a:srgbClr val="002060"/>
              </a:solidFill>
              <a:ea typeface="MS PGothic" pitchFamily="34" charset="-128"/>
            </a:endParaRPr>
          </a:p>
          <a:p>
            <a:pPr algn="r"/>
            <a:r>
              <a:rPr lang="es-ES" sz="1600" dirty="0">
                <a:solidFill>
                  <a:srgbClr val="002060"/>
                </a:solidFill>
                <a:ea typeface="MS PGothic" pitchFamily="34" charset="-128"/>
              </a:rPr>
              <a:t>Profesor Titular / Médico pediatra epidemiólogo</a:t>
            </a:r>
          </a:p>
          <a:p>
            <a:pPr algn="r"/>
            <a:r>
              <a:rPr lang="es-ES" sz="1600" dirty="0">
                <a:solidFill>
                  <a:srgbClr val="002060"/>
                </a:solidFill>
                <a:ea typeface="MS PGothic" pitchFamily="34" charset="-128"/>
              </a:rPr>
              <a:t>Jefe del Departamento Medicina Preventiva y Social </a:t>
            </a:r>
          </a:p>
          <a:p>
            <a:pPr algn="r"/>
            <a:r>
              <a:rPr lang="es-ES" sz="1600" dirty="0">
                <a:solidFill>
                  <a:srgbClr val="002060"/>
                </a:solidFill>
                <a:ea typeface="MS PGothic" pitchFamily="34" charset="-128"/>
              </a:rPr>
              <a:t>Escuela Luis </a:t>
            </a:r>
            <a:r>
              <a:rPr lang="es-ES" sz="1600" dirty="0" err="1">
                <a:solidFill>
                  <a:srgbClr val="002060"/>
                </a:solidFill>
                <a:ea typeface="MS PGothic" pitchFamily="34" charset="-128"/>
              </a:rPr>
              <a:t>Razetti</a:t>
            </a:r>
            <a:r>
              <a:rPr lang="es-ES" sz="1600" dirty="0">
                <a:solidFill>
                  <a:srgbClr val="002060"/>
                </a:solidFill>
                <a:ea typeface="MS PGothic" pitchFamily="34" charset="-128"/>
              </a:rPr>
              <a:t>, Facultad de Medicina, UCV</a:t>
            </a:r>
          </a:p>
          <a:p>
            <a:pPr algn="r"/>
            <a:r>
              <a:rPr lang="es-ES" sz="1600" dirty="0">
                <a:solidFill>
                  <a:srgbClr val="002060"/>
                </a:solidFill>
                <a:ea typeface="MS PGothic" pitchFamily="34" charset="-128"/>
              </a:rPr>
              <a:t>Comisión de Inmunizaciones SVPP 2015-2018 </a:t>
            </a:r>
          </a:p>
          <a:p>
            <a:pPr algn="r"/>
            <a:r>
              <a:rPr lang="es-ES" b="1" dirty="0">
                <a:solidFill>
                  <a:srgbClr val="002060"/>
                </a:solidFill>
                <a:ea typeface="MS PGothic" pitchFamily="34" charset="-128"/>
                <a:hlinkClick r:id="rId2"/>
              </a:rPr>
              <a:t>risqueza@gmail.com</a:t>
            </a:r>
            <a:endParaRPr lang="es-ES" b="1" dirty="0">
              <a:solidFill>
                <a:srgbClr val="002060"/>
              </a:solidFill>
              <a:ea typeface="MS PGothic" pitchFamily="34" charset="-128"/>
            </a:endParaRPr>
          </a:p>
        </p:txBody>
      </p:sp>
      <p:pic>
        <p:nvPicPr>
          <p:cNvPr id="397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2" y="260649"/>
            <a:ext cx="3024336" cy="283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5303912" y="76470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2800" b="1" dirty="0">
                <a:solidFill>
                  <a:srgbClr val="002060"/>
                </a:solidFill>
                <a:ea typeface="MS PGothic" pitchFamily="34" charset="-128"/>
              </a:rPr>
              <a:t>Departamento Medicina Preventiva y Social </a:t>
            </a:r>
          </a:p>
          <a:p>
            <a:pPr algn="r"/>
            <a:r>
              <a:rPr lang="es-ES" sz="2800" b="1" dirty="0">
                <a:solidFill>
                  <a:srgbClr val="002060"/>
                </a:solidFill>
                <a:ea typeface="MS PGothic" pitchFamily="34" charset="-128"/>
              </a:rPr>
              <a:t>Escuela Luis </a:t>
            </a:r>
            <a:r>
              <a:rPr lang="es-ES" sz="2800" b="1" dirty="0" err="1">
                <a:solidFill>
                  <a:srgbClr val="002060"/>
                </a:solidFill>
                <a:ea typeface="MS PGothic" pitchFamily="34" charset="-128"/>
              </a:rPr>
              <a:t>Razetti</a:t>
            </a:r>
            <a:r>
              <a:rPr lang="es-ES" sz="2800" b="1" dirty="0">
                <a:solidFill>
                  <a:srgbClr val="002060"/>
                </a:solidFill>
                <a:ea typeface="MS PGothic" pitchFamily="34" charset="-128"/>
              </a:rPr>
              <a:t>, Facultad de Medicina, UCV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9B2B28F-C498-8C4C-ABFD-E5C89D7C1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33" t="20075" r="22977" b="2472"/>
          <a:stretch/>
        </p:blipFill>
        <p:spPr>
          <a:xfrm>
            <a:off x="976045" y="226031"/>
            <a:ext cx="8887146" cy="656379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0B50B12-58DE-BAED-50BC-F8175537F798}"/>
              </a:ext>
            </a:extLst>
          </p:cNvPr>
          <p:cNvSpPr/>
          <p:nvPr/>
        </p:nvSpPr>
        <p:spPr>
          <a:xfrm>
            <a:off x="7380102" y="2825391"/>
            <a:ext cx="4332437" cy="39644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0" i="0" dirty="0">
                <a:solidFill>
                  <a:srgbClr val="002060"/>
                </a:solidFill>
                <a:effectLst/>
                <a:latin typeface="Inter"/>
              </a:rPr>
              <a:t>"He tenido que llegar a </a:t>
            </a:r>
            <a:r>
              <a:rPr lang="es-ES" sz="2000" b="1" i="0" dirty="0">
                <a:solidFill>
                  <a:srgbClr val="002060"/>
                </a:solidFill>
                <a:effectLst/>
                <a:latin typeface="Inter"/>
              </a:rPr>
              <a:t>edad avanzada </a:t>
            </a:r>
            <a:r>
              <a:rPr lang="es-ES" sz="2000" b="0" i="0" dirty="0">
                <a:solidFill>
                  <a:srgbClr val="002060"/>
                </a:solidFill>
                <a:effectLst/>
                <a:latin typeface="Inter"/>
              </a:rPr>
              <a:t>para aprender a apreciar el silencio. En el silencio aparecen señales emocionadas y en los cruces de la memoria detectas nombres que el tiempo pretendía ahogar“</a:t>
            </a:r>
          </a:p>
          <a:p>
            <a:pPr algn="ctr"/>
            <a:endParaRPr lang="es-ES" sz="2000" b="0" i="0" dirty="0">
              <a:solidFill>
                <a:srgbClr val="002060"/>
              </a:solidFill>
              <a:effectLst/>
              <a:latin typeface="Inter"/>
            </a:endParaRPr>
          </a:p>
          <a:p>
            <a:pPr algn="ctr"/>
            <a:r>
              <a:rPr lang="es-ES" sz="2000" dirty="0">
                <a:solidFill>
                  <a:srgbClr val="002060"/>
                </a:solidFill>
                <a:latin typeface="Inter"/>
              </a:rPr>
              <a:t>@SUPERCENTENARIA</a:t>
            </a:r>
            <a:endParaRPr lang="es-VE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98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D9BE6E-5432-DA0F-0856-40FF8914E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31" t="11860" r="29651" b="4005"/>
          <a:stretch/>
        </p:blipFill>
        <p:spPr>
          <a:xfrm>
            <a:off x="1698258" y="1105785"/>
            <a:ext cx="6475228" cy="56312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700FF66-C146-3DF9-3C5C-3DA203010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931" y="2340932"/>
            <a:ext cx="3326810" cy="187133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FCCBEA8-ABBC-B896-9A3E-B466081E392D}"/>
              </a:ext>
            </a:extLst>
          </p:cNvPr>
          <p:cNvSpPr/>
          <p:nvPr/>
        </p:nvSpPr>
        <p:spPr bwMode="auto">
          <a:xfrm>
            <a:off x="7166931" y="4212265"/>
            <a:ext cx="3600385" cy="252475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s-VE" dirty="0">
              <a:solidFill>
                <a:srgbClr val="1F60A9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BEAE6EC-0BC7-E22F-7D4B-7D555D287F03}"/>
              </a:ext>
            </a:extLst>
          </p:cNvPr>
          <p:cNvSpPr txBox="1"/>
          <p:nvPr/>
        </p:nvSpPr>
        <p:spPr>
          <a:xfrm>
            <a:off x="578848" y="275998"/>
            <a:ext cx="11034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</a:rPr>
              <a:t>		Venezolano el hombre más longevo del mundo con  </a:t>
            </a:r>
            <a:r>
              <a:rPr lang="es-ES" sz="2800" b="1" strike="sngStrike" dirty="0">
                <a:solidFill>
                  <a:srgbClr val="002060"/>
                </a:solidFill>
              </a:rPr>
              <a:t>112 </a:t>
            </a:r>
            <a:r>
              <a:rPr lang="es-ES" sz="2800" b="1" dirty="0">
                <a:solidFill>
                  <a:srgbClr val="002060"/>
                </a:solidFill>
              </a:rPr>
              <a:t>años</a:t>
            </a:r>
            <a:endParaRPr lang="es-VE" sz="2800" b="1" dirty="0">
              <a:solidFill>
                <a:srgbClr val="002060"/>
              </a:solidFill>
            </a:endParaRPr>
          </a:p>
        </p:txBody>
      </p:sp>
      <p:sp>
        <p:nvSpPr>
          <p:cNvPr id="8" name="AutoShape 2" descr="Guinness World Records">
            <a:extLst>
              <a:ext uri="{FF2B5EF4-FFF2-40B4-BE49-F238E27FC236}">
                <a16:creationId xmlns:a16="http://schemas.microsoft.com/office/drawing/2014/main" id="{3221E690-48DC-95DA-9FA4-BB1FB0C82A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VE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A951F73-1D37-A86A-88D2-D229A20A7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92" y="-30570"/>
            <a:ext cx="1136355" cy="113635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9022876-A978-2384-1833-4203D73BF501}"/>
              </a:ext>
            </a:extLst>
          </p:cNvPr>
          <p:cNvSpPr/>
          <p:nvPr/>
        </p:nvSpPr>
        <p:spPr>
          <a:xfrm>
            <a:off x="7074041" y="4212264"/>
            <a:ext cx="4220306" cy="25247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002060"/>
                </a:solidFill>
                <a:effectLst/>
                <a:latin typeface="Aktiv Grotesk"/>
              </a:rPr>
              <a:t>El hombre más viejo del mundo celebra sus 114 años de edad en su estado natal de Venezuela.</a:t>
            </a:r>
          </a:p>
          <a:p>
            <a:pPr algn="ctr"/>
            <a:r>
              <a:rPr lang="es-ES" sz="1400" b="0" i="0" dirty="0">
                <a:solidFill>
                  <a:srgbClr val="000000"/>
                </a:solidFill>
                <a:effectLst/>
                <a:latin typeface="Aktiv Grotesk"/>
              </a:rPr>
              <a:t>Este contenido fue publicado el 27 mayo 2023 - 23:5627 mayo 2023 - 23:56</a:t>
            </a:r>
          </a:p>
          <a:p>
            <a:pPr algn="ctr"/>
            <a:r>
              <a:rPr lang="es-ES" sz="1400" b="0" i="0" dirty="0">
                <a:solidFill>
                  <a:srgbClr val="000000"/>
                </a:solidFill>
                <a:effectLst/>
                <a:latin typeface="Aktiv Grotesk"/>
              </a:rPr>
              <a:t>https://www.swissinfo.ch/spa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8E20DC7-6F9C-BE30-E184-BBE5F5B2AE3A}"/>
              </a:ext>
            </a:extLst>
          </p:cNvPr>
          <p:cNvSpPr txBox="1"/>
          <p:nvPr/>
        </p:nvSpPr>
        <p:spPr>
          <a:xfrm>
            <a:off x="9987623" y="245219"/>
            <a:ext cx="80983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3200" b="1" dirty="0">
                <a:solidFill>
                  <a:srgbClr val="002060"/>
                </a:solidFill>
              </a:rPr>
              <a:t>114</a:t>
            </a:r>
            <a:endParaRPr lang="es-VE" sz="3200" b="1" dirty="0">
              <a:solidFill>
                <a:srgbClr val="002060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69EB891-43B6-F8A6-E955-2AE363E35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548" y="2192061"/>
            <a:ext cx="4171292" cy="216907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F1AD659-69E5-BFC6-F2C8-24FF9A9727D4}"/>
              </a:ext>
            </a:extLst>
          </p:cNvPr>
          <p:cNvSpPr txBox="1"/>
          <p:nvPr/>
        </p:nvSpPr>
        <p:spPr>
          <a:xfrm>
            <a:off x="8830336" y="176754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VE" b="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11 Febrero, 2024</a:t>
            </a:r>
            <a:endParaRPr lang="es-VE" dirty="0"/>
          </a:p>
        </p:txBody>
      </p:sp>
    </p:spTree>
    <p:extLst>
      <p:ext uri="{BB962C8B-B14F-4D97-AF65-F5344CB8AC3E}">
        <p14:creationId xmlns:p14="http://schemas.microsoft.com/office/powerpoint/2010/main" val="1878751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jandro\Downloads\17645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07DDA6-FDE8-EE1A-FAEA-BCE3948392B4}"/>
              </a:ext>
            </a:extLst>
          </p:cNvPr>
          <p:cNvSpPr txBox="1"/>
          <p:nvPr/>
        </p:nvSpPr>
        <p:spPr>
          <a:xfrm>
            <a:off x="945931" y="1099120"/>
            <a:ext cx="10184524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3600" b="0" i="0" dirty="0">
                <a:solidFill>
                  <a:srgbClr val="002060"/>
                </a:solidFill>
                <a:effectLst/>
                <a:latin typeface="Google Sans"/>
              </a:rPr>
              <a:t>¿Cómo define la OMS la salud? «La salud es un estado de completo bienestar físico, mental y social, y no solamente la ausencia de afecciones o enfermedades».</a:t>
            </a:r>
            <a:endParaRPr lang="es-VE" sz="3600" dirty="0">
              <a:solidFill>
                <a:srgbClr val="00206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5BBDBCA-AC49-9443-223D-039E3D46A373}"/>
              </a:ext>
            </a:extLst>
          </p:cNvPr>
          <p:cNvSpPr txBox="1"/>
          <p:nvPr/>
        </p:nvSpPr>
        <p:spPr>
          <a:xfrm>
            <a:off x="696925" y="4477406"/>
            <a:ext cx="10798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i="1" dirty="0">
                <a:solidFill>
                  <a:srgbClr val="C00000"/>
                </a:solidFill>
                <a:latin typeface="Brush Script MT" panose="03060802040406070304" pitchFamily="66" charset="0"/>
              </a:rPr>
              <a:t>Un cambio al campo positivo de la salud como muestra el continuum de la salud</a:t>
            </a:r>
            <a:endParaRPr lang="es-VE" sz="3200" i="1" dirty="0">
              <a:solidFill>
                <a:srgbClr val="C00000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8429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10184</TotalTime>
  <Words>2639</Words>
  <Application>Microsoft Office PowerPoint</Application>
  <PresentationFormat>Panorámica</PresentationFormat>
  <Paragraphs>303</Paragraphs>
  <Slides>57</Slides>
  <Notes>7</Notes>
  <HiddenSlides>1</HiddenSlides>
  <MMClips>0</MMClips>
  <ScaleCrop>false</ScaleCrop>
  <HeadingPairs>
    <vt:vector size="6" baseType="variant">
      <vt:variant>
        <vt:lpstr>Fuentes usadas</vt:lpstr>
      </vt:variant>
      <vt:variant>
        <vt:i4>19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77" baseType="lpstr">
      <vt:lpstr>MS PGothic</vt:lpstr>
      <vt:lpstr>MS PGothic</vt:lpstr>
      <vt:lpstr>Aktiv Grotesk</vt:lpstr>
      <vt:lpstr>-apple-system</vt:lpstr>
      <vt:lpstr>AR CARTER</vt:lpstr>
      <vt:lpstr>Arial</vt:lpstr>
      <vt:lpstr>Arial Black</vt:lpstr>
      <vt:lpstr>Bookman Old Style</vt:lpstr>
      <vt:lpstr>Brush Script MT</vt:lpstr>
      <vt:lpstr>Calibri</vt:lpstr>
      <vt:lpstr>Calibri Light</vt:lpstr>
      <vt:lpstr>Google Sans</vt:lpstr>
      <vt:lpstr>Inter</vt:lpstr>
      <vt:lpstr>Lato</vt:lpstr>
      <vt:lpstr>Poppins</vt:lpstr>
      <vt:lpstr>Roboto</vt:lpstr>
      <vt:lpstr>Times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Creador o impulsador del abordaje SALUTOGÉNESIS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Promoción vs. Prevención Enfoques</vt:lpstr>
      <vt:lpstr>Formas de Acción en la Salud Pública y la medicina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risqueza risqueza</dc:creator>
  <cp:lastModifiedBy>risqueza risqueza</cp:lastModifiedBy>
  <cp:revision>53</cp:revision>
  <dcterms:created xsi:type="dcterms:W3CDTF">2023-10-25T16:51:44Z</dcterms:created>
  <dcterms:modified xsi:type="dcterms:W3CDTF">2024-03-04T11:48:18Z</dcterms:modified>
</cp:coreProperties>
</file>