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4"/>
  </p:notesMasterIdLst>
  <p:sldIdLst>
    <p:sldId id="258" r:id="rId2"/>
    <p:sldId id="259" r:id="rId3"/>
    <p:sldId id="260" r:id="rId4"/>
    <p:sldId id="261" r:id="rId5"/>
    <p:sldId id="262" r:id="rId6"/>
    <p:sldId id="274" r:id="rId7"/>
    <p:sldId id="263" r:id="rId8"/>
    <p:sldId id="278" r:id="rId9"/>
    <p:sldId id="264" r:id="rId10"/>
    <p:sldId id="275" r:id="rId11"/>
    <p:sldId id="276" r:id="rId12"/>
    <p:sldId id="265" r:id="rId13"/>
    <p:sldId id="266" r:id="rId14"/>
    <p:sldId id="267" r:id="rId15"/>
    <p:sldId id="268" r:id="rId16"/>
    <p:sldId id="269" r:id="rId17"/>
    <p:sldId id="277" r:id="rId18"/>
    <p:sldId id="270" r:id="rId19"/>
    <p:sldId id="271" r:id="rId20"/>
    <p:sldId id="272" r:id="rId21"/>
    <p:sldId id="279" r:id="rId22"/>
    <p:sldId id="273" r:id="rId23"/>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ffi"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CCCC"/>
    <a:srgbClr val="FFFF00"/>
    <a:srgbClr val="808000"/>
    <a:srgbClr val="66FFFF"/>
    <a:srgbClr val="CC9900"/>
    <a:srgbClr val="C2B79A"/>
    <a:srgbClr val="CC66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6"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0C6A62-B85F-4D1B-9DC0-3302D66A682A}"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VE"/>
        </a:p>
      </dgm:t>
    </dgm:pt>
    <dgm:pt modelId="{89F9706D-AF57-4572-BD27-486229E28183}">
      <dgm:prSet phldrT="[Texto]" custT="1"/>
      <dgm:spPr/>
      <dgm:t>
        <a:bodyPr/>
        <a:lstStyle/>
        <a:p>
          <a:pPr algn="just"/>
          <a:r>
            <a:rPr lang="es-VE" sz="1600" b="1" dirty="0" smtClean="0">
              <a:effectLst>
                <a:outerShdw blurRad="38100" dist="38100" dir="2700000" algn="tl">
                  <a:srgbClr val="000000">
                    <a:alpha val="43137"/>
                  </a:srgbClr>
                </a:outerShdw>
              </a:effectLst>
            </a:rPr>
            <a:t>Duque, Jenny (2016):</a:t>
          </a:r>
          <a:endParaRPr lang="es-VE" sz="1600" b="1" dirty="0">
            <a:effectLst>
              <a:outerShdw blurRad="38100" dist="38100" dir="2700000" algn="tl">
                <a:srgbClr val="000000">
                  <a:alpha val="43137"/>
                </a:srgbClr>
              </a:outerShdw>
            </a:effectLst>
          </a:endParaRPr>
        </a:p>
      </dgm:t>
    </dgm:pt>
    <dgm:pt modelId="{6635B391-2D43-4D18-9BEE-EB2A196F304C}" type="parTrans" cxnId="{806FFE32-F3BF-4421-A902-68394CF1C9AC}">
      <dgm:prSet/>
      <dgm:spPr/>
      <dgm:t>
        <a:bodyPr/>
        <a:lstStyle/>
        <a:p>
          <a:endParaRPr lang="es-VE"/>
        </a:p>
      </dgm:t>
    </dgm:pt>
    <dgm:pt modelId="{3C52C895-F439-47EC-9580-026465E2D2A3}" type="sibTrans" cxnId="{806FFE32-F3BF-4421-A902-68394CF1C9AC}">
      <dgm:prSet/>
      <dgm:spPr/>
      <dgm:t>
        <a:bodyPr/>
        <a:lstStyle/>
        <a:p>
          <a:endParaRPr lang="es-VE"/>
        </a:p>
      </dgm:t>
    </dgm:pt>
    <dgm:pt modelId="{8DD24E9A-358D-4BDD-938F-3C245D09846C}">
      <dgm:prSet phldrT="[Texto]" custT="1"/>
      <dgm:spPr/>
      <dgm:t>
        <a:bodyPr/>
        <a:lstStyle/>
        <a:p>
          <a:pPr algn="just"/>
          <a:r>
            <a:rPr lang="es-VE" sz="1600" dirty="0" smtClean="0"/>
            <a:t>Políticas de gestión de colecciones para la </a:t>
          </a:r>
          <a:r>
            <a:rPr lang="es-VE" sz="1600" dirty="0" smtClean="0">
              <a:solidFill>
                <a:schemeClr val="tx1"/>
              </a:solidFill>
            </a:rPr>
            <a:t>Biblioteca </a:t>
          </a:r>
          <a:r>
            <a:rPr lang="es-VE" sz="1600" dirty="0" smtClean="0"/>
            <a:t>“Miguel Acosta </a:t>
          </a:r>
          <a:r>
            <a:rPr lang="es-VE" sz="1600" dirty="0" err="1" smtClean="0"/>
            <a:t>Saignes</a:t>
          </a:r>
          <a:r>
            <a:rPr lang="es-VE" sz="1600" dirty="0" smtClean="0"/>
            <a:t>” de la Facultad de Humanidades y Educación de la Universidad Central de Venezuela.</a:t>
          </a:r>
          <a:endParaRPr lang="es-VE" sz="1600" dirty="0"/>
        </a:p>
      </dgm:t>
    </dgm:pt>
    <dgm:pt modelId="{7E8B2F77-D748-43E8-9C07-51AA8C39A77B}" type="parTrans" cxnId="{7114A08F-D481-4FB1-B484-ACF3ABD8607E}">
      <dgm:prSet/>
      <dgm:spPr/>
      <dgm:t>
        <a:bodyPr/>
        <a:lstStyle/>
        <a:p>
          <a:endParaRPr lang="es-VE"/>
        </a:p>
      </dgm:t>
    </dgm:pt>
    <dgm:pt modelId="{957C6B76-4517-4F8A-A142-33981086CFE7}" type="sibTrans" cxnId="{7114A08F-D481-4FB1-B484-ACF3ABD8607E}">
      <dgm:prSet/>
      <dgm:spPr/>
      <dgm:t>
        <a:bodyPr/>
        <a:lstStyle/>
        <a:p>
          <a:endParaRPr lang="es-VE"/>
        </a:p>
      </dgm:t>
    </dgm:pt>
    <dgm:pt modelId="{F63ECFFB-F25A-4ABF-AEF5-700A332A9626}">
      <dgm:prSet phldrT="[Texto]" custT="1"/>
      <dgm:spPr/>
      <dgm:t>
        <a:bodyPr/>
        <a:lstStyle/>
        <a:p>
          <a:r>
            <a:rPr lang="es-VE" sz="1600" b="1" i="0" dirty="0" smtClean="0">
              <a:effectLst>
                <a:outerShdw blurRad="38100" dist="38100" dir="2700000" algn="tl">
                  <a:srgbClr val="000000">
                    <a:alpha val="43137"/>
                  </a:srgbClr>
                </a:outerShdw>
              </a:effectLst>
            </a:rPr>
            <a:t>Osorio y Roa (2006)</a:t>
          </a:r>
          <a:endParaRPr lang="es-VE" sz="1600" b="1" dirty="0">
            <a:effectLst>
              <a:outerShdw blurRad="38100" dist="38100" dir="2700000" algn="tl">
                <a:srgbClr val="000000">
                  <a:alpha val="43137"/>
                </a:srgbClr>
              </a:outerShdw>
            </a:effectLst>
          </a:endParaRPr>
        </a:p>
      </dgm:t>
    </dgm:pt>
    <dgm:pt modelId="{B63CDBF3-FA9F-4D5D-BA3B-CBED1D875E82}" type="parTrans" cxnId="{DD9FB098-15F7-4B90-A0EE-C731C3AC6B8B}">
      <dgm:prSet/>
      <dgm:spPr/>
      <dgm:t>
        <a:bodyPr/>
        <a:lstStyle/>
        <a:p>
          <a:endParaRPr lang="es-VE"/>
        </a:p>
      </dgm:t>
    </dgm:pt>
    <dgm:pt modelId="{3DD15664-F4AF-4E62-80B7-517A8C2F03DB}" type="sibTrans" cxnId="{DD9FB098-15F7-4B90-A0EE-C731C3AC6B8B}">
      <dgm:prSet/>
      <dgm:spPr/>
      <dgm:t>
        <a:bodyPr/>
        <a:lstStyle/>
        <a:p>
          <a:endParaRPr lang="es-VE"/>
        </a:p>
      </dgm:t>
    </dgm:pt>
    <dgm:pt modelId="{20385F1E-D962-4E7D-82BD-AFC2E06FF800}">
      <dgm:prSet phldrT="[Texto]" custT="1"/>
      <dgm:spPr/>
      <dgm:t>
        <a:bodyPr/>
        <a:lstStyle/>
        <a:p>
          <a:pPr algn="just"/>
          <a:r>
            <a:rPr lang="es-VE" sz="1600" b="0" i="0" dirty="0" smtClean="0"/>
            <a:t>Propuesta para el diseño de una política de desarrollo de colecciones para el subsistema de información de la Facultad de Humanidades y Educación de la UCV.</a:t>
          </a:r>
          <a:endParaRPr lang="es-VE" sz="1600" dirty="0"/>
        </a:p>
      </dgm:t>
    </dgm:pt>
    <dgm:pt modelId="{7050DEE1-7441-4CED-BCF5-BC7550EE429E}" type="parTrans" cxnId="{23B3A5E7-A187-4BFB-ADE4-95C6C38CF732}">
      <dgm:prSet/>
      <dgm:spPr/>
      <dgm:t>
        <a:bodyPr/>
        <a:lstStyle/>
        <a:p>
          <a:endParaRPr lang="es-VE"/>
        </a:p>
      </dgm:t>
    </dgm:pt>
    <dgm:pt modelId="{4FDB328E-3FA2-4A7D-8312-78B27C791B8B}" type="sibTrans" cxnId="{23B3A5E7-A187-4BFB-ADE4-95C6C38CF732}">
      <dgm:prSet/>
      <dgm:spPr/>
      <dgm:t>
        <a:bodyPr/>
        <a:lstStyle/>
        <a:p>
          <a:endParaRPr lang="es-VE"/>
        </a:p>
      </dgm:t>
    </dgm:pt>
    <dgm:pt modelId="{1A19B7EE-3789-4D03-A68A-3B37D5051F11}">
      <dgm:prSet phldrT="[Texto]" custT="1"/>
      <dgm:spPr/>
      <dgm:t>
        <a:bodyPr/>
        <a:lstStyle/>
        <a:p>
          <a:pPr algn="just"/>
          <a:endParaRPr lang="es-VE" sz="1600" dirty="0"/>
        </a:p>
      </dgm:t>
    </dgm:pt>
    <dgm:pt modelId="{009A1A4D-F566-439D-9362-4BBE3B49A83E}" type="parTrans" cxnId="{15EE2772-8A4C-4256-8F7C-2096B219BCD0}">
      <dgm:prSet/>
      <dgm:spPr/>
      <dgm:t>
        <a:bodyPr/>
        <a:lstStyle/>
        <a:p>
          <a:endParaRPr lang="es-VE"/>
        </a:p>
      </dgm:t>
    </dgm:pt>
    <dgm:pt modelId="{50F2A715-1828-4D1F-AE5C-F0F2128EB4D8}" type="sibTrans" cxnId="{15EE2772-8A4C-4256-8F7C-2096B219BCD0}">
      <dgm:prSet/>
      <dgm:spPr/>
      <dgm:t>
        <a:bodyPr/>
        <a:lstStyle/>
        <a:p>
          <a:endParaRPr lang="es-VE"/>
        </a:p>
      </dgm:t>
    </dgm:pt>
    <dgm:pt modelId="{63A6FADD-D854-474E-AD33-02CAA8316455}">
      <dgm:prSet phldrT="[Texto]" custT="1"/>
      <dgm:spPr/>
      <dgm:t>
        <a:bodyPr/>
        <a:lstStyle/>
        <a:p>
          <a:pPr algn="just"/>
          <a:endParaRPr lang="es-VE" sz="1600" dirty="0"/>
        </a:p>
      </dgm:t>
    </dgm:pt>
    <dgm:pt modelId="{205C0088-DEE8-4375-90DC-EF7303BE9FEF}" type="parTrans" cxnId="{A6891789-207D-4882-B216-C5EEB735EAD9}">
      <dgm:prSet/>
      <dgm:spPr/>
      <dgm:t>
        <a:bodyPr/>
        <a:lstStyle/>
        <a:p>
          <a:endParaRPr lang="es-VE"/>
        </a:p>
      </dgm:t>
    </dgm:pt>
    <dgm:pt modelId="{5E4E572F-B6C4-44EF-A4B7-7913DC7C93F9}" type="sibTrans" cxnId="{A6891789-207D-4882-B216-C5EEB735EAD9}">
      <dgm:prSet/>
      <dgm:spPr/>
      <dgm:t>
        <a:bodyPr/>
        <a:lstStyle/>
        <a:p>
          <a:endParaRPr lang="es-VE"/>
        </a:p>
      </dgm:t>
    </dgm:pt>
    <dgm:pt modelId="{BE401D5D-0017-4708-94CB-9AB1B566492B}">
      <dgm:prSet phldrT="[Texto]" custT="1"/>
      <dgm:spPr/>
      <dgm:t>
        <a:bodyPr/>
        <a:lstStyle/>
        <a:p>
          <a:pPr algn="just"/>
          <a:endParaRPr lang="es-VE" sz="1600" dirty="0"/>
        </a:p>
      </dgm:t>
    </dgm:pt>
    <dgm:pt modelId="{510F006F-C818-4456-8017-96840A609C06}" type="parTrans" cxnId="{746B5DAB-DB3A-40AE-B937-4583F375E847}">
      <dgm:prSet/>
      <dgm:spPr/>
      <dgm:t>
        <a:bodyPr/>
        <a:lstStyle/>
        <a:p>
          <a:endParaRPr lang="es-VE"/>
        </a:p>
      </dgm:t>
    </dgm:pt>
    <dgm:pt modelId="{EEE21C4E-CE7B-4367-8E6F-FDF698466080}" type="sibTrans" cxnId="{746B5DAB-DB3A-40AE-B937-4583F375E847}">
      <dgm:prSet/>
      <dgm:spPr/>
      <dgm:t>
        <a:bodyPr/>
        <a:lstStyle/>
        <a:p>
          <a:endParaRPr lang="es-VE"/>
        </a:p>
      </dgm:t>
    </dgm:pt>
    <dgm:pt modelId="{1A6A616C-754D-4296-8A09-229AA5A44CB6}" type="pres">
      <dgm:prSet presAssocID="{ED0C6A62-B85F-4D1B-9DC0-3302D66A682A}" presName="linear" presStyleCnt="0">
        <dgm:presLayoutVars>
          <dgm:animLvl val="lvl"/>
          <dgm:resizeHandles val="exact"/>
        </dgm:presLayoutVars>
      </dgm:prSet>
      <dgm:spPr/>
      <dgm:t>
        <a:bodyPr/>
        <a:lstStyle/>
        <a:p>
          <a:endParaRPr lang="es-VE"/>
        </a:p>
      </dgm:t>
    </dgm:pt>
    <dgm:pt modelId="{72F1E10D-A0ED-4876-A91F-4CCFAFA49F2D}" type="pres">
      <dgm:prSet presAssocID="{89F9706D-AF57-4572-BD27-486229E28183}" presName="parentText" presStyleLbl="node1" presStyleIdx="0" presStyleCnt="2" custScaleY="125348" custLinFactNeighborY="-6292">
        <dgm:presLayoutVars>
          <dgm:chMax val="0"/>
          <dgm:bulletEnabled val="1"/>
        </dgm:presLayoutVars>
      </dgm:prSet>
      <dgm:spPr/>
      <dgm:t>
        <a:bodyPr/>
        <a:lstStyle/>
        <a:p>
          <a:endParaRPr lang="es-VE"/>
        </a:p>
      </dgm:t>
    </dgm:pt>
    <dgm:pt modelId="{1DB79650-438F-45B2-B057-F9778F55492D}" type="pres">
      <dgm:prSet presAssocID="{89F9706D-AF57-4572-BD27-486229E28183}" presName="childText" presStyleLbl="revTx" presStyleIdx="0" presStyleCnt="2">
        <dgm:presLayoutVars>
          <dgm:bulletEnabled val="1"/>
        </dgm:presLayoutVars>
      </dgm:prSet>
      <dgm:spPr/>
      <dgm:t>
        <a:bodyPr/>
        <a:lstStyle/>
        <a:p>
          <a:endParaRPr lang="es-VE"/>
        </a:p>
      </dgm:t>
    </dgm:pt>
    <dgm:pt modelId="{4A323596-C5C5-4F59-AED6-EE33631678FE}" type="pres">
      <dgm:prSet presAssocID="{F63ECFFB-F25A-4ABF-AEF5-700A332A9626}" presName="parentText" presStyleLbl="node1" presStyleIdx="1" presStyleCnt="2" custScaleY="106574">
        <dgm:presLayoutVars>
          <dgm:chMax val="0"/>
          <dgm:bulletEnabled val="1"/>
        </dgm:presLayoutVars>
      </dgm:prSet>
      <dgm:spPr/>
      <dgm:t>
        <a:bodyPr/>
        <a:lstStyle/>
        <a:p>
          <a:endParaRPr lang="es-VE"/>
        </a:p>
      </dgm:t>
    </dgm:pt>
    <dgm:pt modelId="{6C57A1E7-E8EE-48C7-884D-3143D656368B}" type="pres">
      <dgm:prSet presAssocID="{F63ECFFB-F25A-4ABF-AEF5-700A332A9626}" presName="childText" presStyleLbl="revTx" presStyleIdx="1" presStyleCnt="2" custScaleY="93646">
        <dgm:presLayoutVars>
          <dgm:bulletEnabled val="1"/>
        </dgm:presLayoutVars>
      </dgm:prSet>
      <dgm:spPr/>
      <dgm:t>
        <a:bodyPr/>
        <a:lstStyle/>
        <a:p>
          <a:endParaRPr lang="es-VE"/>
        </a:p>
      </dgm:t>
    </dgm:pt>
  </dgm:ptLst>
  <dgm:cxnLst>
    <dgm:cxn modelId="{746B5DAB-DB3A-40AE-B937-4583F375E847}" srcId="{F63ECFFB-F25A-4ABF-AEF5-700A332A9626}" destId="{BE401D5D-0017-4708-94CB-9AB1B566492B}" srcOrd="0" destOrd="0" parTransId="{510F006F-C818-4456-8017-96840A609C06}" sibTransId="{EEE21C4E-CE7B-4367-8E6F-FDF698466080}"/>
    <dgm:cxn modelId="{DD9FB098-15F7-4B90-A0EE-C731C3AC6B8B}" srcId="{ED0C6A62-B85F-4D1B-9DC0-3302D66A682A}" destId="{F63ECFFB-F25A-4ABF-AEF5-700A332A9626}" srcOrd="1" destOrd="0" parTransId="{B63CDBF3-FA9F-4D5D-BA3B-CBED1D875E82}" sibTransId="{3DD15664-F4AF-4E62-80B7-517A8C2F03DB}"/>
    <dgm:cxn modelId="{89E7E141-0F52-49DA-9BE5-A1FC0AD47348}" type="presOf" srcId="{F63ECFFB-F25A-4ABF-AEF5-700A332A9626}" destId="{4A323596-C5C5-4F59-AED6-EE33631678FE}" srcOrd="0" destOrd="0" presId="urn:microsoft.com/office/officeart/2005/8/layout/vList2"/>
    <dgm:cxn modelId="{7C646CFB-A1C7-40B7-B4CE-FC24203D3CA9}" type="presOf" srcId="{ED0C6A62-B85F-4D1B-9DC0-3302D66A682A}" destId="{1A6A616C-754D-4296-8A09-229AA5A44CB6}" srcOrd="0" destOrd="0" presId="urn:microsoft.com/office/officeart/2005/8/layout/vList2"/>
    <dgm:cxn modelId="{15EE2772-8A4C-4256-8F7C-2096B219BCD0}" srcId="{89F9706D-AF57-4572-BD27-486229E28183}" destId="{1A19B7EE-3789-4D03-A68A-3B37D5051F11}" srcOrd="2" destOrd="0" parTransId="{009A1A4D-F566-439D-9362-4BBE3B49A83E}" sibTransId="{50F2A715-1828-4D1F-AE5C-F0F2128EB4D8}"/>
    <dgm:cxn modelId="{DB5E6C0C-09BD-44E8-B788-DFF4F621B1E6}" type="presOf" srcId="{63A6FADD-D854-474E-AD33-02CAA8316455}" destId="{1DB79650-438F-45B2-B057-F9778F55492D}" srcOrd="0" destOrd="0" presId="urn:microsoft.com/office/officeart/2005/8/layout/vList2"/>
    <dgm:cxn modelId="{9BE38BC2-3F88-47FD-87A1-006F24908FE6}" type="presOf" srcId="{8DD24E9A-358D-4BDD-938F-3C245D09846C}" destId="{1DB79650-438F-45B2-B057-F9778F55492D}" srcOrd="0" destOrd="1" presId="urn:microsoft.com/office/officeart/2005/8/layout/vList2"/>
    <dgm:cxn modelId="{8A36050D-385B-4347-9ECD-8CE31219344B}" type="presOf" srcId="{1A19B7EE-3789-4D03-A68A-3B37D5051F11}" destId="{1DB79650-438F-45B2-B057-F9778F55492D}" srcOrd="0" destOrd="2" presId="urn:microsoft.com/office/officeart/2005/8/layout/vList2"/>
    <dgm:cxn modelId="{B236BB90-EF4D-4B31-A655-A5070DD1BEC9}" type="presOf" srcId="{20385F1E-D962-4E7D-82BD-AFC2E06FF800}" destId="{6C57A1E7-E8EE-48C7-884D-3143D656368B}" srcOrd="0" destOrd="1" presId="urn:microsoft.com/office/officeart/2005/8/layout/vList2"/>
    <dgm:cxn modelId="{7114A08F-D481-4FB1-B484-ACF3ABD8607E}" srcId="{89F9706D-AF57-4572-BD27-486229E28183}" destId="{8DD24E9A-358D-4BDD-938F-3C245D09846C}" srcOrd="1" destOrd="0" parTransId="{7E8B2F77-D748-43E8-9C07-51AA8C39A77B}" sibTransId="{957C6B76-4517-4F8A-A142-33981086CFE7}"/>
    <dgm:cxn modelId="{1120D7D4-210D-4A72-94A7-866DCB8BFB58}" type="presOf" srcId="{BE401D5D-0017-4708-94CB-9AB1B566492B}" destId="{6C57A1E7-E8EE-48C7-884D-3143D656368B}" srcOrd="0" destOrd="0" presId="urn:microsoft.com/office/officeart/2005/8/layout/vList2"/>
    <dgm:cxn modelId="{23B3A5E7-A187-4BFB-ADE4-95C6C38CF732}" srcId="{F63ECFFB-F25A-4ABF-AEF5-700A332A9626}" destId="{20385F1E-D962-4E7D-82BD-AFC2E06FF800}" srcOrd="1" destOrd="0" parTransId="{7050DEE1-7441-4CED-BCF5-BC7550EE429E}" sibTransId="{4FDB328E-3FA2-4A7D-8312-78B27C791B8B}"/>
    <dgm:cxn modelId="{806FFE32-F3BF-4421-A902-68394CF1C9AC}" srcId="{ED0C6A62-B85F-4D1B-9DC0-3302D66A682A}" destId="{89F9706D-AF57-4572-BD27-486229E28183}" srcOrd="0" destOrd="0" parTransId="{6635B391-2D43-4D18-9BEE-EB2A196F304C}" sibTransId="{3C52C895-F439-47EC-9580-026465E2D2A3}"/>
    <dgm:cxn modelId="{F15FE0E7-E8F2-4C7B-91CA-673789E566B0}" type="presOf" srcId="{89F9706D-AF57-4572-BD27-486229E28183}" destId="{72F1E10D-A0ED-4876-A91F-4CCFAFA49F2D}" srcOrd="0" destOrd="0" presId="urn:microsoft.com/office/officeart/2005/8/layout/vList2"/>
    <dgm:cxn modelId="{A6891789-207D-4882-B216-C5EEB735EAD9}" srcId="{89F9706D-AF57-4572-BD27-486229E28183}" destId="{63A6FADD-D854-474E-AD33-02CAA8316455}" srcOrd="0" destOrd="0" parTransId="{205C0088-DEE8-4375-90DC-EF7303BE9FEF}" sibTransId="{5E4E572F-B6C4-44EF-A4B7-7913DC7C93F9}"/>
    <dgm:cxn modelId="{154CB66C-BB54-4DBF-AD6C-49AFD3188D26}" type="presParOf" srcId="{1A6A616C-754D-4296-8A09-229AA5A44CB6}" destId="{72F1E10D-A0ED-4876-A91F-4CCFAFA49F2D}" srcOrd="0" destOrd="0" presId="urn:microsoft.com/office/officeart/2005/8/layout/vList2"/>
    <dgm:cxn modelId="{A1FA0908-3EEB-4CBB-B74F-635776EBBC88}" type="presParOf" srcId="{1A6A616C-754D-4296-8A09-229AA5A44CB6}" destId="{1DB79650-438F-45B2-B057-F9778F55492D}" srcOrd="1" destOrd="0" presId="urn:microsoft.com/office/officeart/2005/8/layout/vList2"/>
    <dgm:cxn modelId="{15AA6D74-98E5-4F49-8A84-42E6937806B0}" type="presParOf" srcId="{1A6A616C-754D-4296-8A09-229AA5A44CB6}" destId="{4A323596-C5C5-4F59-AED6-EE33631678FE}" srcOrd="2" destOrd="0" presId="urn:microsoft.com/office/officeart/2005/8/layout/vList2"/>
    <dgm:cxn modelId="{7B6D1AFB-2416-4BD2-920A-A912ACC60CD0}" type="presParOf" srcId="{1A6A616C-754D-4296-8A09-229AA5A44CB6}" destId="{6C57A1E7-E8EE-48C7-884D-3143D656368B}"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0C6A62-B85F-4D1B-9DC0-3302D66A682A}"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s-VE"/>
        </a:p>
      </dgm:t>
    </dgm:pt>
    <dgm:pt modelId="{89F9706D-AF57-4572-BD27-486229E28183}">
      <dgm:prSet phldrT="[Texto]" custT="1"/>
      <dgm:spPr/>
      <dgm:t>
        <a:bodyPr/>
        <a:lstStyle/>
        <a:p>
          <a:pPr algn="just"/>
          <a:r>
            <a:rPr lang="es-VE" sz="1600" b="1" dirty="0" smtClean="0">
              <a:effectLst>
                <a:outerShdw blurRad="38100" dist="38100" dir="2700000" algn="tl">
                  <a:srgbClr val="000000">
                    <a:alpha val="43137"/>
                  </a:srgbClr>
                </a:outerShdw>
              </a:effectLst>
            </a:rPr>
            <a:t>Universidad Complutense de Madrid - Biblioteca-Comisión de Gestión (2009) España</a:t>
          </a:r>
          <a:endParaRPr lang="es-VE" sz="1600" b="1" dirty="0">
            <a:effectLst>
              <a:outerShdw blurRad="38100" dist="38100" dir="2700000" algn="tl">
                <a:srgbClr val="000000">
                  <a:alpha val="43137"/>
                </a:srgbClr>
              </a:outerShdw>
            </a:effectLst>
          </a:endParaRPr>
        </a:p>
      </dgm:t>
    </dgm:pt>
    <dgm:pt modelId="{6635B391-2D43-4D18-9BEE-EB2A196F304C}" type="parTrans" cxnId="{806FFE32-F3BF-4421-A902-68394CF1C9AC}">
      <dgm:prSet/>
      <dgm:spPr/>
      <dgm:t>
        <a:bodyPr/>
        <a:lstStyle/>
        <a:p>
          <a:endParaRPr lang="es-VE"/>
        </a:p>
      </dgm:t>
    </dgm:pt>
    <dgm:pt modelId="{3C52C895-F439-47EC-9580-026465E2D2A3}" type="sibTrans" cxnId="{806FFE32-F3BF-4421-A902-68394CF1C9AC}">
      <dgm:prSet/>
      <dgm:spPr/>
      <dgm:t>
        <a:bodyPr/>
        <a:lstStyle/>
        <a:p>
          <a:endParaRPr lang="es-VE"/>
        </a:p>
      </dgm:t>
    </dgm:pt>
    <dgm:pt modelId="{F63ECFFB-F25A-4ABF-AEF5-700A332A9626}">
      <dgm:prSet phldrT="[Texto]" custT="1"/>
      <dgm:spPr/>
      <dgm:t>
        <a:bodyPr/>
        <a:lstStyle/>
        <a:p>
          <a:r>
            <a:rPr lang="es-VE" sz="1600" b="1" dirty="0" smtClean="0">
              <a:effectLst>
                <a:outerShdw blurRad="38100" dist="38100" dir="2700000" algn="tl">
                  <a:srgbClr val="000000">
                    <a:alpha val="43137"/>
                  </a:srgbClr>
                </a:outerShdw>
              </a:effectLst>
            </a:rPr>
            <a:t>Consejo de Rectores de Universidades Chilenas (2009) </a:t>
          </a:r>
          <a:endParaRPr lang="es-VE" sz="1600" b="1" dirty="0">
            <a:effectLst>
              <a:outerShdw blurRad="38100" dist="38100" dir="2700000" algn="tl">
                <a:srgbClr val="000000">
                  <a:alpha val="43137"/>
                </a:srgbClr>
              </a:outerShdw>
            </a:effectLst>
          </a:endParaRPr>
        </a:p>
      </dgm:t>
    </dgm:pt>
    <dgm:pt modelId="{B63CDBF3-FA9F-4D5D-BA3B-CBED1D875E82}" type="parTrans" cxnId="{DD9FB098-15F7-4B90-A0EE-C731C3AC6B8B}">
      <dgm:prSet/>
      <dgm:spPr/>
      <dgm:t>
        <a:bodyPr/>
        <a:lstStyle/>
        <a:p>
          <a:endParaRPr lang="es-VE"/>
        </a:p>
      </dgm:t>
    </dgm:pt>
    <dgm:pt modelId="{3DD15664-F4AF-4E62-80B7-517A8C2F03DB}" type="sibTrans" cxnId="{DD9FB098-15F7-4B90-A0EE-C731C3AC6B8B}">
      <dgm:prSet/>
      <dgm:spPr/>
      <dgm:t>
        <a:bodyPr/>
        <a:lstStyle/>
        <a:p>
          <a:endParaRPr lang="es-VE"/>
        </a:p>
      </dgm:t>
    </dgm:pt>
    <dgm:pt modelId="{20385F1E-D962-4E7D-82BD-AFC2E06FF800}">
      <dgm:prSet phldrT="[Texto]" custT="1"/>
      <dgm:spPr/>
      <dgm:t>
        <a:bodyPr/>
        <a:lstStyle/>
        <a:p>
          <a:pPr algn="just"/>
          <a:r>
            <a:rPr lang="es-VE" sz="1600" dirty="0" smtClean="0"/>
            <a:t>“Políticas de Desarrollo de Colecciones – Biblioteca Universidad del Rosario”. </a:t>
          </a:r>
          <a:endParaRPr lang="es-VE" sz="1600" dirty="0"/>
        </a:p>
      </dgm:t>
    </dgm:pt>
    <dgm:pt modelId="{7050DEE1-7441-4CED-BCF5-BC7550EE429E}" type="parTrans" cxnId="{23B3A5E7-A187-4BFB-ADE4-95C6C38CF732}">
      <dgm:prSet/>
      <dgm:spPr/>
      <dgm:t>
        <a:bodyPr/>
        <a:lstStyle/>
        <a:p>
          <a:endParaRPr lang="es-VE"/>
        </a:p>
      </dgm:t>
    </dgm:pt>
    <dgm:pt modelId="{4FDB328E-3FA2-4A7D-8312-78B27C791B8B}" type="sibTrans" cxnId="{23B3A5E7-A187-4BFB-ADE4-95C6C38CF732}">
      <dgm:prSet/>
      <dgm:spPr/>
      <dgm:t>
        <a:bodyPr/>
        <a:lstStyle/>
        <a:p>
          <a:endParaRPr lang="es-VE"/>
        </a:p>
      </dgm:t>
    </dgm:pt>
    <dgm:pt modelId="{0211EACA-83B5-46D3-A67A-37E1A2CDFFCD}">
      <dgm:prSet phldrT="[Texto]" custT="1"/>
      <dgm:spPr/>
      <dgm:t>
        <a:bodyPr/>
        <a:lstStyle/>
        <a:p>
          <a:pPr algn="just"/>
          <a:r>
            <a:rPr lang="es-VE" sz="1600" dirty="0" smtClean="0"/>
            <a:t>“Política de gestión de las colecciones de la </a:t>
          </a:r>
          <a:r>
            <a:rPr lang="es-VE" sz="1600" dirty="0" smtClean="0">
              <a:solidFill>
                <a:schemeClr val="tx1"/>
              </a:solidFill>
            </a:rPr>
            <a:t>Biblioteca</a:t>
          </a:r>
          <a:r>
            <a:rPr lang="es-VE" sz="1600" dirty="0" smtClean="0"/>
            <a:t> de la Universidad Complutense de Madrid”.</a:t>
          </a:r>
          <a:endParaRPr lang="es-VE" sz="1600" dirty="0"/>
        </a:p>
      </dgm:t>
    </dgm:pt>
    <dgm:pt modelId="{0657E615-843B-4873-A0EB-2B15D74F6445}" type="parTrans" cxnId="{60D634BC-B322-4FDB-8035-4D97DFD86BAD}">
      <dgm:prSet/>
      <dgm:spPr/>
      <dgm:t>
        <a:bodyPr/>
        <a:lstStyle/>
        <a:p>
          <a:endParaRPr lang="es-VE"/>
        </a:p>
      </dgm:t>
    </dgm:pt>
    <dgm:pt modelId="{A01A164D-81CF-48DC-82D0-9E01DC38D29C}" type="sibTrans" cxnId="{60D634BC-B322-4FDB-8035-4D97DFD86BAD}">
      <dgm:prSet/>
      <dgm:spPr/>
      <dgm:t>
        <a:bodyPr/>
        <a:lstStyle/>
        <a:p>
          <a:endParaRPr lang="es-VE"/>
        </a:p>
      </dgm:t>
    </dgm:pt>
    <dgm:pt modelId="{62DA26B6-3A35-461C-B770-A7CE93AE75DB}">
      <dgm:prSet phldrT="[Texto]" custT="1"/>
      <dgm:spPr/>
      <dgm:t>
        <a:bodyPr/>
        <a:lstStyle/>
        <a:p>
          <a:pPr algn="just"/>
          <a:endParaRPr lang="es-VE" sz="1600" dirty="0"/>
        </a:p>
      </dgm:t>
    </dgm:pt>
    <dgm:pt modelId="{AA225AC4-1DA4-47B3-922E-AB23096595B2}" type="parTrans" cxnId="{F4EE4362-B2D6-4A1B-A1FC-C43BD26423D1}">
      <dgm:prSet/>
      <dgm:spPr/>
      <dgm:t>
        <a:bodyPr/>
        <a:lstStyle/>
        <a:p>
          <a:endParaRPr lang="es-VE"/>
        </a:p>
      </dgm:t>
    </dgm:pt>
    <dgm:pt modelId="{6F9628DC-05AF-496B-8682-AD277C0F83A4}" type="sibTrans" cxnId="{F4EE4362-B2D6-4A1B-A1FC-C43BD26423D1}">
      <dgm:prSet/>
      <dgm:spPr/>
      <dgm:t>
        <a:bodyPr/>
        <a:lstStyle/>
        <a:p>
          <a:endParaRPr lang="es-VE"/>
        </a:p>
      </dgm:t>
    </dgm:pt>
    <dgm:pt modelId="{FDA2B43B-D22D-46F9-AACC-3083F58104B2}">
      <dgm:prSet phldrT="[Texto]" custT="1"/>
      <dgm:spPr/>
      <dgm:t>
        <a:bodyPr/>
        <a:lstStyle/>
        <a:p>
          <a:pPr algn="just"/>
          <a:endParaRPr lang="es-VE" sz="1600" dirty="0"/>
        </a:p>
      </dgm:t>
    </dgm:pt>
    <dgm:pt modelId="{5B4C5476-B6E5-4B04-BC09-5C3E22238522}" type="parTrans" cxnId="{54FC8958-9615-457C-9770-46C95FAD34DB}">
      <dgm:prSet/>
      <dgm:spPr/>
      <dgm:t>
        <a:bodyPr/>
        <a:lstStyle/>
        <a:p>
          <a:endParaRPr lang="es-VE"/>
        </a:p>
      </dgm:t>
    </dgm:pt>
    <dgm:pt modelId="{5C800CFB-E211-4C58-B59E-8C66AE3704E1}" type="sibTrans" cxnId="{54FC8958-9615-457C-9770-46C95FAD34DB}">
      <dgm:prSet/>
      <dgm:spPr/>
      <dgm:t>
        <a:bodyPr/>
        <a:lstStyle/>
        <a:p>
          <a:endParaRPr lang="es-VE"/>
        </a:p>
      </dgm:t>
    </dgm:pt>
    <dgm:pt modelId="{1A6A616C-754D-4296-8A09-229AA5A44CB6}" type="pres">
      <dgm:prSet presAssocID="{ED0C6A62-B85F-4D1B-9DC0-3302D66A682A}" presName="linear" presStyleCnt="0">
        <dgm:presLayoutVars>
          <dgm:animLvl val="lvl"/>
          <dgm:resizeHandles val="exact"/>
        </dgm:presLayoutVars>
      </dgm:prSet>
      <dgm:spPr/>
      <dgm:t>
        <a:bodyPr/>
        <a:lstStyle/>
        <a:p>
          <a:endParaRPr lang="es-VE"/>
        </a:p>
      </dgm:t>
    </dgm:pt>
    <dgm:pt modelId="{72F1E10D-A0ED-4876-A91F-4CCFAFA49F2D}" type="pres">
      <dgm:prSet presAssocID="{89F9706D-AF57-4572-BD27-486229E28183}" presName="parentText" presStyleLbl="node1" presStyleIdx="0" presStyleCnt="2" custScaleY="51456">
        <dgm:presLayoutVars>
          <dgm:chMax val="0"/>
          <dgm:bulletEnabled val="1"/>
        </dgm:presLayoutVars>
      </dgm:prSet>
      <dgm:spPr/>
      <dgm:t>
        <a:bodyPr/>
        <a:lstStyle/>
        <a:p>
          <a:endParaRPr lang="es-VE"/>
        </a:p>
      </dgm:t>
    </dgm:pt>
    <dgm:pt modelId="{1DB79650-438F-45B2-B057-F9778F55492D}" type="pres">
      <dgm:prSet presAssocID="{89F9706D-AF57-4572-BD27-486229E28183}" presName="childText" presStyleLbl="revTx" presStyleIdx="0" presStyleCnt="2">
        <dgm:presLayoutVars>
          <dgm:bulletEnabled val="1"/>
        </dgm:presLayoutVars>
      </dgm:prSet>
      <dgm:spPr/>
      <dgm:t>
        <a:bodyPr/>
        <a:lstStyle/>
        <a:p>
          <a:endParaRPr lang="es-VE"/>
        </a:p>
      </dgm:t>
    </dgm:pt>
    <dgm:pt modelId="{4A323596-C5C5-4F59-AED6-EE33631678FE}" type="pres">
      <dgm:prSet presAssocID="{F63ECFFB-F25A-4ABF-AEF5-700A332A9626}" presName="parentText" presStyleLbl="node1" presStyleIdx="1" presStyleCnt="2" custScaleY="45569">
        <dgm:presLayoutVars>
          <dgm:chMax val="0"/>
          <dgm:bulletEnabled val="1"/>
        </dgm:presLayoutVars>
      </dgm:prSet>
      <dgm:spPr/>
      <dgm:t>
        <a:bodyPr/>
        <a:lstStyle/>
        <a:p>
          <a:endParaRPr lang="es-VE"/>
        </a:p>
      </dgm:t>
    </dgm:pt>
    <dgm:pt modelId="{6C57A1E7-E8EE-48C7-884D-3143D656368B}" type="pres">
      <dgm:prSet presAssocID="{F63ECFFB-F25A-4ABF-AEF5-700A332A9626}" presName="childText" presStyleLbl="revTx" presStyleIdx="1" presStyleCnt="2" custScaleY="93646">
        <dgm:presLayoutVars>
          <dgm:bulletEnabled val="1"/>
        </dgm:presLayoutVars>
      </dgm:prSet>
      <dgm:spPr/>
      <dgm:t>
        <a:bodyPr/>
        <a:lstStyle/>
        <a:p>
          <a:endParaRPr lang="es-VE"/>
        </a:p>
      </dgm:t>
    </dgm:pt>
  </dgm:ptLst>
  <dgm:cxnLst>
    <dgm:cxn modelId="{1BA16353-558E-44A0-9E69-F422D142194E}" type="presOf" srcId="{FDA2B43B-D22D-46F9-AACC-3083F58104B2}" destId="{6C57A1E7-E8EE-48C7-884D-3143D656368B}" srcOrd="0" destOrd="0" presId="urn:microsoft.com/office/officeart/2005/8/layout/vList2"/>
    <dgm:cxn modelId="{60D634BC-B322-4FDB-8035-4D97DFD86BAD}" srcId="{89F9706D-AF57-4572-BD27-486229E28183}" destId="{0211EACA-83B5-46D3-A67A-37E1A2CDFFCD}" srcOrd="1" destOrd="0" parTransId="{0657E615-843B-4873-A0EB-2B15D74F6445}" sibTransId="{A01A164D-81CF-48DC-82D0-9E01DC38D29C}"/>
    <dgm:cxn modelId="{A0451D29-A634-4CD2-A6C6-F11C9A8DF96F}" type="presOf" srcId="{20385F1E-D962-4E7D-82BD-AFC2E06FF800}" destId="{6C57A1E7-E8EE-48C7-884D-3143D656368B}" srcOrd="0" destOrd="1" presId="urn:microsoft.com/office/officeart/2005/8/layout/vList2"/>
    <dgm:cxn modelId="{F4EE4362-B2D6-4A1B-A1FC-C43BD26423D1}" srcId="{89F9706D-AF57-4572-BD27-486229E28183}" destId="{62DA26B6-3A35-461C-B770-A7CE93AE75DB}" srcOrd="0" destOrd="0" parTransId="{AA225AC4-1DA4-47B3-922E-AB23096595B2}" sibTransId="{6F9628DC-05AF-496B-8682-AD277C0F83A4}"/>
    <dgm:cxn modelId="{5F81D974-FFEC-478F-AA49-262BCD6CE0F8}" type="presOf" srcId="{89F9706D-AF57-4572-BD27-486229E28183}" destId="{72F1E10D-A0ED-4876-A91F-4CCFAFA49F2D}" srcOrd="0" destOrd="0" presId="urn:microsoft.com/office/officeart/2005/8/layout/vList2"/>
    <dgm:cxn modelId="{DD9FB098-15F7-4B90-A0EE-C731C3AC6B8B}" srcId="{ED0C6A62-B85F-4D1B-9DC0-3302D66A682A}" destId="{F63ECFFB-F25A-4ABF-AEF5-700A332A9626}" srcOrd="1" destOrd="0" parTransId="{B63CDBF3-FA9F-4D5D-BA3B-CBED1D875E82}" sibTransId="{3DD15664-F4AF-4E62-80B7-517A8C2F03DB}"/>
    <dgm:cxn modelId="{815C2C19-A60D-4027-94CF-DC895BA0D028}" type="presOf" srcId="{F63ECFFB-F25A-4ABF-AEF5-700A332A9626}" destId="{4A323596-C5C5-4F59-AED6-EE33631678FE}" srcOrd="0" destOrd="0" presId="urn:microsoft.com/office/officeart/2005/8/layout/vList2"/>
    <dgm:cxn modelId="{54FC8958-9615-457C-9770-46C95FAD34DB}" srcId="{F63ECFFB-F25A-4ABF-AEF5-700A332A9626}" destId="{FDA2B43B-D22D-46F9-AACC-3083F58104B2}" srcOrd="0" destOrd="0" parTransId="{5B4C5476-B6E5-4B04-BC09-5C3E22238522}" sibTransId="{5C800CFB-E211-4C58-B59E-8C66AE3704E1}"/>
    <dgm:cxn modelId="{1750B249-050A-4797-A153-1EB96172F457}" type="presOf" srcId="{62DA26B6-3A35-461C-B770-A7CE93AE75DB}" destId="{1DB79650-438F-45B2-B057-F9778F55492D}" srcOrd="0" destOrd="0" presId="urn:microsoft.com/office/officeart/2005/8/layout/vList2"/>
    <dgm:cxn modelId="{B3413D50-BFE6-46FD-9B46-F7D94D88A772}" type="presOf" srcId="{ED0C6A62-B85F-4D1B-9DC0-3302D66A682A}" destId="{1A6A616C-754D-4296-8A09-229AA5A44CB6}" srcOrd="0" destOrd="0" presId="urn:microsoft.com/office/officeart/2005/8/layout/vList2"/>
    <dgm:cxn modelId="{806FFE32-F3BF-4421-A902-68394CF1C9AC}" srcId="{ED0C6A62-B85F-4D1B-9DC0-3302D66A682A}" destId="{89F9706D-AF57-4572-BD27-486229E28183}" srcOrd="0" destOrd="0" parTransId="{6635B391-2D43-4D18-9BEE-EB2A196F304C}" sibTransId="{3C52C895-F439-47EC-9580-026465E2D2A3}"/>
    <dgm:cxn modelId="{AADE1DF1-9A10-4267-9D07-31AE2A891FE2}" type="presOf" srcId="{0211EACA-83B5-46D3-A67A-37E1A2CDFFCD}" destId="{1DB79650-438F-45B2-B057-F9778F55492D}" srcOrd="0" destOrd="1" presId="urn:microsoft.com/office/officeart/2005/8/layout/vList2"/>
    <dgm:cxn modelId="{23B3A5E7-A187-4BFB-ADE4-95C6C38CF732}" srcId="{F63ECFFB-F25A-4ABF-AEF5-700A332A9626}" destId="{20385F1E-D962-4E7D-82BD-AFC2E06FF800}" srcOrd="1" destOrd="0" parTransId="{7050DEE1-7441-4CED-BCF5-BC7550EE429E}" sibTransId="{4FDB328E-3FA2-4A7D-8312-78B27C791B8B}"/>
    <dgm:cxn modelId="{0F0E4EB0-B622-44D5-99D9-FA8A3756F906}" type="presParOf" srcId="{1A6A616C-754D-4296-8A09-229AA5A44CB6}" destId="{72F1E10D-A0ED-4876-A91F-4CCFAFA49F2D}" srcOrd="0" destOrd="0" presId="urn:microsoft.com/office/officeart/2005/8/layout/vList2"/>
    <dgm:cxn modelId="{FE9671A3-E906-41B1-9E96-537548F94DCE}" type="presParOf" srcId="{1A6A616C-754D-4296-8A09-229AA5A44CB6}" destId="{1DB79650-438F-45B2-B057-F9778F55492D}" srcOrd="1" destOrd="0" presId="urn:microsoft.com/office/officeart/2005/8/layout/vList2"/>
    <dgm:cxn modelId="{053B33C9-D03E-43DE-8F73-2C83961D4588}" type="presParOf" srcId="{1A6A616C-754D-4296-8A09-229AA5A44CB6}" destId="{4A323596-C5C5-4F59-AED6-EE33631678FE}" srcOrd="2" destOrd="0" presId="urn:microsoft.com/office/officeart/2005/8/layout/vList2"/>
    <dgm:cxn modelId="{80741286-7A82-4FE3-8ABB-5D62AD4E9651}" type="presParOf" srcId="{1A6A616C-754D-4296-8A09-229AA5A44CB6}" destId="{6C57A1E7-E8EE-48C7-884D-3143D656368B}"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7A1E77-3D1E-428E-A9B4-4D6135BFEB9C}" type="doc">
      <dgm:prSet loTypeId="urn:microsoft.com/office/officeart/2005/8/layout/list1" loCatId="list" qsTypeId="urn:microsoft.com/office/officeart/2005/8/quickstyle/simple1" qsCatId="simple" csTypeId="urn:microsoft.com/office/officeart/2005/8/colors/accent3_4" csCatId="accent3" phldr="1"/>
      <dgm:spPr/>
      <dgm:t>
        <a:bodyPr/>
        <a:lstStyle/>
        <a:p>
          <a:endParaRPr lang="es-VE"/>
        </a:p>
      </dgm:t>
    </dgm:pt>
    <dgm:pt modelId="{8EDDD3F9-3D29-4E33-826D-2D1A2D5EF12C}">
      <dgm:prSet phldrT="[Texto]" custT="1"/>
      <dgm:spPr/>
      <dgm:t>
        <a:bodyPr/>
        <a:lstStyle/>
        <a:p>
          <a:r>
            <a:rPr kumimoji="0" lang="es-VE" sz="1600" b="0" i="0" u="none" strike="noStrike" cap="none" normalizeH="0" baseline="0" dirty="0" smtClean="0">
              <a:ln>
                <a:noFill/>
              </a:ln>
              <a:solidFill>
                <a:schemeClr val="tx1"/>
              </a:solidFill>
              <a:effectLst/>
              <a:latin typeface="+mj-lt"/>
              <a:ea typeface="Calibri" pitchFamily="34" charset="0"/>
              <a:cs typeface="Times New Roman" pitchFamily="18" charset="0"/>
            </a:rPr>
            <a:t>Disposiciones generales</a:t>
          </a:r>
          <a:endParaRPr lang="es-VE" sz="1600" b="0" dirty="0">
            <a:effectLst/>
            <a:latin typeface="+mj-lt"/>
          </a:endParaRPr>
        </a:p>
      </dgm:t>
    </dgm:pt>
    <dgm:pt modelId="{288DEF6B-9D7D-4CFD-A0FD-EBAD55C54AE3}" type="parTrans" cxnId="{8117718B-47DF-405C-BE49-299B9A2DD77B}">
      <dgm:prSet/>
      <dgm:spPr/>
      <dgm:t>
        <a:bodyPr/>
        <a:lstStyle/>
        <a:p>
          <a:endParaRPr lang="es-VE"/>
        </a:p>
      </dgm:t>
    </dgm:pt>
    <dgm:pt modelId="{344F7672-155D-4377-903D-580444A01A9C}" type="sibTrans" cxnId="{8117718B-47DF-405C-BE49-299B9A2DD77B}">
      <dgm:prSet/>
      <dgm:spPr/>
      <dgm:t>
        <a:bodyPr/>
        <a:lstStyle/>
        <a:p>
          <a:endParaRPr lang="es-VE"/>
        </a:p>
      </dgm:t>
    </dgm:pt>
    <dgm:pt modelId="{80A193B4-E7F7-4177-BE51-7DA56423931C}">
      <dgm:prSet phldrT="[Texto]" custT="1"/>
      <dgm:spPr/>
      <dgm:t>
        <a:bodyPr/>
        <a:lstStyle/>
        <a:p>
          <a:r>
            <a:rPr kumimoji="0" lang="es-VE" sz="1600" b="0" i="0" u="none" strike="noStrike" cap="none" normalizeH="0" baseline="0" dirty="0" smtClean="0">
              <a:ln>
                <a:noFill/>
              </a:ln>
              <a:solidFill>
                <a:schemeClr val="tx1"/>
              </a:solidFill>
              <a:effectLst/>
              <a:latin typeface="+mn-lt"/>
              <a:ea typeface="Calibri" pitchFamily="34" charset="0"/>
              <a:cs typeface="Times New Roman" pitchFamily="18" charset="0"/>
            </a:rPr>
            <a:t>Características de la Unidad de Información</a:t>
          </a:r>
          <a:endParaRPr lang="es-VE" sz="1600" dirty="0">
            <a:latin typeface="+mn-lt"/>
          </a:endParaRPr>
        </a:p>
      </dgm:t>
    </dgm:pt>
    <dgm:pt modelId="{B9138187-BB0E-4E4A-80C1-B3C01E999293}" type="parTrans" cxnId="{9918A61D-BE60-4039-8E4B-6EED1CE4E681}">
      <dgm:prSet/>
      <dgm:spPr/>
      <dgm:t>
        <a:bodyPr/>
        <a:lstStyle/>
        <a:p>
          <a:endParaRPr lang="es-VE"/>
        </a:p>
      </dgm:t>
    </dgm:pt>
    <dgm:pt modelId="{CC52D6E3-69EE-467C-8B02-C08E58F4A4A2}" type="sibTrans" cxnId="{9918A61D-BE60-4039-8E4B-6EED1CE4E681}">
      <dgm:prSet/>
      <dgm:spPr/>
      <dgm:t>
        <a:bodyPr/>
        <a:lstStyle/>
        <a:p>
          <a:endParaRPr lang="es-VE"/>
        </a:p>
      </dgm:t>
    </dgm:pt>
    <dgm:pt modelId="{58D2BF57-EC98-4EA9-8D0C-79E237AB2507}">
      <dgm:prSet phldrT="[Texto]" custT="1"/>
      <dgm:spPr/>
      <dgm:t>
        <a:bodyPr/>
        <a:lstStyle/>
        <a:p>
          <a:r>
            <a:rPr kumimoji="0" lang="es-VE" sz="1600" b="0" i="0" u="none" strike="noStrike" cap="none" normalizeH="0" baseline="0" dirty="0" smtClean="0">
              <a:ln>
                <a:noFill/>
              </a:ln>
              <a:solidFill>
                <a:schemeClr val="tx1"/>
              </a:solidFill>
              <a:effectLst/>
              <a:latin typeface="+mn-lt"/>
              <a:ea typeface="Calibri" pitchFamily="34" charset="0"/>
              <a:cs typeface="Times New Roman" pitchFamily="18" charset="0"/>
            </a:rPr>
            <a:t>Colecciones</a:t>
          </a:r>
          <a:endParaRPr lang="es-VE" sz="1600" dirty="0">
            <a:latin typeface="+mn-lt"/>
          </a:endParaRPr>
        </a:p>
      </dgm:t>
    </dgm:pt>
    <dgm:pt modelId="{0A7D00D5-51EF-4325-964D-AB323D80062D}" type="parTrans" cxnId="{38322A43-4534-4442-ACE9-BF9C95D4E578}">
      <dgm:prSet/>
      <dgm:spPr/>
      <dgm:t>
        <a:bodyPr/>
        <a:lstStyle/>
        <a:p>
          <a:endParaRPr lang="es-VE"/>
        </a:p>
      </dgm:t>
    </dgm:pt>
    <dgm:pt modelId="{739E9486-5599-488F-965F-955785B098A6}" type="sibTrans" cxnId="{38322A43-4534-4442-ACE9-BF9C95D4E578}">
      <dgm:prSet/>
      <dgm:spPr/>
      <dgm:t>
        <a:bodyPr/>
        <a:lstStyle/>
        <a:p>
          <a:endParaRPr lang="es-VE"/>
        </a:p>
      </dgm:t>
    </dgm:pt>
    <dgm:pt modelId="{FBEF0377-B637-41A7-A424-B8DCDC5CD30D}" type="pres">
      <dgm:prSet presAssocID="{1D7A1E77-3D1E-428E-A9B4-4D6135BFEB9C}" presName="linear" presStyleCnt="0">
        <dgm:presLayoutVars>
          <dgm:dir/>
          <dgm:animLvl val="lvl"/>
          <dgm:resizeHandles val="exact"/>
        </dgm:presLayoutVars>
      </dgm:prSet>
      <dgm:spPr/>
      <dgm:t>
        <a:bodyPr/>
        <a:lstStyle/>
        <a:p>
          <a:endParaRPr lang="es-VE"/>
        </a:p>
      </dgm:t>
    </dgm:pt>
    <dgm:pt modelId="{9727996E-6D45-4EC3-BE7A-D8903562CC15}" type="pres">
      <dgm:prSet presAssocID="{8EDDD3F9-3D29-4E33-826D-2D1A2D5EF12C}" presName="parentLin" presStyleCnt="0"/>
      <dgm:spPr/>
    </dgm:pt>
    <dgm:pt modelId="{17D0C529-412E-4851-B9EE-ECF653429E4B}" type="pres">
      <dgm:prSet presAssocID="{8EDDD3F9-3D29-4E33-826D-2D1A2D5EF12C}" presName="parentLeftMargin" presStyleLbl="node1" presStyleIdx="0" presStyleCnt="3"/>
      <dgm:spPr/>
      <dgm:t>
        <a:bodyPr/>
        <a:lstStyle/>
        <a:p>
          <a:endParaRPr lang="es-VE"/>
        </a:p>
      </dgm:t>
    </dgm:pt>
    <dgm:pt modelId="{EC4379B8-D208-4CD2-82F0-0126124ABC57}" type="pres">
      <dgm:prSet presAssocID="{8EDDD3F9-3D29-4E33-826D-2D1A2D5EF12C}" presName="parentText" presStyleLbl="node1" presStyleIdx="0" presStyleCnt="3" custScaleX="121008">
        <dgm:presLayoutVars>
          <dgm:chMax val="0"/>
          <dgm:bulletEnabled val="1"/>
        </dgm:presLayoutVars>
      </dgm:prSet>
      <dgm:spPr/>
      <dgm:t>
        <a:bodyPr/>
        <a:lstStyle/>
        <a:p>
          <a:endParaRPr lang="es-VE"/>
        </a:p>
      </dgm:t>
    </dgm:pt>
    <dgm:pt modelId="{15522153-CB3D-4F91-9D8B-8664DEA0241C}" type="pres">
      <dgm:prSet presAssocID="{8EDDD3F9-3D29-4E33-826D-2D1A2D5EF12C}" presName="negativeSpace" presStyleCnt="0"/>
      <dgm:spPr/>
    </dgm:pt>
    <dgm:pt modelId="{EC61BC2A-E90B-45AD-B72F-3903DD98BCF1}" type="pres">
      <dgm:prSet presAssocID="{8EDDD3F9-3D29-4E33-826D-2D1A2D5EF12C}" presName="childText" presStyleLbl="conFgAcc1" presStyleIdx="0" presStyleCnt="3">
        <dgm:presLayoutVars>
          <dgm:bulletEnabled val="1"/>
        </dgm:presLayoutVars>
      </dgm:prSet>
      <dgm:spPr/>
    </dgm:pt>
    <dgm:pt modelId="{0AAEA96D-B66F-4543-A346-C4C1EB84F059}" type="pres">
      <dgm:prSet presAssocID="{344F7672-155D-4377-903D-580444A01A9C}" presName="spaceBetweenRectangles" presStyleCnt="0"/>
      <dgm:spPr/>
    </dgm:pt>
    <dgm:pt modelId="{6EAF96F9-6DE3-4806-A9AD-468CCB58E13F}" type="pres">
      <dgm:prSet presAssocID="{80A193B4-E7F7-4177-BE51-7DA56423931C}" presName="parentLin" presStyleCnt="0"/>
      <dgm:spPr/>
    </dgm:pt>
    <dgm:pt modelId="{CD05BA2D-1B7B-40F2-8AA8-3BF7FCC9C1D8}" type="pres">
      <dgm:prSet presAssocID="{80A193B4-E7F7-4177-BE51-7DA56423931C}" presName="parentLeftMargin" presStyleLbl="node1" presStyleIdx="0" presStyleCnt="3"/>
      <dgm:spPr/>
      <dgm:t>
        <a:bodyPr/>
        <a:lstStyle/>
        <a:p>
          <a:endParaRPr lang="es-VE"/>
        </a:p>
      </dgm:t>
    </dgm:pt>
    <dgm:pt modelId="{0AF3B830-3F3D-489C-A47A-58DB2D71D65A}" type="pres">
      <dgm:prSet presAssocID="{80A193B4-E7F7-4177-BE51-7DA56423931C}" presName="parentText" presStyleLbl="node1" presStyleIdx="1" presStyleCnt="3" custScaleX="121008">
        <dgm:presLayoutVars>
          <dgm:chMax val="0"/>
          <dgm:bulletEnabled val="1"/>
        </dgm:presLayoutVars>
      </dgm:prSet>
      <dgm:spPr/>
      <dgm:t>
        <a:bodyPr/>
        <a:lstStyle/>
        <a:p>
          <a:endParaRPr lang="es-VE"/>
        </a:p>
      </dgm:t>
    </dgm:pt>
    <dgm:pt modelId="{7F2A6C38-B12D-4CBB-9650-DE36D4C67761}" type="pres">
      <dgm:prSet presAssocID="{80A193B4-E7F7-4177-BE51-7DA56423931C}" presName="negativeSpace" presStyleCnt="0"/>
      <dgm:spPr/>
    </dgm:pt>
    <dgm:pt modelId="{9412A703-AA5F-4D19-A281-28B1E392B963}" type="pres">
      <dgm:prSet presAssocID="{80A193B4-E7F7-4177-BE51-7DA56423931C}" presName="childText" presStyleLbl="conFgAcc1" presStyleIdx="1" presStyleCnt="3">
        <dgm:presLayoutVars>
          <dgm:bulletEnabled val="1"/>
        </dgm:presLayoutVars>
      </dgm:prSet>
      <dgm:spPr/>
    </dgm:pt>
    <dgm:pt modelId="{E01C5D4A-6D24-4DEC-9EFB-83E2109C2291}" type="pres">
      <dgm:prSet presAssocID="{CC52D6E3-69EE-467C-8B02-C08E58F4A4A2}" presName="spaceBetweenRectangles" presStyleCnt="0"/>
      <dgm:spPr/>
    </dgm:pt>
    <dgm:pt modelId="{6E527DCC-4245-4E3C-8C2A-6CE2D91374A8}" type="pres">
      <dgm:prSet presAssocID="{58D2BF57-EC98-4EA9-8D0C-79E237AB2507}" presName="parentLin" presStyleCnt="0"/>
      <dgm:spPr/>
    </dgm:pt>
    <dgm:pt modelId="{0B59372E-0BEF-4808-B847-F55B943B02CA}" type="pres">
      <dgm:prSet presAssocID="{58D2BF57-EC98-4EA9-8D0C-79E237AB2507}" presName="parentLeftMargin" presStyleLbl="node1" presStyleIdx="1" presStyleCnt="3"/>
      <dgm:spPr/>
      <dgm:t>
        <a:bodyPr/>
        <a:lstStyle/>
        <a:p>
          <a:endParaRPr lang="es-VE"/>
        </a:p>
      </dgm:t>
    </dgm:pt>
    <dgm:pt modelId="{3B272AC5-B2C9-44A2-82A3-C35835C2F301}" type="pres">
      <dgm:prSet presAssocID="{58D2BF57-EC98-4EA9-8D0C-79E237AB2507}" presName="parentText" presStyleLbl="node1" presStyleIdx="2" presStyleCnt="3" custScaleX="121541">
        <dgm:presLayoutVars>
          <dgm:chMax val="0"/>
          <dgm:bulletEnabled val="1"/>
        </dgm:presLayoutVars>
      </dgm:prSet>
      <dgm:spPr/>
      <dgm:t>
        <a:bodyPr/>
        <a:lstStyle/>
        <a:p>
          <a:endParaRPr lang="es-VE"/>
        </a:p>
      </dgm:t>
    </dgm:pt>
    <dgm:pt modelId="{F2C90C51-B1DB-4250-899D-EA3990D4F773}" type="pres">
      <dgm:prSet presAssocID="{58D2BF57-EC98-4EA9-8D0C-79E237AB2507}" presName="negativeSpace" presStyleCnt="0"/>
      <dgm:spPr/>
    </dgm:pt>
    <dgm:pt modelId="{5F213A6A-85C8-4D69-A40E-AA3489C3F152}" type="pres">
      <dgm:prSet presAssocID="{58D2BF57-EC98-4EA9-8D0C-79E237AB2507}" presName="childText" presStyleLbl="conFgAcc1" presStyleIdx="2" presStyleCnt="3">
        <dgm:presLayoutVars>
          <dgm:bulletEnabled val="1"/>
        </dgm:presLayoutVars>
      </dgm:prSet>
      <dgm:spPr/>
    </dgm:pt>
  </dgm:ptLst>
  <dgm:cxnLst>
    <dgm:cxn modelId="{125DA584-E016-430C-8653-B3DB89D76BA7}" type="presOf" srcId="{1D7A1E77-3D1E-428E-A9B4-4D6135BFEB9C}" destId="{FBEF0377-B637-41A7-A424-B8DCDC5CD30D}" srcOrd="0" destOrd="0" presId="urn:microsoft.com/office/officeart/2005/8/layout/list1"/>
    <dgm:cxn modelId="{F8EDBF17-32B7-4C34-9B2E-988273036F6C}" type="presOf" srcId="{80A193B4-E7F7-4177-BE51-7DA56423931C}" destId="{0AF3B830-3F3D-489C-A47A-58DB2D71D65A}" srcOrd="1" destOrd="0" presId="urn:microsoft.com/office/officeart/2005/8/layout/list1"/>
    <dgm:cxn modelId="{8117718B-47DF-405C-BE49-299B9A2DD77B}" srcId="{1D7A1E77-3D1E-428E-A9B4-4D6135BFEB9C}" destId="{8EDDD3F9-3D29-4E33-826D-2D1A2D5EF12C}" srcOrd="0" destOrd="0" parTransId="{288DEF6B-9D7D-4CFD-A0FD-EBAD55C54AE3}" sibTransId="{344F7672-155D-4377-903D-580444A01A9C}"/>
    <dgm:cxn modelId="{38322A43-4534-4442-ACE9-BF9C95D4E578}" srcId="{1D7A1E77-3D1E-428E-A9B4-4D6135BFEB9C}" destId="{58D2BF57-EC98-4EA9-8D0C-79E237AB2507}" srcOrd="2" destOrd="0" parTransId="{0A7D00D5-51EF-4325-964D-AB323D80062D}" sibTransId="{739E9486-5599-488F-965F-955785B098A6}"/>
    <dgm:cxn modelId="{4BB8C5EA-6F99-4FAE-826B-10BAB72AB0EA}" type="presOf" srcId="{8EDDD3F9-3D29-4E33-826D-2D1A2D5EF12C}" destId="{EC4379B8-D208-4CD2-82F0-0126124ABC57}" srcOrd="1" destOrd="0" presId="urn:microsoft.com/office/officeart/2005/8/layout/list1"/>
    <dgm:cxn modelId="{9918A61D-BE60-4039-8E4B-6EED1CE4E681}" srcId="{1D7A1E77-3D1E-428E-A9B4-4D6135BFEB9C}" destId="{80A193B4-E7F7-4177-BE51-7DA56423931C}" srcOrd="1" destOrd="0" parTransId="{B9138187-BB0E-4E4A-80C1-B3C01E999293}" sibTransId="{CC52D6E3-69EE-467C-8B02-C08E58F4A4A2}"/>
    <dgm:cxn modelId="{DD0AEB08-2631-4B73-A45C-2B985F5FF1D8}" type="presOf" srcId="{8EDDD3F9-3D29-4E33-826D-2D1A2D5EF12C}" destId="{17D0C529-412E-4851-B9EE-ECF653429E4B}" srcOrd="0" destOrd="0" presId="urn:microsoft.com/office/officeart/2005/8/layout/list1"/>
    <dgm:cxn modelId="{890CC2C7-8C5C-4CFA-9491-F2B8479E7C9C}" type="presOf" srcId="{58D2BF57-EC98-4EA9-8D0C-79E237AB2507}" destId="{3B272AC5-B2C9-44A2-82A3-C35835C2F301}" srcOrd="1" destOrd="0" presId="urn:microsoft.com/office/officeart/2005/8/layout/list1"/>
    <dgm:cxn modelId="{EE8173C8-7A03-4E66-8119-33D85D96B4E6}" type="presOf" srcId="{80A193B4-E7F7-4177-BE51-7DA56423931C}" destId="{CD05BA2D-1B7B-40F2-8AA8-3BF7FCC9C1D8}" srcOrd="0" destOrd="0" presId="urn:microsoft.com/office/officeart/2005/8/layout/list1"/>
    <dgm:cxn modelId="{ED6BEACE-5C7F-437F-BA26-5A9F189A6E07}" type="presOf" srcId="{58D2BF57-EC98-4EA9-8D0C-79E237AB2507}" destId="{0B59372E-0BEF-4808-B847-F55B943B02CA}" srcOrd="0" destOrd="0" presId="urn:microsoft.com/office/officeart/2005/8/layout/list1"/>
    <dgm:cxn modelId="{9308EFDD-E925-4E23-A137-6A9283E1B92A}" type="presParOf" srcId="{FBEF0377-B637-41A7-A424-B8DCDC5CD30D}" destId="{9727996E-6D45-4EC3-BE7A-D8903562CC15}" srcOrd="0" destOrd="0" presId="urn:microsoft.com/office/officeart/2005/8/layout/list1"/>
    <dgm:cxn modelId="{2F871F0E-A99C-48C2-AB5E-D156023EA760}" type="presParOf" srcId="{9727996E-6D45-4EC3-BE7A-D8903562CC15}" destId="{17D0C529-412E-4851-B9EE-ECF653429E4B}" srcOrd="0" destOrd="0" presId="urn:microsoft.com/office/officeart/2005/8/layout/list1"/>
    <dgm:cxn modelId="{E90C29B1-7E5E-416B-978B-0B51BDF2DE47}" type="presParOf" srcId="{9727996E-6D45-4EC3-BE7A-D8903562CC15}" destId="{EC4379B8-D208-4CD2-82F0-0126124ABC57}" srcOrd="1" destOrd="0" presId="urn:microsoft.com/office/officeart/2005/8/layout/list1"/>
    <dgm:cxn modelId="{A8251B6C-EE1E-4B4D-9A2A-F8DAF9F6E62D}" type="presParOf" srcId="{FBEF0377-B637-41A7-A424-B8DCDC5CD30D}" destId="{15522153-CB3D-4F91-9D8B-8664DEA0241C}" srcOrd="1" destOrd="0" presId="urn:microsoft.com/office/officeart/2005/8/layout/list1"/>
    <dgm:cxn modelId="{8C4B89F0-9CB8-4A6B-B16D-95F4B9A8D153}" type="presParOf" srcId="{FBEF0377-B637-41A7-A424-B8DCDC5CD30D}" destId="{EC61BC2A-E90B-45AD-B72F-3903DD98BCF1}" srcOrd="2" destOrd="0" presId="urn:microsoft.com/office/officeart/2005/8/layout/list1"/>
    <dgm:cxn modelId="{5D1AE547-1333-43A6-B731-2A63A749E755}" type="presParOf" srcId="{FBEF0377-B637-41A7-A424-B8DCDC5CD30D}" destId="{0AAEA96D-B66F-4543-A346-C4C1EB84F059}" srcOrd="3" destOrd="0" presId="urn:microsoft.com/office/officeart/2005/8/layout/list1"/>
    <dgm:cxn modelId="{BB05E113-8DDF-430C-9A9B-940258CE12AF}" type="presParOf" srcId="{FBEF0377-B637-41A7-A424-B8DCDC5CD30D}" destId="{6EAF96F9-6DE3-4806-A9AD-468CCB58E13F}" srcOrd="4" destOrd="0" presId="urn:microsoft.com/office/officeart/2005/8/layout/list1"/>
    <dgm:cxn modelId="{3CD85E68-3529-48DC-A0F4-40533094F6FA}" type="presParOf" srcId="{6EAF96F9-6DE3-4806-A9AD-468CCB58E13F}" destId="{CD05BA2D-1B7B-40F2-8AA8-3BF7FCC9C1D8}" srcOrd="0" destOrd="0" presId="urn:microsoft.com/office/officeart/2005/8/layout/list1"/>
    <dgm:cxn modelId="{5649D97E-6D03-4D67-8290-E492C6588D46}" type="presParOf" srcId="{6EAF96F9-6DE3-4806-A9AD-468CCB58E13F}" destId="{0AF3B830-3F3D-489C-A47A-58DB2D71D65A}" srcOrd="1" destOrd="0" presId="urn:microsoft.com/office/officeart/2005/8/layout/list1"/>
    <dgm:cxn modelId="{A56290CD-7011-4BBD-B265-4D79E6987ED3}" type="presParOf" srcId="{FBEF0377-B637-41A7-A424-B8DCDC5CD30D}" destId="{7F2A6C38-B12D-4CBB-9650-DE36D4C67761}" srcOrd="5" destOrd="0" presId="urn:microsoft.com/office/officeart/2005/8/layout/list1"/>
    <dgm:cxn modelId="{76186057-E6CB-4CF5-8D81-F9AA381DF80E}" type="presParOf" srcId="{FBEF0377-B637-41A7-A424-B8DCDC5CD30D}" destId="{9412A703-AA5F-4D19-A281-28B1E392B963}" srcOrd="6" destOrd="0" presId="urn:microsoft.com/office/officeart/2005/8/layout/list1"/>
    <dgm:cxn modelId="{A9E9C78A-B431-4726-BD04-6C49B4FABBB6}" type="presParOf" srcId="{FBEF0377-B637-41A7-A424-B8DCDC5CD30D}" destId="{E01C5D4A-6D24-4DEC-9EFB-83E2109C2291}" srcOrd="7" destOrd="0" presId="urn:microsoft.com/office/officeart/2005/8/layout/list1"/>
    <dgm:cxn modelId="{0AC3237B-4886-4991-B6F0-A9E31B79DD3B}" type="presParOf" srcId="{FBEF0377-B637-41A7-A424-B8DCDC5CD30D}" destId="{6E527DCC-4245-4E3C-8C2A-6CE2D91374A8}" srcOrd="8" destOrd="0" presId="urn:microsoft.com/office/officeart/2005/8/layout/list1"/>
    <dgm:cxn modelId="{5B602030-AE75-4B9A-BE8C-35ADE28FF60E}" type="presParOf" srcId="{6E527DCC-4245-4E3C-8C2A-6CE2D91374A8}" destId="{0B59372E-0BEF-4808-B847-F55B943B02CA}" srcOrd="0" destOrd="0" presId="urn:microsoft.com/office/officeart/2005/8/layout/list1"/>
    <dgm:cxn modelId="{83F51023-501B-421B-8991-2707ED87660A}" type="presParOf" srcId="{6E527DCC-4245-4E3C-8C2A-6CE2D91374A8}" destId="{3B272AC5-B2C9-44A2-82A3-C35835C2F301}" srcOrd="1" destOrd="0" presId="urn:microsoft.com/office/officeart/2005/8/layout/list1"/>
    <dgm:cxn modelId="{54139827-C29B-447C-A158-A9FD80BB8251}" type="presParOf" srcId="{FBEF0377-B637-41A7-A424-B8DCDC5CD30D}" destId="{F2C90C51-B1DB-4250-899D-EA3990D4F773}" srcOrd="9" destOrd="0" presId="urn:microsoft.com/office/officeart/2005/8/layout/list1"/>
    <dgm:cxn modelId="{9F5061AC-2DE1-4098-B4E9-B03DA31EFB14}" type="presParOf" srcId="{FBEF0377-B637-41A7-A424-B8DCDC5CD30D}" destId="{5F213A6A-85C8-4D69-A40E-AA3489C3F152}"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1E10D-A0ED-4876-A91F-4CCFAFA49F2D}">
      <dsp:nvSpPr>
        <dsp:cNvPr id="0" name=""/>
        <dsp:cNvSpPr/>
      </dsp:nvSpPr>
      <dsp:spPr>
        <a:xfrm>
          <a:off x="0" y="0"/>
          <a:ext cx="5000660" cy="48349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VE" sz="1600" b="1" kern="1200" dirty="0" smtClean="0">
              <a:effectLst>
                <a:outerShdw blurRad="38100" dist="38100" dir="2700000" algn="tl">
                  <a:srgbClr val="000000">
                    <a:alpha val="43137"/>
                  </a:srgbClr>
                </a:outerShdw>
              </a:effectLst>
            </a:rPr>
            <a:t>Duque, Jenny (2016):</a:t>
          </a:r>
          <a:endParaRPr lang="es-VE" sz="1600" b="1" kern="1200" dirty="0">
            <a:effectLst>
              <a:outerShdw blurRad="38100" dist="38100" dir="2700000" algn="tl">
                <a:srgbClr val="000000">
                  <a:alpha val="43137"/>
                </a:srgbClr>
              </a:outerShdw>
            </a:effectLst>
          </a:endParaRPr>
        </a:p>
      </dsp:txBody>
      <dsp:txXfrm>
        <a:off x="23602" y="23602"/>
        <a:ext cx="4953456" cy="436292"/>
      </dsp:txXfrm>
    </dsp:sp>
    <dsp:sp modelId="{1DB79650-438F-45B2-B057-F9778F55492D}">
      <dsp:nvSpPr>
        <dsp:cNvPr id="0" name=""/>
        <dsp:cNvSpPr/>
      </dsp:nvSpPr>
      <dsp:spPr>
        <a:xfrm>
          <a:off x="0" y="505749"/>
          <a:ext cx="5000660" cy="148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771"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s-VE" sz="1600" kern="1200" dirty="0"/>
        </a:p>
        <a:p>
          <a:pPr marL="171450" lvl="1" indent="-171450" algn="just" defTabSz="711200">
            <a:lnSpc>
              <a:spcPct val="90000"/>
            </a:lnSpc>
            <a:spcBef>
              <a:spcPct val="0"/>
            </a:spcBef>
            <a:spcAft>
              <a:spcPct val="20000"/>
            </a:spcAft>
            <a:buChar char="••"/>
          </a:pPr>
          <a:r>
            <a:rPr lang="es-VE" sz="1600" kern="1200" dirty="0" smtClean="0"/>
            <a:t>Políticas de gestión de colecciones para la </a:t>
          </a:r>
          <a:r>
            <a:rPr lang="es-VE" sz="1600" kern="1200" dirty="0" smtClean="0">
              <a:solidFill>
                <a:schemeClr val="tx1"/>
              </a:solidFill>
            </a:rPr>
            <a:t>Biblioteca </a:t>
          </a:r>
          <a:r>
            <a:rPr lang="es-VE" sz="1600" kern="1200" dirty="0" smtClean="0"/>
            <a:t>“Miguel Acosta </a:t>
          </a:r>
          <a:r>
            <a:rPr lang="es-VE" sz="1600" kern="1200" dirty="0" err="1" smtClean="0"/>
            <a:t>Saignes</a:t>
          </a:r>
          <a:r>
            <a:rPr lang="es-VE" sz="1600" kern="1200" dirty="0" smtClean="0"/>
            <a:t>” de la Facultad de Humanidades y Educación de la Universidad Central de Venezuela.</a:t>
          </a:r>
          <a:endParaRPr lang="es-VE" sz="1600" kern="1200" dirty="0"/>
        </a:p>
        <a:p>
          <a:pPr marL="171450" lvl="1" indent="-171450" algn="just" defTabSz="711200">
            <a:lnSpc>
              <a:spcPct val="90000"/>
            </a:lnSpc>
            <a:spcBef>
              <a:spcPct val="0"/>
            </a:spcBef>
            <a:spcAft>
              <a:spcPct val="20000"/>
            </a:spcAft>
            <a:buChar char="••"/>
          </a:pPr>
          <a:endParaRPr lang="es-VE" sz="1600" kern="1200" dirty="0"/>
        </a:p>
      </dsp:txBody>
      <dsp:txXfrm>
        <a:off x="0" y="505749"/>
        <a:ext cx="5000660" cy="1488944"/>
      </dsp:txXfrm>
    </dsp:sp>
    <dsp:sp modelId="{4A323596-C5C5-4F59-AED6-EE33631678FE}">
      <dsp:nvSpPr>
        <dsp:cNvPr id="0" name=""/>
        <dsp:cNvSpPr/>
      </dsp:nvSpPr>
      <dsp:spPr>
        <a:xfrm>
          <a:off x="0" y="1994694"/>
          <a:ext cx="5000660" cy="4110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VE" sz="1600" b="1" i="0" kern="1200" dirty="0" smtClean="0">
              <a:effectLst>
                <a:outerShdw blurRad="38100" dist="38100" dir="2700000" algn="tl">
                  <a:srgbClr val="000000">
                    <a:alpha val="43137"/>
                  </a:srgbClr>
                </a:outerShdw>
              </a:effectLst>
            </a:rPr>
            <a:t>Osorio y Roa (2006)</a:t>
          </a:r>
          <a:endParaRPr lang="es-VE" sz="1600" b="1" kern="1200" dirty="0">
            <a:effectLst>
              <a:outerShdw blurRad="38100" dist="38100" dir="2700000" algn="tl">
                <a:srgbClr val="000000">
                  <a:alpha val="43137"/>
                </a:srgbClr>
              </a:outerShdw>
            </a:effectLst>
          </a:endParaRPr>
        </a:p>
      </dsp:txBody>
      <dsp:txXfrm>
        <a:off x="20067" y="2014761"/>
        <a:ext cx="4960526" cy="370946"/>
      </dsp:txXfrm>
    </dsp:sp>
    <dsp:sp modelId="{6C57A1E7-E8EE-48C7-884D-3143D656368B}">
      <dsp:nvSpPr>
        <dsp:cNvPr id="0" name=""/>
        <dsp:cNvSpPr/>
      </dsp:nvSpPr>
      <dsp:spPr>
        <a:xfrm>
          <a:off x="0" y="2405774"/>
          <a:ext cx="5000660" cy="92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771"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s-VE" sz="1600" kern="1200" dirty="0"/>
        </a:p>
        <a:p>
          <a:pPr marL="171450" lvl="1" indent="-171450" algn="just" defTabSz="711200">
            <a:lnSpc>
              <a:spcPct val="90000"/>
            </a:lnSpc>
            <a:spcBef>
              <a:spcPct val="0"/>
            </a:spcBef>
            <a:spcAft>
              <a:spcPct val="20000"/>
            </a:spcAft>
            <a:buChar char="••"/>
          </a:pPr>
          <a:r>
            <a:rPr lang="es-VE" sz="1600" b="0" i="0" kern="1200" dirty="0" smtClean="0"/>
            <a:t>Propuesta para el diseño de una política de desarrollo de colecciones para el subsistema de información de la Facultad de Humanidades y Educación de la UCV.</a:t>
          </a:r>
          <a:endParaRPr lang="es-VE" sz="1600" kern="1200" dirty="0"/>
        </a:p>
      </dsp:txBody>
      <dsp:txXfrm>
        <a:off x="0" y="2405774"/>
        <a:ext cx="5000660" cy="9295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1E10D-A0ED-4876-A91F-4CCFAFA49F2D}">
      <dsp:nvSpPr>
        <dsp:cNvPr id="0" name=""/>
        <dsp:cNvSpPr/>
      </dsp:nvSpPr>
      <dsp:spPr>
        <a:xfrm>
          <a:off x="0" y="135000"/>
          <a:ext cx="5072098" cy="64568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VE" sz="1600" b="1" kern="1200" dirty="0" smtClean="0">
              <a:effectLst>
                <a:outerShdw blurRad="38100" dist="38100" dir="2700000" algn="tl">
                  <a:srgbClr val="000000">
                    <a:alpha val="43137"/>
                  </a:srgbClr>
                </a:outerShdw>
              </a:effectLst>
            </a:rPr>
            <a:t>Universidad Complutense de Madrid - Biblioteca-Comisión de Gestión (2009) España</a:t>
          </a:r>
          <a:endParaRPr lang="es-VE" sz="1600" b="1" kern="1200" dirty="0">
            <a:effectLst>
              <a:outerShdw blurRad="38100" dist="38100" dir="2700000" algn="tl">
                <a:srgbClr val="000000">
                  <a:alpha val="43137"/>
                </a:srgbClr>
              </a:outerShdw>
            </a:effectLst>
          </a:endParaRPr>
        </a:p>
      </dsp:txBody>
      <dsp:txXfrm>
        <a:off x="31520" y="166520"/>
        <a:ext cx="5009058" cy="582642"/>
      </dsp:txXfrm>
    </dsp:sp>
    <dsp:sp modelId="{1DB79650-438F-45B2-B057-F9778F55492D}">
      <dsp:nvSpPr>
        <dsp:cNvPr id="0" name=""/>
        <dsp:cNvSpPr/>
      </dsp:nvSpPr>
      <dsp:spPr>
        <a:xfrm>
          <a:off x="0" y="780683"/>
          <a:ext cx="5072098"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039"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s-VE" sz="1600" kern="1200" dirty="0"/>
        </a:p>
        <a:p>
          <a:pPr marL="171450" lvl="1" indent="-171450" algn="just" defTabSz="711200">
            <a:lnSpc>
              <a:spcPct val="90000"/>
            </a:lnSpc>
            <a:spcBef>
              <a:spcPct val="0"/>
            </a:spcBef>
            <a:spcAft>
              <a:spcPct val="20000"/>
            </a:spcAft>
            <a:buChar char="••"/>
          </a:pPr>
          <a:r>
            <a:rPr lang="es-VE" sz="1600" kern="1200" dirty="0" smtClean="0"/>
            <a:t>“Política de gestión de las colecciones de la </a:t>
          </a:r>
          <a:r>
            <a:rPr lang="es-VE" sz="1600" kern="1200" dirty="0" smtClean="0">
              <a:solidFill>
                <a:schemeClr val="tx1"/>
              </a:solidFill>
            </a:rPr>
            <a:t>Biblioteca</a:t>
          </a:r>
          <a:r>
            <a:rPr lang="es-VE" sz="1600" kern="1200" dirty="0" smtClean="0"/>
            <a:t> de la Universidad Complutense de Madrid”.</a:t>
          </a:r>
          <a:endParaRPr lang="es-VE" sz="1600" kern="1200" dirty="0"/>
        </a:p>
      </dsp:txBody>
      <dsp:txXfrm>
        <a:off x="0" y="780683"/>
        <a:ext cx="5072098" cy="1076400"/>
      </dsp:txXfrm>
    </dsp:sp>
    <dsp:sp modelId="{4A323596-C5C5-4F59-AED6-EE33631678FE}">
      <dsp:nvSpPr>
        <dsp:cNvPr id="0" name=""/>
        <dsp:cNvSpPr/>
      </dsp:nvSpPr>
      <dsp:spPr>
        <a:xfrm>
          <a:off x="0" y="1857083"/>
          <a:ext cx="5072098" cy="571811"/>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VE" sz="1600" b="1" kern="1200" dirty="0" smtClean="0">
              <a:effectLst>
                <a:outerShdw blurRad="38100" dist="38100" dir="2700000" algn="tl">
                  <a:srgbClr val="000000">
                    <a:alpha val="43137"/>
                  </a:srgbClr>
                </a:outerShdw>
              </a:effectLst>
            </a:rPr>
            <a:t>Consejo de Rectores de Universidades Chilenas (2009) </a:t>
          </a:r>
          <a:endParaRPr lang="es-VE" sz="1600" b="1" kern="1200" dirty="0">
            <a:effectLst>
              <a:outerShdw blurRad="38100" dist="38100" dir="2700000" algn="tl">
                <a:srgbClr val="000000">
                  <a:alpha val="43137"/>
                </a:srgbClr>
              </a:outerShdw>
            </a:effectLst>
          </a:endParaRPr>
        </a:p>
      </dsp:txBody>
      <dsp:txXfrm>
        <a:off x="27914" y="1884997"/>
        <a:ext cx="5016270" cy="515983"/>
      </dsp:txXfrm>
    </dsp:sp>
    <dsp:sp modelId="{6C57A1E7-E8EE-48C7-884D-3143D656368B}">
      <dsp:nvSpPr>
        <dsp:cNvPr id="0" name=""/>
        <dsp:cNvSpPr/>
      </dsp:nvSpPr>
      <dsp:spPr>
        <a:xfrm>
          <a:off x="0" y="2428894"/>
          <a:ext cx="5072098" cy="1008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039"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s-VE" sz="1600" kern="1200" dirty="0"/>
        </a:p>
        <a:p>
          <a:pPr marL="171450" lvl="1" indent="-171450" algn="just" defTabSz="711200">
            <a:lnSpc>
              <a:spcPct val="90000"/>
            </a:lnSpc>
            <a:spcBef>
              <a:spcPct val="0"/>
            </a:spcBef>
            <a:spcAft>
              <a:spcPct val="20000"/>
            </a:spcAft>
            <a:buChar char="••"/>
          </a:pPr>
          <a:r>
            <a:rPr lang="es-VE" sz="1600" kern="1200" dirty="0" smtClean="0"/>
            <a:t>“Políticas de Desarrollo de Colecciones – Biblioteca Universidad del Rosario”. </a:t>
          </a:r>
          <a:endParaRPr lang="es-VE" sz="1600" kern="1200" dirty="0"/>
        </a:p>
      </dsp:txBody>
      <dsp:txXfrm>
        <a:off x="0" y="2428894"/>
        <a:ext cx="5072098" cy="10080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61BC2A-E90B-45AD-B72F-3903DD98BCF1}">
      <dsp:nvSpPr>
        <dsp:cNvPr id="0" name=""/>
        <dsp:cNvSpPr/>
      </dsp:nvSpPr>
      <dsp:spPr>
        <a:xfrm>
          <a:off x="0" y="256292"/>
          <a:ext cx="4714907" cy="352800"/>
        </a:xfrm>
        <a:prstGeom prst="rect">
          <a:avLst/>
        </a:prstGeom>
        <a:solidFill>
          <a:schemeClr val="lt1">
            <a:alpha val="90000"/>
            <a:hueOff val="0"/>
            <a:satOff val="0"/>
            <a:lumOff val="0"/>
            <a:alphaOff val="0"/>
          </a:schemeClr>
        </a:solidFill>
        <a:ln w="25400" cap="flat" cmpd="sng" algn="ctr">
          <a:solidFill>
            <a:schemeClr val="accent3">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4379B8-D208-4CD2-82F0-0126124ABC57}">
      <dsp:nvSpPr>
        <dsp:cNvPr id="0" name=""/>
        <dsp:cNvSpPr/>
      </dsp:nvSpPr>
      <dsp:spPr>
        <a:xfrm>
          <a:off x="235745" y="49652"/>
          <a:ext cx="3993791" cy="413280"/>
        </a:xfrm>
        <a:prstGeom prst="roundRect">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749" tIns="0" rIns="124749" bIns="0" numCol="1" spcCol="1270" anchor="ctr" anchorCtr="0">
          <a:noAutofit/>
        </a:bodyPr>
        <a:lstStyle/>
        <a:p>
          <a:pPr lvl="0" algn="l" defTabSz="711200">
            <a:lnSpc>
              <a:spcPct val="90000"/>
            </a:lnSpc>
            <a:spcBef>
              <a:spcPct val="0"/>
            </a:spcBef>
            <a:spcAft>
              <a:spcPct val="35000"/>
            </a:spcAft>
          </a:pPr>
          <a:r>
            <a:rPr kumimoji="0" lang="es-VE" sz="1600" b="0" i="0" u="none" strike="noStrike" kern="1200" cap="none" normalizeH="0" baseline="0" dirty="0" smtClean="0">
              <a:ln>
                <a:noFill/>
              </a:ln>
              <a:solidFill>
                <a:schemeClr val="tx1"/>
              </a:solidFill>
              <a:effectLst/>
              <a:latin typeface="+mj-lt"/>
              <a:ea typeface="Calibri" pitchFamily="34" charset="0"/>
              <a:cs typeface="Times New Roman" pitchFamily="18" charset="0"/>
            </a:rPr>
            <a:t>Disposiciones generales</a:t>
          </a:r>
          <a:endParaRPr lang="es-VE" sz="1600" b="0" kern="1200" dirty="0">
            <a:effectLst/>
            <a:latin typeface="+mj-lt"/>
          </a:endParaRPr>
        </a:p>
      </dsp:txBody>
      <dsp:txXfrm>
        <a:off x="255920" y="69827"/>
        <a:ext cx="3953441" cy="372930"/>
      </dsp:txXfrm>
    </dsp:sp>
    <dsp:sp modelId="{9412A703-AA5F-4D19-A281-28B1E392B963}">
      <dsp:nvSpPr>
        <dsp:cNvPr id="0" name=""/>
        <dsp:cNvSpPr/>
      </dsp:nvSpPr>
      <dsp:spPr>
        <a:xfrm>
          <a:off x="0" y="891333"/>
          <a:ext cx="4714907" cy="352800"/>
        </a:xfrm>
        <a:prstGeom prst="rect">
          <a:avLst/>
        </a:prstGeom>
        <a:solidFill>
          <a:schemeClr val="lt1">
            <a:alpha val="90000"/>
            <a:hueOff val="0"/>
            <a:satOff val="0"/>
            <a:lumOff val="0"/>
            <a:alphaOff val="0"/>
          </a:schemeClr>
        </a:solidFill>
        <a:ln w="25400" cap="flat" cmpd="sng" algn="ctr">
          <a:solidFill>
            <a:schemeClr val="accent3">
              <a:shade val="50000"/>
              <a:hueOff val="178370"/>
              <a:satOff val="-2846"/>
              <a:lumOff val="27405"/>
              <a:alphaOff val="0"/>
            </a:schemeClr>
          </a:solidFill>
          <a:prstDash val="solid"/>
        </a:ln>
        <a:effectLst/>
      </dsp:spPr>
      <dsp:style>
        <a:lnRef idx="2">
          <a:scrgbClr r="0" g="0" b="0"/>
        </a:lnRef>
        <a:fillRef idx="1">
          <a:scrgbClr r="0" g="0" b="0"/>
        </a:fillRef>
        <a:effectRef idx="0">
          <a:scrgbClr r="0" g="0" b="0"/>
        </a:effectRef>
        <a:fontRef idx="minor"/>
      </dsp:style>
    </dsp:sp>
    <dsp:sp modelId="{0AF3B830-3F3D-489C-A47A-58DB2D71D65A}">
      <dsp:nvSpPr>
        <dsp:cNvPr id="0" name=""/>
        <dsp:cNvSpPr/>
      </dsp:nvSpPr>
      <dsp:spPr>
        <a:xfrm>
          <a:off x="235745" y="684692"/>
          <a:ext cx="3993791" cy="413280"/>
        </a:xfrm>
        <a:prstGeom prst="roundRect">
          <a:avLst/>
        </a:prstGeom>
        <a:solidFill>
          <a:schemeClr val="accent3">
            <a:shade val="50000"/>
            <a:hueOff val="178370"/>
            <a:satOff val="-2846"/>
            <a:lumOff val="274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749" tIns="0" rIns="124749" bIns="0" numCol="1" spcCol="1270" anchor="ctr" anchorCtr="0">
          <a:noAutofit/>
        </a:bodyPr>
        <a:lstStyle/>
        <a:p>
          <a:pPr lvl="0" algn="l" defTabSz="711200">
            <a:lnSpc>
              <a:spcPct val="90000"/>
            </a:lnSpc>
            <a:spcBef>
              <a:spcPct val="0"/>
            </a:spcBef>
            <a:spcAft>
              <a:spcPct val="35000"/>
            </a:spcAft>
          </a:pPr>
          <a:r>
            <a:rPr kumimoji="0" lang="es-VE" sz="1600" b="0" i="0" u="none" strike="noStrike" kern="1200" cap="none" normalizeH="0" baseline="0" dirty="0" smtClean="0">
              <a:ln>
                <a:noFill/>
              </a:ln>
              <a:solidFill>
                <a:schemeClr val="tx1"/>
              </a:solidFill>
              <a:effectLst/>
              <a:latin typeface="+mn-lt"/>
              <a:ea typeface="Calibri" pitchFamily="34" charset="0"/>
              <a:cs typeface="Times New Roman" pitchFamily="18" charset="0"/>
            </a:rPr>
            <a:t>Características de la Unidad de Información</a:t>
          </a:r>
          <a:endParaRPr lang="es-VE" sz="1600" kern="1200" dirty="0">
            <a:latin typeface="+mn-lt"/>
          </a:endParaRPr>
        </a:p>
      </dsp:txBody>
      <dsp:txXfrm>
        <a:off x="255920" y="704867"/>
        <a:ext cx="3953441" cy="372930"/>
      </dsp:txXfrm>
    </dsp:sp>
    <dsp:sp modelId="{5F213A6A-85C8-4D69-A40E-AA3489C3F152}">
      <dsp:nvSpPr>
        <dsp:cNvPr id="0" name=""/>
        <dsp:cNvSpPr/>
      </dsp:nvSpPr>
      <dsp:spPr>
        <a:xfrm>
          <a:off x="0" y="1526372"/>
          <a:ext cx="4714907" cy="352800"/>
        </a:xfrm>
        <a:prstGeom prst="rect">
          <a:avLst/>
        </a:prstGeom>
        <a:solidFill>
          <a:schemeClr val="lt1">
            <a:alpha val="90000"/>
            <a:hueOff val="0"/>
            <a:satOff val="0"/>
            <a:lumOff val="0"/>
            <a:alphaOff val="0"/>
          </a:schemeClr>
        </a:solidFill>
        <a:ln w="25400" cap="flat" cmpd="sng" algn="ctr">
          <a:solidFill>
            <a:schemeClr val="accent3">
              <a:shade val="50000"/>
              <a:hueOff val="178370"/>
              <a:satOff val="-2846"/>
              <a:lumOff val="27405"/>
              <a:alphaOff val="0"/>
            </a:schemeClr>
          </a:solidFill>
          <a:prstDash val="solid"/>
        </a:ln>
        <a:effectLst/>
      </dsp:spPr>
      <dsp:style>
        <a:lnRef idx="2">
          <a:scrgbClr r="0" g="0" b="0"/>
        </a:lnRef>
        <a:fillRef idx="1">
          <a:scrgbClr r="0" g="0" b="0"/>
        </a:fillRef>
        <a:effectRef idx="0">
          <a:scrgbClr r="0" g="0" b="0"/>
        </a:effectRef>
        <a:fontRef idx="minor"/>
      </dsp:style>
    </dsp:sp>
    <dsp:sp modelId="{3B272AC5-B2C9-44A2-82A3-C35835C2F301}">
      <dsp:nvSpPr>
        <dsp:cNvPr id="0" name=""/>
        <dsp:cNvSpPr/>
      </dsp:nvSpPr>
      <dsp:spPr>
        <a:xfrm>
          <a:off x="235745" y="1319733"/>
          <a:ext cx="4011382" cy="413280"/>
        </a:xfrm>
        <a:prstGeom prst="roundRect">
          <a:avLst/>
        </a:prstGeom>
        <a:solidFill>
          <a:schemeClr val="accent3">
            <a:shade val="50000"/>
            <a:hueOff val="178370"/>
            <a:satOff val="-2846"/>
            <a:lumOff val="274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4749" tIns="0" rIns="124749" bIns="0" numCol="1" spcCol="1270" anchor="ctr" anchorCtr="0">
          <a:noAutofit/>
        </a:bodyPr>
        <a:lstStyle/>
        <a:p>
          <a:pPr lvl="0" algn="l" defTabSz="711200">
            <a:lnSpc>
              <a:spcPct val="90000"/>
            </a:lnSpc>
            <a:spcBef>
              <a:spcPct val="0"/>
            </a:spcBef>
            <a:spcAft>
              <a:spcPct val="35000"/>
            </a:spcAft>
          </a:pPr>
          <a:r>
            <a:rPr kumimoji="0" lang="es-VE" sz="1600" b="0" i="0" u="none" strike="noStrike" kern="1200" cap="none" normalizeH="0" baseline="0" dirty="0" smtClean="0">
              <a:ln>
                <a:noFill/>
              </a:ln>
              <a:solidFill>
                <a:schemeClr val="tx1"/>
              </a:solidFill>
              <a:effectLst/>
              <a:latin typeface="+mn-lt"/>
              <a:ea typeface="Calibri" pitchFamily="34" charset="0"/>
              <a:cs typeface="Times New Roman" pitchFamily="18" charset="0"/>
            </a:rPr>
            <a:t>Colecciones</a:t>
          </a:r>
          <a:endParaRPr lang="es-VE" sz="1600" kern="1200" dirty="0">
            <a:latin typeface="+mn-lt"/>
          </a:endParaRPr>
        </a:p>
      </dsp:txBody>
      <dsp:txXfrm>
        <a:off x="255920" y="1339908"/>
        <a:ext cx="3971032"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13425C-3824-4F23-8070-D9DB665DDC67}" type="datetimeFigureOut">
              <a:rPr lang="es-VE" smtClean="0"/>
              <a:t>13/02/2018</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1C75AE-7BE9-42C4-B3B9-F45E8394569F}" type="slidenum">
              <a:rPr lang="es-VE" smtClean="0"/>
              <a:t>‹Nº›</a:t>
            </a:fld>
            <a:endParaRPr lang="es-VE"/>
          </a:p>
        </p:txBody>
      </p:sp>
    </p:spTree>
    <p:extLst>
      <p:ext uri="{BB962C8B-B14F-4D97-AF65-F5344CB8AC3E}">
        <p14:creationId xmlns:p14="http://schemas.microsoft.com/office/powerpoint/2010/main" val="993833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3</a:t>
            </a:fld>
            <a:endParaRPr lang="es-V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12</a:t>
            </a:fld>
            <a:endParaRPr lang="es-V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13</a:t>
            </a:fld>
            <a:endParaRPr lang="es-V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14</a:t>
            </a:fld>
            <a:endParaRPr lang="es-V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15</a:t>
            </a:fld>
            <a:endParaRPr lang="es-V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16</a:t>
            </a:fld>
            <a:endParaRPr lang="es-V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17</a:t>
            </a:fld>
            <a:endParaRPr lang="es-V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18</a:t>
            </a:fld>
            <a:endParaRPr lang="es-V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19</a:t>
            </a:fld>
            <a:endParaRPr lang="es-V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20</a:t>
            </a:fld>
            <a:endParaRPr lang="es-V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22</a:t>
            </a:fld>
            <a:endParaRPr lang="es-V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4</a:t>
            </a:fld>
            <a:endParaRPr lang="es-V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5</a:t>
            </a:fld>
            <a:endParaRPr lang="es-V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6</a:t>
            </a:fld>
            <a:endParaRPr lang="es-V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7</a:t>
            </a:fld>
            <a:endParaRPr lang="es-V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8</a:t>
            </a:fld>
            <a:endParaRPr lang="es-V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9</a:t>
            </a:fld>
            <a:endParaRPr lang="es-V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10</a:t>
            </a:fld>
            <a:endParaRPr lang="es-V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a:p>
        </p:txBody>
      </p:sp>
      <p:sp>
        <p:nvSpPr>
          <p:cNvPr id="4" name="3 Marcador de número de diapositiva"/>
          <p:cNvSpPr>
            <a:spLocks noGrp="1"/>
          </p:cNvSpPr>
          <p:nvPr>
            <p:ph type="sldNum" sz="quarter" idx="10"/>
          </p:nvPr>
        </p:nvSpPr>
        <p:spPr/>
        <p:txBody>
          <a:bodyPr/>
          <a:lstStyle/>
          <a:p>
            <a:fld id="{751C75AE-7BE9-42C4-B3B9-F45E8394569F}" type="slidenum">
              <a:rPr lang="es-VE" smtClean="0"/>
              <a:t>11</a:t>
            </a:fld>
            <a:endParaRPr lang="es-V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C3F09EAE-1D63-48B0-99DF-CBB9F19EDD1A}" type="datetime1">
              <a:rPr lang="es-VE" smtClean="0"/>
              <a:t>13/02/2018</a:t>
            </a:fld>
            <a:endParaRPr lang="es-VE"/>
          </a:p>
        </p:txBody>
      </p:sp>
      <p:sp>
        <p:nvSpPr>
          <p:cNvPr id="5" name="4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4CDE1B39-9149-4164-9C1A-A2BF89D6DB66}" type="datetime1">
              <a:rPr lang="es-VE" smtClean="0"/>
              <a:t>13/02/2018</a:t>
            </a:fld>
            <a:endParaRPr lang="es-VE"/>
          </a:p>
        </p:txBody>
      </p:sp>
      <p:sp>
        <p:nvSpPr>
          <p:cNvPr id="5" name="4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03D420D5-0638-4393-9DC0-6EB956A4F0F0}" type="datetime1">
              <a:rPr lang="es-VE" smtClean="0"/>
              <a:t>13/02/2018</a:t>
            </a:fld>
            <a:endParaRPr lang="es-VE"/>
          </a:p>
        </p:txBody>
      </p:sp>
      <p:sp>
        <p:nvSpPr>
          <p:cNvPr id="5" name="4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8D401C2F-A581-4EAB-AE72-2EFBB8363061}" type="datetime1">
              <a:rPr lang="es-VE" smtClean="0"/>
              <a:t>13/02/2018</a:t>
            </a:fld>
            <a:endParaRPr lang="es-VE"/>
          </a:p>
        </p:txBody>
      </p:sp>
      <p:sp>
        <p:nvSpPr>
          <p:cNvPr id="5" name="4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05A5B4-B339-4BB7-AEEC-3C0871BDAD60}" type="datetime1">
              <a:rPr lang="es-VE" smtClean="0"/>
              <a:t>13/02/2018</a:t>
            </a:fld>
            <a:endParaRPr lang="es-VE"/>
          </a:p>
        </p:txBody>
      </p:sp>
      <p:sp>
        <p:nvSpPr>
          <p:cNvPr id="5" name="4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52072CAF-4A6F-48F9-ACF6-39FA1EED84A1}" type="datetime1">
              <a:rPr lang="es-VE" smtClean="0"/>
              <a:t>13/02/2018</a:t>
            </a:fld>
            <a:endParaRPr lang="es-VE"/>
          </a:p>
        </p:txBody>
      </p:sp>
      <p:sp>
        <p:nvSpPr>
          <p:cNvPr id="6" name="5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7" name="6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3341E53A-75D6-458E-A8FB-A88410F862B1}" type="datetime1">
              <a:rPr lang="es-VE" smtClean="0"/>
              <a:t>13/02/2018</a:t>
            </a:fld>
            <a:endParaRPr lang="es-VE"/>
          </a:p>
        </p:txBody>
      </p:sp>
      <p:sp>
        <p:nvSpPr>
          <p:cNvPr id="8" name="7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9" name="8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3396A30B-17C6-4882-9B92-6B50460F3F3F}" type="datetime1">
              <a:rPr lang="es-VE" smtClean="0"/>
              <a:t>13/02/2018</a:t>
            </a:fld>
            <a:endParaRPr lang="es-VE"/>
          </a:p>
        </p:txBody>
      </p:sp>
      <p:sp>
        <p:nvSpPr>
          <p:cNvPr id="4" name="3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5" name="4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0CCAF0-3848-4B54-8B0B-B73159F330D2}" type="datetime1">
              <a:rPr lang="es-VE" smtClean="0"/>
              <a:t>13/02/2018</a:t>
            </a:fld>
            <a:endParaRPr lang="es-VE"/>
          </a:p>
        </p:txBody>
      </p:sp>
      <p:sp>
        <p:nvSpPr>
          <p:cNvPr id="3" name="2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4" name="3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673E97-C075-491F-B922-9DE45B62A1E0}" type="datetime1">
              <a:rPr lang="es-VE" smtClean="0"/>
              <a:t>13/02/2018</a:t>
            </a:fld>
            <a:endParaRPr lang="es-VE"/>
          </a:p>
        </p:txBody>
      </p:sp>
      <p:sp>
        <p:nvSpPr>
          <p:cNvPr id="6" name="5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7" name="6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D46F4A5-3197-4F62-998A-4CD367A9015E}" type="datetime1">
              <a:rPr lang="es-VE" smtClean="0"/>
              <a:t>13/02/2018</a:t>
            </a:fld>
            <a:endParaRPr lang="es-VE"/>
          </a:p>
        </p:txBody>
      </p:sp>
      <p:sp>
        <p:nvSpPr>
          <p:cNvPr id="6" name="5 Marcador de pie de página"/>
          <p:cNvSpPr>
            <a:spLocks noGrp="1"/>
          </p:cNvSpPr>
          <p:nvPr>
            <p:ph type="ftr" sz="quarter" idx="11"/>
          </p:nvPr>
        </p:nvSpPr>
        <p:spPr/>
        <p:txBody>
          <a:body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7" name="6 Marcador de número de diapositiva"/>
          <p:cNvSpPr>
            <a:spLocks noGrp="1"/>
          </p:cNvSpPr>
          <p:nvPr>
            <p:ph type="sldNum" sz="quarter" idx="12"/>
          </p:nvPr>
        </p:nvSpPr>
        <p:spPr/>
        <p:txBody>
          <a:bodyPr/>
          <a:lstStyle/>
          <a:p>
            <a:fld id="{8D22C01E-9DDD-4B3D-B7A2-FF0C33CD27BE}" type="slidenum">
              <a:rPr lang="es-VE" smtClean="0"/>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FF">
            <a:alpha val="15000"/>
          </a:srgb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409085-29D9-4799-AE49-29D91A838130}" type="datetime1">
              <a:rPr lang="es-VE" smtClean="0"/>
              <a:t>13/02/2018</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VE" smtClean="0"/>
              <a:t>Diseño De Políticas De Desarrollo De Colecciones Para La Unidad De Servicios De Información “Belarmino Lares” De La Escuela De Psicología. Universidad Central De Venezuela Br. Maryuri Vegas 2018/ Pág.N°3 </a:t>
            </a:r>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2C01E-9DDD-4B3D-B7A2-FF0C33CD27BE}"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5.png"/><Relationship Id="rId7" Type="http://schemas.openxmlformats.org/officeDocument/2006/relationships/diagramColors" Target="../diagrams/colors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0" name="Picture 4" descr="Resultado de imagen para imagenes de fondo para diapositivas"/>
          <p:cNvPicPr>
            <a:picLocks noChangeAspect="1" noChangeArrowheads="1"/>
          </p:cNvPicPr>
          <p:nvPr/>
        </p:nvPicPr>
        <p:blipFill>
          <a:blip r:embed="rId2">
            <a:lum bright="10000"/>
          </a:blip>
          <a:srcRect/>
          <a:stretch>
            <a:fillRect/>
          </a:stretch>
        </p:blipFill>
        <p:spPr bwMode="auto">
          <a:xfrm>
            <a:off x="0" y="0"/>
            <a:ext cx="9144000" cy="6858000"/>
          </a:xfrm>
          <a:prstGeom prst="rect">
            <a:avLst/>
          </a:prstGeom>
          <a:noFill/>
        </p:spPr>
      </p:pic>
      <p:sp>
        <p:nvSpPr>
          <p:cNvPr id="6" name="1 Título"/>
          <p:cNvSpPr txBox="1">
            <a:spLocks/>
          </p:cNvSpPr>
          <p:nvPr/>
        </p:nvSpPr>
        <p:spPr>
          <a:xfrm>
            <a:off x="0" y="285728"/>
            <a:ext cx="9144000" cy="121444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UNIVERSIDAD CENTRAL DE VENEZUELA</a:t>
            </a:r>
            <a:b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br>
            <a: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Facultad de Humanidades y Educación</a:t>
            </a:r>
            <a:b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br>
            <a: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Escuela de Bibliotecología y Archivología</a:t>
            </a:r>
            <a:br>
              <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br>
            <a:endParaRPr kumimoji="0" lang="es-VE" sz="16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endParaRPr>
          </a:p>
        </p:txBody>
      </p:sp>
      <p:pic>
        <p:nvPicPr>
          <p:cNvPr id="7" name="Picture 2" descr="Resultado de imagen para logo ucv png"/>
          <p:cNvPicPr>
            <a:picLocks noChangeAspect="1" noChangeArrowheads="1"/>
          </p:cNvPicPr>
          <p:nvPr/>
        </p:nvPicPr>
        <p:blipFill>
          <a:blip r:embed="rId3" cstate="print"/>
          <a:srcRect/>
          <a:stretch>
            <a:fillRect/>
          </a:stretch>
        </p:blipFill>
        <p:spPr bwMode="auto">
          <a:xfrm>
            <a:off x="928662" y="264495"/>
            <a:ext cx="1143008" cy="1164241"/>
          </a:xfrm>
          <a:prstGeom prst="rect">
            <a:avLst/>
          </a:prstGeom>
          <a:noFill/>
        </p:spPr>
      </p:pic>
      <p:pic>
        <p:nvPicPr>
          <p:cNvPr id="8" name="7 Imagen" descr="eba.gif"/>
          <p:cNvPicPr>
            <a:picLocks noChangeAspect="1"/>
          </p:cNvPicPr>
          <p:nvPr/>
        </p:nvPicPr>
        <p:blipFill>
          <a:blip r:embed="rId4"/>
          <a:stretch>
            <a:fillRect/>
          </a:stretch>
        </p:blipFill>
        <p:spPr>
          <a:xfrm>
            <a:off x="7072330" y="357166"/>
            <a:ext cx="1143008" cy="714380"/>
          </a:xfrm>
          <a:prstGeom prst="rect">
            <a:avLst/>
          </a:prstGeom>
        </p:spPr>
      </p:pic>
      <p:sp>
        <p:nvSpPr>
          <p:cNvPr id="12" name="11 CuadroTexto"/>
          <p:cNvSpPr txBox="1"/>
          <p:nvPr/>
        </p:nvSpPr>
        <p:spPr>
          <a:xfrm>
            <a:off x="285720" y="2786058"/>
            <a:ext cx="8643998" cy="1107996"/>
          </a:xfrm>
          <a:prstGeom prst="rect">
            <a:avLst/>
          </a:prstGeom>
          <a:noFill/>
        </p:spPr>
        <p:txBody>
          <a:bodyPr wrap="square" rtlCol="0">
            <a:spAutoFit/>
          </a:bodyPr>
          <a:lstStyle/>
          <a:p>
            <a:pPr algn="ctr"/>
            <a:r>
              <a:rPr lang="es-ES" sz="1600" b="1" dirty="0" smtClean="0">
                <a:solidFill>
                  <a:srgbClr val="FFFF00"/>
                </a:solidFill>
                <a:effectLst>
                  <a:outerShdw blurRad="38100" dist="38100" dir="2700000" algn="tl">
                    <a:srgbClr val="000000">
                      <a:alpha val="43137"/>
                    </a:srgbClr>
                  </a:outerShdw>
                </a:effectLst>
                <a:latin typeface="Calibri" pitchFamily="34" charset="0"/>
              </a:rPr>
              <a:t>DISEÑO DE POLÍTICAS DE DESARROLLO DE COLECCIONES PARA LA</a:t>
            </a:r>
            <a:r>
              <a:rPr lang="es-VE" sz="1600" b="1" dirty="0" smtClean="0">
                <a:solidFill>
                  <a:srgbClr val="FFFF00"/>
                </a:solidFill>
                <a:effectLst>
                  <a:outerShdw blurRad="38100" dist="38100" dir="2700000" algn="tl">
                    <a:srgbClr val="000000">
                      <a:alpha val="43137"/>
                    </a:srgbClr>
                  </a:outerShdw>
                </a:effectLst>
                <a:latin typeface="Calibri" pitchFamily="34" charset="0"/>
              </a:rPr>
              <a:t> UNIDAD DE SERVICIOS DE INFORMACIÓN “BELARMINO LARES” DE LA ESCUELA DE PSICOLOGÍA. </a:t>
            </a:r>
            <a:r>
              <a:rPr lang="es-ES" sz="1600" b="1" dirty="0" smtClean="0">
                <a:solidFill>
                  <a:srgbClr val="FFFF00"/>
                </a:solidFill>
                <a:effectLst>
                  <a:outerShdw blurRad="38100" dist="38100" dir="2700000" algn="tl">
                    <a:srgbClr val="000000">
                      <a:alpha val="43137"/>
                    </a:srgbClr>
                  </a:outerShdw>
                </a:effectLst>
                <a:latin typeface="Calibri" pitchFamily="34" charset="0"/>
              </a:rPr>
              <a:t>UNIVERSIDAD CENTRAL DE VENEZUELA</a:t>
            </a:r>
            <a:endParaRPr lang="es-VE" sz="1600" dirty="0" smtClean="0">
              <a:solidFill>
                <a:srgbClr val="FFFF00"/>
              </a:solidFill>
              <a:effectLst>
                <a:outerShdw blurRad="38100" dist="38100" dir="2700000" algn="tl">
                  <a:srgbClr val="000000">
                    <a:alpha val="43137"/>
                  </a:srgbClr>
                </a:outerShdw>
              </a:effectLst>
              <a:latin typeface="Calibri" pitchFamily="34" charset="0"/>
            </a:endParaRPr>
          </a:p>
          <a:p>
            <a:endParaRPr lang="es-VE" dirty="0"/>
          </a:p>
        </p:txBody>
      </p:sp>
      <p:sp>
        <p:nvSpPr>
          <p:cNvPr id="13" name="Título 5"/>
          <p:cNvSpPr txBox="1">
            <a:spLocks/>
          </p:cNvSpPr>
          <p:nvPr/>
        </p:nvSpPr>
        <p:spPr>
          <a:xfrm>
            <a:off x="6870700" y="4000504"/>
            <a:ext cx="2273300" cy="142876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s-ES_tradnl" sz="1600" b="1" dirty="0" smtClean="0">
                <a:solidFill>
                  <a:schemeClr val="bg1"/>
                </a:solidFill>
                <a:effectLst>
                  <a:outerShdw blurRad="38100" dist="38100" dir="2700000" algn="tl">
                    <a:srgbClr val="000000">
                      <a:alpha val="43137"/>
                    </a:srgbClr>
                  </a:outerShdw>
                </a:effectLst>
              </a:rPr>
              <a:t>Autor:</a:t>
            </a:r>
            <a:br>
              <a:rPr lang="es-ES_tradnl" sz="1600" b="1" dirty="0" smtClean="0">
                <a:solidFill>
                  <a:schemeClr val="bg1"/>
                </a:solidFill>
                <a:effectLst>
                  <a:outerShdw blurRad="38100" dist="38100" dir="2700000" algn="tl">
                    <a:srgbClr val="000000">
                      <a:alpha val="43137"/>
                    </a:srgbClr>
                  </a:outerShdw>
                </a:effectLst>
              </a:rPr>
            </a:br>
            <a:r>
              <a:rPr lang="es-VE" sz="1600" b="1" dirty="0" err="1">
                <a:solidFill>
                  <a:schemeClr val="bg1"/>
                </a:solidFill>
                <a:effectLst>
                  <a:outerShdw blurRad="38100" dist="38100" dir="2700000" algn="tl">
                    <a:srgbClr val="000000">
                      <a:alpha val="43137"/>
                    </a:srgbClr>
                  </a:outerShdw>
                </a:effectLst>
              </a:rPr>
              <a:t>Maryuri</a:t>
            </a:r>
            <a:r>
              <a:rPr lang="es-VE" sz="1600" b="1" dirty="0">
                <a:solidFill>
                  <a:schemeClr val="bg1"/>
                </a:solidFill>
                <a:effectLst>
                  <a:outerShdw blurRad="38100" dist="38100" dir="2700000" algn="tl">
                    <a:srgbClr val="000000">
                      <a:alpha val="43137"/>
                    </a:srgbClr>
                  </a:outerShdw>
                </a:effectLst>
              </a:rPr>
              <a:t> E. </a:t>
            </a:r>
            <a:r>
              <a:rPr lang="es-VE" sz="1600" b="1" dirty="0" smtClean="0">
                <a:solidFill>
                  <a:schemeClr val="bg1"/>
                </a:solidFill>
                <a:effectLst>
                  <a:outerShdw blurRad="38100" dist="38100" dir="2700000" algn="tl">
                    <a:srgbClr val="000000">
                      <a:alpha val="43137"/>
                    </a:srgbClr>
                  </a:outerShdw>
                </a:effectLst>
              </a:rPr>
              <a:t>Vegas </a:t>
            </a:r>
            <a:r>
              <a:rPr lang="es-VE" sz="1600" b="1" dirty="0">
                <a:solidFill>
                  <a:schemeClr val="bg1"/>
                </a:solidFill>
                <a:effectLst>
                  <a:outerShdw blurRad="38100" dist="38100" dir="2700000" algn="tl">
                    <a:srgbClr val="000000">
                      <a:alpha val="43137"/>
                    </a:srgbClr>
                  </a:outerShdw>
                </a:effectLst>
              </a:rPr>
              <a:t>de H. </a:t>
            </a:r>
            <a:endParaRPr lang="es-ES_tradnl" sz="1600" b="1" dirty="0" smtClean="0">
              <a:solidFill>
                <a:schemeClr val="bg1"/>
              </a:solidFill>
              <a:effectLst>
                <a:outerShdw blurRad="38100" dist="38100" dir="2700000" algn="tl">
                  <a:srgbClr val="000000">
                    <a:alpha val="43137"/>
                  </a:srgbClr>
                </a:outerShdw>
              </a:effectLst>
            </a:endParaRPr>
          </a:p>
        </p:txBody>
      </p:sp>
      <p:sp>
        <p:nvSpPr>
          <p:cNvPr id="14" name="Título 5"/>
          <p:cNvSpPr txBox="1">
            <a:spLocks/>
          </p:cNvSpPr>
          <p:nvPr/>
        </p:nvSpPr>
        <p:spPr>
          <a:xfrm>
            <a:off x="285720" y="4071942"/>
            <a:ext cx="2273300" cy="199390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s-ES_tradnl" sz="1600" b="1" dirty="0" smtClean="0">
                <a:solidFill>
                  <a:schemeClr val="bg1"/>
                </a:solidFill>
                <a:effectLst>
                  <a:outerShdw blurRad="38100" dist="38100" dir="2700000" algn="tl">
                    <a:srgbClr val="000000">
                      <a:alpha val="43137"/>
                    </a:srgbClr>
                  </a:outerShdw>
                </a:effectLst>
              </a:rPr>
              <a:t>Tutor:</a:t>
            </a:r>
          </a:p>
          <a:p>
            <a:pPr fontAlgn="auto">
              <a:spcAft>
                <a:spcPts val="0"/>
              </a:spcAft>
              <a:defRPr/>
            </a:pPr>
            <a:r>
              <a:rPr lang="es-ES_tradnl" sz="1600" b="1" dirty="0" smtClean="0">
                <a:solidFill>
                  <a:schemeClr val="bg1"/>
                </a:solidFill>
                <a:effectLst>
                  <a:outerShdw blurRad="38100" dist="38100" dir="2700000" algn="tl">
                    <a:srgbClr val="000000">
                      <a:alpha val="43137"/>
                    </a:srgbClr>
                  </a:outerShdw>
                </a:effectLst>
              </a:rPr>
              <a:t>Prof</a:t>
            </a:r>
            <a:r>
              <a:rPr lang="es-ES_tradnl" sz="1600" b="1" dirty="0">
                <a:solidFill>
                  <a:schemeClr val="bg1"/>
                </a:solidFill>
                <a:effectLst>
                  <a:outerShdw blurRad="38100" dist="38100" dir="2700000" algn="tl">
                    <a:srgbClr val="000000">
                      <a:alpha val="43137"/>
                    </a:srgbClr>
                  </a:outerShdw>
                </a:effectLst>
              </a:rPr>
              <a:t>. Xiomara Jáyaro</a:t>
            </a:r>
          </a:p>
          <a:p>
            <a:pPr fontAlgn="auto">
              <a:spcAft>
                <a:spcPts val="0"/>
              </a:spcAft>
              <a:defRPr/>
            </a:pPr>
            <a:endParaRPr lang="es-ES_tradnl" sz="1600" b="1" dirty="0" smtClean="0">
              <a:solidFill>
                <a:schemeClr val="bg1"/>
              </a:solidFill>
              <a:effectLst>
                <a:outerShdw blurRad="38100" dist="38100" dir="2700000" algn="tl">
                  <a:srgbClr val="000000">
                    <a:alpha val="43137"/>
                  </a:srgbClr>
                </a:outerShdw>
              </a:effectLst>
            </a:endParaRPr>
          </a:p>
          <a:p>
            <a:pPr fontAlgn="auto">
              <a:spcAft>
                <a:spcPts val="0"/>
              </a:spcAft>
              <a:defRPr/>
            </a:pPr>
            <a:r>
              <a:rPr lang="es-ES_tradnl" sz="1600" b="1" dirty="0" smtClean="0">
                <a:solidFill>
                  <a:schemeClr val="bg1"/>
                </a:solidFill>
                <a:effectLst>
                  <a:outerShdw blurRad="38100" dist="38100" dir="2700000" algn="tl">
                    <a:srgbClr val="000000">
                      <a:alpha val="43137"/>
                    </a:srgbClr>
                  </a:outerShdw>
                </a:effectLst>
              </a:rPr>
              <a:t>Jurados:</a:t>
            </a:r>
          </a:p>
          <a:p>
            <a:pPr fontAlgn="auto">
              <a:spcAft>
                <a:spcPts val="0"/>
              </a:spcAft>
              <a:defRPr/>
            </a:pPr>
            <a:r>
              <a:rPr lang="es-ES_tradnl" sz="1600" b="1" dirty="0" smtClean="0">
                <a:solidFill>
                  <a:schemeClr val="bg1"/>
                </a:solidFill>
                <a:effectLst>
                  <a:outerShdw blurRad="38100" dist="38100" dir="2700000" algn="tl">
                    <a:srgbClr val="000000">
                      <a:alpha val="43137"/>
                    </a:srgbClr>
                  </a:outerShdw>
                </a:effectLst>
              </a:rPr>
              <a:t>Prof. Jesús Barrios</a:t>
            </a:r>
            <a:br>
              <a:rPr lang="es-ES_tradnl" sz="1600" b="1" dirty="0" smtClean="0">
                <a:solidFill>
                  <a:schemeClr val="bg1"/>
                </a:solidFill>
                <a:effectLst>
                  <a:outerShdw blurRad="38100" dist="38100" dir="2700000" algn="tl">
                    <a:srgbClr val="000000">
                      <a:alpha val="43137"/>
                    </a:srgbClr>
                  </a:outerShdw>
                </a:effectLst>
              </a:rPr>
            </a:br>
            <a:r>
              <a:rPr lang="es-ES_tradnl" sz="1600" b="1" dirty="0">
                <a:solidFill>
                  <a:schemeClr val="bg1"/>
                </a:solidFill>
                <a:effectLst>
                  <a:outerShdw blurRad="38100" dist="38100" dir="2700000" algn="tl">
                    <a:srgbClr val="000000">
                      <a:alpha val="43137"/>
                    </a:srgbClr>
                  </a:outerShdw>
                </a:effectLst>
              </a:rPr>
              <a:t>Prof</a:t>
            </a:r>
            <a:r>
              <a:rPr lang="es-ES_tradnl" sz="1600" b="1" dirty="0" smtClean="0">
                <a:solidFill>
                  <a:schemeClr val="bg1"/>
                </a:solidFill>
                <a:effectLst>
                  <a:outerShdw blurRad="38100" dist="38100" dir="2700000" algn="tl">
                    <a:srgbClr val="000000">
                      <a:alpha val="43137"/>
                    </a:srgbClr>
                  </a:outerShdw>
                </a:effectLst>
              </a:rPr>
              <a:t>. Solange Orta</a:t>
            </a:r>
            <a:endParaRPr lang="es-ES" sz="1600" b="1" dirty="0">
              <a:solidFill>
                <a:schemeClr val="bg1"/>
              </a:solidFill>
              <a:effectLst>
                <a:outerShdw blurRad="38100" dist="38100" dir="2700000" algn="tl">
                  <a:srgbClr val="000000">
                    <a:alpha val="43137"/>
                  </a:srgbClr>
                </a:outerShdw>
              </a:effectLst>
            </a:endParaRPr>
          </a:p>
        </p:txBody>
      </p:sp>
      <p:sp>
        <p:nvSpPr>
          <p:cNvPr id="15" name="14 CuadroTexto"/>
          <p:cNvSpPr txBox="1"/>
          <p:nvPr/>
        </p:nvSpPr>
        <p:spPr>
          <a:xfrm>
            <a:off x="2071670" y="6072206"/>
            <a:ext cx="5143536" cy="338554"/>
          </a:xfrm>
          <a:prstGeom prst="rect">
            <a:avLst/>
          </a:prstGeom>
          <a:noFill/>
        </p:spPr>
        <p:txBody>
          <a:bodyPr wrap="square" rtlCol="0">
            <a:spAutoFit/>
          </a:bodyPr>
          <a:lstStyle/>
          <a:p>
            <a:pPr algn="ctr"/>
            <a:r>
              <a:rPr lang="es-VE" sz="1600" b="1" dirty="0" smtClean="0">
                <a:solidFill>
                  <a:schemeClr val="bg1"/>
                </a:solidFill>
                <a:effectLst>
                  <a:outerShdw blurRad="38100" dist="38100" dir="2700000" algn="tl">
                    <a:srgbClr val="000000">
                      <a:alpha val="43137"/>
                    </a:srgbClr>
                  </a:outerShdw>
                </a:effectLst>
                <a:latin typeface="+mj-lt"/>
              </a:rPr>
              <a:t>Ciudad Universitaria de Caracas, febrero de 2018</a:t>
            </a:r>
            <a:endParaRPr lang="es-VE" sz="1600" b="1" dirty="0">
              <a:solidFill>
                <a:schemeClr val="bg1"/>
              </a:solidFill>
              <a:effectLst>
                <a:outerShdw blurRad="38100" dist="38100" dir="2700000" algn="tl">
                  <a:srgbClr val="000000">
                    <a:alpha val="43137"/>
                  </a:srgbClr>
                </a:outerShdw>
              </a:effectLst>
              <a:latin typeface="+mj-lt"/>
            </a:endParaRPr>
          </a:p>
        </p:txBody>
      </p:sp>
      <p:sp>
        <p:nvSpPr>
          <p:cNvPr id="16" name="15 Marcador de número de diapositiva"/>
          <p:cNvSpPr>
            <a:spLocks noGrp="1"/>
          </p:cNvSpPr>
          <p:nvPr>
            <p:ph type="sldNum" sz="quarter" idx="12"/>
          </p:nvPr>
        </p:nvSpPr>
        <p:spPr/>
        <p:txBody>
          <a:bodyPr/>
          <a:lstStyle/>
          <a:p>
            <a:endParaRPr lang="es-V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7" name="Gráfico 1"/>
          <p:cNvPicPr>
            <a:picLocks noChangeArrowheads="1"/>
          </p:cNvPicPr>
          <p:nvPr/>
        </p:nvPicPr>
        <p:blipFill>
          <a:blip r:embed="rId3"/>
          <a:srcRect/>
          <a:stretch>
            <a:fillRect/>
          </a:stretch>
        </p:blipFill>
        <p:spPr bwMode="auto">
          <a:xfrm>
            <a:off x="3643306" y="3643314"/>
            <a:ext cx="5057775" cy="27527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pic>
        <p:nvPicPr>
          <p:cNvPr id="88066" name="Gráfico 1"/>
          <p:cNvPicPr>
            <a:picLocks noChangeArrowheads="1"/>
          </p:cNvPicPr>
          <p:nvPr/>
        </p:nvPicPr>
        <p:blipFill>
          <a:blip r:embed="rId4"/>
          <a:srcRect/>
          <a:stretch>
            <a:fillRect/>
          </a:stretch>
        </p:blipFill>
        <p:spPr bwMode="auto">
          <a:xfrm>
            <a:off x="285720" y="1214422"/>
            <a:ext cx="4572032" cy="2500330"/>
          </a:xfrm>
          <a:prstGeom prst="rect">
            <a:avLst/>
          </a:prstGeom>
          <a:ln>
            <a:noFill/>
          </a:ln>
          <a:effectLst>
            <a:outerShdw blurRad="292100" dist="139700" dir="2700000" algn="tl" rotWithShape="0">
              <a:srgbClr val="333333">
                <a:alpha val="65000"/>
              </a:srgbClr>
            </a:outerShdw>
          </a:effectLst>
        </p:spPr>
      </p:pic>
      <p:sp>
        <p:nvSpPr>
          <p:cNvPr id="14" name="13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10</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pic>
        <p:nvPicPr>
          <p:cNvPr id="89091" name="Gráfico 1"/>
          <p:cNvPicPr>
            <a:picLocks noChangeArrowheads="1"/>
          </p:cNvPicPr>
          <p:nvPr/>
        </p:nvPicPr>
        <p:blipFill>
          <a:blip r:embed="rId3"/>
          <a:srcRect/>
          <a:stretch>
            <a:fillRect/>
          </a:stretch>
        </p:blipFill>
        <p:spPr bwMode="auto">
          <a:xfrm>
            <a:off x="3357554" y="3786190"/>
            <a:ext cx="5072098"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9090" name="Gráfico 1"/>
          <p:cNvPicPr>
            <a:picLocks noChangeArrowheads="1"/>
          </p:cNvPicPr>
          <p:nvPr/>
        </p:nvPicPr>
        <p:blipFill>
          <a:blip r:embed="rId4"/>
          <a:srcRect/>
          <a:stretch>
            <a:fillRect/>
          </a:stretch>
        </p:blipFill>
        <p:spPr bwMode="auto">
          <a:xfrm>
            <a:off x="285720" y="1142984"/>
            <a:ext cx="5072098" cy="27146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4" name="13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11</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graphicFrame>
        <p:nvGraphicFramePr>
          <p:cNvPr id="10" name="9 Tabla"/>
          <p:cNvGraphicFramePr>
            <a:graphicFrameLocks noGrp="1"/>
          </p:cNvGraphicFramePr>
          <p:nvPr>
            <p:extLst>
              <p:ext uri="{D42A27DB-BD31-4B8C-83A1-F6EECF244321}">
                <p14:modId xmlns:p14="http://schemas.microsoft.com/office/powerpoint/2010/main" val="4275393699"/>
              </p:ext>
            </p:extLst>
          </p:nvPr>
        </p:nvGraphicFramePr>
        <p:xfrm>
          <a:off x="785786" y="1214422"/>
          <a:ext cx="7715304" cy="4071966"/>
        </p:xfrm>
        <a:graphic>
          <a:graphicData uri="http://schemas.openxmlformats.org/drawingml/2006/table">
            <a:tbl>
              <a:tblPr firstRow="1" bandRow="1">
                <a:tableStyleId>{5C22544A-7EE6-4342-B048-85BDC9FD1C3A}</a:tableStyleId>
              </a:tblPr>
              <a:tblGrid>
                <a:gridCol w="3857652"/>
                <a:gridCol w="3857652"/>
              </a:tblGrid>
              <a:tr h="450279">
                <a:tc gridSpan="2">
                  <a:txBody>
                    <a:bodyPr/>
                    <a:lstStyle/>
                    <a:p>
                      <a:pPr algn="ctr">
                        <a:lnSpc>
                          <a:spcPct val="115000"/>
                        </a:lnSpc>
                        <a:spcAft>
                          <a:spcPts val="0"/>
                        </a:spcAft>
                      </a:pPr>
                      <a:r>
                        <a:rPr lang="es-VE" sz="1600" b="1" dirty="0" smtClean="0">
                          <a:solidFill>
                            <a:schemeClr val="bg1"/>
                          </a:solidFill>
                          <a:effectLst>
                            <a:outerShdw blurRad="38100" dist="38100" dir="2700000" algn="tl">
                              <a:srgbClr val="000000">
                                <a:alpha val="43137"/>
                              </a:srgbClr>
                            </a:outerShdw>
                          </a:effectLst>
                        </a:rPr>
                        <a:t>Organización - Gerencia – Administración – Personal –</a:t>
                      </a:r>
                      <a:r>
                        <a:rPr lang="es-VE" sz="1600" b="1" baseline="0" dirty="0" smtClean="0">
                          <a:solidFill>
                            <a:schemeClr val="bg1"/>
                          </a:solidFill>
                          <a:effectLst>
                            <a:outerShdw blurRad="38100" dist="38100" dir="2700000" algn="tl">
                              <a:srgbClr val="000000">
                                <a:alpha val="43137"/>
                              </a:srgbClr>
                            </a:outerShdw>
                          </a:effectLst>
                        </a:rPr>
                        <a:t> </a:t>
                      </a:r>
                      <a:r>
                        <a:rPr lang="es-VE" sz="1600" b="1" dirty="0" smtClean="0">
                          <a:solidFill>
                            <a:schemeClr val="bg1"/>
                          </a:solidFill>
                          <a:effectLst>
                            <a:outerShdw blurRad="38100" dist="38100" dir="2700000" algn="tl">
                              <a:srgbClr val="000000">
                                <a:alpha val="43137"/>
                              </a:srgbClr>
                            </a:outerShdw>
                          </a:effectLst>
                        </a:rPr>
                        <a:t>Supervisión</a:t>
                      </a:r>
                    </a:p>
                  </a:txBody>
                  <a:tcPr anchor="ctr"/>
                </a:tc>
                <a:tc hMerge="1">
                  <a:txBody>
                    <a:bodyPr/>
                    <a:lstStyle/>
                    <a:p>
                      <a:endParaRPr lang="es-VE" dirty="0"/>
                    </a:p>
                  </a:txBody>
                  <a:tcPr/>
                </a:tc>
              </a:tr>
              <a:tr h="1608319">
                <a:tc>
                  <a:txBody>
                    <a:bodyPr/>
                    <a:lstStyle/>
                    <a:p>
                      <a:pPr algn="l">
                        <a:lnSpc>
                          <a:spcPct val="115000"/>
                        </a:lnSpc>
                        <a:spcAft>
                          <a:spcPts val="0"/>
                        </a:spcAft>
                      </a:pPr>
                      <a:r>
                        <a:rPr lang="es-VE" sz="1100" b="1" dirty="0" smtClean="0">
                          <a:solidFill>
                            <a:schemeClr val="tx1"/>
                          </a:solidFill>
                          <a:effectLst/>
                        </a:rPr>
                        <a:t>    Debilidades</a:t>
                      </a:r>
                      <a:endParaRPr lang="es-VE" sz="1100" b="1" dirty="0">
                        <a:solidFill>
                          <a:schemeClr val="tx1"/>
                        </a:solidFill>
                        <a:effectLst/>
                      </a:endParaRPr>
                    </a:p>
                    <a:p>
                      <a:pPr>
                        <a:lnSpc>
                          <a:spcPct val="115000"/>
                        </a:lnSpc>
                        <a:spcAft>
                          <a:spcPts val="0"/>
                        </a:spcAft>
                      </a:pPr>
                      <a:r>
                        <a:rPr lang="es-VE" sz="1100" b="0" dirty="0">
                          <a:solidFill>
                            <a:schemeClr val="tx1"/>
                          </a:solidFill>
                          <a:effectLst/>
                        </a:rPr>
                        <a:t> </a:t>
                      </a:r>
                    </a:p>
                    <a:p>
                      <a:pPr marL="342900" lvl="0" indent="-342900">
                        <a:lnSpc>
                          <a:spcPct val="115000"/>
                        </a:lnSpc>
                        <a:spcAft>
                          <a:spcPts val="0"/>
                        </a:spcAft>
                        <a:buFont typeface="Symbol"/>
                        <a:buChar char=""/>
                      </a:pPr>
                      <a:r>
                        <a:rPr lang="es-VE" sz="1100" b="0" dirty="0">
                          <a:solidFill>
                            <a:schemeClr val="tx1"/>
                          </a:solidFill>
                          <a:effectLst/>
                        </a:rPr>
                        <a:t>Supervisión a distancia por la </a:t>
                      </a:r>
                      <a:r>
                        <a:rPr lang="es-VE" sz="1100" b="0" dirty="0" smtClean="0">
                          <a:solidFill>
                            <a:schemeClr val="tx1"/>
                          </a:solidFill>
                          <a:effectLst/>
                        </a:rPr>
                        <a:t>Escuela de Psicología – </a:t>
                      </a:r>
                      <a:r>
                        <a:rPr lang="es-VE" sz="1100" b="0" dirty="0">
                          <a:solidFill>
                            <a:schemeClr val="tx1"/>
                          </a:solidFill>
                          <a:effectLst/>
                        </a:rPr>
                        <a:t>incumplimiento de horario y funciones  de los empleados </a:t>
                      </a:r>
                    </a:p>
                    <a:p>
                      <a:pPr marL="342900" lvl="0" indent="-342900">
                        <a:lnSpc>
                          <a:spcPct val="115000"/>
                        </a:lnSpc>
                        <a:spcAft>
                          <a:spcPts val="0"/>
                        </a:spcAft>
                        <a:buFont typeface="Symbol"/>
                        <a:buChar char=""/>
                      </a:pPr>
                      <a:r>
                        <a:rPr lang="es-VE" sz="1100" b="0" dirty="0">
                          <a:solidFill>
                            <a:schemeClr val="tx1"/>
                          </a:solidFill>
                          <a:effectLst/>
                        </a:rPr>
                        <a:t>Personal insuficiente  y no especializado en el área biblioteca</a:t>
                      </a:r>
                    </a:p>
                    <a:p>
                      <a:pPr marL="342900" lvl="0" indent="-342900">
                        <a:lnSpc>
                          <a:spcPct val="115000"/>
                        </a:lnSpc>
                        <a:spcAft>
                          <a:spcPts val="0"/>
                        </a:spcAft>
                        <a:buFont typeface="Symbol"/>
                        <a:buChar char=""/>
                      </a:pPr>
                      <a:r>
                        <a:rPr lang="es-VE" sz="1100" b="0" dirty="0">
                          <a:solidFill>
                            <a:schemeClr val="tx1"/>
                          </a:solidFill>
                          <a:effectLst/>
                        </a:rPr>
                        <a:t>Falta de organización, gerencia, normativas y reglamentos</a:t>
                      </a:r>
                    </a:p>
                    <a:p>
                      <a:pPr>
                        <a:lnSpc>
                          <a:spcPct val="115000"/>
                        </a:lnSpc>
                        <a:spcAft>
                          <a:spcPts val="0"/>
                        </a:spcAft>
                      </a:pPr>
                      <a:r>
                        <a:rPr lang="es-VE" sz="1100" b="0" dirty="0">
                          <a:solidFill>
                            <a:schemeClr val="tx1"/>
                          </a:solidFill>
                          <a:effectLst/>
                        </a:rPr>
                        <a:t> </a:t>
                      </a:r>
                      <a:endParaRPr lang="es-VE" sz="1100" b="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es-VE" sz="1100" b="1" dirty="0" smtClean="0">
                          <a:solidFill>
                            <a:schemeClr val="tx1"/>
                          </a:solidFill>
                          <a:effectLst/>
                        </a:rPr>
                        <a:t>   Fortalezas</a:t>
                      </a:r>
                      <a:endParaRPr lang="es-VE" sz="1100" b="1" dirty="0">
                        <a:solidFill>
                          <a:schemeClr val="tx1"/>
                        </a:solidFill>
                        <a:effectLst/>
                      </a:endParaRPr>
                    </a:p>
                    <a:p>
                      <a:pPr>
                        <a:lnSpc>
                          <a:spcPct val="115000"/>
                        </a:lnSpc>
                        <a:spcAft>
                          <a:spcPts val="0"/>
                        </a:spcAft>
                      </a:pPr>
                      <a:r>
                        <a:rPr lang="es-VE" sz="1100" dirty="0">
                          <a:solidFill>
                            <a:schemeClr val="tx1"/>
                          </a:solidFill>
                          <a:effectLst/>
                        </a:rPr>
                        <a:t> </a:t>
                      </a:r>
                    </a:p>
                    <a:p>
                      <a:pPr marL="342900" lvl="0" indent="-342900">
                        <a:lnSpc>
                          <a:spcPct val="115000"/>
                        </a:lnSpc>
                        <a:spcAft>
                          <a:spcPts val="0"/>
                        </a:spcAft>
                        <a:buFont typeface="Symbol"/>
                        <a:buChar char=""/>
                      </a:pPr>
                      <a:r>
                        <a:rPr lang="es-VE" sz="1100" dirty="0">
                          <a:solidFill>
                            <a:schemeClr val="tx1"/>
                          </a:solidFill>
                          <a:effectLst/>
                        </a:rPr>
                        <a:t>La </a:t>
                      </a:r>
                      <a:r>
                        <a:rPr lang="es-VE" sz="1100" dirty="0" smtClean="0">
                          <a:solidFill>
                            <a:schemeClr val="tx1"/>
                          </a:solidFill>
                          <a:effectLst/>
                        </a:rPr>
                        <a:t>Escuela conoce </a:t>
                      </a:r>
                      <a:r>
                        <a:rPr lang="es-VE" sz="1100" dirty="0">
                          <a:solidFill>
                            <a:schemeClr val="tx1"/>
                          </a:solidFill>
                          <a:effectLst/>
                        </a:rPr>
                        <a:t>las necesidades de sus estudiantes</a:t>
                      </a:r>
                    </a:p>
                    <a:p>
                      <a:pPr marL="342900" lvl="0" indent="-342900">
                        <a:lnSpc>
                          <a:spcPct val="115000"/>
                        </a:lnSpc>
                        <a:spcAft>
                          <a:spcPts val="0"/>
                        </a:spcAft>
                        <a:buFont typeface="Symbol"/>
                        <a:buChar char=""/>
                      </a:pPr>
                      <a:r>
                        <a:rPr lang="es-VE" sz="1100" dirty="0">
                          <a:solidFill>
                            <a:schemeClr val="tx1"/>
                          </a:solidFill>
                          <a:effectLst/>
                        </a:rPr>
                        <a:t>Las autoridades están de acuerdo con la mejora de la Biblioteca  y sus servicios </a:t>
                      </a:r>
                    </a:p>
                    <a:p>
                      <a:pPr marL="342900" lvl="0" indent="-342900">
                        <a:lnSpc>
                          <a:spcPct val="115000"/>
                        </a:lnSpc>
                        <a:spcAft>
                          <a:spcPts val="0"/>
                        </a:spcAft>
                        <a:buFont typeface="Symbol"/>
                        <a:buChar char=""/>
                      </a:pPr>
                      <a:r>
                        <a:rPr lang="es-VE" sz="1100" dirty="0">
                          <a:solidFill>
                            <a:schemeClr val="tx1"/>
                          </a:solidFill>
                          <a:effectLst/>
                        </a:rPr>
                        <a:t>Las personas colaboran para mantener la </a:t>
                      </a:r>
                      <a:r>
                        <a:rPr lang="es-VE" sz="1100" dirty="0" smtClean="0">
                          <a:solidFill>
                            <a:schemeClr val="tx1"/>
                          </a:solidFill>
                          <a:effectLst/>
                        </a:rPr>
                        <a:t>Biblioteca operativa</a:t>
                      </a:r>
                      <a:endParaRPr lang="es-VE" sz="1100" dirty="0">
                        <a:solidFill>
                          <a:schemeClr val="tx1"/>
                        </a:solidFill>
                        <a:effectLst/>
                        <a:latin typeface="Calibri"/>
                        <a:ea typeface="Calibri"/>
                        <a:cs typeface="Times New Roman"/>
                      </a:endParaRPr>
                    </a:p>
                  </a:txBody>
                  <a:tcPr marL="68580" marR="68580" marT="0" marB="0"/>
                </a:tc>
              </a:tr>
              <a:tr h="2013368">
                <a:tc>
                  <a:txBody>
                    <a:bodyPr/>
                    <a:lstStyle/>
                    <a:p>
                      <a:pPr>
                        <a:lnSpc>
                          <a:spcPct val="115000"/>
                        </a:lnSpc>
                        <a:spcAft>
                          <a:spcPts val="0"/>
                        </a:spcAft>
                      </a:pPr>
                      <a:r>
                        <a:rPr lang="es-VE" sz="1100" b="1" dirty="0" smtClean="0">
                          <a:solidFill>
                            <a:schemeClr val="tx1"/>
                          </a:solidFill>
                          <a:effectLst/>
                        </a:rPr>
                        <a:t>     Amenazas</a:t>
                      </a:r>
                      <a:endParaRPr lang="es-VE" sz="1100" b="1" dirty="0">
                        <a:solidFill>
                          <a:schemeClr val="tx1"/>
                        </a:solidFill>
                        <a:effectLst/>
                      </a:endParaRPr>
                    </a:p>
                    <a:p>
                      <a:pPr>
                        <a:lnSpc>
                          <a:spcPct val="115000"/>
                        </a:lnSpc>
                        <a:spcAft>
                          <a:spcPts val="0"/>
                        </a:spcAft>
                      </a:pPr>
                      <a:r>
                        <a:rPr lang="es-VE" sz="1100" b="0" dirty="0">
                          <a:solidFill>
                            <a:schemeClr val="tx1"/>
                          </a:solidFill>
                          <a:effectLst/>
                        </a:rPr>
                        <a:t> </a:t>
                      </a:r>
                    </a:p>
                    <a:p>
                      <a:pPr marL="342900" lvl="0" indent="-342900">
                        <a:lnSpc>
                          <a:spcPct val="115000"/>
                        </a:lnSpc>
                        <a:spcAft>
                          <a:spcPts val="0"/>
                        </a:spcAft>
                        <a:buFont typeface="Symbol"/>
                        <a:buChar char=""/>
                      </a:pPr>
                      <a:r>
                        <a:rPr lang="es-VE" sz="1100" b="0" dirty="0">
                          <a:solidFill>
                            <a:schemeClr val="tx1"/>
                          </a:solidFill>
                          <a:effectLst/>
                        </a:rPr>
                        <a:t>El no cumplimiento de los objetivos de la </a:t>
                      </a:r>
                      <a:r>
                        <a:rPr lang="es-VE" sz="1100" b="0" dirty="0" smtClean="0">
                          <a:solidFill>
                            <a:schemeClr val="tx1"/>
                          </a:solidFill>
                          <a:effectLst/>
                        </a:rPr>
                        <a:t>Biblioteca y </a:t>
                      </a:r>
                      <a:r>
                        <a:rPr lang="es-VE" sz="1100" b="0" dirty="0">
                          <a:solidFill>
                            <a:schemeClr val="tx1"/>
                          </a:solidFill>
                          <a:effectLst/>
                        </a:rPr>
                        <a:t>la acumulación de trabajo</a:t>
                      </a:r>
                    </a:p>
                    <a:p>
                      <a:pPr marL="342900" lvl="0" indent="-342900">
                        <a:lnSpc>
                          <a:spcPct val="115000"/>
                        </a:lnSpc>
                        <a:spcAft>
                          <a:spcPts val="0"/>
                        </a:spcAft>
                        <a:buFont typeface="Symbol"/>
                        <a:buChar char=""/>
                      </a:pPr>
                      <a:r>
                        <a:rPr lang="es-VE" sz="1100" b="0" dirty="0">
                          <a:solidFill>
                            <a:schemeClr val="tx1"/>
                          </a:solidFill>
                          <a:effectLst/>
                        </a:rPr>
                        <a:t>Se sobrecargan los puestos de trabajo y los procedimientos no son los adecuados por desconocimiento</a:t>
                      </a:r>
                    </a:p>
                    <a:p>
                      <a:pPr marL="342900" lvl="0" indent="-342900">
                        <a:lnSpc>
                          <a:spcPct val="115000"/>
                        </a:lnSpc>
                        <a:spcAft>
                          <a:spcPts val="0"/>
                        </a:spcAft>
                        <a:buFont typeface="Symbol"/>
                        <a:buChar char=""/>
                      </a:pPr>
                      <a:r>
                        <a:rPr lang="es-VE" sz="1100" b="0" dirty="0">
                          <a:solidFill>
                            <a:schemeClr val="tx1"/>
                          </a:solidFill>
                          <a:effectLst/>
                        </a:rPr>
                        <a:t>No se planifica  y al no haber un plan de trabajo claro, normativas y  reglamentos que cumplir  no se alcanzan los objetivos </a:t>
                      </a:r>
                      <a:endParaRPr lang="es-VE" sz="1100" b="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es-VE" sz="1100" b="1" dirty="0" smtClean="0">
                          <a:solidFill>
                            <a:schemeClr val="tx1"/>
                          </a:solidFill>
                          <a:effectLst/>
                        </a:rPr>
                        <a:t>   Oportunidades</a:t>
                      </a:r>
                      <a:endParaRPr lang="es-VE" sz="1100" b="1" dirty="0">
                        <a:solidFill>
                          <a:schemeClr val="tx1"/>
                        </a:solidFill>
                        <a:effectLst/>
                      </a:endParaRPr>
                    </a:p>
                    <a:p>
                      <a:pPr>
                        <a:lnSpc>
                          <a:spcPct val="115000"/>
                        </a:lnSpc>
                        <a:spcAft>
                          <a:spcPts val="0"/>
                        </a:spcAft>
                      </a:pPr>
                      <a:r>
                        <a:rPr lang="es-VE" sz="1100" dirty="0">
                          <a:solidFill>
                            <a:schemeClr val="tx1"/>
                          </a:solidFill>
                          <a:effectLst/>
                        </a:rPr>
                        <a:t> </a:t>
                      </a:r>
                    </a:p>
                    <a:p>
                      <a:pPr marL="342900" lvl="0" indent="-342900">
                        <a:lnSpc>
                          <a:spcPct val="115000"/>
                        </a:lnSpc>
                        <a:spcAft>
                          <a:spcPts val="0"/>
                        </a:spcAft>
                        <a:buFont typeface="Symbol"/>
                        <a:buChar char=""/>
                      </a:pPr>
                      <a:r>
                        <a:rPr lang="es-VE" sz="1100" dirty="0">
                          <a:solidFill>
                            <a:schemeClr val="tx1"/>
                          </a:solidFill>
                          <a:effectLst/>
                        </a:rPr>
                        <a:t>Se pueden desarrollar programas de supervisión  una vez  determinadas las  funciones y tareas por metas.</a:t>
                      </a:r>
                    </a:p>
                    <a:p>
                      <a:pPr marL="342900" lvl="0" indent="-342900">
                        <a:lnSpc>
                          <a:spcPct val="115000"/>
                        </a:lnSpc>
                        <a:spcAft>
                          <a:spcPts val="0"/>
                        </a:spcAft>
                        <a:buFont typeface="Symbol"/>
                        <a:buChar char=""/>
                      </a:pPr>
                      <a:r>
                        <a:rPr lang="es-VE" sz="1100" dirty="0">
                          <a:solidFill>
                            <a:schemeClr val="tx1"/>
                          </a:solidFill>
                          <a:effectLst/>
                        </a:rPr>
                        <a:t>Los profesores pueden aportar al comité de adquisición selección y descarte con sus conocimientos del material utilizado en sus cátedras</a:t>
                      </a:r>
                    </a:p>
                    <a:p>
                      <a:pPr marL="342900" lvl="0" indent="-342900">
                        <a:lnSpc>
                          <a:spcPct val="115000"/>
                        </a:lnSpc>
                        <a:spcAft>
                          <a:spcPts val="0"/>
                        </a:spcAft>
                        <a:buFont typeface="Symbol"/>
                        <a:buChar char=""/>
                      </a:pPr>
                      <a:r>
                        <a:rPr lang="es-VE" sz="1100" dirty="0">
                          <a:solidFill>
                            <a:schemeClr val="tx1"/>
                          </a:solidFill>
                          <a:effectLst/>
                        </a:rPr>
                        <a:t>Las autoridades estarán receptivas de nuevos proyectos e iniciativas que puedan contribuir a la mejora de los servicios y las </a:t>
                      </a:r>
                      <a:r>
                        <a:rPr lang="es-VE" sz="1100" dirty="0" smtClean="0">
                          <a:solidFill>
                            <a:schemeClr val="tx1"/>
                          </a:solidFill>
                          <a:effectLst/>
                        </a:rPr>
                        <a:t>colecciones</a:t>
                      </a:r>
                      <a:endParaRPr lang="es-VE" sz="1100" dirty="0">
                        <a:solidFill>
                          <a:schemeClr val="tx1"/>
                        </a:solidFill>
                        <a:effectLst/>
                      </a:endParaRPr>
                    </a:p>
                  </a:txBody>
                  <a:tcPr marL="68580" marR="68580" marT="0" marB="0"/>
                </a:tc>
              </a:tr>
            </a:tbl>
          </a:graphicData>
        </a:graphic>
      </p:graphicFrame>
      <p:pic>
        <p:nvPicPr>
          <p:cNvPr id="76802" name="Picture 2" descr="Imagen relacionada"/>
          <p:cNvPicPr>
            <a:picLocks noChangeAspect="1" noChangeArrowheads="1"/>
          </p:cNvPicPr>
          <p:nvPr/>
        </p:nvPicPr>
        <p:blipFill>
          <a:blip r:embed="rId3"/>
          <a:srcRect/>
          <a:stretch>
            <a:fillRect/>
          </a:stretch>
        </p:blipFill>
        <p:spPr bwMode="auto">
          <a:xfrm rot="20955963">
            <a:off x="136239" y="4885581"/>
            <a:ext cx="1987990" cy="1649739"/>
          </a:xfrm>
          <a:prstGeom prst="rect">
            <a:avLst/>
          </a:prstGeom>
          <a:noFill/>
        </p:spPr>
      </p:pic>
      <p:sp>
        <p:nvSpPr>
          <p:cNvPr id="14" name="13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12</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graphicFrame>
        <p:nvGraphicFramePr>
          <p:cNvPr id="10" name="9 Tabla"/>
          <p:cNvGraphicFramePr>
            <a:graphicFrameLocks noGrp="1"/>
          </p:cNvGraphicFramePr>
          <p:nvPr>
            <p:extLst>
              <p:ext uri="{D42A27DB-BD31-4B8C-83A1-F6EECF244321}">
                <p14:modId xmlns:p14="http://schemas.microsoft.com/office/powerpoint/2010/main" val="1655498408"/>
              </p:ext>
            </p:extLst>
          </p:nvPr>
        </p:nvGraphicFramePr>
        <p:xfrm>
          <a:off x="785786" y="1201694"/>
          <a:ext cx="7643866" cy="4828770"/>
        </p:xfrm>
        <a:graphic>
          <a:graphicData uri="http://schemas.openxmlformats.org/drawingml/2006/table">
            <a:tbl>
              <a:tblPr firstRow="1" bandRow="1">
                <a:tableStyleId>{5C22544A-7EE6-4342-B048-85BDC9FD1C3A}</a:tableStyleId>
              </a:tblPr>
              <a:tblGrid>
                <a:gridCol w="3821933"/>
                <a:gridCol w="3821933"/>
              </a:tblGrid>
              <a:tr h="571122">
                <a:tc gridSpan="2">
                  <a:txBody>
                    <a:bodyPr/>
                    <a:lstStyle/>
                    <a:p>
                      <a:pPr algn="ctr">
                        <a:spcAft>
                          <a:spcPts val="0"/>
                        </a:spcAft>
                        <a:tabLst>
                          <a:tab pos="2806065" algn="ctr"/>
                          <a:tab pos="5612130" algn="r"/>
                        </a:tabLst>
                      </a:pPr>
                      <a:r>
                        <a:rPr lang="es-VE" sz="1600" b="1" dirty="0" smtClean="0">
                          <a:solidFill>
                            <a:schemeClr val="bg1"/>
                          </a:solidFill>
                          <a:effectLst>
                            <a:outerShdw blurRad="38100" dist="38100" dir="2700000" algn="tl">
                              <a:srgbClr val="000000">
                                <a:alpha val="43137"/>
                              </a:srgbClr>
                            </a:outerShdw>
                          </a:effectLst>
                        </a:rPr>
                        <a:t>Colección -  desarrollo y gestión de la colección </a:t>
                      </a:r>
                      <a:endParaRPr lang="es-VE" sz="1200" b="1" dirty="0" smtClean="0">
                        <a:solidFill>
                          <a:schemeClr val="bg1"/>
                        </a:solidFill>
                        <a:effectLst>
                          <a:outerShdw blurRad="38100" dist="38100" dir="2700000" algn="tl">
                            <a:srgbClr val="000000">
                              <a:alpha val="43137"/>
                            </a:srgbClr>
                          </a:outerShdw>
                        </a:effectLst>
                      </a:endParaRPr>
                    </a:p>
                    <a:p>
                      <a:pPr>
                        <a:lnSpc>
                          <a:spcPct val="115000"/>
                        </a:lnSpc>
                        <a:spcAft>
                          <a:spcPts val="0"/>
                        </a:spcAft>
                      </a:pPr>
                      <a:r>
                        <a:rPr lang="es-VE" sz="700" b="0" dirty="0" smtClean="0">
                          <a:solidFill>
                            <a:schemeClr val="tx1"/>
                          </a:solidFill>
                          <a:effectLst/>
                        </a:rPr>
                        <a:t> </a:t>
                      </a:r>
                      <a:endParaRPr lang="es-VE" sz="700" b="0" dirty="0" smtClean="0">
                        <a:solidFill>
                          <a:schemeClr val="tx1"/>
                        </a:solidFill>
                        <a:effectLst/>
                        <a:latin typeface="+mn-lt"/>
                        <a:ea typeface="Calibri"/>
                        <a:cs typeface="Times New Roman"/>
                      </a:endParaRPr>
                    </a:p>
                  </a:txBody>
                  <a:tcPr anchor="ctr"/>
                </a:tc>
                <a:tc hMerge="1">
                  <a:txBody>
                    <a:bodyPr/>
                    <a:lstStyle/>
                    <a:p>
                      <a:endParaRPr lang="es-VE" dirty="0"/>
                    </a:p>
                  </a:txBody>
                  <a:tcPr/>
                </a:tc>
              </a:tr>
              <a:tr h="1944216">
                <a:tc>
                  <a:txBody>
                    <a:bodyPr/>
                    <a:lstStyle/>
                    <a:p>
                      <a:pPr>
                        <a:lnSpc>
                          <a:spcPct val="115000"/>
                        </a:lnSpc>
                        <a:spcAft>
                          <a:spcPts val="0"/>
                        </a:spcAft>
                      </a:pPr>
                      <a:r>
                        <a:rPr lang="es-VE" sz="1100" b="1" dirty="0" smtClean="0">
                          <a:solidFill>
                            <a:schemeClr val="tx1"/>
                          </a:solidFill>
                          <a:effectLst/>
                        </a:rPr>
                        <a:t>    Debilidades</a:t>
                      </a:r>
                    </a:p>
                    <a:p>
                      <a:pPr>
                        <a:lnSpc>
                          <a:spcPct val="115000"/>
                        </a:lnSpc>
                        <a:spcAft>
                          <a:spcPts val="0"/>
                        </a:spcAft>
                      </a:pPr>
                      <a:endParaRPr lang="es-VE" sz="1100" b="1" dirty="0">
                        <a:solidFill>
                          <a:schemeClr val="tx1"/>
                        </a:solidFill>
                        <a:effectLst/>
                      </a:endParaRPr>
                    </a:p>
                    <a:p>
                      <a:pPr marL="342900" lvl="0" indent="-342900" algn="just">
                        <a:lnSpc>
                          <a:spcPct val="115000"/>
                        </a:lnSpc>
                        <a:spcAft>
                          <a:spcPts val="0"/>
                        </a:spcAft>
                        <a:buFont typeface="Symbol"/>
                        <a:buChar char=""/>
                      </a:pPr>
                      <a:r>
                        <a:rPr lang="es-VE" sz="1100" b="0" dirty="0" smtClean="0">
                          <a:solidFill>
                            <a:schemeClr val="tx1"/>
                          </a:solidFill>
                          <a:effectLst/>
                        </a:rPr>
                        <a:t>Colección </a:t>
                      </a:r>
                      <a:r>
                        <a:rPr lang="es-VE" sz="1100" b="0" dirty="0">
                          <a:solidFill>
                            <a:schemeClr val="tx1"/>
                          </a:solidFill>
                          <a:effectLst/>
                        </a:rPr>
                        <a:t>desactualizada  e </a:t>
                      </a:r>
                      <a:r>
                        <a:rPr lang="es-VE" sz="1100" b="0" dirty="0" smtClean="0">
                          <a:solidFill>
                            <a:schemeClr val="tx1"/>
                          </a:solidFill>
                          <a:effectLst/>
                        </a:rPr>
                        <a:t>insuficiente.</a:t>
                      </a:r>
                      <a:endParaRPr lang="es-VE" sz="1100" b="0" dirty="0">
                        <a:solidFill>
                          <a:schemeClr val="tx1"/>
                        </a:solidFill>
                        <a:effectLst/>
                      </a:endParaRPr>
                    </a:p>
                    <a:p>
                      <a:pPr marL="342900" lvl="0" indent="-342900" algn="just">
                        <a:lnSpc>
                          <a:spcPct val="115000"/>
                        </a:lnSpc>
                        <a:spcAft>
                          <a:spcPts val="0"/>
                        </a:spcAft>
                        <a:buFont typeface="Symbol"/>
                        <a:buChar char=""/>
                      </a:pPr>
                      <a:r>
                        <a:rPr lang="es-VE" sz="1100" b="0" dirty="0">
                          <a:solidFill>
                            <a:schemeClr val="tx1"/>
                          </a:solidFill>
                          <a:effectLst/>
                        </a:rPr>
                        <a:t>Procesos inadecuados en la organización de la colección y procesos técnicos por personal ajeno al área y sin capacitación </a:t>
                      </a:r>
                      <a:r>
                        <a:rPr lang="es-VE" sz="1100" b="0" dirty="0" smtClean="0">
                          <a:solidFill>
                            <a:schemeClr val="tx1"/>
                          </a:solidFill>
                          <a:effectLst/>
                        </a:rPr>
                        <a:t>adecuada.</a:t>
                      </a:r>
                      <a:endParaRPr lang="es-VE" sz="1100" b="0" dirty="0">
                        <a:solidFill>
                          <a:schemeClr val="tx1"/>
                        </a:solidFill>
                        <a:effectLst/>
                      </a:endParaRPr>
                    </a:p>
                    <a:p>
                      <a:pPr marL="342900" lvl="0" indent="-342900" algn="just">
                        <a:lnSpc>
                          <a:spcPct val="115000"/>
                        </a:lnSpc>
                        <a:spcAft>
                          <a:spcPts val="0"/>
                        </a:spcAft>
                        <a:buFont typeface="Symbol"/>
                        <a:buChar char=""/>
                      </a:pPr>
                      <a:r>
                        <a:rPr lang="es-VE" sz="1100" b="0" dirty="0">
                          <a:solidFill>
                            <a:schemeClr val="tx1"/>
                          </a:solidFill>
                          <a:effectLst/>
                        </a:rPr>
                        <a:t>Inexistencia de las políticas de desarrollo y criterios para la gestión de la </a:t>
                      </a:r>
                      <a:r>
                        <a:rPr lang="es-VE" sz="1100" b="0" dirty="0" smtClean="0">
                          <a:solidFill>
                            <a:schemeClr val="tx1"/>
                          </a:solidFill>
                          <a:effectLst/>
                        </a:rPr>
                        <a:t>colección.</a:t>
                      </a:r>
                      <a:endParaRPr lang="es-VE" sz="1100" b="0" dirty="0">
                        <a:solidFill>
                          <a:schemeClr val="tx1"/>
                        </a:solidFill>
                        <a:effectLst/>
                      </a:endParaRPr>
                    </a:p>
                    <a:p>
                      <a:pPr algn="just">
                        <a:lnSpc>
                          <a:spcPct val="115000"/>
                        </a:lnSpc>
                        <a:spcAft>
                          <a:spcPts val="0"/>
                        </a:spcAft>
                      </a:pPr>
                      <a:r>
                        <a:rPr lang="es-VE" sz="1100" b="0" dirty="0">
                          <a:solidFill>
                            <a:schemeClr val="tx1"/>
                          </a:solidFill>
                          <a:effectLst/>
                        </a:rPr>
                        <a:t> </a:t>
                      </a:r>
                      <a:endParaRPr lang="es-VE" sz="1100" b="0" dirty="0">
                        <a:solidFill>
                          <a:schemeClr val="tx1"/>
                        </a:solidFill>
                        <a:effectLst/>
                        <a:latin typeface="Calibri"/>
                        <a:ea typeface="Calibri"/>
                        <a:cs typeface="Times New Roman"/>
                      </a:endParaRPr>
                    </a:p>
                  </a:txBody>
                  <a:tcPr marL="48865" marR="48865" marT="0" marB="0"/>
                </a:tc>
                <a:tc>
                  <a:txBody>
                    <a:bodyPr/>
                    <a:lstStyle/>
                    <a:p>
                      <a:pPr>
                        <a:lnSpc>
                          <a:spcPct val="115000"/>
                        </a:lnSpc>
                        <a:spcAft>
                          <a:spcPts val="0"/>
                        </a:spcAft>
                      </a:pPr>
                      <a:r>
                        <a:rPr lang="es-VE" sz="1100" b="1" dirty="0" smtClean="0">
                          <a:effectLst/>
                        </a:rPr>
                        <a:t>    Fortalezas</a:t>
                      </a:r>
                    </a:p>
                    <a:p>
                      <a:pPr>
                        <a:lnSpc>
                          <a:spcPct val="115000"/>
                        </a:lnSpc>
                        <a:spcAft>
                          <a:spcPts val="0"/>
                        </a:spcAft>
                      </a:pPr>
                      <a:endParaRPr lang="es-VE" sz="1100" b="1" dirty="0">
                        <a:effectLst/>
                      </a:endParaRPr>
                    </a:p>
                    <a:p>
                      <a:pPr marL="342900" lvl="0" indent="-342900" algn="just">
                        <a:lnSpc>
                          <a:spcPct val="115000"/>
                        </a:lnSpc>
                        <a:spcAft>
                          <a:spcPts val="0"/>
                        </a:spcAft>
                        <a:buFont typeface="Symbol"/>
                        <a:buChar char=""/>
                      </a:pPr>
                      <a:r>
                        <a:rPr lang="es-VE" sz="1100" dirty="0">
                          <a:effectLst/>
                        </a:rPr>
                        <a:t>La </a:t>
                      </a:r>
                      <a:r>
                        <a:rPr lang="es-VE" sz="1100" dirty="0" smtClean="0">
                          <a:effectLst/>
                        </a:rPr>
                        <a:t>Universidad cuenta </a:t>
                      </a:r>
                      <a:r>
                        <a:rPr lang="es-VE" sz="1100" dirty="0">
                          <a:effectLst/>
                        </a:rPr>
                        <a:t>con otras bibliotecas que pueden servir de ejemplo y </a:t>
                      </a:r>
                      <a:r>
                        <a:rPr lang="es-VE" sz="1100" dirty="0" smtClean="0">
                          <a:effectLst/>
                        </a:rPr>
                        <a:t>apoyo.</a:t>
                      </a:r>
                      <a:endParaRPr lang="es-VE" sz="1100" dirty="0">
                        <a:effectLst/>
                      </a:endParaRPr>
                    </a:p>
                    <a:p>
                      <a:pPr marL="342900" lvl="0" indent="-342900" algn="just">
                        <a:lnSpc>
                          <a:spcPct val="115000"/>
                        </a:lnSpc>
                        <a:spcAft>
                          <a:spcPts val="0"/>
                        </a:spcAft>
                        <a:buFont typeface="Symbol"/>
                        <a:buChar char=""/>
                      </a:pPr>
                      <a:r>
                        <a:rPr lang="es-VE" sz="1100" dirty="0" smtClean="0">
                          <a:effectLst/>
                        </a:rPr>
                        <a:t>Las </a:t>
                      </a:r>
                      <a:r>
                        <a:rPr lang="es-VE" sz="1100" dirty="0">
                          <a:effectLst/>
                        </a:rPr>
                        <a:t>donaciones  de catedráticos son un método de nutrir la colección.</a:t>
                      </a:r>
                    </a:p>
                    <a:p>
                      <a:pPr marL="342900" lvl="0" indent="-342900" algn="just">
                        <a:lnSpc>
                          <a:spcPct val="115000"/>
                        </a:lnSpc>
                        <a:spcAft>
                          <a:spcPts val="0"/>
                        </a:spcAft>
                        <a:buFont typeface="Symbol"/>
                        <a:buChar char=""/>
                      </a:pPr>
                      <a:r>
                        <a:rPr lang="es-VE" sz="1100" dirty="0">
                          <a:effectLst/>
                        </a:rPr>
                        <a:t>La Biblioteca” Belarmino Lares” es la única unidad de información especializada en </a:t>
                      </a:r>
                      <a:r>
                        <a:rPr lang="es-VE" sz="1100" dirty="0" smtClean="0">
                          <a:effectLst/>
                        </a:rPr>
                        <a:t>Psicología en </a:t>
                      </a:r>
                      <a:r>
                        <a:rPr lang="es-VE" sz="1100" dirty="0">
                          <a:effectLst/>
                        </a:rPr>
                        <a:t>el </a:t>
                      </a:r>
                      <a:r>
                        <a:rPr lang="es-VE" sz="1100" dirty="0" smtClean="0">
                          <a:effectLst/>
                        </a:rPr>
                        <a:t>país.</a:t>
                      </a:r>
                      <a:endParaRPr lang="es-VE" sz="1100" dirty="0">
                        <a:effectLst/>
                        <a:latin typeface="Calibri"/>
                        <a:ea typeface="Calibri"/>
                        <a:cs typeface="Times New Roman"/>
                      </a:endParaRPr>
                    </a:p>
                  </a:txBody>
                  <a:tcPr marL="48865" marR="48865" marT="0" marB="0"/>
                </a:tc>
              </a:tr>
              <a:tr h="1333509">
                <a:tc>
                  <a:txBody>
                    <a:bodyPr/>
                    <a:lstStyle/>
                    <a:p>
                      <a:pPr>
                        <a:lnSpc>
                          <a:spcPct val="115000"/>
                        </a:lnSpc>
                        <a:spcAft>
                          <a:spcPts val="0"/>
                        </a:spcAft>
                      </a:pPr>
                      <a:r>
                        <a:rPr lang="es-VE" sz="1100" b="1" dirty="0" smtClean="0">
                          <a:solidFill>
                            <a:schemeClr val="tx1"/>
                          </a:solidFill>
                          <a:effectLst/>
                        </a:rPr>
                        <a:t>     Amenazas</a:t>
                      </a:r>
                      <a:endParaRPr lang="es-VE" sz="1100" b="1" dirty="0">
                        <a:solidFill>
                          <a:schemeClr val="tx1"/>
                        </a:solidFill>
                        <a:effectLst/>
                      </a:endParaRPr>
                    </a:p>
                    <a:p>
                      <a:pPr>
                        <a:lnSpc>
                          <a:spcPct val="115000"/>
                        </a:lnSpc>
                        <a:spcAft>
                          <a:spcPts val="0"/>
                        </a:spcAft>
                      </a:pPr>
                      <a:r>
                        <a:rPr lang="es-VE" sz="1100" b="0" dirty="0">
                          <a:solidFill>
                            <a:schemeClr val="tx1"/>
                          </a:solidFill>
                          <a:effectLst/>
                        </a:rPr>
                        <a:t> </a:t>
                      </a:r>
                    </a:p>
                    <a:p>
                      <a:pPr marL="342900" lvl="0" indent="-342900" algn="just">
                        <a:lnSpc>
                          <a:spcPct val="115000"/>
                        </a:lnSpc>
                        <a:spcAft>
                          <a:spcPts val="0"/>
                        </a:spcAft>
                        <a:buFont typeface="Symbol"/>
                        <a:buChar char=""/>
                      </a:pPr>
                      <a:r>
                        <a:rPr lang="es-VE" sz="1100" b="0" dirty="0" smtClean="0">
                          <a:solidFill>
                            <a:schemeClr val="tx1"/>
                          </a:solidFill>
                          <a:effectLst/>
                        </a:rPr>
                        <a:t>Cesación </a:t>
                      </a:r>
                      <a:r>
                        <a:rPr lang="es-VE" sz="1100" b="0" dirty="0">
                          <a:solidFill>
                            <a:schemeClr val="tx1"/>
                          </a:solidFill>
                          <a:effectLst/>
                        </a:rPr>
                        <a:t>de las consultas por desactualización y usuarios </a:t>
                      </a:r>
                      <a:r>
                        <a:rPr lang="es-VE" sz="1100" b="0" dirty="0" smtClean="0">
                          <a:solidFill>
                            <a:schemeClr val="tx1"/>
                          </a:solidFill>
                          <a:effectLst/>
                        </a:rPr>
                        <a:t>insatisfechos.</a:t>
                      </a:r>
                      <a:endParaRPr lang="es-VE" sz="1100" b="0" dirty="0">
                        <a:solidFill>
                          <a:schemeClr val="tx1"/>
                        </a:solidFill>
                        <a:effectLst/>
                      </a:endParaRPr>
                    </a:p>
                    <a:p>
                      <a:pPr marL="342900" lvl="0" indent="-342900" algn="just">
                        <a:lnSpc>
                          <a:spcPct val="115000"/>
                        </a:lnSpc>
                        <a:spcAft>
                          <a:spcPts val="0"/>
                        </a:spcAft>
                        <a:buFont typeface="Symbol"/>
                        <a:buChar char=""/>
                      </a:pPr>
                      <a:r>
                        <a:rPr lang="es-VE" sz="1100" b="0" dirty="0">
                          <a:solidFill>
                            <a:schemeClr val="tx1"/>
                          </a:solidFill>
                          <a:effectLst/>
                        </a:rPr>
                        <a:t>Falta de estandarización, </a:t>
                      </a:r>
                      <a:r>
                        <a:rPr lang="es-VE" sz="1100" b="0" dirty="0" smtClean="0">
                          <a:solidFill>
                            <a:schemeClr val="tx1"/>
                          </a:solidFill>
                          <a:effectLst/>
                        </a:rPr>
                        <a:t>pérdida </a:t>
                      </a:r>
                      <a:r>
                        <a:rPr lang="es-VE" sz="1100" b="0" dirty="0">
                          <a:solidFill>
                            <a:schemeClr val="tx1"/>
                          </a:solidFill>
                          <a:effectLst/>
                        </a:rPr>
                        <a:t>de información por procesos inadecuados y dificultad de </a:t>
                      </a:r>
                      <a:r>
                        <a:rPr lang="es-VE" sz="1100" b="0" dirty="0" smtClean="0">
                          <a:solidFill>
                            <a:schemeClr val="tx1"/>
                          </a:solidFill>
                          <a:effectLst/>
                        </a:rPr>
                        <a:t>recuperación.</a:t>
                      </a:r>
                      <a:endParaRPr lang="es-VE" sz="1100" b="0" dirty="0">
                        <a:solidFill>
                          <a:schemeClr val="tx1"/>
                        </a:solidFill>
                        <a:effectLst/>
                      </a:endParaRPr>
                    </a:p>
                    <a:p>
                      <a:pPr marL="342900" lvl="0" indent="-342900" algn="just">
                        <a:lnSpc>
                          <a:spcPct val="115000"/>
                        </a:lnSpc>
                        <a:spcAft>
                          <a:spcPts val="0"/>
                        </a:spcAft>
                        <a:buFont typeface="Symbol"/>
                        <a:buChar char=""/>
                      </a:pPr>
                      <a:r>
                        <a:rPr lang="es-VE" sz="1100" b="0" dirty="0">
                          <a:solidFill>
                            <a:schemeClr val="tx1"/>
                          </a:solidFill>
                          <a:effectLst/>
                        </a:rPr>
                        <a:t>Adquisición de materiales innecesario que ocupan espacio, descarte de material valioso, desorganización en </a:t>
                      </a:r>
                      <a:r>
                        <a:rPr lang="es-VE" sz="1100" b="0" dirty="0" smtClean="0">
                          <a:solidFill>
                            <a:schemeClr val="tx1"/>
                          </a:solidFill>
                          <a:effectLst/>
                        </a:rPr>
                        <a:t>todos </a:t>
                      </a:r>
                      <a:r>
                        <a:rPr lang="es-VE" sz="1100" b="0" dirty="0">
                          <a:solidFill>
                            <a:schemeClr val="tx1"/>
                          </a:solidFill>
                          <a:effectLst/>
                        </a:rPr>
                        <a:t>los niveles  e imposibilidad de gestionar adecuadamente  la colección </a:t>
                      </a:r>
                      <a:r>
                        <a:rPr lang="es-VE" sz="1100" b="0" dirty="0" smtClean="0">
                          <a:solidFill>
                            <a:schemeClr val="tx1"/>
                          </a:solidFill>
                          <a:effectLst/>
                        </a:rPr>
                        <a:t>.</a:t>
                      </a:r>
                      <a:endParaRPr lang="es-VE" sz="1100" b="0" dirty="0">
                        <a:solidFill>
                          <a:schemeClr val="tx1"/>
                        </a:solidFill>
                        <a:effectLst/>
                        <a:latin typeface="Calibri"/>
                        <a:ea typeface="Calibri"/>
                        <a:cs typeface="Times New Roman"/>
                      </a:endParaRPr>
                    </a:p>
                  </a:txBody>
                  <a:tcPr marL="48865" marR="48865" marT="0" marB="0"/>
                </a:tc>
                <a:tc>
                  <a:txBody>
                    <a:bodyPr/>
                    <a:lstStyle/>
                    <a:p>
                      <a:pPr>
                        <a:lnSpc>
                          <a:spcPct val="115000"/>
                        </a:lnSpc>
                        <a:spcAft>
                          <a:spcPts val="0"/>
                        </a:spcAft>
                      </a:pPr>
                      <a:r>
                        <a:rPr lang="es-VE" sz="1100" b="1" dirty="0" smtClean="0">
                          <a:effectLst/>
                        </a:rPr>
                        <a:t>    Oportunidades</a:t>
                      </a:r>
                      <a:endParaRPr lang="es-VE" sz="1100" b="1" dirty="0">
                        <a:effectLst/>
                      </a:endParaRPr>
                    </a:p>
                    <a:p>
                      <a:pPr>
                        <a:lnSpc>
                          <a:spcPct val="115000"/>
                        </a:lnSpc>
                        <a:spcAft>
                          <a:spcPts val="0"/>
                        </a:spcAft>
                      </a:pPr>
                      <a:r>
                        <a:rPr lang="es-VE" sz="1100" dirty="0">
                          <a:effectLst/>
                        </a:rPr>
                        <a:t> </a:t>
                      </a:r>
                    </a:p>
                    <a:p>
                      <a:pPr marL="342900" lvl="0" indent="-342900" algn="just">
                        <a:lnSpc>
                          <a:spcPct val="115000"/>
                        </a:lnSpc>
                        <a:spcAft>
                          <a:spcPts val="0"/>
                        </a:spcAft>
                        <a:buFont typeface="Symbol"/>
                        <a:buChar char=""/>
                      </a:pPr>
                      <a:r>
                        <a:rPr lang="es-VE" sz="1100" dirty="0">
                          <a:effectLst/>
                        </a:rPr>
                        <a:t>La </a:t>
                      </a:r>
                      <a:r>
                        <a:rPr lang="es-VE" sz="1100" dirty="0" smtClean="0">
                          <a:effectLst/>
                        </a:rPr>
                        <a:t>Universidad puede </a:t>
                      </a:r>
                      <a:r>
                        <a:rPr lang="es-VE" sz="1100" dirty="0">
                          <a:effectLst/>
                        </a:rPr>
                        <a:t>adquirir profesionales de su propio seno,  y desarrollar cátedras para que los estudiantes de biblioteca aporten sus saberes  y colaboren con la </a:t>
                      </a:r>
                      <a:r>
                        <a:rPr lang="es-VE" sz="1100" dirty="0" smtClean="0">
                          <a:effectLst/>
                        </a:rPr>
                        <a:t>Biblioteca.</a:t>
                      </a:r>
                      <a:endParaRPr lang="es-VE" sz="1100" dirty="0">
                        <a:effectLst/>
                      </a:endParaRPr>
                    </a:p>
                    <a:p>
                      <a:pPr marL="342900" lvl="0" indent="-342900" algn="just">
                        <a:lnSpc>
                          <a:spcPct val="115000"/>
                        </a:lnSpc>
                        <a:spcAft>
                          <a:spcPts val="0"/>
                        </a:spcAft>
                        <a:buFont typeface="Symbol"/>
                        <a:buChar char=""/>
                      </a:pPr>
                      <a:r>
                        <a:rPr lang="es-VE" sz="1100" dirty="0">
                          <a:effectLst/>
                        </a:rPr>
                        <a:t>Pertenecer a la Escuela de Psicología permite la facilidad que catedráticos del área hagan grandes y valiosas </a:t>
                      </a:r>
                      <a:r>
                        <a:rPr lang="es-VE" sz="1100" dirty="0" smtClean="0">
                          <a:effectLst/>
                        </a:rPr>
                        <a:t>donaciones.</a:t>
                      </a:r>
                      <a:endParaRPr lang="es-VE" sz="1100" dirty="0">
                        <a:effectLst/>
                      </a:endParaRPr>
                    </a:p>
                    <a:p>
                      <a:pPr marL="342900" lvl="0" indent="-342900" algn="just">
                        <a:lnSpc>
                          <a:spcPct val="115000"/>
                        </a:lnSpc>
                        <a:spcAft>
                          <a:spcPts val="0"/>
                        </a:spcAft>
                        <a:buFont typeface="Symbol"/>
                        <a:buChar char=""/>
                      </a:pPr>
                      <a:r>
                        <a:rPr lang="es-VE" sz="1100" dirty="0">
                          <a:effectLst/>
                        </a:rPr>
                        <a:t>Ser la Unidad especializada en Psicología del país,  permite un mayor alcance  ya que con propósitos de mejora y promoción de servicios puede ser </a:t>
                      </a:r>
                      <a:r>
                        <a:rPr lang="es-VE" sz="1100" dirty="0" smtClean="0">
                          <a:effectLst/>
                        </a:rPr>
                        <a:t>explotada.</a:t>
                      </a:r>
                      <a:endParaRPr lang="es-VE" sz="1100" dirty="0">
                        <a:effectLst/>
                        <a:latin typeface="Calibri"/>
                        <a:ea typeface="Calibri"/>
                        <a:cs typeface="Times New Roman"/>
                      </a:endParaRPr>
                    </a:p>
                  </a:txBody>
                  <a:tcPr marL="48865" marR="48865" marT="0" marB="0"/>
                </a:tc>
              </a:tr>
            </a:tbl>
          </a:graphicData>
        </a:graphic>
      </p:graphicFrame>
      <p:sp>
        <p:nvSpPr>
          <p:cNvPr id="13" name="12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13</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graphicFrame>
        <p:nvGraphicFramePr>
          <p:cNvPr id="10" name="9 Tabla"/>
          <p:cNvGraphicFramePr>
            <a:graphicFrameLocks noGrp="1"/>
          </p:cNvGraphicFramePr>
          <p:nvPr>
            <p:extLst>
              <p:ext uri="{D42A27DB-BD31-4B8C-83A1-F6EECF244321}">
                <p14:modId xmlns:p14="http://schemas.microsoft.com/office/powerpoint/2010/main" val="1185063066"/>
              </p:ext>
            </p:extLst>
          </p:nvPr>
        </p:nvGraphicFramePr>
        <p:xfrm>
          <a:off x="642910" y="1214422"/>
          <a:ext cx="7858180" cy="4685397"/>
        </p:xfrm>
        <a:graphic>
          <a:graphicData uri="http://schemas.openxmlformats.org/drawingml/2006/table">
            <a:tbl>
              <a:tblPr firstRow="1" bandRow="1">
                <a:tableStyleId>{5C22544A-7EE6-4342-B048-85BDC9FD1C3A}</a:tableStyleId>
              </a:tblPr>
              <a:tblGrid>
                <a:gridCol w="3929090"/>
                <a:gridCol w="3929090"/>
              </a:tblGrid>
              <a:tr h="444553">
                <a:tc gridSpan="2">
                  <a:txBody>
                    <a:bodyPr/>
                    <a:lstStyle/>
                    <a:p>
                      <a:pPr algn="ctr">
                        <a:spcAft>
                          <a:spcPts val="0"/>
                        </a:spcAft>
                        <a:tabLst>
                          <a:tab pos="2806065" algn="ctr"/>
                          <a:tab pos="5612130" algn="r"/>
                        </a:tabLst>
                      </a:pPr>
                      <a:r>
                        <a:rPr lang="es-VE" sz="700" b="0" dirty="0" smtClean="0">
                          <a:solidFill>
                            <a:schemeClr val="tx1"/>
                          </a:solidFill>
                          <a:effectLst/>
                        </a:rPr>
                        <a:t> </a:t>
                      </a:r>
                      <a:r>
                        <a:rPr lang="es-VE" sz="1600" b="1" dirty="0" smtClean="0">
                          <a:solidFill>
                            <a:schemeClr val="bg1"/>
                          </a:solidFill>
                          <a:effectLst>
                            <a:outerShdw blurRad="38100" dist="38100" dir="2700000" algn="tl">
                              <a:srgbClr val="000000">
                                <a:alpha val="43137"/>
                              </a:srgbClr>
                            </a:outerShdw>
                          </a:effectLst>
                        </a:rPr>
                        <a:t>Sistemas clasificación y  catalogación - sistemas de recuperación</a:t>
                      </a:r>
                    </a:p>
                  </a:txBody>
                  <a:tcPr anchor="ctr"/>
                </a:tc>
                <a:tc hMerge="1">
                  <a:txBody>
                    <a:bodyPr/>
                    <a:lstStyle/>
                    <a:p>
                      <a:endParaRPr lang="es-VE" dirty="0"/>
                    </a:p>
                  </a:txBody>
                  <a:tcPr/>
                </a:tc>
              </a:tr>
              <a:tr h="1841463">
                <a:tc>
                  <a:txBody>
                    <a:bodyPr/>
                    <a:lstStyle/>
                    <a:p>
                      <a:pPr algn="just">
                        <a:spcAft>
                          <a:spcPts val="0"/>
                        </a:spcAft>
                        <a:tabLst>
                          <a:tab pos="2806065" algn="ctr"/>
                          <a:tab pos="5612130" algn="r"/>
                        </a:tabLst>
                      </a:pPr>
                      <a:r>
                        <a:rPr lang="en-US" sz="1100" b="1" dirty="0" smtClean="0">
                          <a:solidFill>
                            <a:schemeClr val="tx1"/>
                          </a:solidFill>
                          <a:effectLst/>
                        </a:rPr>
                        <a:t>     </a:t>
                      </a:r>
                      <a:r>
                        <a:rPr lang="en-US" sz="1100" b="1" dirty="0" err="1" smtClean="0">
                          <a:solidFill>
                            <a:schemeClr val="tx1"/>
                          </a:solidFill>
                          <a:effectLst/>
                        </a:rPr>
                        <a:t>Debilidad</a:t>
                      </a:r>
                      <a:r>
                        <a:rPr lang="en-US" sz="1100" b="0" dirty="0" err="1" smtClean="0">
                          <a:solidFill>
                            <a:schemeClr val="tx1"/>
                          </a:solidFill>
                          <a:effectLst/>
                        </a:rPr>
                        <a:t>es</a:t>
                      </a:r>
                      <a:endParaRPr lang="es-VE" sz="1100" b="0" dirty="0" smtClean="0">
                        <a:solidFill>
                          <a:schemeClr val="tx1"/>
                        </a:solidFill>
                        <a:effectLst/>
                      </a:endParaRPr>
                    </a:p>
                    <a:p>
                      <a:pPr algn="just">
                        <a:lnSpc>
                          <a:spcPct val="115000"/>
                        </a:lnSpc>
                        <a:spcAft>
                          <a:spcPts val="0"/>
                        </a:spcAft>
                      </a:pPr>
                      <a:r>
                        <a:rPr lang="es-VE" sz="1100" b="0" dirty="0" smtClean="0">
                          <a:solidFill>
                            <a:schemeClr val="tx1"/>
                          </a:solidFill>
                          <a:effectLst/>
                        </a:rPr>
                        <a:t> </a:t>
                      </a:r>
                    </a:p>
                    <a:p>
                      <a:pPr marL="342900" lvl="0" indent="-342900" algn="just">
                        <a:lnSpc>
                          <a:spcPct val="115000"/>
                        </a:lnSpc>
                        <a:spcAft>
                          <a:spcPts val="0"/>
                        </a:spcAft>
                        <a:buFont typeface="Symbol"/>
                        <a:buChar char=""/>
                      </a:pPr>
                      <a:r>
                        <a:rPr lang="es-VE" sz="1100" b="0" dirty="0" smtClean="0">
                          <a:solidFill>
                            <a:schemeClr val="tx1"/>
                          </a:solidFill>
                          <a:effectLst/>
                        </a:rPr>
                        <a:t>Clasificación con sistema Dewey. </a:t>
                      </a:r>
                    </a:p>
                    <a:p>
                      <a:pPr marL="342900" lvl="0" indent="-342900" algn="just">
                        <a:lnSpc>
                          <a:spcPct val="115000"/>
                        </a:lnSpc>
                        <a:spcAft>
                          <a:spcPts val="0"/>
                        </a:spcAft>
                        <a:buFont typeface="Symbol"/>
                        <a:buChar char=""/>
                      </a:pPr>
                      <a:r>
                        <a:rPr lang="es-VE" sz="1100" b="0" dirty="0" smtClean="0">
                          <a:solidFill>
                            <a:schemeClr val="tx1"/>
                          </a:solidFill>
                          <a:effectLst/>
                        </a:rPr>
                        <a:t>Inexistencia </a:t>
                      </a:r>
                      <a:r>
                        <a:rPr lang="es-VE" sz="1100" b="0" dirty="0">
                          <a:solidFill>
                            <a:schemeClr val="tx1"/>
                          </a:solidFill>
                          <a:effectLst/>
                        </a:rPr>
                        <a:t>de sistemas automatizados y bases de datos para el público y atención al </a:t>
                      </a:r>
                      <a:r>
                        <a:rPr lang="es-VE" sz="1100" b="0" dirty="0" smtClean="0">
                          <a:solidFill>
                            <a:schemeClr val="tx1"/>
                          </a:solidFill>
                          <a:effectLst/>
                        </a:rPr>
                        <a:t>usuario.</a:t>
                      </a:r>
                      <a:endParaRPr lang="es-VE" sz="1100" b="0" dirty="0">
                        <a:solidFill>
                          <a:schemeClr val="tx1"/>
                        </a:solidFill>
                        <a:effectLst/>
                      </a:endParaRPr>
                    </a:p>
                    <a:p>
                      <a:pPr marL="342900" lvl="0" indent="-342900" algn="just">
                        <a:lnSpc>
                          <a:spcPct val="115000"/>
                        </a:lnSpc>
                        <a:spcAft>
                          <a:spcPts val="0"/>
                        </a:spcAft>
                        <a:buFont typeface="Symbol"/>
                        <a:buChar char=""/>
                      </a:pPr>
                      <a:r>
                        <a:rPr lang="es-VE" sz="1100" b="0" dirty="0">
                          <a:solidFill>
                            <a:schemeClr val="tx1"/>
                          </a:solidFill>
                          <a:effectLst/>
                        </a:rPr>
                        <a:t>Falta de personal capacitado en el sistema de Clasificación y Catalogación </a:t>
                      </a:r>
                      <a:r>
                        <a:rPr lang="es-VE" sz="1100" b="0" dirty="0" smtClean="0">
                          <a:solidFill>
                            <a:schemeClr val="tx1"/>
                          </a:solidFill>
                          <a:effectLst/>
                        </a:rPr>
                        <a:t>.</a:t>
                      </a:r>
                      <a:endParaRPr lang="es-VE" sz="1100" b="0" dirty="0">
                        <a:solidFill>
                          <a:schemeClr val="tx1"/>
                        </a:solidFill>
                        <a:effectLst/>
                      </a:endParaRPr>
                    </a:p>
                    <a:p>
                      <a:pPr algn="just">
                        <a:lnSpc>
                          <a:spcPct val="115000"/>
                        </a:lnSpc>
                        <a:spcAft>
                          <a:spcPts val="0"/>
                        </a:spcAft>
                      </a:pPr>
                      <a:r>
                        <a:rPr lang="es-VE" sz="1100" b="0" dirty="0">
                          <a:solidFill>
                            <a:schemeClr val="tx1"/>
                          </a:solidFill>
                          <a:effectLst/>
                        </a:rPr>
                        <a:t> </a:t>
                      </a:r>
                      <a:endParaRPr lang="es-VE" sz="1100" b="0" dirty="0">
                        <a:solidFill>
                          <a:schemeClr val="tx1"/>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s-VE" sz="1100" b="1" dirty="0" smtClean="0">
                          <a:effectLst/>
                        </a:rPr>
                        <a:t>     Fortalezas </a:t>
                      </a:r>
                      <a:endParaRPr lang="es-VE" sz="1100" b="1" dirty="0">
                        <a:effectLst/>
                      </a:endParaRPr>
                    </a:p>
                    <a:p>
                      <a:pPr algn="just">
                        <a:lnSpc>
                          <a:spcPct val="115000"/>
                        </a:lnSpc>
                        <a:spcAft>
                          <a:spcPts val="0"/>
                        </a:spcAft>
                      </a:pPr>
                      <a:r>
                        <a:rPr lang="es-VE" sz="1100" dirty="0">
                          <a:effectLst/>
                        </a:rPr>
                        <a:t>  </a:t>
                      </a:r>
                      <a:endParaRPr lang="es-VE" sz="1100" dirty="0" smtClean="0">
                        <a:effectLst/>
                      </a:endParaRPr>
                    </a:p>
                    <a:p>
                      <a:pPr marL="342900" lvl="0" indent="-342900" algn="just">
                        <a:lnSpc>
                          <a:spcPct val="115000"/>
                        </a:lnSpc>
                        <a:spcAft>
                          <a:spcPts val="0"/>
                        </a:spcAft>
                        <a:buFont typeface="Symbol"/>
                        <a:buChar char=""/>
                      </a:pPr>
                      <a:r>
                        <a:rPr lang="es-VE" sz="1100" dirty="0" smtClean="0">
                          <a:effectLst/>
                        </a:rPr>
                        <a:t>El idioma que utiliza el sistema Dewey es español  siendo más accesible para el personal.</a:t>
                      </a:r>
                    </a:p>
                    <a:p>
                      <a:pPr marL="342900" lvl="0" indent="-342900" algn="just">
                        <a:lnSpc>
                          <a:spcPct val="115000"/>
                        </a:lnSpc>
                        <a:spcAft>
                          <a:spcPts val="0"/>
                        </a:spcAft>
                        <a:buFont typeface="Symbol"/>
                        <a:buChar char=""/>
                      </a:pPr>
                      <a:r>
                        <a:rPr lang="es-VE" sz="1100" dirty="0" smtClean="0">
                          <a:solidFill>
                            <a:schemeClr val="tx1"/>
                          </a:solidFill>
                          <a:effectLst/>
                        </a:rPr>
                        <a:t>Disponibilidad de fuentes de información impresas para clasificar los libros de la colección.</a:t>
                      </a:r>
                      <a:endParaRPr lang="es-VE" sz="1100" dirty="0">
                        <a:solidFill>
                          <a:schemeClr val="tx1"/>
                        </a:solidFill>
                        <a:effectLst/>
                      </a:endParaRPr>
                    </a:p>
                    <a:p>
                      <a:pPr marL="342900" lvl="0" indent="-342900" algn="just">
                        <a:lnSpc>
                          <a:spcPct val="115000"/>
                        </a:lnSpc>
                        <a:spcAft>
                          <a:spcPts val="0"/>
                        </a:spcAft>
                        <a:buFont typeface="Symbol"/>
                        <a:buChar char=""/>
                      </a:pPr>
                      <a:r>
                        <a:rPr lang="es-VE" sz="1100" dirty="0">
                          <a:effectLst/>
                        </a:rPr>
                        <a:t>El personal está dispuesto a la capacitación y organización para un trabajo más fluido </a:t>
                      </a:r>
                      <a:r>
                        <a:rPr lang="es-VE" sz="1100" dirty="0" smtClean="0">
                          <a:effectLst/>
                        </a:rPr>
                        <a:t>.</a:t>
                      </a:r>
                      <a:endParaRPr lang="es-VE" sz="1100" dirty="0">
                        <a:effectLst/>
                        <a:latin typeface="Calibri"/>
                        <a:ea typeface="Calibri"/>
                        <a:cs typeface="Times New Roman"/>
                      </a:endParaRPr>
                    </a:p>
                  </a:txBody>
                  <a:tcPr marL="68580" marR="68580" marT="0" marB="0"/>
                </a:tc>
              </a:tr>
              <a:tr h="2399381">
                <a:tc>
                  <a:txBody>
                    <a:bodyPr/>
                    <a:lstStyle/>
                    <a:p>
                      <a:pPr algn="just">
                        <a:lnSpc>
                          <a:spcPct val="115000"/>
                        </a:lnSpc>
                        <a:spcAft>
                          <a:spcPts val="0"/>
                        </a:spcAft>
                      </a:pPr>
                      <a:r>
                        <a:rPr lang="es-VE" sz="1100" b="1" dirty="0" smtClean="0">
                          <a:solidFill>
                            <a:schemeClr val="tx1"/>
                          </a:solidFill>
                          <a:effectLst/>
                        </a:rPr>
                        <a:t>     Amenazas</a:t>
                      </a:r>
                      <a:endParaRPr lang="es-VE" sz="1100" b="1" dirty="0">
                        <a:solidFill>
                          <a:schemeClr val="tx1"/>
                        </a:solidFill>
                        <a:effectLst/>
                      </a:endParaRPr>
                    </a:p>
                    <a:p>
                      <a:pPr algn="just">
                        <a:lnSpc>
                          <a:spcPct val="115000"/>
                        </a:lnSpc>
                        <a:spcAft>
                          <a:spcPts val="0"/>
                        </a:spcAft>
                      </a:pPr>
                      <a:r>
                        <a:rPr lang="es-VE" sz="1100" b="0" dirty="0">
                          <a:solidFill>
                            <a:schemeClr val="tx1"/>
                          </a:solidFill>
                          <a:effectLst/>
                        </a:rPr>
                        <a:t> </a:t>
                      </a:r>
                    </a:p>
                    <a:p>
                      <a:pPr marL="342900" lvl="0" indent="-342900" algn="just">
                        <a:lnSpc>
                          <a:spcPct val="115000"/>
                        </a:lnSpc>
                        <a:spcAft>
                          <a:spcPts val="0"/>
                        </a:spcAft>
                        <a:buFont typeface="Symbol"/>
                        <a:buChar char=""/>
                      </a:pPr>
                      <a:r>
                        <a:rPr lang="es-VE" sz="1100" b="0" dirty="0" smtClean="0">
                          <a:solidFill>
                            <a:schemeClr val="tx1"/>
                          </a:solidFill>
                          <a:effectLst/>
                        </a:rPr>
                        <a:t>La falta de normalización y organización de la colección dificulta su recuperación.</a:t>
                      </a:r>
                    </a:p>
                    <a:p>
                      <a:pPr marL="342900" lvl="0" indent="-342900" algn="just">
                        <a:lnSpc>
                          <a:spcPct val="115000"/>
                        </a:lnSpc>
                        <a:spcAft>
                          <a:spcPts val="0"/>
                        </a:spcAft>
                        <a:buFont typeface="Symbol"/>
                        <a:buChar char=""/>
                      </a:pPr>
                      <a:r>
                        <a:rPr lang="es-VE" sz="1100" b="0" dirty="0" smtClean="0">
                          <a:solidFill>
                            <a:schemeClr val="tx1"/>
                          </a:solidFill>
                          <a:effectLst/>
                        </a:rPr>
                        <a:t>Se </a:t>
                      </a:r>
                      <a:r>
                        <a:rPr lang="es-VE" sz="1100" b="0" dirty="0">
                          <a:solidFill>
                            <a:schemeClr val="tx1"/>
                          </a:solidFill>
                          <a:effectLst/>
                        </a:rPr>
                        <a:t>dificultan los </a:t>
                      </a:r>
                      <a:r>
                        <a:rPr lang="es-VE" sz="1100" b="0" dirty="0" smtClean="0">
                          <a:solidFill>
                            <a:schemeClr val="tx1"/>
                          </a:solidFill>
                          <a:effectLst/>
                        </a:rPr>
                        <a:t>prestamos,</a:t>
                      </a:r>
                      <a:r>
                        <a:rPr lang="es-VE" sz="1100" b="0" baseline="0" dirty="0" smtClean="0">
                          <a:solidFill>
                            <a:schemeClr val="tx1"/>
                          </a:solidFill>
                          <a:effectLst/>
                        </a:rPr>
                        <a:t> </a:t>
                      </a:r>
                      <a:r>
                        <a:rPr lang="es-VE" sz="1100" b="0" dirty="0" smtClean="0">
                          <a:solidFill>
                            <a:schemeClr val="tx1"/>
                          </a:solidFill>
                          <a:effectLst/>
                        </a:rPr>
                        <a:t>acuerdos </a:t>
                      </a:r>
                      <a:r>
                        <a:rPr lang="es-VE" sz="1100" b="0" dirty="0" err="1">
                          <a:solidFill>
                            <a:schemeClr val="tx1"/>
                          </a:solidFill>
                          <a:effectLst/>
                        </a:rPr>
                        <a:t>interbibliotecarios</a:t>
                      </a:r>
                      <a:r>
                        <a:rPr lang="es-VE" sz="1100" b="0" dirty="0">
                          <a:solidFill>
                            <a:schemeClr val="tx1"/>
                          </a:solidFill>
                          <a:effectLst/>
                        </a:rPr>
                        <a:t> </a:t>
                      </a:r>
                      <a:r>
                        <a:rPr lang="es-VE" sz="1100" b="0" dirty="0" smtClean="0">
                          <a:solidFill>
                            <a:schemeClr val="tx1"/>
                          </a:solidFill>
                          <a:effectLst/>
                        </a:rPr>
                        <a:t> y los  </a:t>
                      </a:r>
                      <a:r>
                        <a:rPr lang="es-VE" sz="1100" b="0" dirty="0" smtClean="0">
                          <a:solidFill>
                            <a:schemeClr val="tx1"/>
                          </a:solidFill>
                          <a:effectLst/>
                        </a:rPr>
                        <a:t>registros</a:t>
                      </a:r>
                      <a:r>
                        <a:rPr lang="es-VE" sz="1100" b="0" baseline="0" dirty="0" smtClean="0">
                          <a:solidFill>
                            <a:schemeClr val="tx1"/>
                          </a:solidFill>
                          <a:effectLst/>
                        </a:rPr>
                        <a:t> estadísticos </a:t>
                      </a:r>
                      <a:r>
                        <a:rPr lang="es-VE" sz="1100" b="0" dirty="0" smtClean="0">
                          <a:solidFill>
                            <a:schemeClr val="tx1"/>
                          </a:solidFill>
                          <a:effectLst/>
                        </a:rPr>
                        <a:t>a </a:t>
                      </a:r>
                      <a:r>
                        <a:rPr lang="es-VE" sz="1100" b="0" dirty="0">
                          <a:solidFill>
                            <a:schemeClr val="tx1"/>
                          </a:solidFill>
                          <a:effectLst/>
                        </a:rPr>
                        <a:t>nivel de la </a:t>
                      </a:r>
                      <a:r>
                        <a:rPr lang="es-VE" sz="1100" b="0" dirty="0" smtClean="0">
                          <a:solidFill>
                            <a:schemeClr val="tx1"/>
                          </a:solidFill>
                          <a:effectLst/>
                        </a:rPr>
                        <a:t>Universidad. </a:t>
                      </a:r>
                      <a:endParaRPr lang="es-VE" sz="1100" b="0" dirty="0" smtClean="0">
                        <a:solidFill>
                          <a:schemeClr val="tx1"/>
                        </a:solidFill>
                        <a:effectLst/>
                      </a:endParaRPr>
                    </a:p>
                    <a:p>
                      <a:pPr marL="342900" lvl="0" indent="-342900" algn="just">
                        <a:lnSpc>
                          <a:spcPct val="115000"/>
                        </a:lnSpc>
                        <a:spcAft>
                          <a:spcPts val="0"/>
                        </a:spcAft>
                        <a:buFont typeface="Symbol"/>
                        <a:buChar char=""/>
                      </a:pPr>
                      <a:r>
                        <a:rPr lang="es-VE" sz="1100" b="0" dirty="0" smtClean="0">
                          <a:solidFill>
                            <a:schemeClr val="tx1"/>
                          </a:solidFill>
                          <a:effectLst/>
                        </a:rPr>
                        <a:t>Los </a:t>
                      </a:r>
                      <a:r>
                        <a:rPr lang="es-VE" sz="1100" b="0" dirty="0" smtClean="0">
                          <a:solidFill>
                            <a:schemeClr val="tx1"/>
                          </a:solidFill>
                          <a:effectLst/>
                        </a:rPr>
                        <a:t>investigadores, profesores y estudiantes tienen que invertir mucho tiempo para localizar la información de su interés, ello repercute en la asistencia a la Biblioteca.</a:t>
                      </a:r>
                      <a:endParaRPr lang="es-VE" sz="1100" b="0" dirty="0">
                        <a:solidFill>
                          <a:schemeClr val="tx1"/>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es-VE" sz="1100" b="1" dirty="0" smtClean="0">
                          <a:effectLst/>
                        </a:rPr>
                        <a:t>     Oportunidades</a:t>
                      </a:r>
                      <a:endParaRPr lang="es-VE" sz="1100" b="1" dirty="0">
                        <a:effectLst/>
                      </a:endParaRPr>
                    </a:p>
                    <a:p>
                      <a:pPr algn="just">
                        <a:lnSpc>
                          <a:spcPct val="115000"/>
                        </a:lnSpc>
                        <a:spcAft>
                          <a:spcPts val="0"/>
                        </a:spcAft>
                      </a:pPr>
                      <a:r>
                        <a:rPr lang="es-VE" sz="1100" dirty="0">
                          <a:effectLst/>
                        </a:rPr>
                        <a:t> </a:t>
                      </a:r>
                    </a:p>
                    <a:p>
                      <a:pPr marL="342900" lvl="0" indent="-342900" algn="just">
                        <a:lnSpc>
                          <a:spcPct val="115000"/>
                        </a:lnSpc>
                        <a:spcAft>
                          <a:spcPts val="0"/>
                        </a:spcAft>
                        <a:buFont typeface="Symbol"/>
                        <a:buChar char=""/>
                      </a:pPr>
                      <a:r>
                        <a:rPr lang="es-VE" sz="1100" dirty="0">
                          <a:effectLst/>
                        </a:rPr>
                        <a:t>Estandarizar los procedimientos  </a:t>
                      </a:r>
                      <a:r>
                        <a:rPr lang="es-VE" sz="1100" dirty="0" smtClean="0">
                          <a:effectLst/>
                        </a:rPr>
                        <a:t>al</a:t>
                      </a:r>
                      <a:r>
                        <a:rPr lang="es-VE" sz="1100" baseline="0" dirty="0" smtClean="0">
                          <a:effectLst/>
                        </a:rPr>
                        <a:t> </a:t>
                      </a:r>
                      <a:r>
                        <a:rPr lang="es-VE" sz="1100" dirty="0" smtClean="0">
                          <a:effectLst/>
                        </a:rPr>
                        <a:t>sistema </a:t>
                      </a:r>
                      <a:r>
                        <a:rPr lang="es-VE" sz="1100" dirty="0">
                          <a:effectLst/>
                        </a:rPr>
                        <a:t>LCC no solo permitiría una comunicación y ajuste fluido con las demás bibliotecas de la </a:t>
                      </a:r>
                      <a:r>
                        <a:rPr lang="es-VE" sz="1100" dirty="0" smtClean="0">
                          <a:solidFill>
                            <a:schemeClr val="tx1"/>
                          </a:solidFill>
                          <a:effectLst/>
                        </a:rPr>
                        <a:t>Universidad, </a:t>
                      </a:r>
                      <a:r>
                        <a:rPr lang="es-VE" sz="1100" dirty="0">
                          <a:effectLst/>
                        </a:rPr>
                        <a:t>sino que abriría la colección a nivel internacional</a:t>
                      </a:r>
                    </a:p>
                    <a:p>
                      <a:pPr marL="342900" lvl="0" indent="-342900" algn="just">
                        <a:lnSpc>
                          <a:spcPct val="115000"/>
                        </a:lnSpc>
                        <a:spcAft>
                          <a:spcPts val="0"/>
                        </a:spcAft>
                        <a:buFont typeface="Symbol"/>
                        <a:buChar char=""/>
                      </a:pPr>
                      <a:r>
                        <a:rPr lang="es-VE" sz="1100" dirty="0">
                          <a:effectLst/>
                        </a:rPr>
                        <a:t>Los sistemas de recuperación automatizados y virtuales permitirían ganar más usuarios  y movilidad de las colecciones </a:t>
                      </a:r>
                    </a:p>
                    <a:p>
                      <a:pPr marL="342900" lvl="0" indent="-342900" algn="just">
                        <a:lnSpc>
                          <a:spcPct val="115000"/>
                        </a:lnSpc>
                        <a:spcAft>
                          <a:spcPts val="0"/>
                        </a:spcAft>
                        <a:buFont typeface="Symbol"/>
                        <a:buChar char=""/>
                      </a:pPr>
                      <a:r>
                        <a:rPr lang="es-VE" sz="1100" dirty="0">
                          <a:effectLst/>
                        </a:rPr>
                        <a:t>El personal podría tomar iniciativas y desarrollarse en más áreas y servicios que harían el trabajo más dinámico.</a:t>
                      </a:r>
                      <a:endParaRPr lang="es-VE" sz="1100" dirty="0">
                        <a:effectLst/>
                        <a:latin typeface="Calibri"/>
                        <a:ea typeface="Calibri"/>
                        <a:cs typeface="Times New Roman"/>
                      </a:endParaRPr>
                    </a:p>
                  </a:txBody>
                  <a:tcPr marL="68580" marR="68580" marT="0" marB="0"/>
                </a:tc>
              </a:tr>
            </a:tbl>
          </a:graphicData>
        </a:graphic>
      </p:graphicFrame>
      <p:sp>
        <p:nvSpPr>
          <p:cNvPr id="13" name="12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14</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a:effectLst>
                  <a:outerShdw blurRad="38100" dist="38100" dir="2700000" algn="tl">
                    <a:srgbClr val="000000">
                      <a:alpha val="43137"/>
                    </a:srgbClr>
                  </a:outerShdw>
                </a:effectLst>
                <a:latin typeface="+mj-lt"/>
              </a:rPr>
              <a:t>6</a:t>
            </a:r>
            <a:r>
              <a:rPr lang="es-VE" b="1" dirty="0" smtClean="0">
                <a:effectLst>
                  <a:outerShdw blurRad="38100" dist="38100" dir="2700000" algn="tl">
                    <a:srgbClr val="000000">
                      <a:alpha val="43137"/>
                    </a:srgbClr>
                  </a:outerShdw>
                </a:effectLst>
                <a:latin typeface="+mj-lt"/>
              </a:rPr>
              <a:t>. Análisis de Resultados</a:t>
            </a:r>
            <a:endParaRPr lang="es-VE" b="1" dirty="0">
              <a:effectLst>
                <a:outerShdw blurRad="38100" dist="38100" dir="2700000" algn="tl">
                  <a:srgbClr val="000000">
                    <a:alpha val="43137"/>
                  </a:srgbClr>
                </a:outerShdw>
              </a:effectLst>
              <a:latin typeface="+mj-lt"/>
            </a:endParaRPr>
          </a:p>
        </p:txBody>
      </p:sp>
      <p:graphicFrame>
        <p:nvGraphicFramePr>
          <p:cNvPr id="10" name="9 Tabla"/>
          <p:cNvGraphicFramePr>
            <a:graphicFrameLocks noGrp="1"/>
          </p:cNvGraphicFramePr>
          <p:nvPr>
            <p:extLst>
              <p:ext uri="{D42A27DB-BD31-4B8C-83A1-F6EECF244321}">
                <p14:modId xmlns:p14="http://schemas.microsoft.com/office/powerpoint/2010/main" val="479870211"/>
              </p:ext>
            </p:extLst>
          </p:nvPr>
        </p:nvGraphicFramePr>
        <p:xfrm>
          <a:off x="642910" y="1285860"/>
          <a:ext cx="7786742" cy="4286280"/>
        </p:xfrm>
        <a:graphic>
          <a:graphicData uri="http://schemas.openxmlformats.org/drawingml/2006/table">
            <a:tbl>
              <a:tblPr firstRow="1" bandRow="1">
                <a:tableStyleId>{5C22544A-7EE6-4342-B048-85BDC9FD1C3A}</a:tableStyleId>
              </a:tblPr>
              <a:tblGrid>
                <a:gridCol w="3893371"/>
                <a:gridCol w="3893371"/>
              </a:tblGrid>
              <a:tr h="428628">
                <a:tc gridSpan="2">
                  <a:txBody>
                    <a:bodyPr/>
                    <a:lstStyle/>
                    <a:p>
                      <a:pPr algn="ctr">
                        <a:lnSpc>
                          <a:spcPct val="100000"/>
                        </a:lnSpc>
                        <a:spcAft>
                          <a:spcPts val="0"/>
                        </a:spcAft>
                      </a:pPr>
                      <a:r>
                        <a:rPr lang="es-VE" sz="1600" b="1" dirty="0">
                          <a:solidFill>
                            <a:schemeClr val="bg1"/>
                          </a:solidFill>
                          <a:effectLst>
                            <a:outerShdw blurRad="38100" dist="38100" dir="2700000" algn="tl">
                              <a:srgbClr val="000000">
                                <a:alpha val="43137"/>
                              </a:srgbClr>
                            </a:outerShdw>
                          </a:effectLst>
                        </a:rPr>
                        <a:t>Servicios - asistencia a la </a:t>
                      </a:r>
                      <a:r>
                        <a:rPr lang="es-VE" sz="1600" b="1" dirty="0" smtClean="0">
                          <a:solidFill>
                            <a:schemeClr val="bg1"/>
                          </a:solidFill>
                          <a:effectLst>
                            <a:outerShdw blurRad="38100" dist="38100" dir="2700000" algn="tl">
                              <a:srgbClr val="000000">
                                <a:alpha val="43137"/>
                              </a:srgbClr>
                            </a:outerShdw>
                          </a:effectLst>
                        </a:rPr>
                        <a:t>biblioteca</a:t>
                      </a:r>
                      <a:endParaRPr lang="es-VE" sz="1600" b="1" dirty="0">
                        <a:solidFill>
                          <a:schemeClr val="bg1"/>
                        </a:solidFill>
                        <a:effectLst>
                          <a:outerShdw blurRad="38100" dist="38100" dir="2700000" algn="tl">
                            <a:srgbClr val="000000">
                              <a:alpha val="43137"/>
                            </a:srgbClr>
                          </a:outerShdw>
                        </a:effectLst>
                      </a:endParaRPr>
                    </a:p>
                  </a:txBody>
                  <a:tcPr marL="55345" marR="55345" marT="0" marB="0"/>
                </a:tc>
                <a:tc hMerge="1">
                  <a:txBody>
                    <a:bodyPr/>
                    <a:lstStyle/>
                    <a:p>
                      <a:endParaRPr lang="es-VE"/>
                    </a:p>
                  </a:txBody>
                  <a:tcPr/>
                </a:tc>
              </a:tr>
              <a:tr h="1928826">
                <a:tc>
                  <a:txBody>
                    <a:bodyPr/>
                    <a:lstStyle/>
                    <a:p>
                      <a:pPr>
                        <a:lnSpc>
                          <a:spcPct val="100000"/>
                        </a:lnSpc>
                        <a:spcAft>
                          <a:spcPts val="0"/>
                        </a:spcAft>
                      </a:pPr>
                      <a:r>
                        <a:rPr lang="es-VE" sz="1100" b="1" dirty="0" smtClean="0">
                          <a:solidFill>
                            <a:schemeClr val="tx1"/>
                          </a:solidFill>
                          <a:effectLst/>
                        </a:rPr>
                        <a:t>   Debilidades </a:t>
                      </a:r>
                    </a:p>
                    <a:p>
                      <a:pPr>
                        <a:lnSpc>
                          <a:spcPct val="100000"/>
                        </a:lnSpc>
                        <a:spcAft>
                          <a:spcPts val="0"/>
                        </a:spcAft>
                      </a:pPr>
                      <a:endParaRPr lang="es-VE" sz="1100" b="1" dirty="0">
                        <a:solidFill>
                          <a:schemeClr val="tx1"/>
                        </a:solidFill>
                        <a:effectLst/>
                      </a:endParaRPr>
                    </a:p>
                    <a:p>
                      <a:pPr marL="342900" lvl="0" indent="-342900">
                        <a:lnSpc>
                          <a:spcPct val="100000"/>
                        </a:lnSpc>
                        <a:spcAft>
                          <a:spcPts val="0"/>
                        </a:spcAft>
                        <a:buFont typeface="Symbol"/>
                        <a:buChar char=""/>
                      </a:pPr>
                      <a:r>
                        <a:rPr lang="es-VE" sz="1100" b="0" dirty="0" smtClean="0">
                          <a:solidFill>
                            <a:schemeClr val="tx1"/>
                          </a:solidFill>
                          <a:effectLst/>
                        </a:rPr>
                        <a:t>No </a:t>
                      </a:r>
                      <a:r>
                        <a:rPr lang="es-VE" sz="1100" b="0" dirty="0">
                          <a:solidFill>
                            <a:schemeClr val="tx1"/>
                          </a:solidFill>
                          <a:effectLst/>
                        </a:rPr>
                        <a:t>hay promoción de </a:t>
                      </a:r>
                      <a:r>
                        <a:rPr lang="es-VE" sz="1100" b="0" dirty="0" smtClean="0">
                          <a:solidFill>
                            <a:schemeClr val="tx1"/>
                          </a:solidFill>
                          <a:effectLst/>
                        </a:rPr>
                        <a:t> los servicios</a:t>
                      </a:r>
                      <a:endParaRPr lang="es-VE" sz="1100" b="0" dirty="0">
                        <a:solidFill>
                          <a:schemeClr val="tx1"/>
                        </a:solidFill>
                        <a:effectLst/>
                      </a:endParaRPr>
                    </a:p>
                    <a:p>
                      <a:pPr marL="342900" lvl="0" indent="-342900">
                        <a:lnSpc>
                          <a:spcPct val="100000"/>
                        </a:lnSpc>
                        <a:spcAft>
                          <a:spcPts val="0"/>
                        </a:spcAft>
                        <a:buFont typeface="Symbol"/>
                        <a:buChar char=""/>
                      </a:pPr>
                      <a:r>
                        <a:rPr lang="es-VE" sz="1100" b="0" dirty="0">
                          <a:solidFill>
                            <a:schemeClr val="tx1"/>
                          </a:solidFill>
                          <a:effectLst/>
                        </a:rPr>
                        <a:t>No hay canales de comunicación con el usuario</a:t>
                      </a:r>
                    </a:p>
                    <a:p>
                      <a:pPr marL="342900" lvl="0" indent="-342900">
                        <a:lnSpc>
                          <a:spcPct val="100000"/>
                        </a:lnSpc>
                        <a:spcAft>
                          <a:spcPts val="0"/>
                        </a:spcAft>
                        <a:buFont typeface="Symbol"/>
                        <a:buChar char=""/>
                      </a:pPr>
                      <a:r>
                        <a:rPr lang="es-VE" sz="1100" b="0" dirty="0" smtClean="0">
                          <a:solidFill>
                            <a:schemeClr val="tx1"/>
                          </a:solidFill>
                          <a:effectLst/>
                        </a:rPr>
                        <a:t>Uso </a:t>
                      </a:r>
                      <a:r>
                        <a:rPr lang="es-VE" sz="1100" b="0" dirty="0">
                          <a:solidFill>
                            <a:schemeClr val="tx1"/>
                          </a:solidFill>
                          <a:effectLst/>
                        </a:rPr>
                        <a:t>de la Biblioteca como sala de estudio  no como fuente de información </a:t>
                      </a:r>
                    </a:p>
                  </a:txBody>
                  <a:tcPr marL="55345" marR="55345" marT="0" marB="0"/>
                </a:tc>
                <a:tc>
                  <a:txBody>
                    <a:bodyPr/>
                    <a:lstStyle/>
                    <a:p>
                      <a:pPr>
                        <a:lnSpc>
                          <a:spcPct val="100000"/>
                        </a:lnSpc>
                        <a:spcAft>
                          <a:spcPts val="0"/>
                        </a:spcAft>
                      </a:pPr>
                      <a:r>
                        <a:rPr lang="es-VE" sz="1100" b="1" dirty="0" smtClean="0">
                          <a:effectLst/>
                        </a:rPr>
                        <a:t>     Fortalezas</a:t>
                      </a:r>
                      <a:endParaRPr lang="es-VE" sz="1100" b="1" dirty="0">
                        <a:effectLst/>
                      </a:endParaRPr>
                    </a:p>
                    <a:p>
                      <a:pPr>
                        <a:lnSpc>
                          <a:spcPct val="100000"/>
                        </a:lnSpc>
                        <a:spcAft>
                          <a:spcPts val="0"/>
                        </a:spcAft>
                      </a:pPr>
                      <a:r>
                        <a:rPr lang="es-VE" sz="1100" dirty="0">
                          <a:effectLst/>
                        </a:rPr>
                        <a:t> </a:t>
                      </a:r>
                    </a:p>
                    <a:p>
                      <a:pPr marL="342900" lvl="0" indent="-342900">
                        <a:lnSpc>
                          <a:spcPct val="100000"/>
                        </a:lnSpc>
                        <a:spcAft>
                          <a:spcPts val="0"/>
                        </a:spcAft>
                        <a:buFont typeface="Symbol"/>
                        <a:buChar char=""/>
                      </a:pPr>
                      <a:r>
                        <a:rPr lang="es-VE" sz="1100" dirty="0">
                          <a:effectLst/>
                        </a:rPr>
                        <a:t>Tener pocos servicios  cuando se cuenta poco personal  les permite prestar una mejor atención </a:t>
                      </a:r>
                    </a:p>
                    <a:p>
                      <a:pPr marL="342900" lvl="0" indent="-342900">
                        <a:lnSpc>
                          <a:spcPct val="100000"/>
                        </a:lnSpc>
                        <a:spcAft>
                          <a:spcPts val="0"/>
                        </a:spcAft>
                        <a:buFont typeface="Symbol"/>
                        <a:buChar char=""/>
                      </a:pPr>
                      <a:r>
                        <a:rPr lang="es-VE" sz="1100" dirty="0">
                          <a:effectLst/>
                        </a:rPr>
                        <a:t>Se considera que el personal </a:t>
                      </a:r>
                      <a:r>
                        <a:rPr lang="es-VE" sz="1100" dirty="0">
                          <a:solidFill>
                            <a:schemeClr val="tx1"/>
                          </a:solidFill>
                          <a:effectLst/>
                        </a:rPr>
                        <a:t>de la </a:t>
                      </a:r>
                      <a:r>
                        <a:rPr lang="es-VE" sz="1100" dirty="0" smtClean="0">
                          <a:solidFill>
                            <a:schemeClr val="tx1"/>
                          </a:solidFill>
                          <a:effectLst/>
                        </a:rPr>
                        <a:t>Biblioteca presta  </a:t>
                      </a:r>
                      <a:r>
                        <a:rPr lang="es-VE" sz="1100" dirty="0">
                          <a:solidFill>
                            <a:schemeClr val="tx1"/>
                          </a:solidFill>
                          <a:effectLst/>
                        </a:rPr>
                        <a:t>buena orientación </a:t>
                      </a:r>
                    </a:p>
                    <a:p>
                      <a:pPr marL="342900" lvl="0" indent="-342900">
                        <a:lnSpc>
                          <a:spcPct val="100000"/>
                        </a:lnSpc>
                        <a:spcAft>
                          <a:spcPts val="0"/>
                        </a:spcAft>
                        <a:buFont typeface="Symbol"/>
                        <a:buChar char=""/>
                      </a:pPr>
                      <a:r>
                        <a:rPr lang="es-VE" sz="1100" dirty="0">
                          <a:solidFill>
                            <a:schemeClr val="tx1"/>
                          </a:solidFill>
                          <a:effectLst/>
                        </a:rPr>
                        <a:t>La gente va a la </a:t>
                      </a:r>
                      <a:r>
                        <a:rPr lang="es-VE" sz="1100" dirty="0" smtClean="0">
                          <a:solidFill>
                            <a:schemeClr val="tx1"/>
                          </a:solidFill>
                          <a:effectLst/>
                        </a:rPr>
                        <a:t>Biblioteca a </a:t>
                      </a:r>
                      <a:r>
                        <a:rPr lang="es-VE" sz="1100" dirty="0">
                          <a:solidFill>
                            <a:schemeClr val="tx1"/>
                          </a:solidFill>
                          <a:effectLst/>
                        </a:rPr>
                        <a:t>usar las salas y de haber promociones de colecciones pueden  </a:t>
                      </a:r>
                      <a:r>
                        <a:rPr lang="es-VE" sz="1100" dirty="0" smtClean="0">
                          <a:effectLst/>
                        </a:rPr>
                        <a:t>interesarse</a:t>
                      </a:r>
                      <a:endParaRPr lang="es-VE" sz="1100" dirty="0">
                        <a:effectLst/>
                      </a:endParaRPr>
                    </a:p>
                  </a:txBody>
                  <a:tcPr marL="55345" marR="55345" marT="0" marB="0"/>
                </a:tc>
              </a:tr>
              <a:tr h="1928826">
                <a:tc>
                  <a:txBody>
                    <a:bodyPr/>
                    <a:lstStyle/>
                    <a:p>
                      <a:pPr>
                        <a:lnSpc>
                          <a:spcPct val="100000"/>
                        </a:lnSpc>
                        <a:spcAft>
                          <a:spcPts val="0"/>
                        </a:spcAft>
                      </a:pPr>
                      <a:r>
                        <a:rPr lang="es-VE" sz="1100" b="1" dirty="0" smtClean="0">
                          <a:solidFill>
                            <a:schemeClr val="tx1"/>
                          </a:solidFill>
                          <a:effectLst/>
                        </a:rPr>
                        <a:t>     Amenazas</a:t>
                      </a:r>
                      <a:endParaRPr lang="es-VE" sz="1100" b="1" dirty="0">
                        <a:solidFill>
                          <a:schemeClr val="tx1"/>
                        </a:solidFill>
                        <a:effectLst/>
                      </a:endParaRPr>
                    </a:p>
                    <a:p>
                      <a:pPr>
                        <a:lnSpc>
                          <a:spcPct val="100000"/>
                        </a:lnSpc>
                        <a:spcAft>
                          <a:spcPts val="0"/>
                        </a:spcAft>
                      </a:pPr>
                      <a:r>
                        <a:rPr lang="es-VE" sz="1100" b="0" dirty="0">
                          <a:solidFill>
                            <a:schemeClr val="tx1"/>
                          </a:solidFill>
                          <a:effectLst/>
                        </a:rPr>
                        <a:t> </a:t>
                      </a:r>
                    </a:p>
                    <a:p>
                      <a:pPr marL="342900" lvl="0" indent="-342900">
                        <a:lnSpc>
                          <a:spcPct val="100000"/>
                        </a:lnSpc>
                        <a:spcAft>
                          <a:spcPts val="0"/>
                        </a:spcAft>
                        <a:buFont typeface="Symbol"/>
                        <a:buChar char=""/>
                      </a:pPr>
                      <a:r>
                        <a:rPr lang="es-VE" sz="1100" b="0" dirty="0">
                          <a:solidFill>
                            <a:schemeClr val="tx1"/>
                          </a:solidFill>
                          <a:effectLst/>
                        </a:rPr>
                        <a:t>Con pocos servicios la gente se ve limitada e insatisfecha no recomiendan la visita a la </a:t>
                      </a:r>
                      <a:r>
                        <a:rPr lang="es-VE" sz="1100" b="0" dirty="0" smtClean="0">
                          <a:solidFill>
                            <a:schemeClr val="tx1"/>
                          </a:solidFill>
                          <a:effectLst/>
                        </a:rPr>
                        <a:t>Biblioteca</a:t>
                      </a:r>
                      <a:endParaRPr lang="es-VE" sz="1100" b="0" dirty="0">
                        <a:solidFill>
                          <a:schemeClr val="tx1"/>
                        </a:solidFill>
                        <a:effectLst/>
                      </a:endParaRPr>
                    </a:p>
                    <a:p>
                      <a:pPr marL="342900" lvl="0" indent="-342900">
                        <a:lnSpc>
                          <a:spcPct val="100000"/>
                        </a:lnSpc>
                        <a:spcAft>
                          <a:spcPts val="0"/>
                        </a:spcAft>
                        <a:buFont typeface="Symbol"/>
                        <a:buChar char=""/>
                      </a:pPr>
                      <a:r>
                        <a:rPr lang="es-VE" sz="1100" b="0" dirty="0">
                          <a:solidFill>
                            <a:schemeClr val="tx1"/>
                          </a:solidFill>
                          <a:effectLst/>
                        </a:rPr>
                        <a:t>Los servicios pueden ser totalmente ignorados por desconocimiento</a:t>
                      </a:r>
                    </a:p>
                    <a:p>
                      <a:pPr marL="342900" lvl="0" indent="-342900">
                        <a:lnSpc>
                          <a:spcPct val="100000"/>
                        </a:lnSpc>
                        <a:spcAft>
                          <a:spcPts val="0"/>
                        </a:spcAft>
                        <a:buFont typeface="Symbol"/>
                        <a:buChar char=""/>
                      </a:pPr>
                      <a:r>
                        <a:rPr lang="es-VE" sz="1100" b="0" dirty="0">
                          <a:solidFill>
                            <a:schemeClr val="tx1"/>
                          </a:solidFill>
                          <a:effectLst/>
                        </a:rPr>
                        <a:t>Al no tener comunicación con los usuarios se pierde el objetivo de satisfacer sus </a:t>
                      </a:r>
                      <a:r>
                        <a:rPr lang="es-VE" sz="1100" b="0" dirty="0" smtClean="0">
                          <a:solidFill>
                            <a:schemeClr val="tx1"/>
                          </a:solidFill>
                          <a:effectLst/>
                        </a:rPr>
                        <a:t>necesidades</a:t>
                      </a:r>
                      <a:endParaRPr lang="es-VE" sz="1100" b="0" dirty="0">
                        <a:solidFill>
                          <a:schemeClr val="tx1"/>
                        </a:solidFill>
                        <a:effectLst/>
                      </a:endParaRPr>
                    </a:p>
                  </a:txBody>
                  <a:tcPr marL="55345" marR="55345" marT="0" marB="0"/>
                </a:tc>
                <a:tc>
                  <a:txBody>
                    <a:bodyPr/>
                    <a:lstStyle/>
                    <a:p>
                      <a:pPr>
                        <a:lnSpc>
                          <a:spcPct val="100000"/>
                        </a:lnSpc>
                        <a:spcAft>
                          <a:spcPts val="0"/>
                        </a:spcAft>
                      </a:pPr>
                      <a:r>
                        <a:rPr lang="es-VE" sz="1100" b="1" dirty="0" smtClean="0">
                          <a:effectLst/>
                        </a:rPr>
                        <a:t>    Oportunidades</a:t>
                      </a:r>
                      <a:r>
                        <a:rPr lang="es-VE" sz="1100" dirty="0" smtClean="0">
                          <a:effectLst/>
                        </a:rPr>
                        <a:t> </a:t>
                      </a:r>
                      <a:endParaRPr lang="es-VE" sz="1100" dirty="0">
                        <a:effectLst/>
                      </a:endParaRPr>
                    </a:p>
                    <a:p>
                      <a:pPr>
                        <a:lnSpc>
                          <a:spcPct val="100000"/>
                        </a:lnSpc>
                        <a:spcAft>
                          <a:spcPts val="0"/>
                        </a:spcAft>
                      </a:pPr>
                      <a:r>
                        <a:rPr lang="es-VE" sz="1100" dirty="0">
                          <a:effectLst/>
                        </a:rPr>
                        <a:t> </a:t>
                      </a:r>
                    </a:p>
                    <a:p>
                      <a:pPr marL="342900" lvl="0" indent="-342900">
                        <a:lnSpc>
                          <a:spcPct val="100000"/>
                        </a:lnSpc>
                        <a:spcAft>
                          <a:spcPts val="0"/>
                        </a:spcAft>
                        <a:buFont typeface="Symbol"/>
                        <a:buChar char=""/>
                      </a:pPr>
                      <a:r>
                        <a:rPr lang="es-VE" sz="1100" dirty="0">
                          <a:effectLst/>
                        </a:rPr>
                        <a:t>Se </a:t>
                      </a:r>
                      <a:r>
                        <a:rPr lang="es-VE" sz="1100" dirty="0" smtClean="0">
                          <a:effectLst/>
                        </a:rPr>
                        <a:t>pueden </a:t>
                      </a:r>
                      <a:r>
                        <a:rPr lang="es-VE" sz="1100" dirty="0">
                          <a:effectLst/>
                        </a:rPr>
                        <a:t>abrir los servicios sugeridos  por los consultados y </a:t>
                      </a:r>
                      <a:r>
                        <a:rPr lang="es-VE" sz="1100" dirty="0" smtClean="0">
                          <a:effectLst/>
                        </a:rPr>
                        <a:t>de esta</a:t>
                      </a:r>
                      <a:r>
                        <a:rPr lang="es-VE" sz="1100" baseline="0" dirty="0" smtClean="0">
                          <a:effectLst/>
                        </a:rPr>
                        <a:t> formar </a:t>
                      </a:r>
                      <a:r>
                        <a:rPr lang="es-VE" sz="1100" dirty="0" smtClean="0">
                          <a:effectLst/>
                        </a:rPr>
                        <a:t>causar </a:t>
                      </a:r>
                      <a:r>
                        <a:rPr lang="es-VE" sz="1100" dirty="0">
                          <a:effectLst/>
                        </a:rPr>
                        <a:t>un impacto </a:t>
                      </a:r>
                      <a:r>
                        <a:rPr lang="es-VE" sz="1100" dirty="0" smtClean="0">
                          <a:effectLst/>
                        </a:rPr>
                        <a:t>positivo en los </a:t>
                      </a:r>
                      <a:r>
                        <a:rPr lang="es-VE" sz="1100" dirty="0">
                          <a:effectLst/>
                        </a:rPr>
                        <a:t>estudiantes e investigadores </a:t>
                      </a:r>
                    </a:p>
                    <a:p>
                      <a:pPr marL="342900" lvl="0" indent="-342900">
                        <a:lnSpc>
                          <a:spcPct val="100000"/>
                        </a:lnSpc>
                        <a:spcAft>
                          <a:spcPts val="0"/>
                        </a:spcAft>
                        <a:buFont typeface="Symbol"/>
                        <a:buChar char=""/>
                      </a:pPr>
                      <a:r>
                        <a:rPr lang="es-VE" sz="1100" dirty="0">
                          <a:effectLst/>
                        </a:rPr>
                        <a:t>Con los servicios virtuales se abren canales mundiales que podrían permitir acuerdos, donaciones  y nuevos usuarios;   posicionando la  visibilidad de la Biblioteca - La Escuela – La </a:t>
                      </a:r>
                      <a:r>
                        <a:rPr lang="es-VE" sz="1100" dirty="0" smtClean="0">
                          <a:effectLst/>
                        </a:rPr>
                        <a:t>Universidad  </a:t>
                      </a:r>
                      <a:r>
                        <a:rPr lang="es-VE" sz="1100" dirty="0">
                          <a:effectLst/>
                        </a:rPr>
                        <a:t>en el </a:t>
                      </a:r>
                      <a:r>
                        <a:rPr lang="es-VE" sz="1100" dirty="0" smtClean="0">
                          <a:effectLst/>
                        </a:rPr>
                        <a:t>mundo</a:t>
                      </a:r>
                      <a:endParaRPr lang="es-VE" sz="1100" dirty="0">
                        <a:effectLst/>
                      </a:endParaRPr>
                    </a:p>
                  </a:txBody>
                  <a:tcPr marL="55345" marR="55345" marT="0" marB="0"/>
                </a:tc>
              </a:tr>
            </a:tbl>
          </a:graphicData>
        </a:graphic>
      </p:graphicFrame>
      <p:pic>
        <p:nvPicPr>
          <p:cNvPr id="70658" name="Picture 2" descr="Imagen relacionada"/>
          <p:cNvPicPr>
            <a:picLocks noChangeAspect="1" noChangeArrowheads="1"/>
          </p:cNvPicPr>
          <p:nvPr/>
        </p:nvPicPr>
        <p:blipFill>
          <a:blip r:embed="rId3"/>
          <a:srcRect/>
          <a:stretch>
            <a:fillRect/>
          </a:stretch>
        </p:blipFill>
        <p:spPr bwMode="auto">
          <a:xfrm rot="20349091">
            <a:off x="71073" y="5000305"/>
            <a:ext cx="1473585" cy="1473586"/>
          </a:xfrm>
          <a:prstGeom prst="rect">
            <a:avLst/>
          </a:prstGeom>
          <a:noFill/>
        </p:spPr>
      </p:pic>
      <p:sp>
        <p:nvSpPr>
          <p:cNvPr id="14" name="13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15</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7. Propuesta</a:t>
            </a:r>
            <a:endParaRPr lang="es-VE" b="1" dirty="0">
              <a:effectLst>
                <a:outerShdw blurRad="38100" dist="38100" dir="2700000" algn="tl">
                  <a:srgbClr val="000000">
                    <a:alpha val="43137"/>
                  </a:srgbClr>
                </a:outerShdw>
              </a:effectLst>
              <a:latin typeface="+mj-lt"/>
            </a:endParaRPr>
          </a:p>
        </p:txBody>
      </p:sp>
      <p:pic>
        <p:nvPicPr>
          <p:cNvPr id="78850" name="Picture 2" descr="Resultado de imagen para propuesta png"/>
          <p:cNvPicPr>
            <a:picLocks noChangeAspect="1" noChangeArrowheads="1"/>
          </p:cNvPicPr>
          <p:nvPr/>
        </p:nvPicPr>
        <p:blipFill>
          <a:blip r:embed="rId3"/>
          <a:srcRect/>
          <a:stretch>
            <a:fillRect/>
          </a:stretch>
        </p:blipFill>
        <p:spPr bwMode="auto">
          <a:xfrm>
            <a:off x="357158" y="4286256"/>
            <a:ext cx="2071702" cy="2071702"/>
          </a:xfrm>
          <a:prstGeom prst="rect">
            <a:avLst/>
          </a:prstGeom>
          <a:noFill/>
        </p:spPr>
      </p:pic>
      <p:graphicFrame>
        <p:nvGraphicFramePr>
          <p:cNvPr id="12" name="11 Diagrama"/>
          <p:cNvGraphicFramePr/>
          <p:nvPr/>
        </p:nvGraphicFramePr>
        <p:xfrm>
          <a:off x="642910" y="1285860"/>
          <a:ext cx="4714908" cy="19288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 name="14 CuadroTexto"/>
          <p:cNvSpPr txBox="1"/>
          <p:nvPr/>
        </p:nvSpPr>
        <p:spPr>
          <a:xfrm>
            <a:off x="2786050" y="4786322"/>
            <a:ext cx="928694" cy="338554"/>
          </a:xfrm>
          <a:prstGeom prst="rect">
            <a:avLst/>
          </a:prstGeom>
          <a:noFill/>
        </p:spPr>
        <p:txBody>
          <a:bodyPr wrap="square" rtlCol="0">
            <a:spAutoFit/>
          </a:bodyPr>
          <a:lstStyle/>
          <a:p>
            <a:r>
              <a:rPr lang="es-VE" sz="1600" b="1" dirty="0" smtClean="0">
                <a:effectLst>
                  <a:outerShdw blurRad="38100" dist="38100" dir="2700000" algn="tl">
                    <a:srgbClr val="000000">
                      <a:alpha val="43137"/>
                    </a:srgbClr>
                  </a:outerShdw>
                </a:effectLst>
              </a:rPr>
              <a:t>Políticas </a:t>
            </a:r>
            <a:endParaRPr lang="es-VE" sz="1600" b="1" dirty="0">
              <a:effectLst>
                <a:outerShdw blurRad="38100" dist="38100" dir="2700000" algn="tl">
                  <a:srgbClr val="000000">
                    <a:alpha val="43137"/>
                  </a:srgbClr>
                </a:outerShdw>
              </a:effectLst>
            </a:endParaRPr>
          </a:p>
        </p:txBody>
      </p:sp>
      <p:sp>
        <p:nvSpPr>
          <p:cNvPr id="17" name="16 Flecha derecha"/>
          <p:cNvSpPr/>
          <p:nvPr/>
        </p:nvSpPr>
        <p:spPr>
          <a:xfrm>
            <a:off x="3786182" y="4714884"/>
            <a:ext cx="571504" cy="428628"/>
          </a:xfrm>
          <a:prstGeom prst="rightArrow">
            <a:avLst/>
          </a:prstGeom>
          <a:solidFill>
            <a:srgbClr val="009999"/>
          </a:solidFill>
          <a:ln>
            <a:solidFill>
              <a:srgbClr val="009999"/>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s-VE"/>
          </a:p>
        </p:txBody>
      </p:sp>
      <p:sp>
        <p:nvSpPr>
          <p:cNvPr id="19" name="18 Rectángulo redondeado"/>
          <p:cNvSpPr/>
          <p:nvPr/>
        </p:nvSpPr>
        <p:spPr>
          <a:xfrm>
            <a:off x="4572000" y="4714884"/>
            <a:ext cx="3643338" cy="50006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 Evaluación de colecciones</a:t>
            </a:r>
            <a:endParaRPr lang="es-VE" sz="1600" b="1" dirty="0">
              <a:effectLst>
                <a:outerShdw blurRad="38100" dist="38100" dir="2700000" algn="tl">
                  <a:srgbClr val="000000">
                    <a:alpha val="43137"/>
                  </a:srgbClr>
                </a:outerShdw>
              </a:effectLst>
            </a:endParaRPr>
          </a:p>
        </p:txBody>
      </p:sp>
      <p:sp>
        <p:nvSpPr>
          <p:cNvPr id="20" name="19 Rectángulo redondeado"/>
          <p:cNvSpPr/>
          <p:nvPr/>
        </p:nvSpPr>
        <p:spPr>
          <a:xfrm>
            <a:off x="4572000" y="5286388"/>
            <a:ext cx="3643338"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VE" sz="1600" b="1" dirty="0" smtClean="0">
              <a:effectLst>
                <a:outerShdw blurRad="38100" dist="38100" dir="2700000" algn="tl">
                  <a:srgbClr val="000000">
                    <a:alpha val="43137"/>
                  </a:srgbClr>
                </a:outerShdw>
              </a:effectLst>
            </a:endParaRPr>
          </a:p>
          <a:p>
            <a:pPr algn="ctr"/>
            <a:r>
              <a:rPr lang="es-VE" sz="1600" b="1" dirty="0" smtClean="0">
                <a:effectLst>
                  <a:outerShdw blurRad="38100" dist="38100" dir="2700000" algn="tl">
                    <a:srgbClr val="000000">
                      <a:alpha val="43137"/>
                    </a:srgbClr>
                  </a:outerShdw>
                </a:effectLst>
              </a:rPr>
              <a:t>Descarte</a:t>
            </a:r>
          </a:p>
          <a:p>
            <a:pPr algn="ctr"/>
            <a:endParaRPr lang="es-VE" sz="1600" b="1" dirty="0">
              <a:effectLst>
                <a:outerShdw blurRad="38100" dist="38100" dir="2700000" algn="tl">
                  <a:srgbClr val="000000">
                    <a:alpha val="43137"/>
                  </a:srgbClr>
                </a:outerShdw>
              </a:effectLst>
            </a:endParaRPr>
          </a:p>
        </p:txBody>
      </p:sp>
      <p:sp>
        <p:nvSpPr>
          <p:cNvPr id="21" name="20 Rectángulo redondeado"/>
          <p:cNvSpPr/>
          <p:nvPr/>
        </p:nvSpPr>
        <p:spPr>
          <a:xfrm>
            <a:off x="4572000" y="3571876"/>
            <a:ext cx="3643338" cy="50006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VE" sz="1600" b="1" dirty="0">
                <a:effectLst>
                  <a:outerShdw blurRad="38100" dist="38100" dir="2700000" algn="tl">
                    <a:srgbClr val="000000">
                      <a:alpha val="43137"/>
                    </a:srgbClr>
                  </a:outerShdw>
                </a:effectLst>
              </a:rPr>
              <a:t>D</a:t>
            </a:r>
            <a:r>
              <a:rPr lang="es-VE" sz="1600" b="1" dirty="0" smtClean="0">
                <a:effectLst>
                  <a:outerShdw blurRad="38100" dist="38100" dir="2700000" algn="tl">
                    <a:srgbClr val="000000">
                      <a:alpha val="43137"/>
                    </a:srgbClr>
                  </a:outerShdw>
                </a:effectLst>
              </a:rPr>
              <a:t>esarrollo</a:t>
            </a:r>
            <a:endParaRPr lang="es-VE" sz="1600" b="1" dirty="0">
              <a:effectLst>
                <a:outerShdw blurRad="38100" dist="38100" dir="2700000" algn="tl">
                  <a:srgbClr val="000000">
                    <a:alpha val="43137"/>
                  </a:srgbClr>
                </a:outerShdw>
              </a:effectLst>
            </a:endParaRPr>
          </a:p>
        </p:txBody>
      </p:sp>
      <p:sp>
        <p:nvSpPr>
          <p:cNvPr id="22" name="21 Rectángulo redondeado"/>
          <p:cNvSpPr/>
          <p:nvPr/>
        </p:nvSpPr>
        <p:spPr>
          <a:xfrm>
            <a:off x="4572000" y="5857892"/>
            <a:ext cx="3643338" cy="50006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s-VE" sz="1600" b="1" dirty="0" smtClean="0">
              <a:effectLst>
                <a:outerShdw blurRad="38100" dist="38100" dir="2700000" algn="tl">
                  <a:srgbClr val="000000">
                    <a:alpha val="43137"/>
                  </a:srgbClr>
                </a:outerShdw>
              </a:effectLst>
            </a:endParaRPr>
          </a:p>
          <a:p>
            <a:pPr algn="ctr"/>
            <a:r>
              <a:rPr lang="es-VE" sz="1600" b="1" dirty="0" smtClean="0">
                <a:effectLst>
                  <a:outerShdw blurRad="38100" dist="38100" dir="2700000" algn="tl">
                    <a:srgbClr val="000000">
                      <a:alpha val="43137"/>
                    </a:srgbClr>
                  </a:outerShdw>
                </a:effectLst>
              </a:rPr>
              <a:t>Preservación de colecciones</a:t>
            </a:r>
          </a:p>
          <a:p>
            <a:pPr algn="ctr"/>
            <a:endParaRPr lang="es-VE" sz="1600" b="1" dirty="0">
              <a:effectLst>
                <a:outerShdw blurRad="38100" dist="38100" dir="2700000" algn="tl">
                  <a:srgbClr val="000000">
                    <a:alpha val="43137"/>
                  </a:srgbClr>
                </a:outerShdw>
              </a:effectLst>
            </a:endParaRPr>
          </a:p>
        </p:txBody>
      </p:sp>
      <p:sp>
        <p:nvSpPr>
          <p:cNvPr id="23" name="22 Rectángulo redondeado"/>
          <p:cNvSpPr/>
          <p:nvPr/>
        </p:nvSpPr>
        <p:spPr>
          <a:xfrm>
            <a:off x="4572000" y="4143380"/>
            <a:ext cx="3643338"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VE" sz="1600" b="1" dirty="0" smtClean="0">
                <a:effectLst>
                  <a:outerShdw blurRad="38100" dist="38100" dir="2700000" algn="tl">
                    <a:srgbClr val="000000">
                      <a:alpha val="43137"/>
                    </a:srgbClr>
                  </a:outerShdw>
                </a:effectLst>
              </a:rPr>
              <a:t>Adquisición</a:t>
            </a:r>
            <a:endParaRPr lang="es-VE" sz="1600" b="1" dirty="0">
              <a:effectLst>
                <a:outerShdw blurRad="38100" dist="38100" dir="2700000" algn="tl">
                  <a:srgbClr val="000000">
                    <a:alpha val="43137"/>
                  </a:srgbClr>
                </a:outerShdw>
              </a:effectLst>
            </a:endParaRPr>
          </a:p>
        </p:txBody>
      </p:sp>
      <p:sp>
        <p:nvSpPr>
          <p:cNvPr id="26" name="25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16</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7. Propuesta</a:t>
            </a:r>
            <a:endParaRPr lang="es-VE" b="1" dirty="0">
              <a:effectLst>
                <a:outerShdw blurRad="38100" dist="38100" dir="2700000" algn="tl">
                  <a:srgbClr val="000000">
                    <a:alpha val="43137"/>
                  </a:srgbClr>
                </a:outerShdw>
              </a:effectLst>
              <a:latin typeface="+mj-lt"/>
            </a:endParaRPr>
          </a:p>
        </p:txBody>
      </p:sp>
      <p:graphicFrame>
        <p:nvGraphicFramePr>
          <p:cNvPr id="23" name="22 Tabla"/>
          <p:cNvGraphicFramePr>
            <a:graphicFrameLocks noGrp="1"/>
          </p:cNvGraphicFramePr>
          <p:nvPr>
            <p:extLst>
              <p:ext uri="{D42A27DB-BD31-4B8C-83A1-F6EECF244321}">
                <p14:modId xmlns:p14="http://schemas.microsoft.com/office/powerpoint/2010/main" val="3141359145"/>
              </p:ext>
            </p:extLst>
          </p:nvPr>
        </p:nvGraphicFramePr>
        <p:xfrm>
          <a:off x="428596" y="1285860"/>
          <a:ext cx="8358246" cy="4709713"/>
        </p:xfrm>
        <a:graphic>
          <a:graphicData uri="http://schemas.openxmlformats.org/drawingml/2006/table">
            <a:tbl>
              <a:tblPr firstRow="1" bandRow="1">
                <a:tableStyleId>{7DF18680-E054-41AD-8BC1-D1AEF772440D}</a:tableStyleId>
              </a:tblPr>
              <a:tblGrid>
                <a:gridCol w="1896409"/>
                <a:gridCol w="1474985"/>
                <a:gridCol w="1615459"/>
                <a:gridCol w="1615459"/>
                <a:gridCol w="1755934"/>
              </a:tblGrid>
              <a:tr h="428628">
                <a:tc gridSpan="5">
                  <a:txBody>
                    <a:bodyPr/>
                    <a:lstStyle/>
                    <a:p>
                      <a:pPr algn="ctr"/>
                      <a:r>
                        <a:rPr lang="es-VE" sz="1600" dirty="0" smtClean="0">
                          <a:effectLst>
                            <a:outerShdw blurRad="38100" dist="38100" dir="2700000" algn="tl">
                              <a:srgbClr val="000000">
                                <a:alpha val="43137"/>
                              </a:srgbClr>
                            </a:outerShdw>
                          </a:effectLst>
                        </a:rPr>
                        <a:t>Políticas para el desarrollo de colecciones</a:t>
                      </a:r>
                      <a:endParaRPr lang="es-VE" sz="1600" dirty="0">
                        <a:effectLst>
                          <a:outerShdw blurRad="38100" dist="38100" dir="2700000" algn="tl">
                            <a:srgbClr val="000000">
                              <a:alpha val="43137"/>
                            </a:srgbClr>
                          </a:outerShdw>
                        </a:effectLst>
                      </a:endParaRPr>
                    </a:p>
                  </a:txBody>
                  <a:tcPr/>
                </a:tc>
                <a:tc hMerge="1">
                  <a:txBody>
                    <a:bodyPr/>
                    <a:lstStyle/>
                    <a:p>
                      <a:endParaRPr lang="es-VE"/>
                    </a:p>
                  </a:txBody>
                  <a:tcPr/>
                </a:tc>
                <a:tc hMerge="1">
                  <a:txBody>
                    <a:bodyPr/>
                    <a:lstStyle/>
                    <a:p>
                      <a:endParaRPr lang="es-VE" sz="1600" dirty="0">
                        <a:effectLst>
                          <a:outerShdw blurRad="38100" dist="38100" dir="2700000" algn="tl">
                            <a:srgbClr val="000000">
                              <a:alpha val="43137"/>
                            </a:srgbClr>
                          </a:outerShdw>
                        </a:effectLst>
                      </a:endParaRPr>
                    </a:p>
                  </a:txBody>
                  <a:tcPr/>
                </a:tc>
                <a:tc hMerge="1">
                  <a:txBody>
                    <a:bodyPr/>
                    <a:lstStyle/>
                    <a:p>
                      <a:endParaRPr lang="es-VE" sz="1600" dirty="0">
                        <a:effectLst>
                          <a:outerShdw blurRad="38100" dist="38100" dir="2700000" algn="tl">
                            <a:srgbClr val="000000">
                              <a:alpha val="43137"/>
                            </a:srgbClr>
                          </a:outerShdw>
                        </a:effectLst>
                      </a:endParaRPr>
                    </a:p>
                  </a:txBody>
                  <a:tcPr/>
                </a:tc>
                <a:tc hMerge="1">
                  <a:txBody>
                    <a:bodyPr/>
                    <a:lstStyle/>
                    <a:p>
                      <a:endParaRPr lang="es-VE" sz="1600" dirty="0">
                        <a:effectLst>
                          <a:outerShdw blurRad="38100" dist="38100" dir="2700000" algn="tl">
                            <a:srgbClr val="000000">
                              <a:alpha val="43137"/>
                            </a:srgbClr>
                          </a:outerShdw>
                        </a:effectLst>
                      </a:endParaRPr>
                    </a:p>
                  </a:txBody>
                  <a:tcPr/>
                </a:tc>
              </a:tr>
              <a:tr h="518160">
                <a:tc>
                  <a:txBody>
                    <a:bodyPr/>
                    <a:lstStyle/>
                    <a:p>
                      <a:pPr algn="ctr"/>
                      <a:r>
                        <a:rPr lang="es-VE" sz="1400" b="1" dirty="0" smtClean="0">
                          <a:solidFill>
                            <a:srgbClr val="002060"/>
                          </a:solidFill>
                          <a:effectLst>
                            <a:outerShdw blurRad="38100" dist="38100" dir="2700000" algn="tl">
                              <a:srgbClr val="000000">
                                <a:alpha val="43137"/>
                              </a:srgbClr>
                            </a:outerShdw>
                          </a:effectLst>
                        </a:rPr>
                        <a:t>Desarrollo</a:t>
                      </a:r>
                      <a:endParaRPr lang="es-VE" sz="1400" b="1" dirty="0">
                        <a:solidFill>
                          <a:srgbClr val="002060"/>
                        </a:solidFill>
                        <a:effectLst>
                          <a:outerShdw blurRad="38100" dist="38100" dir="2700000" algn="tl">
                            <a:srgbClr val="000000">
                              <a:alpha val="43137"/>
                            </a:srgbClr>
                          </a:outerShdw>
                        </a:effectLst>
                      </a:endParaRPr>
                    </a:p>
                  </a:txBody>
                  <a:tcPr anchor="ctr"/>
                </a:tc>
                <a:tc>
                  <a:txBody>
                    <a:bodyPr/>
                    <a:lstStyle/>
                    <a:p>
                      <a:pPr algn="ctr"/>
                      <a:r>
                        <a:rPr lang="es-VE" sz="1400" b="1" dirty="0" smtClean="0">
                          <a:solidFill>
                            <a:srgbClr val="002060"/>
                          </a:solidFill>
                          <a:effectLst>
                            <a:outerShdw blurRad="38100" dist="38100" dir="2700000" algn="tl">
                              <a:srgbClr val="000000">
                                <a:alpha val="43137"/>
                              </a:srgbClr>
                            </a:outerShdw>
                          </a:effectLst>
                        </a:rPr>
                        <a:t>Adquisición</a:t>
                      </a:r>
                      <a:endParaRPr lang="es-VE" sz="1400" b="1" dirty="0">
                        <a:solidFill>
                          <a:srgbClr val="002060"/>
                        </a:solidFill>
                        <a:effectLst>
                          <a:outerShdw blurRad="38100" dist="38100" dir="2700000" algn="tl">
                            <a:srgbClr val="000000">
                              <a:alpha val="43137"/>
                            </a:srgbClr>
                          </a:outerShdw>
                        </a:effectLst>
                      </a:endParaRPr>
                    </a:p>
                  </a:txBody>
                  <a:tcPr anchor="ctr"/>
                </a:tc>
                <a:tc>
                  <a:txBody>
                    <a:bodyPr/>
                    <a:lstStyle/>
                    <a:p>
                      <a:pPr algn="ctr"/>
                      <a:r>
                        <a:rPr lang="es-VE" sz="1400" b="1" dirty="0" smtClean="0">
                          <a:solidFill>
                            <a:srgbClr val="002060"/>
                          </a:solidFill>
                          <a:effectLst>
                            <a:outerShdw blurRad="38100" dist="38100" dir="2700000" algn="tl">
                              <a:srgbClr val="000000">
                                <a:alpha val="43137"/>
                              </a:srgbClr>
                            </a:outerShdw>
                          </a:effectLst>
                        </a:rPr>
                        <a:t>Evaluación</a:t>
                      </a:r>
                      <a:r>
                        <a:rPr lang="es-VE" sz="1400" b="1" baseline="0" dirty="0" smtClean="0">
                          <a:solidFill>
                            <a:srgbClr val="002060"/>
                          </a:solidFill>
                          <a:effectLst>
                            <a:outerShdw blurRad="38100" dist="38100" dir="2700000" algn="tl">
                              <a:srgbClr val="000000">
                                <a:alpha val="43137"/>
                              </a:srgbClr>
                            </a:outerShdw>
                          </a:effectLst>
                        </a:rPr>
                        <a:t> de Colecciones</a:t>
                      </a:r>
                      <a:endParaRPr lang="es-VE" sz="1400" b="1" dirty="0">
                        <a:solidFill>
                          <a:srgbClr val="002060"/>
                        </a:solidFill>
                        <a:effectLst>
                          <a:outerShdw blurRad="38100" dist="38100" dir="2700000" algn="tl">
                            <a:srgbClr val="000000">
                              <a:alpha val="43137"/>
                            </a:srgbClr>
                          </a:outerShdw>
                        </a:effectLst>
                      </a:endParaRPr>
                    </a:p>
                  </a:txBody>
                  <a:tcPr anchor="ctr"/>
                </a:tc>
                <a:tc>
                  <a:txBody>
                    <a:bodyPr/>
                    <a:lstStyle/>
                    <a:p>
                      <a:pPr algn="ctr"/>
                      <a:r>
                        <a:rPr lang="es-VE" sz="1400" b="1" dirty="0" smtClean="0">
                          <a:solidFill>
                            <a:srgbClr val="002060"/>
                          </a:solidFill>
                          <a:effectLst>
                            <a:outerShdw blurRad="38100" dist="38100" dir="2700000" algn="tl">
                              <a:srgbClr val="000000">
                                <a:alpha val="43137"/>
                              </a:srgbClr>
                            </a:outerShdw>
                          </a:effectLst>
                        </a:rPr>
                        <a:t>Descarte</a:t>
                      </a:r>
                      <a:endParaRPr lang="es-VE" sz="1400" b="1" dirty="0">
                        <a:solidFill>
                          <a:srgbClr val="002060"/>
                        </a:solidFill>
                        <a:effectLst>
                          <a:outerShdw blurRad="38100" dist="38100" dir="2700000" algn="tl">
                            <a:srgbClr val="000000">
                              <a:alpha val="43137"/>
                            </a:srgbClr>
                          </a:outerShdw>
                        </a:effectLst>
                      </a:endParaRPr>
                    </a:p>
                  </a:txBody>
                  <a:tcPr anchor="ctr"/>
                </a:tc>
                <a:tc>
                  <a:txBody>
                    <a:bodyPr/>
                    <a:lstStyle/>
                    <a:p>
                      <a:pPr algn="ctr"/>
                      <a:r>
                        <a:rPr lang="es-VE" sz="1400" b="1" dirty="0" smtClean="0">
                          <a:solidFill>
                            <a:srgbClr val="002060"/>
                          </a:solidFill>
                          <a:effectLst>
                            <a:outerShdw blurRad="38100" dist="38100" dir="2700000" algn="tl">
                              <a:srgbClr val="000000">
                                <a:alpha val="43137"/>
                              </a:srgbClr>
                            </a:outerShdw>
                          </a:effectLst>
                        </a:rPr>
                        <a:t>Preservación y Conservación</a:t>
                      </a:r>
                      <a:endParaRPr lang="es-VE" sz="1400" b="1" dirty="0">
                        <a:solidFill>
                          <a:srgbClr val="002060"/>
                        </a:solidFill>
                        <a:effectLst>
                          <a:outerShdw blurRad="38100" dist="38100" dir="2700000" algn="tl">
                            <a:srgbClr val="000000">
                              <a:alpha val="43137"/>
                            </a:srgbClr>
                          </a:outerShdw>
                        </a:effectLst>
                      </a:endParaRPr>
                    </a:p>
                  </a:txBody>
                  <a:tcPr anchor="ctr"/>
                </a:tc>
              </a:tr>
              <a:tr h="3762925">
                <a:tc>
                  <a:txBody>
                    <a:bodyPr/>
                    <a:lstStyle/>
                    <a:p>
                      <a:pPr algn="ctr"/>
                      <a:r>
                        <a:rPr lang="es-VE" sz="1400" u="sng" dirty="0" smtClean="0"/>
                        <a:t>Selección</a:t>
                      </a:r>
                    </a:p>
                    <a:p>
                      <a:endParaRPr lang="es-VE" sz="1400" u="sng" dirty="0" smtClean="0"/>
                    </a:p>
                    <a:p>
                      <a:pPr marL="182563" indent="-182563" algn="just">
                        <a:buFont typeface="Arial" pitchFamily="34" charset="0"/>
                        <a:buChar char="•"/>
                      </a:pPr>
                      <a:r>
                        <a:rPr lang="es-VE" sz="1400" kern="1200" dirty="0" smtClean="0">
                          <a:solidFill>
                            <a:schemeClr val="dk1"/>
                          </a:solidFill>
                          <a:latin typeface="+mn-lt"/>
                          <a:ea typeface="+mn-ea"/>
                          <a:cs typeface="+mn-cs"/>
                        </a:rPr>
                        <a:t>Ofrecer materiales básicos y</a:t>
                      </a:r>
                      <a:r>
                        <a:rPr lang="es-VE" sz="1400" kern="1200" baseline="0" dirty="0" smtClean="0">
                          <a:solidFill>
                            <a:schemeClr val="dk1"/>
                          </a:solidFill>
                          <a:latin typeface="+mn-lt"/>
                          <a:ea typeface="+mn-ea"/>
                          <a:cs typeface="+mn-cs"/>
                        </a:rPr>
                        <a:t> </a:t>
                      </a:r>
                      <a:r>
                        <a:rPr lang="es-VE" sz="1400" kern="1200" dirty="0" smtClean="0">
                          <a:solidFill>
                            <a:schemeClr val="dk1"/>
                          </a:solidFill>
                          <a:latin typeface="+mn-lt"/>
                          <a:ea typeface="+mn-ea"/>
                          <a:cs typeface="+mn-cs"/>
                        </a:rPr>
                        <a:t>especializados </a:t>
                      </a:r>
                      <a:r>
                        <a:rPr lang="es-VE" sz="1400" kern="1200" dirty="0" smtClean="0">
                          <a:solidFill>
                            <a:schemeClr val="dk1"/>
                          </a:solidFill>
                          <a:latin typeface="+mn-lt"/>
                          <a:ea typeface="+mn-ea"/>
                          <a:cs typeface="+mn-cs"/>
                        </a:rPr>
                        <a:t>en Psicología </a:t>
                      </a:r>
                      <a:r>
                        <a:rPr lang="es-VE" sz="1400" kern="1200" dirty="0" smtClean="0">
                          <a:solidFill>
                            <a:schemeClr val="tx1"/>
                          </a:solidFill>
                          <a:latin typeface="+mn-lt"/>
                          <a:ea typeface="+mn-ea"/>
                          <a:cs typeface="+mn-cs"/>
                        </a:rPr>
                        <a:t>y ciencias afines.</a:t>
                      </a:r>
                    </a:p>
                    <a:p>
                      <a:pPr marL="182563" indent="-182563" algn="just">
                        <a:buFont typeface="Arial" pitchFamily="34" charset="0"/>
                        <a:buNone/>
                      </a:pPr>
                      <a:endParaRPr lang="es-VE" sz="1400" kern="1200" dirty="0" smtClean="0">
                        <a:solidFill>
                          <a:schemeClr val="dk1"/>
                        </a:solidFill>
                        <a:latin typeface="+mn-lt"/>
                        <a:ea typeface="+mn-ea"/>
                        <a:cs typeface="+mn-cs"/>
                      </a:endParaRPr>
                    </a:p>
                    <a:p>
                      <a:pPr marL="182563" indent="-182563" algn="just">
                        <a:buFont typeface="Arial" pitchFamily="34" charset="0"/>
                        <a:buChar char="•"/>
                      </a:pPr>
                      <a:r>
                        <a:rPr lang="es-VE" sz="1400" kern="1200" dirty="0" smtClean="0">
                          <a:solidFill>
                            <a:schemeClr val="dk1"/>
                          </a:solidFill>
                          <a:latin typeface="+mn-lt"/>
                          <a:ea typeface="+mn-ea"/>
                          <a:cs typeface="+mn-cs"/>
                        </a:rPr>
                        <a:t> Incrementar la calidad del documento y de la colección.</a:t>
                      </a:r>
                      <a:endParaRPr lang="es-VE" sz="1400" u="sng" dirty="0"/>
                    </a:p>
                  </a:txBody>
                  <a:tcPr/>
                </a:tc>
                <a:tc>
                  <a:txBody>
                    <a:bodyPr/>
                    <a:lstStyle/>
                    <a:p>
                      <a:pPr marL="182563" marR="0" indent="-182563" algn="ctr" defTabSz="914400" rtl="0" eaLnBrk="1" fontAlgn="auto" latinLnBrk="0" hangingPunct="1">
                        <a:lnSpc>
                          <a:spcPct val="100000"/>
                        </a:lnSpc>
                        <a:spcBef>
                          <a:spcPts val="0"/>
                        </a:spcBef>
                        <a:spcAft>
                          <a:spcPts val="0"/>
                        </a:spcAft>
                        <a:buClrTx/>
                        <a:buSzTx/>
                        <a:buFont typeface="Arial" pitchFamily="34" charset="0"/>
                        <a:buNone/>
                        <a:tabLst/>
                        <a:defRPr/>
                      </a:pPr>
                      <a:r>
                        <a:rPr lang="es-VE" sz="1400" u="sng" dirty="0" smtClean="0"/>
                        <a:t>Tipos</a:t>
                      </a:r>
                    </a:p>
                    <a:p>
                      <a:pPr marL="182563" indent="-182563" algn="ctr">
                        <a:buFont typeface="Arial" pitchFamily="34" charset="0"/>
                        <a:buNone/>
                      </a:pPr>
                      <a:endParaRPr lang="es-VE" sz="1400" dirty="0" smtClean="0"/>
                    </a:p>
                    <a:p>
                      <a:pPr marL="182563" indent="-182563" algn="l">
                        <a:buFont typeface="Arial" pitchFamily="34" charset="0"/>
                        <a:buChar char="•"/>
                      </a:pPr>
                      <a:r>
                        <a:rPr lang="es-VE" sz="1400" dirty="0" smtClean="0"/>
                        <a:t>Compra</a:t>
                      </a:r>
                    </a:p>
                    <a:p>
                      <a:pPr marL="182563" indent="-182563" algn="l">
                        <a:buFont typeface="Arial" pitchFamily="34" charset="0"/>
                        <a:buChar char="•"/>
                      </a:pPr>
                      <a:endParaRPr lang="es-VE" sz="1400" dirty="0" smtClean="0"/>
                    </a:p>
                    <a:p>
                      <a:pPr marL="182563" indent="-182563" algn="l">
                        <a:buFont typeface="Arial" pitchFamily="34" charset="0"/>
                        <a:buChar char="•"/>
                      </a:pPr>
                      <a:r>
                        <a:rPr lang="es-VE" sz="1400" dirty="0" smtClean="0"/>
                        <a:t>Canje</a:t>
                      </a:r>
                    </a:p>
                    <a:p>
                      <a:pPr marL="182563" indent="-182563" algn="l">
                        <a:buFont typeface="Arial" pitchFamily="34" charset="0"/>
                        <a:buChar char="•"/>
                      </a:pPr>
                      <a:endParaRPr lang="es-VE" sz="1400" dirty="0" smtClean="0"/>
                    </a:p>
                    <a:p>
                      <a:pPr marL="182563" indent="-182563" algn="l">
                        <a:buFont typeface="Arial" pitchFamily="34" charset="0"/>
                        <a:buChar char="•"/>
                      </a:pPr>
                      <a:r>
                        <a:rPr lang="es-VE" sz="1400" dirty="0" smtClean="0"/>
                        <a:t>Donaciones</a:t>
                      </a:r>
                      <a:endParaRPr lang="es-VE" sz="1400" dirty="0"/>
                    </a:p>
                  </a:txBody>
                  <a:tcPr/>
                </a:tc>
                <a:tc>
                  <a:txBody>
                    <a:bodyPr/>
                    <a:lstStyle/>
                    <a:p>
                      <a:pPr algn="ctr"/>
                      <a:r>
                        <a:rPr lang="es-VE" sz="1400" u="sng" dirty="0" smtClean="0"/>
                        <a:t>Métodos</a:t>
                      </a:r>
                      <a:r>
                        <a:rPr lang="es-VE" sz="1400" dirty="0" smtClean="0"/>
                        <a:t> </a:t>
                      </a:r>
                    </a:p>
                    <a:p>
                      <a:endParaRPr lang="es-VE" sz="1400" dirty="0" smtClean="0"/>
                    </a:p>
                    <a:p>
                      <a:pPr marL="182563" indent="-182563">
                        <a:buFont typeface="Arial" pitchFamily="34" charset="0"/>
                        <a:buChar char="•"/>
                      </a:pPr>
                      <a:r>
                        <a:rPr lang="es-VE" sz="1400" dirty="0" smtClean="0"/>
                        <a:t> Cuantitativos</a:t>
                      </a:r>
                    </a:p>
                    <a:p>
                      <a:pPr marL="182563" indent="-182563">
                        <a:buFont typeface="Arial" pitchFamily="34" charset="0"/>
                        <a:buChar char="•"/>
                      </a:pPr>
                      <a:endParaRPr lang="es-VE" sz="1400" dirty="0" smtClean="0"/>
                    </a:p>
                    <a:p>
                      <a:pPr marL="182563" indent="-182563">
                        <a:buFont typeface="Arial" pitchFamily="34" charset="0"/>
                        <a:buChar char="•"/>
                      </a:pPr>
                      <a:r>
                        <a:rPr lang="es-VE" sz="1400" dirty="0" smtClean="0"/>
                        <a:t>Cualitativos</a:t>
                      </a:r>
                    </a:p>
                    <a:p>
                      <a:pPr marL="182563" indent="-182563">
                        <a:buFont typeface="Arial" pitchFamily="34" charset="0"/>
                        <a:buChar char="•"/>
                      </a:pPr>
                      <a:endParaRPr lang="es-VE" sz="1400" dirty="0" smtClean="0"/>
                    </a:p>
                    <a:p>
                      <a:pPr marL="182563" indent="-182563">
                        <a:buFont typeface="Arial" pitchFamily="34" charset="0"/>
                        <a:buChar char="•"/>
                      </a:pPr>
                      <a:r>
                        <a:rPr lang="es-VE" sz="1400" dirty="0" smtClean="0"/>
                        <a:t>Análisis de uso</a:t>
                      </a:r>
                    </a:p>
                    <a:p>
                      <a:pPr marL="182563" indent="-182563">
                        <a:buFont typeface="Arial" pitchFamily="34" charset="0"/>
                        <a:buChar char="•"/>
                      </a:pPr>
                      <a:endParaRPr lang="es-VE" sz="1400" dirty="0" smtClean="0"/>
                    </a:p>
                    <a:p>
                      <a:pPr marL="182563" indent="-182563">
                        <a:buFont typeface="Arial" pitchFamily="34" charset="0"/>
                        <a:buChar char="•"/>
                      </a:pPr>
                      <a:r>
                        <a:rPr lang="es-VE" sz="1400" dirty="0" smtClean="0"/>
                        <a:t>Frecuencia de evaluación</a:t>
                      </a:r>
                      <a:endParaRPr lang="es-VE" sz="1400" dirty="0"/>
                    </a:p>
                  </a:txBody>
                  <a:tcPr/>
                </a:tc>
                <a:tc>
                  <a:txBody>
                    <a:bodyPr/>
                    <a:lstStyle/>
                    <a:p>
                      <a:pPr algn="ctr"/>
                      <a:r>
                        <a:rPr lang="es-VE" sz="1400" u="sng" dirty="0" smtClean="0"/>
                        <a:t>Criterios</a:t>
                      </a:r>
                      <a:endParaRPr lang="es-VE" sz="1400" dirty="0" smtClean="0"/>
                    </a:p>
                    <a:p>
                      <a:endParaRPr lang="es-VE" sz="1400" dirty="0" smtClean="0"/>
                    </a:p>
                    <a:p>
                      <a:pPr marL="182563" indent="-182563">
                        <a:lnSpc>
                          <a:spcPct val="150000"/>
                        </a:lnSpc>
                        <a:buFont typeface="Arial" pitchFamily="34" charset="0"/>
                        <a:buChar char="•"/>
                      </a:pPr>
                      <a:r>
                        <a:rPr lang="es-ES" sz="1400" b="0" kern="1200" dirty="0" smtClean="0">
                          <a:solidFill>
                            <a:schemeClr val="dk1"/>
                          </a:solidFill>
                          <a:latin typeface="+mn-lt"/>
                          <a:ea typeface="+mn-ea"/>
                          <a:cs typeface="+mn-cs"/>
                        </a:rPr>
                        <a:t>Obsolescencia</a:t>
                      </a:r>
                      <a:endParaRPr lang="es-VE" sz="1400" b="0" kern="1200" dirty="0" smtClean="0">
                        <a:solidFill>
                          <a:schemeClr val="dk1"/>
                        </a:solidFill>
                        <a:latin typeface="+mn-lt"/>
                        <a:ea typeface="+mn-ea"/>
                        <a:cs typeface="+mn-cs"/>
                      </a:endParaRPr>
                    </a:p>
                    <a:p>
                      <a:pPr marL="182563" indent="-182563">
                        <a:lnSpc>
                          <a:spcPct val="150000"/>
                        </a:lnSpc>
                        <a:buFont typeface="Arial" pitchFamily="34" charset="0"/>
                        <a:buChar char="•"/>
                      </a:pPr>
                      <a:r>
                        <a:rPr lang="es-ES" sz="1400" b="0" kern="1200" dirty="0" smtClean="0">
                          <a:solidFill>
                            <a:schemeClr val="dk1"/>
                          </a:solidFill>
                          <a:latin typeface="+mn-lt"/>
                          <a:ea typeface="+mn-ea"/>
                          <a:cs typeface="+mn-cs"/>
                        </a:rPr>
                        <a:t>Actualidad</a:t>
                      </a:r>
                      <a:endParaRPr lang="es-VE" sz="1400" b="0" kern="1200" dirty="0" smtClean="0">
                        <a:solidFill>
                          <a:schemeClr val="dk1"/>
                        </a:solidFill>
                        <a:latin typeface="+mn-lt"/>
                        <a:ea typeface="+mn-ea"/>
                        <a:cs typeface="+mn-cs"/>
                      </a:endParaRPr>
                    </a:p>
                    <a:p>
                      <a:pPr marL="182563" indent="-182563">
                        <a:lnSpc>
                          <a:spcPct val="150000"/>
                        </a:lnSpc>
                        <a:buFont typeface="Arial" pitchFamily="34" charset="0"/>
                        <a:buChar char="•"/>
                      </a:pPr>
                      <a:r>
                        <a:rPr lang="es-ES" sz="1400" b="0" kern="1200" dirty="0" smtClean="0">
                          <a:solidFill>
                            <a:schemeClr val="dk1"/>
                          </a:solidFill>
                          <a:latin typeface="+mn-lt"/>
                          <a:ea typeface="+mn-ea"/>
                          <a:cs typeface="+mn-cs"/>
                        </a:rPr>
                        <a:t>Espacio Físico</a:t>
                      </a:r>
                      <a:endParaRPr lang="es-VE" sz="1400" b="0" kern="1200" dirty="0" smtClean="0">
                        <a:solidFill>
                          <a:schemeClr val="dk1"/>
                        </a:solidFill>
                        <a:latin typeface="+mn-lt"/>
                        <a:ea typeface="+mn-ea"/>
                        <a:cs typeface="+mn-cs"/>
                      </a:endParaRPr>
                    </a:p>
                    <a:p>
                      <a:pPr marL="182563" indent="-182563">
                        <a:lnSpc>
                          <a:spcPct val="150000"/>
                        </a:lnSpc>
                        <a:buFont typeface="Arial" pitchFamily="34" charset="0"/>
                        <a:buChar char="•"/>
                      </a:pPr>
                      <a:r>
                        <a:rPr lang="es-ES" sz="1400" b="0" kern="1200" dirty="0" smtClean="0">
                          <a:solidFill>
                            <a:schemeClr val="dk1"/>
                          </a:solidFill>
                          <a:latin typeface="+mn-lt"/>
                          <a:ea typeface="+mn-ea"/>
                          <a:cs typeface="+mn-cs"/>
                        </a:rPr>
                        <a:t>Autoridad</a:t>
                      </a:r>
                      <a:endParaRPr lang="es-VE" sz="1400" b="0" kern="1200" dirty="0" smtClean="0">
                        <a:solidFill>
                          <a:schemeClr val="dk1"/>
                        </a:solidFill>
                        <a:latin typeface="+mn-lt"/>
                        <a:ea typeface="+mn-ea"/>
                        <a:cs typeface="+mn-cs"/>
                      </a:endParaRPr>
                    </a:p>
                    <a:p>
                      <a:pPr marL="182563" indent="-182563">
                        <a:lnSpc>
                          <a:spcPct val="150000"/>
                        </a:lnSpc>
                        <a:buFont typeface="Arial" pitchFamily="34" charset="0"/>
                        <a:buChar char="•"/>
                      </a:pPr>
                      <a:r>
                        <a:rPr lang="es-ES" sz="1400" b="0" kern="1200" dirty="0" smtClean="0">
                          <a:solidFill>
                            <a:schemeClr val="dk1"/>
                          </a:solidFill>
                          <a:latin typeface="+mn-lt"/>
                          <a:ea typeface="+mn-ea"/>
                          <a:cs typeface="+mn-cs"/>
                        </a:rPr>
                        <a:t>Idioma</a:t>
                      </a:r>
                      <a:endParaRPr lang="es-VE" sz="1400" b="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VE" sz="1400" u="sng" dirty="0" smtClean="0"/>
                        <a:t>Criterios</a:t>
                      </a:r>
                      <a:endParaRPr lang="es-VE" sz="1400" dirty="0" smtClean="0"/>
                    </a:p>
                    <a:p>
                      <a:pPr algn="just"/>
                      <a:endParaRPr lang="es-VE" sz="1400" b="0" kern="1200" dirty="0" smtClean="0">
                        <a:solidFill>
                          <a:schemeClr val="dk1"/>
                        </a:solidFill>
                        <a:latin typeface="+mn-lt"/>
                        <a:ea typeface="+mn-ea"/>
                        <a:cs typeface="+mn-cs"/>
                      </a:endParaRPr>
                    </a:p>
                    <a:p>
                      <a:pPr marL="182563" indent="-182563" algn="just">
                        <a:buFont typeface="Arial" pitchFamily="34" charset="0"/>
                        <a:buChar char="•"/>
                      </a:pPr>
                      <a:r>
                        <a:rPr lang="es-VE" sz="1400" b="0" kern="1200" dirty="0" smtClean="0">
                          <a:solidFill>
                            <a:schemeClr val="dk1"/>
                          </a:solidFill>
                          <a:latin typeface="+mn-lt"/>
                          <a:ea typeface="+mn-ea"/>
                          <a:cs typeface="+mn-cs"/>
                        </a:rPr>
                        <a:t>Preservación de la colección</a:t>
                      </a:r>
                    </a:p>
                    <a:p>
                      <a:pPr marL="182563" indent="-182563" algn="just">
                        <a:buFont typeface="Arial" pitchFamily="34" charset="0"/>
                        <a:buChar char="•"/>
                      </a:pPr>
                      <a:endParaRPr lang="es-VE" sz="1400" b="0" kern="1200" dirty="0" smtClean="0">
                        <a:solidFill>
                          <a:schemeClr val="dk1"/>
                        </a:solidFill>
                        <a:latin typeface="+mn-lt"/>
                        <a:ea typeface="+mn-ea"/>
                        <a:cs typeface="+mn-cs"/>
                      </a:endParaRPr>
                    </a:p>
                    <a:p>
                      <a:pPr marL="182563" indent="-182563" algn="just">
                        <a:buFont typeface="Arial" pitchFamily="34" charset="0"/>
                        <a:buChar char="•"/>
                      </a:pPr>
                      <a:r>
                        <a:rPr lang="es-VE" sz="1400" b="0" kern="1200" dirty="0" smtClean="0">
                          <a:solidFill>
                            <a:schemeClr val="dk1"/>
                          </a:solidFill>
                          <a:latin typeface="+mn-lt"/>
                          <a:ea typeface="+mn-ea"/>
                          <a:cs typeface="+mn-cs"/>
                        </a:rPr>
                        <a:t>Conservar los materiales</a:t>
                      </a:r>
                    </a:p>
                    <a:p>
                      <a:pPr algn="just"/>
                      <a:endParaRPr lang="es-VE" dirty="0"/>
                    </a:p>
                  </a:txBody>
                  <a:tcPr/>
                </a:tc>
              </a:tr>
            </a:tbl>
          </a:graphicData>
        </a:graphic>
      </p:graphicFrame>
      <p:sp>
        <p:nvSpPr>
          <p:cNvPr id="26" name="25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17</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redondeado"/>
          <p:cNvSpPr/>
          <p:nvPr/>
        </p:nvSpPr>
        <p:spPr>
          <a:xfrm>
            <a:off x="2786050" y="5000636"/>
            <a:ext cx="5357850" cy="1143008"/>
          </a:xfrm>
          <a:prstGeom prst="roundRect">
            <a:avLst/>
          </a:prstGeom>
          <a:solidFill>
            <a:srgbClr val="33CCCC"/>
          </a:solidFill>
          <a:ln>
            <a:solidFill>
              <a:srgbClr val="33CCCC"/>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 sz="1400" b="1" dirty="0" smtClean="0">
                <a:effectLst>
                  <a:outerShdw blurRad="38100" dist="38100" dir="2700000" algn="tl">
                    <a:srgbClr val="000000">
                      <a:alpha val="43137"/>
                    </a:srgbClr>
                  </a:outerShdw>
                </a:effectLst>
              </a:rPr>
              <a:t>Los </a:t>
            </a:r>
            <a:r>
              <a:rPr lang="es-ES" sz="1400" b="1" dirty="0">
                <a:effectLst>
                  <a:outerShdw blurRad="38100" dist="38100" dir="2700000" algn="tl">
                    <a:srgbClr val="000000">
                      <a:alpha val="43137"/>
                    </a:srgbClr>
                  </a:outerShdw>
                </a:effectLst>
              </a:rPr>
              <a:t>usuarios desconocen los sistemas de búsqueda y consulta bibliográfica</a:t>
            </a:r>
            <a:endParaRPr lang="es-VE" sz="1400" b="1" dirty="0">
              <a:effectLst>
                <a:outerShdw blurRad="38100" dist="38100" dir="2700000" algn="tl">
                  <a:srgbClr val="000000">
                    <a:alpha val="43137"/>
                  </a:srgbClr>
                </a:outerShdw>
              </a:effectLst>
            </a:endParaRPr>
          </a:p>
        </p:txBody>
      </p:sp>
      <p:sp>
        <p:nvSpPr>
          <p:cNvPr id="26" name="25 Rectángulo redondeado"/>
          <p:cNvSpPr/>
          <p:nvPr/>
        </p:nvSpPr>
        <p:spPr>
          <a:xfrm>
            <a:off x="2214546" y="4143380"/>
            <a:ext cx="5357850" cy="107157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 sz="1400" b="1" dirty="0" smtClean="0">
                <a:effectLst>
                  <a:outerShdw blurRad="38100" dist="38100" dir="2700000" algn="tl">
                    <a:srgbClr val="000000">
                      <a:alpha val="43137"/>
                    </a:srgbClr>
                  </a:outerShdw>
                </a:effectLst>
              </a:rPr>
              <a:t>Se debe </a:t>
            </a:r>
            <a:r>
              <a:rPr lang="es-ES" sz="1400" b="1" dirty="0">
                <a:effectLst>
                  <a:outerShdw blurRad="38100" dist="38100" dir="2700000" algn="tl">
                    <a:srgbClr val="000000">
                      <a:alpha val="43137"/>
                    </a:srgbClr>
                  </a:outerShdw>
                </a:effectLst>
              </a:rPr>
              <a:t>ofrecer acceso en línea para sus productos más representativos y en su específica área de investigación</a:t>
            </a:r>
            <a:endParaRPr lang="es-VE" sz="1400" b="1" dirty="0">
              <a:effectLst>
                <a:outerShdw blurRad="38100" dist="38100" dir="2700000" algn="tl">
                  <a:srgbClr val="000000">
                    <a:alpha val="43137"/>
                  </a:srgbClr>
                </a:outerShdw>
              </a:effectLst>
            </a:endParaRPr>
          </a:p>
        </p:txBody>
      </p:sp>
      <p:sp>
        <p:nvSpPr>
          <p:cNvPr id="24" name="23 Rectángulo redondeado"/>
          <p:cNvSpPr/>
          <p:nvPr/>
        </p:nvSpPr>
        <p:spPr>
          <a:xfrm>
            <a:off x="1571604" y="3286124"/>
            <a:ext cx="5643602" cy="107157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 sz="1400" b="1" dirty="0" smtClean="0">
                <a:effectLst>
                  <a:outerShdw blurRad="38100" dist="38100" dir="2700000" algn="tl">
                    <a:srgbClr val="000000">
                      <a:alpha val="43137"/>
                    </a:srgbClr>
                  </a:outerShdw>
                </a:effectLst>
              </a:rPr>
              <a:t>No </a:t>
            </a:r>
            <a:r>
              <a:rPr lang="es-ES" sz="1400" b="1" dirty="0">
                <a:effectLst>
                  <a:outerShdw blurRad="38100" dist="38100" dir="2700000" algn="tl">
                    <a:srgbClr val="000000">
                      <a:alpha val="43137"/>
                    </a:srgbClr>
                  </a:outerShdw>
                </a:effectLst>
              </a:rPr>
              <a:t>se realiza ningún tipo de promoción hacia áreas de posible interés del fondo documental</a:t>
            </a:r>
            <a:endParaRPr lang="es-VE" sz="1400" b="1" dirty="0">
              <a:effectLst>
                <a:outerShdw blurRad="38100" dist="38100" dir="2700000" algn="tl">
                  <a:srgbClr val="000000">
                    <a:alpha val="43137"/>
                  </a:srgbClr>
                </a:outerShdw>
              </a:effectLst>
            </a:endParaRPr>
          </a:p>
        </p:txBody>
      </p:sp>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8. Conclusiones</a:t>
            </a:r>
            <a:endParaRPr lang="es-VE" b="1" dirty="0">
              <a:effectLst>
                <a:outerShdw blurRad="38100" dist="38100" dir="2700000" algn="tl">
                  <a:srgbClr val="000000">
                    <a:alpha val="43137"/>
                  </a:srgbClr>
                </a:outerShdw>
              </a:effectLst>
              <a:latin typeface="+mj-lt"/>
            </a:endParaRPr>
          </a:p>
        </p:txBody>
      </p:sp>
      <p:sp>
        <p:nvSpPr>
          <p:cNvPr id="23" name="22 Rectángulo redondeado"/>
          <p:cNvSpPr/>
          <p:nvPr/>
        </p:nvSpPr>
        <p:spPr>
          <a:xfrm>
            <a:off x="1071538" y="2500306"/>
            <a:ext cx="5572164" cy="1000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VE" sz="1600" b="1" dirty="0" smtClean="0"/>
              <a:t> </a:t>
            </a:r>
            <a:r>
              <a:rPr lang="es-ES" sz="1400" b="1" dirty="0"/>
              <a:t>la colección no proporciona la información necesaria para el mínimo desarrollo de sus actividades académicas</a:t>
            </a:r>
            <a:endParaRPr lang="es-VE" sz="1400" b="1" dirty="0"/>
          </a:p>
        </p:txBody>
      </p:sp>
      <p:sp>
        <p:nvSpPr>
          <p:cNvPr id="25" name="24 Rectángulo redondeado"/>
          <p:cNvSpPr/>
          <p:nvPr/>
        </p:nvSpPr>
        <p:spPr>
          <a:xfrm>
            <a:off x="500034" y="1500174"/>
            <a:ext cx="5715040" cy="1071570"/>
          </a:xfrm>
          <a:prstGeom prst="roundRect">
            <a:avLst/>
          </a:prstGeom>
          <a:solidFill>
            <a:srgbClr val="33CCCC"/>
          </a:solidFill>
          <a:ln>
            <a:solidFill>
              <a:srgbClr val="33CCCC"/>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s-ES" sz="1400" b="1" dirty="0" smtClean="0">
                <a:effectLst>
                  <a:outerShdw blurRad="38100" dist="38100" dir="2700000" algn="tl">
                    <a:srgbClr val="000000">
                      <a:alpha val="43137"/>
                    </a:srgbClr>
                  </a:outerShdw>
                </a:effectLst>
              </a:rPr>
              <a:t>Es de suma importancia que </a:t>
            </a:r>
            <a:r>
              <a:rPr lang="es-ES" sz="1400" b="1" dirty="0">
                <a:effectLst>
                  <a:outerShdw blurRad="38100" dist="38100" dir="2700000" algn="tl">
                    <a:srgbClr val="000000">
                      <a:alpha val="43137"/>
                    </a:srgbClr>
                  </a:outerShdw>
                </a:effectLst>
              </a:rPr>
              <a:t>la Unidad de Servicios de Información “</a:t>
            </a:r>
            <a:r>
              <a:rPr lang="es-ES" sz="1400" b="1" dirty="0" err="1">
                <a:effectLst>
                  <a:outerShdw blurRad="38100" dist="38100" dir="2700000" algn="tl">
                    <a:srgbClr val="000000">
                      <a:alpha val="43137"/>
                    </a:srgbClr>
                  </a:outerShdw>
                </a:effectLst>
              </a:rPr>
              <a:t>Belarmino</a:t>
            </a:r>
            <a:r>
              <a:rPr lang="es-ES" sz="1400" b="1" dirty="0">
                <a:effectLst>
                  <a:outerShdw blurRad="38100" dist="38100" dir="2700000" algn="tl">
                    <a:srgbClr val="000000">
                      <a:alpha val="43137"/>
                    </a:srgbClr>
                  </a:outerShdw>
                </a:effectLst>
              </a:rPr>
              <a:t> Lares” cuente con políticas de desarrollo de colecciones, que faciliten la toma de decisiones con respecto al mantenimiento y actualización de los recursos bibliográficos de la Biblioteca</a:t>
            </a:r>
            <a:endParaRPr lang="es-VE" sz="1400" b="1" dirty="0">
              <a:effectLst>
                <a:outerShdw blurRad="38100" dist="38100" dir="2700000" algn="tl">
                  <a:srgbClr val="000000">
                    <a:alpha val="43137"/>
                  </a:srgbClr>
                </a:outerShdw>
              </a:effectLst>
            </a:endParaRPr>
          </a:p>
        </p:txBody>
      </p:sp>
      <p:sp>
        <p:nvSpPr>
          <p:cNvPr id="30" name="29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18</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9. Recomendaciones</a:t>
            </a:r>
            <a:endParaRPr lang="es-VE" b="1" dirty="0">
              <a:effectLst>
                <a:outerShdw blurRad="38100" dist="38100" dir="2700000" algn="tl">
                  <a:srgbClr val="000000">
                    <a:alpha val="43137"/>
                  </a:srgbClr>
                </a:outerShdw>
              </a:effectLst>
              <a:latin typeface="+mj-lt"/>
            </a:endParaRPr>
          </a:p>
        </p:txBody>
      </p:sp>
      <p:sp>
        <p:nvSpPr>
          <p:cNvPr id="14" name="13 Rectángulo redondeado"/>
          <p:cNvSpPr/>
          <p:nvPr/>
        </p:nvSpPr>
        <p:spPr>
          <a:xfrm>
            <a:off x="571472" y="980728"/>
            <a:ext cx="7715304" cy="5112568"/>
          </a:xfrm>
          <a:prstGeom prst="roundRect">
            <a:avLst/>
          </a:prstGeom>
          <a:ln>
            <a:solidFill>
              <a:srgbClr val="66FFFF"/>
            </a:solidFill>
          </a:ln>
        </p:spPr>
        <p:style>
          <a:lnRef idx="2">
            <a:schemeClr val="accent1"/>
          </a:lnRef>
          <a:fillRef idx="1">
            <a:schemeClr val="lt1"/>
          </a:fillRef>
          <a:effectRef idx="0">
            <a:schemeClr val="accent1"/>
          </a:effectRef>
          <a:fontRef idx="minor">
            <a:schemeClr val="dk1"/>
          </a:fontRef>
        </p:style>
        <p:txBody>
          <a:bodyPr rtlCol="0" anchor="t"/>
          <a:lstStyle/>
          <a:p>
            <a:pPr marL="269875" lvl="0" indent="-269875" algn="just">
              <a:buFont typeface="Arial" pitchFamily="34" charset="0"/>
              <a:buChar char="•"/>
            </a:pPr>
            <a:r>
              <a:rPr lang="es-ES" sz="1600" dirty="0"/>
              <a:t>Aplicar las políticas de desarrollo de colecciones para fortalecer el servicio de información y contar con colecciones actualizadas y pertinentes con las necesidades e intereses de los </a:t>
            </a:r>
            <a:r>
              <a:rPr lang="es-ES" sz="1600" dirty="0" smtClean="0"/>
              <a:t>usuarios.</a:t>
            </a:r>
          </a:p>
          <a:p>
            <a:pPr marL="269875" lvl="0" indent="-269875" algn="just"/>
            <a:endParaRPr lang="es-VE" sz="1600" dirty="0" smtClean="0"/>
          </a:p>
          <a:p>
            <a:pPr marL="269875" lvl="0" indent="-269875" algn="just">
              <a:buFont typeface="Arial" pitchFamily="34" charset="0"/>
              <a:buChar char="•"/>
            </a:pPr>
            <a:r>
              <a:rPr lang="es-ES" sz="1600" dirty="0" smtClean="0"/>
              <a:t>Solicitar </a:t>
            </a:r>
            <a:r>
              <a:rPr lang="es-ES" sz="1600" dirty="0"/>
              <a:t>al departamento de Recursos Humanos de la Facultad de Humanidades y Educación la contratación de personal profesional en el área de Bibliotecología, esto con la finalidad de planificar, organizar, administrar y distribuir el gran volumen de trabajo existente en la unidad. </a:t>
            </a:r>
            <a:endParaRPr lang="es-ES" sz="1600" dirty="0" smtClean="0"/>
          </a:p>
          <a:p>
            <a:pPr marL="269875" lvl="0" indent="-269875" algn="just"/>
            <a:endParaRPr lang="es-VE" sz="1600" dirty="0" smtClean="0"/>
          </a:p>
          <a:p>
            <a:pPr marL="269875" lvl="0" indent="-269875" algn="just">
              <a:buFont typeface="Arial" pitchFamily="34" charset="0"/>
              <a:buChar char="•"/>
            </a:pPr>
            <a:r>
              <a:rPr lang="es-ES" sz="1600" dirty="0" smtClean="0"/>
              <a:t>Debe </a:t>
            </a:r>
            <a:r>
              <a:rPr lang="es-ES" sz="1600" dirty="0"/>
              <a:t>asignarse las labores de Director de la USI a un profesional del área de la Bibliotecología para que de forma normalizada coordine la sección de procesos </a:t>
            </a:r>
            <a:r>
              <a:rPr lang="es-ES" sz="1600" dirty="0" smtClean="0"/>
              <a:t>técnicos</a:t>
            </a:r>
            <a:r>
              <a:rPr lang="es-ES" sz="1600" dirty="0" smtClean="0"/>
              <a:t>.</a:t>
            </a:r>
          </a:p>
          <a:p>
            <a:pPr marL="269875" lvl="0" indent="-269875" algn="just">
              <a:buFont typeface="Arial" pitchFamily="34" charset="0"/>
              <a:buChar char="•"/>
            </a:pPr>
            <a:endParaRPr lang="es-ES" sz="1600" dirty="0" smtClean="0"/>
          </a:p>
          <a:p>
            <a:pPr marL="269875" lvl="0" indent="-269875" algn="just">
              <a:buFont typeface="Arial" pitchFamily="34" charset="0"/>
              <a:buChar char="•"/>
            </a:pPr>
            <a:r>
              <a:rPr lang="es-ES" sz="1600" dirty="0" smtClean="0"/>
              <a:t>La Escuela de Bibliotecológica y Archivología debe involucrarse en el desarrollo de políticas y procesos de normalización de las Bibliotecas de la Facultad.</a:t>
            </a:r>
            <a:endParaRPr lang="es-ES" sz="1600" dirty="0"/>
          </a:p>
          <a:p>
            <a:pPr marL="269875" lvl="0" indent="-269875" algn="just">
              <a:buFont typeface="Arial" pitchFamily="34" charset="0"/>
              <a:buChar char="•"/>
            </a:pPr>
            <a:endParaRPr lang="es-VE" sz="1600" dirty="0" smtClean="0"/>
          </a:p>
          <a:p>
            <a:pPr marL="269875" lvl="0" indent="-269875" algn="just">
              <a:buFont typeface="Arial" pitchFamily="34" charset="0"/>
              <a:buChar char="•"/>
            </a:pPr>
            <a:r>
              <a:rPr lang="es-ES" sz="1600" dirty="0" smtClean="0"/>
              <a:t>Se </a:t>
            </a:r>
            <a:r>
              <a:rPr lang="es-ES" sz="1600" dirty="0"/>
              <a:t>recomienda un estudio de usuarios periódicamente (1 vez al año) al igual que el empleo de un buzón de sugerencias y recomendaciones, esto con la finalidad de estimular la participación de los usuarios en expresar sus inquietudes.</a:t>
            </a:r>
            <a:endParaRPr lang="es-VE" sz="1600" dirty="0"/>
          </a:p>
          <a:p>
            <a:pPr algn="ctr"/>
            <a:endParaRPr lang="es-VE" dirty="0"/>
          </a:p>
        </p:txBody>
      </p:sp>
      <p:pic>
        <p:nvPicPr>
          <p:cNvPr id="80898" name="Picture 2" descr="Resultado de imagen para recomendaciones png"/>
          <p:cNvPicPr>
            <a:picLocks noChangeAspect="1" noChangeArrowheads="1"/>
          </p:cNvPicPr>
          <p:nvPr/>
        </p:nvPicPr>
        <p:blipFill>
          <a:blip r:embed="rId3"/>
          <a:srcRect/>
          <a:stretch>
            <a:fillRect/>
          </a:stretch>
        </p:blipFill>
        <p:spPr bwMode="auto">
          <a:xfrm rot="442523">
            <a:off x="7822123" y="5328251"/>
            <a:ext cx="1401034" cy="1364303"/>
          </a:xfrm>
          <a:prstGeom prst="rect">
            <a:avLst/>
          </a:prstGeom>
          <a:noFill/>
        </p:spPr>
      </p:pic>
      <p:sp>
        <p:nvSpPr>
          <p:cNvPr id="19" name="18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19</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CONTENIDO</a:t>
            </a:r>
            <a:endParaRPr lang="es-VE" b="1" dirty="0">
              <a:effectLst>
                <a:outerShdw blurRad="38100" dist="38100" dir="2700000" algn="tl">
                  <a:srgbClr val="000000">
                    <a:alpha val="43137"/>
                  </a:srgbClr>
                </a:outerShdw>
              </a:effectLst>
              <a:latin typeface="+mj-lt"/>
            </a:endParaRPr>
          </a:p>
        </p:txBody>
      </p:sp>
      <p:sp>
        <p:nvSpPr>
          <p:cNvPr id="19" name="18 CuadroTexto"/>
          <p:cNvSpPr txBox="1"/>
          <p:nvPr/>
        </p:nvSpPr>
        <p:spPr>
          <a:xfrm>
            <a:off x="571472" y="1214422"/>
            <a:ext cx="7929618" cy="5016758"/>
          </a:xfrm>
          <a:prstGeom prst="rect">
            <a:avLst/>
          </a:prstGeom>
          <a:noFill/>
        </p:spPr>
        <p:txBody>
          <a:bodyPr wrap="square" rtlCol="0">
            <a:spAutoFit/>
          </a:bodyPr>
          <a:lstStyle/>
          <a:p>
            <a:pPr marL="342900" indent="-342900">
              <a:lnSpc>
                <a:spcPct val="200000"/>
              </a:lnSpc>
              <a:buFont typeface="+mj-lt"/>
              <a:buAutoNum type="arabicPeriod"/>
              <a:tabLst>
                <a:tab pos="7353300" algn="l"/>
                <a:tab pos="7440613" algn="l"/>
              </a:tabLst>
            </a:pPr>
            <a:r>
              <a:rPr lang="es-VE" sz="1600" dirty="0" smtClean="0"/>
              <a:t>Planteamiento del problema………………………………………………………………………………..       3</a:t>
            </a:r>
          </a:p>
          <a:p>
            <a:pPr marL="342900" indent="-342900">
              <a:lnSpc>
                <a:spcPct val="200000"/>
              </a:lnSpc>
              <a:buFont typeface="+mj-lt"/>
              <a:buAutoNum type="arabicPeriod"/>
            </a:pPr>
            <a:r>
              <a:rPr lang="es-VE" sz="1600" dirty="0" smtClean="0"/>
              <a:t>Objetivos………..…………………………………………………………………………………………………..        4</a:t>
            </a:r>
          </a:p>
          <a:p>
            <a:pPr marL="342900" indent="-342900">
              <a:lnSpc>
                <a:spcPct val="200000"/>
              </a:lnSpc>
              <a:buFont typeface="+mj-lt"/>
              <a:buAutoNum type="arabicPeriod"/>
              <a:tabLst>
                <a:tab pos="7353300" algn="l"/>
              </a:tabLst>
            </a:pPr>
            <a:r>
              <a:rPr lang="es-VE" sz="1600" dirty="0" smtClean="0"/>
              <a:t>Antecedentes………………………………………………………………………………………………………        5</a:t>
            </a:r>
          </a:p>
          <a:p>
            <a:pPr marL="342900" indent="-342900">
              <a:lnSpc>
                <a:spcPct val="200000"/>
              </a:lnSpc>
              <a:buFont typeface="+mj-lt"/>
              <a:buAutoNum type="arabicPeriod"/>
            </a:pPr>
            <a:r>
              <a:rPr lang="es-VE" sz="1600" dirty="0" smtClean="0"/>
              <a:t>Bases Teóricas………………………………………………………………………………………………………      7</a:t>
            </a:r>
          </a:p>
          <a:p>
            <a:pPr marL="342900" indent="-342900">
              <a:lnSpc>
                <a:spcPct val="200000"/>
              </a:lnSpc>
              <a:buFont typeface="+mj-lt"/>
              <a:buAutoNum type="arabicPeriod"/>
            </a:pPr>
            <a:r>
              <a:rPr lang="es-VE" sz="1600" dirty="0" smtClean="0"/>
              <a:t>Metodología utilizada………………………………………………………………………..…………………      9</a:t>
            </a:r>
          </a:p>
          <a:p>
            <a:pPr marL="342900" indent="-342900">
              <a:lnSpc>
                <a:spcPct val="200000"/>
              </a:lnSpc>
              <a:buFont typeface="+mj-lt"/>
              <a:buAutoNum type="arabicPeriod"/>
              <a:tabLst>
                <a:tab pos="7353300" algn="l"/>
              </a:tabLst>
            </a:pPr>
            <a:r>
              <a:rPr lang="es-VE" sz="1600" dirty="0" smtClean="0"/>
              <a:t>Análisis de resultados…………………………………………………………………………..………………     10</a:t>
            </a:r>
          </a:p>
          <a:p>
            <a:pPr marL="342900" indent="-342900">
              <a:lnSpc>
                <a:spcPct val="200000"/>
              </a:lnSpc>
              <a:buFont typeface="+mj-lt"/>
              <a:buAutoNum type="arabicPeriod"/>
              <a:tabLst>
                <a:tab pos="7353300" algn="l"/>
                <a:tab pos="7440613" algn="l"/>
              </a:tabLst>
            </a:pPr>
            <a:r>
              <a:rPr lang="es-VE" sz="1600" dirty="0" smtClean="0"/>
              <a:t>Propuesta……………………………………………………………………………………………………….……     16</a:t>
            </a:r>
          </a:p>
          <a:p>
            <a:pPr marL="342900" indent="-342900">
              <a:lnSpc>
                <a:spcPct val="200000"/>
              </a:lnSpc>
              <a:buFont typeface="+mj-lt"/>
              <a:buAutoNum type="arabicPeriod"/>
            </a:pPr>
            <a:r>
              <a:rPr lang="es-VE" sz="1600" dirty="0" smtClean="0"/>
              <a:t>Conclusiones……………………………………………………………………………………………..…………    18</a:t>
            </a:r>
          </a:p>
          <a:p>
            <a:pPr marL="342900" indent="-342900">
              <a:lnSpc>
                <a:spcPct val="200000"/>
              </a:lnSpc>
              <a:buFont typeface="+mj-lt"/>
              <a:buAutoNum type="arabicPeriod"/>
            </a:pPr>
            <a:r>
              <a:rPr lang="es-VE" sz="1600" dirty="0" smtClean="0"/>
              <a:t>Recomendaciones…………………………………………………………………..……………………………    19</a:t>
            </a:r>
          </a:p>
          <a:p>
            <a:pPr marL="342900" indent="-342900">
              <a:lnSpc>
                <a:spcPct val="200000"/>
              </a:lnSpc>
              <a:buFont typeface="+mj-lt"/>
              <a:buAutoNum type="arabicPeriod"/>
            </a:pPr>
            <a:r>
              <a:rPr lang="es-VE" sz="1600" dirty="0" smtClean="0"/>
              <a:t>Agradecimientos……………………………………………………………………….…………………………     21</a:t>
            </a:r>
            <a:endParaRPr lang="es-VE" sz="1600" dirty="0"/>
          </a:p>
        </p:txBody>
      </p:sp>
      <p:sp>
        <p:nvSpPr>
          <p:cNvPr id="23" name="22 Marcador de número de diapositiva"/>
          <p:cNvSpPr>
            <a:spLocks noGrp="1"/>
          </p:cNvSpPr>
          <p:nvPr>
            <p:ph type="sldNum" sz="quarter" idx="12"/>
          </p:nvPr>
        </p:nvSpPr>
        <p:spPr/>
        <p:txBody>
          <a:bodyPr/>
          <a:lstStyle/>
          <a:p>
            <a:fld id="{8D22C01E-9DDD-4B3D-B7A2-FF0C33CD27BE}" type="slidenum">
              <a:rPr lang="es-VE" smtClean="0"/>
              <a:t>2</a:t>
            </a:fld>
            <a:endParaRPr lang="es-V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9. Recomendaciones</a:t>
            </a:r>
            <a:endParaRPr lang="es-VE" b="1" dirty="0">
              <a:effectLst>
                <a:outerShdw blurRad="38100" dist="38100" dir="2700000" algn="tl">
                  <a:srgbClr val="000000">
                    <a:alpha val="43137"/>
                  </a:srgbClr>
                </a:outerShdw>
              </a:effectLst>
              <a:latin typeface="+mj-lt"/>
            </a:endParaRPr>
          </a:p>
        </p:txBody>
      </p:sp>
      <p:sp>
        <p:nvSpPr>
          <p:cNvPr id="14" name="13 Rectángulo redondeado"/>
          <p:cNvSpPr/>
          <p:nvPr/>
        </p:nvSpPr>
        <p:spPr>
          <a:xfrm>
            <a:off x="571472" y="1285860"/>
            <a:ext cx="7858180" cy="4357718"/>
          </a:xfrm>
          <a:prstGeom prst="roundRect">
            <a:avLst/>
          </a:prstGeom>
          <a:ln>
            <a:solidFill>
              <a:srgbClr val="66FFFF"/>
            </a:solidFill>
          </a:ln>
        </p:spPr>
        <p:style>
          <a:lnRef idx="2">
            <a:schemeClr val="accent1"/>
          </a:lnRef>
          <a:fillRef idx="1">
            <a:schemeClr val="lt1"/>
          </a:fillRef>
          <a:effectRef idx="0">
            <a:schemeClr val="accent1"/>
          </a:effectRef>
          <a:fontRef idx="minor">
            <a:schemeClr val="dk1"/>
          </a:fontRef>
        </p:style>
        <p:txBody>
          <a:bodyPr rtlCol="0" anchor="t"/>
          <a:lstStyle/>
          <a:p>
            <a:pPr marL="355600" lvl="0" indent="-355600" algn="just">
              <a:buFont typeface="Arial" pitchFamily="34" charset="0"/>
              <a:buChar char="•"/>
            </a:pPr>
            <a:r>
              <a:rPr lang="es-ES" sz="1600" dirty="0"/>
              <a:t>Diseñar programas de capacitación y adiestramiento para el personal que integra la </a:t>
            </a:r>
            <a:r>
              <a:rPr lang="es-ES" sz="1600" dirty="0" smtClean="0"/>
              <a:t>USIBL.</a:t>
            </a:r>
            <a:endParaRPr lang="es-VE" sz="1600" dirty="0" smtClean="0"/>
          </a:p>
          <a:p>
            <a:pPr marL="355600" lvl="0" indent="-355600" algn="just">
              <a:buFont typeface="Arial" pitchFamily="34" charset="0"/>
              <a:buChar char="•"/>
            </a:pPr>
            <a:endParaRPr lang="es-VE" sz="1600" dirty="0"/>
          </a:p>
          <a:p>
            <a:pPr marL="355600" lvl="0" indent="-355600" algn="just">
              <a:buFont typeface="Arial" pitchFamily="34" charset="0"/>
              <a:buChar char="•"/>
            </a:pPr>
            <a:r>
              <a:rPr lang="es-ES" sz="1600" dirty="0" smtClean="0"/>
              <a:t>Definir </a:t>
            </a:r>
            <a:r>
              <a:rPr lang="es-ES" sz="1600" dirty="0"/>
              <a:t>un plan de actualización de la plataforma tecnológica de la Biblioteca. </a:t>
            </a:r>
            <a:endParaRPr lang="es-VE" sz="1600" dirty="0" smtClean="0"/>
          </a:p>
          <a:p>
            <a:pPr marL="355600" lvl="0" indent="-355600" algn="just">
              <a:buFont typeface="Arial" pitchFamily="34" charset="0"/>
              <a:buChar char="•"/>
            </a:pPr>
            <a:endParaRPr lang="es-VE" sz="1600" dirty="0"/>
          </a:p>
          <a:p>
            <a:pPr marL="355600" lvl="0" indent="-355600" algn="just">
              <a:buFont typeface="Arial" pitchFamily="34" charset="0"/>
              <a:buChar char="•"/>
            </a:pPr>
            <a:r>
              <a:rPr lang="es-ES" sz="1600" dirty="0" smtClean="0"/>
              <a:t>Realizar </a:t>
            </a:r>
            <a:r>
              <a:rPr lang="es-ES" sz="1600" dirty="0"/>
              <a:t>jornadas de motivación al usuario y mercadeo de la unidad con respecto al uso de los servicios de la biblioteca, ya que muchos usuarios en su vida académica dentro de la FHE, nunca han utilizado los servicios de la USIBL.</a:t>
            </a:r>
            <a:endParaRPr lang="es-VE" sz="1600" dirty="0"/>
          </a:p>
          <a:p>
            <a:pPr algn="just"/>
            <a:endParaRPr lang="es-VE" dirty="0"/>
          </a:p>
        </p:txBody>
      </p:sp>
      <p:pic>
        <p:nvPicPr>
          <p:cNvPr id="84996" name="Picture 4" descr="Resultado de imagen para recomendaciones png"/>
          <p:cNvPicPr>
            <a:picLocks noChangeAspect="1" noChangeArrowheads="1"/>
          </p:cNvPicPr>
          <p:nvPr/>
        </p:nvPicPr>
        <p:blipFill>
          <a:blip r:embed="rId3"/>
          <a:srcRect/>
          <a:stretch>
            <a:fillRect/>
          </a:stretch>
        </p:blipFill>
        <p:spPr bwMode="auto">
          <a:xfrm rot="21179301">
            <a:off x="357158" y="4500570"/>
            <a:ext cx="3238500" cy="1905000"/>
          </a:xfrm>
          <a:prstGeom prst="rect">
            <a:avLst/>
          </a:prstGeom>
          <a:noFill/>
        </p:spPr>
      </p:pic>
      <p:sp>
        <p:nvSpPr>
          <p:cNvPr id="17" name="16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20</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8D22C01E-9DDD-4B3D-B7A2-FF0C33CD27BE}" type="slidenum">
              <a:rPr lang="es-VE" smtClean="0"/>
              <a:t>21</a:t>
            </a:fld>
            <a:endParaRPr lang="es-VE"/>
          </a:p>
        </p:txBody>
      </p:sp>
      <p:pic>
        <p:nvPicPr>
          <p:cNvPr id="1027" name="Picture 3" descr="C:\Users\Doris\Desktop\11880539_10207447171515441_2286460960693313755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60648"/>
            <a:ext cx="5558611" cy="34581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oris\Desktop\11863256_10207447170275410_8715082024092122337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3989842"/>
            <a:ext cx="4863769" cy="268939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oris\Desktop\11828715_10207447341039679_3804594245592033903_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765" y="3861048"/>
            <a:ext cx="3323861" cy="249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825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820731"/>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85794"/>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10. Agradecimientos</a:t>
            </a:r>
            <a:endParaRPr lang="es-VE" b="1" dirty="0">
              <a:effectLst>
                <a:outerShdw blurRad="38100" dist="38100" dir="2700000" algn="tl">
                  <a:srgbClr val="000000">
                    <a:alpha val="43137"/>
                  </a:srgbClr>
                </a:outerShdw>
              </a:effectLst>
              <a:latin typeface="+mj-lt"/>
            </a:endParaRPr>
          </a:p>
        </p:txBody>
      </p:sp>
      <p:sp>
        <p:nvSpPr>
          <p:cNvPr id="14" name="13 Rectángulo redondeado"/>
          <p:cNvSpPr/>
          <p:nvPr/>
        </p:nvSpPr>
        <p:spPr>
          <a:xfrm>
            <a:off x="571472" y="1285860"/>
            <a:ext cx="7858180" cy="4857784"/>
          </a:xfrm>
          <a:prstGeom prst="roundRect">
            <a:avLst/>
          </a:prstGeom>
          <a:ln>
            <a:solidFill>
              <a:srgbClr val="66FFFF"/>
            </a:solidFill>
          </a:ln>
        </p:spPr>
        <p:style>
          <a:lnRef idx="2">
            <a:schemeClr val="accent1"/>
          </a:lnRef>
          <a:fillRef idx="1">
            <a:schemeClr val="lt1"/>
          </a:fillRef>
          <a:effectRef idx="0">
            <a:schemeClr val="accent1"/>
          </a:effectRef>
          <a:fontRef idx="minor">
            <a:schemeClr val="dk1"/>
          </a:fontRef>
        </p:style>
        <p:txBody>
          <a:bodyPr rtlCol="0" anchor="t"/>
          <a:lstStyle/>
          <a:p>
            <a:pPr algn="just"/>
            <a:r>
              <a:rPr lang="es-VE" sz="1600" dirty="0"/>
              <a:t>A </a:t>
            </a:r>
            <a:r>
              <a:rPr lang="es-VE" sz="1600" dirty="0" smtClean="0"/>
              <a:t>Dios </a:t>
            </a:r>
            <a:r>
              <a:rPr lang="es-VE" sz="1600" dirty="0"/>
              <a:t>por sobre todas las cosas. Sin </a:t>
            </a:r>
            <a:r>
              <a:rPr lang="es-VE" sz="1600" dirty="0" smtClean="0"/>
              <a:t>Él nada.</a:t>
            </a:r>
          </a:p>
          <a:p>
            <a:pPr algn="just"/>
            <a:endParaRPr lang="es-VE" sz="1600" dirty="0" smtClean="0"/>
          </a:p>
          <a:p>
            <a:pPr algn="just"/>
            <a:r>
              <a:rPr lang="es-VE" sz="1600" dirty="0"/>
              <a:t>A mis hijos por llenarme a diario de su inmenso amor. </a:t>
            </a:r>
            <a:endParaRPr lang="es-VE" sz="1600" dirty="0" smtClean="0"/>
          </a:p>
          <a:p>
            <a:pPr algn="just"/>
            <a:endParaRPr lang="es-VE" sz="1600" dirty="0" smtClean="0"/>
          </a:p>
          <a:p>
            <a:pPr algn="just"/>
            <a:r>
              <a:rPr lang="es-VE" sz="1600" dirty="0" smtClean="0"/>
              <a:t>A </a:t>
            </a:r>
            <a:r>
              <a:rPr lang="es-VE" sz="1600" dirty="0"/>
              <a:t>mi tutora Prof. Xiomara </a:t>
            </a:r>
            <a:r>
              <a:rPr lang="es-VE" sz="1600" dirty="0" smtClean="0"/>
              <a:t>Jáyaro </a:t>
            </a:r>
            <a:r>
              <a:rPr lang="es-VE" sz="1600" dirty="0"/>
              <a:t>por compartir sus sabios conocimientos, profesionalismo y ser ejemplo de que a pesar de los tiempos "no tan buenos", no se desfallece ni abandonan las ideas de  </a:t>
            </a:r>
            <a:r>
              <a:rPr lang="es-VE" sz="1600" dirty="0" smtClean="0"/>
              <a:t>innovación, </a:t>
            </a:r>
            <a:r>
              <a:rPr lang="es-VE" sz="1600" dirty="0"/>
              <a:t>tecnología y modernidad que conlleva esta hermosa carrera.</a:t>
            </a:r>
          </a:p>
          <a:p>
            <a:pPr algn="just"/>
            <a:r>
              <a:rPr lang="es-VE" sz="1600" dirty="0"/>
              <a:t/>
            </a:r>
            <a:br>
              <a:rPr lang="es-VE" sz="1600" dirty="0"/>
            </a:br>
            <a:r>
              <a:rPr lang="es-VE" sz="1600" dirty="0" smtClean="0"/>
              <a:t>Al </a:t>
            </a:r>
            <a:r>
              <a:rPr lang="es-VE" sz="1600" dirty="0"/>
              <a:t>jurado.. </a:t>
            </a:r>
            <a:r>
              <a:rPr lang="es-VE" sz="1600" dirty="0" smtClean="0"/>
              <a:t>Profesores </a:t>
            </a:r>
            <a:r>
              <a:rPr lang="es-VE" sz="1600" dirty="0"/>
              <a:t>Solange Orta y Jesús Barrios, más que mentores, </a:t>
            </a:r>
            <a:r>
              <a:rPr lang="es-VE" sz="1600" dirty="0" smtClean="0"/>
              <a:t>amigos </a:t>
            </a:r>
            <a:r>
              <a:rPr lang="es-VE" sz="1600" dirty="0"/>
              <a:t>y </a:t>
            </a:r>
            <a:r>
              <a:rPr lang="es-VE" sz="1600" dirty="0" smtClean="0"/>
              <a:t>consejeros;  agradecida </a:t>
            </a:r>
            <a:r>
              <a:rPr lang="es-VE" sz="1600" dirty="0"/>
              <a:t>por el </a:t>
            </a:r>
            <a:r>
              <a:rPr lang="es-VE" sz="1600" dirty="0" smtClean="0"/>
              <a:t>estímulo </a:t>
            </a:r>
            <a:r>
              <a:rPr lang="es-VE" sz="1600" dirty="0"/>
              <a:t>y la perseverancia</a:t>
            </a:r>
            <a:r>
              <a:rPr lang="es-VE" sz="1600" dirty="0" smtClean="0"/>
              <a:t>.</a:t>
            </a:r>
          </a:p>
          <a:p>
            <a:pPr algn="just"/>
            <a:endParaRPr lang="es-VE" sz="1600" dirty="0"/>
          </a:p>
          <a:p>
            <a:pPr algn="just"/>
            <a:r>
              <a:rPr lang="es-VE" sz="1600" dirty="0"/>
              <a:t>A mis amigas, </a:t>
            </a:r>
            <a:r>
              <a:rPr lang="es-VE" sz="1600" dirty="0" smtClean="0"/>
              <a:t>hermanas </a:t>
            </a:r>
            <a:r>
              <a:rPr lang="es-VE" sz="1600" dirty="0"/>
              <a:t>de vida y el mejor equipo que pude soñar tener para apoyarnos </a:t>
            </a:r>
            <a:r>
              <a:rPr lang="es-VE" sz="1600" dirty="0" smtClean="0"/>
              <a:t> y </a:t>
            </a:r>
            <a:r>
              <a:rPr lang="es-VE" sz="1600" dirty="0"/>
              <a:t>alcanzar esta meta, siempre unidas. Mi agradecimiento y cariño eternos.</a:t>
            </a:r>
            <a:endParaRPr lang="es-VE" sz="1600" dirty="0" smtClean="0"/>
          </a:p>
          <a:p>
            <a:pPr algn="just"/>
            <a:endParaRPr lang="es-VE" sz="1600" dirty="0"/>
          </a:p>
          <a:p>
            <a:pPr algn="just"/>
            <a:r>
              <a:rPr lang="es-VE" sz="1600" dirty="0"/>
              <a:t>A todas las personas que no menciono aquí pero que de alguna forma apoyaron en el logro de esta </a:t>
            </a:r>
            <a:r>
              <a:rPr lang="es-VE" sz="1600" dirty="0" smtClean="0"/>
              <a:t>meta.</a:t>
            </a:r>
            <a:endParaRPr lang="es-VE" sz="1600" dirty="0"/>
          </a:p>
        </p:txBody>
      </p:sp>
      <p:pic>
        <p:nvPicPr>
          <p:cNvPr id="87042" name="Picture 2" descr="Resultado de imagen para agradecimientos png"/>
          <p:cNvPicPr>
            <a:picLocks noChangeAspect="1" noChangeArrowheads="1"/>
          </p:cNvPicPr>
          <p:nvPr/>
        </p:nvPicPr>
        <p:blipFill>
          <a:blip r:embed="rId3"/>
          <a:srcRect/>
          <a:stretch>
            <a:fillRect/>
          </a:stretch>
        </p:blipFill>
        <p:spPr bwMode="auto">
          <a:xfrm>
            <a:off x="5357818" y="5643578"/>
            <a:ext cx="2643205" cy="792962"/>
          </a:xfrm>
          <a:prstGeom prst="rect">
            <a:avLst/>
          </a:prstGeom>
          <a:noFill/>
        </p:spPr>
      </p:pic>
      <p:sp>
        <p:nvSpPr>
          <p:cNvPr id="15" name="14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22</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500034"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1. Planteamiento del problema</a:t>
            </a:r>
            <a:endParaRPr lang="es-VE" b="1" dirty="0">
              <a:effectLst>
                <a:outerShdw blurRad="38100" dist="38100" dir="2700000" algn="tl">
                  <a:srgbClr val="000000">
                    <a:alpha val="43137"/>
                  </a:srgbClr>
                </a:outerShdw>
              </a:effectLst>
              <a:latin typeface="+mj-lt"/>
            </a:endParaRPr>
          </a:p>
        </p:txBody>
      </p:sp>
      <p:pic>
        <p:nvPicPr>
          <p:cNvPr id="54274" name="Picture 2" descr="Resultado de imagen para problema png"/>
          <p:cNvPicPr>
            <a:picLocks noChangeAspect="1" noChangeArrowheads="1"/>
          </p:cNvPicPr>
          <p:nvPr/>
        </p:nvPicPr>
        <p:blipFill>
          <a:blip r:embed="rId3"/>
          <a:srcRect/>
          <a:stretch>
            <a:fillRect/>
          </a:stretch>
        </p:blipFill>
        <p:spPr bwMode="auto">
          <a:xfrm>
            <a:off x="285720" y="1856054"/>
            <a:ext cx="2071670" cy="2501640"/>
          </a:xfrm>
          <a:prstGeom prst="rect">
            <a:avLst/>
          </a:prstGeom>
          <a:noFill/>
        </p:spPr>
      </p:pic>
      <p:sp>
        <p:nvSpPr>
          <p:cNvPr id="9" name="8 Flecha derecha"/>
          <p:cNvSpPr/>
          <p:nvPr/>
        </p:nvSpPr>
        <p:spPr>
          <a:xfrm rot="593330">
            <a:off x="1966957" y="3194741"/>
            <a:ext cx="642942" cy="500066"/>
          </a:xfrm>
          <a:prstGeom prst="rightArrow">
            <a:avLst/>
          </a:prstGeom>
          <a:solidFill>
            <a:srgbClr val="009999"/>
          </a:solidFill>
          <a:ln>
            <a:solidFill>
              <a:srgbClr val="009999"/>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VE"/>
          </a:p>
        </p:txBody>
      </p:sp>
      <p:sp>
        <p:nvSpPr>
          <p:cNvPr id="10" name="9 CuadroTexto"/>
          <p:cNvSpPr txBox="1"/>
          <p:nvPr/>
        </p:nvSpPr>
        <p:spPr>
          <a:xfrm>
            <a:off x="5286380" y="1285860"/>
            <a:ext cx="3214710" cy="1477328"/>
          </a:xfrm>
          <a:prstGeom prst="rect">
            <a:avLst/>
          </a:prstGeom>
          <a:noFill/>
        </p:spPr>
        <p:txBody>
          <a:bodyPr wrap="square" rtlCol="0">
            <a:spAutoFit/>
          </a:bodyPr>
          <a:lstStyle/>
          <a:p>
            <a:pPr marL="182563" indent="-182563">
              <a:lnSpc>
                <a:spcPct val="150000"/>
              </a:lnSpc>
              <a:buFont typeface="Arial" pitchFamily="34" charset="0"/>
              <a:buChar char="•"/>
              <a:tabLst>
                <a:tab pos="182563" algn="l"/>
              </a:tabLst>
            </a:pPr>
            <a:r>
              <a:rPr lang="es-VE" sz="1600" b="1" dirty="0" smtClean="0">
                <a:effectLst>
                  <a:outerShdw blurRad="38100" dist="38100" dir="2700000" algn="tl">
                    <a:srgbClr val="000000">
                      <a:alpha val="43137"/>
                    </a:srgbClr>
                  </a:outerShdw>
                </a:effectLst>
              </a:rPr>
              <a:t>Innovación tecnológica.</a:t>
            </a:r>
          </a:p>
          <a:p>
            <a:pPr marL="182563" indent="-182563">
              <a:lnSpc>
                <a:spcPct val="150000"/>
              </a:lnSpc>
              <a:buFont typeface="Arial" pitchFamily="34" charset="0"/>
              <a:buChar char="•"/>
              <a:tabLst>
                <a:tab pos="182563" algn="l"/>
              </a:tabLst>
            </a:pPr>
            <a:r>
              <a:rPr lang="es-VE" sz="1600" b="1" dirty="0" smtClean="0">
                <a:effectLst>
                  <a:outerShdw blurRad="38100" dist="38100" dir="2700000" algn="tl">
                    <a:srgbClr val="000000">
                      <a:alpha val="43137"/>
                    </a:srgbClr>
                  </a:outerShdw>
                </a:effectLst>
              </a:rPr>
              <a:t>Modernidad bibliográfica.</a:t>
            </a:r>
          </a:p>
          <a:p>
            <a:pPr marL="182563" indent="-182563">
              <a:lnSpc>
                <a:spcPct val="150000"/>
              </a:lnSpc>
              <a:buFont typeface="Arial" pitchFamily="34" charset="0"/>
              <a:buChar char="•"/>
              <a:tabLst>
                <a:tab pos="182563" algn="l"/>
              </a:tabLst>
            </a:pPr>
            <a:r>
              <a:rPr lang="es-VE" sz="1600" b="1" dirty="0" smtClean="0">
                <a:effectLst>
                  <a:outerShdw blurRad="38100" dist="38100" dir="2700000" algn="tl">
                    <a:srgbClr val="000000">
                      <a:alpha val="43137"/>
                    </a:srgbClr>
                  </a:outerShdw>
                </a:effectLst>
              </a:rPr>
              <a:t>Competitividad. </a:t>
            </a:r>
          </a:p>
          <a:p>
            <a:endParaRPr lang="es-VE" b="1" dirty="0">
              <a:effectLst>
                <a:outerShdw blurRad="38100" dist="38100" dir="2700000" algn="tl">
                  <a:srgbClr val="000000">
                    <a:alpha val="43137"/>
                  </a:srgbClr>
                </a:outerShdw>
              </a:effectLst>
            </a:endParaRPr>
          </a:p>
        </p:txBody>
      </p:sp>
      <p:sp>
        <p:nvSpPr>
          <p:cNvPr id="14" name="13 Flecha derecha"/>
          <p:cNvSpPr/>
          <p:nvPr/>
        </p:nvSpPr>
        <p:spPr>
          <a:xfrm rot="20067190">
            <a:off x="1933753" y="2114429"/>
            <a:ext cx="642942" cy="500066"/>
          </a:xfrm>
          <a:prstGeom prst="rightArrow">
            <a:avLst/>
          </a:prstGeom>
          <a:solidFill>
            <a:srgbClr val="009999"/>
          </a:solidFill>
          <a:ln>
            <a:solidFill>
              <a:srgbClr val="009999"/>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VE"/>
          </a:p>
        </p:txBody>
      </p:sp>
      <p:sp>
        <p:nvSpPr>
          <p:cNvPr id="15" name="14 Rectángulo redondeado"/>
          <p:cNvSpPr/>
          <p:nvPr/>
        </p:nvSpPr>
        <p:spPr>
          <a:xfrm>
            <a:off x="2786050" y="1643050"/>
            <a:ext cx="2357454" cy="7143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Visión de los SI en la actualidad</a:t>
            </a:r>
            <a:endParaRPr lang="es-VE" sz="1600" b="1" dirty="0">
              <a:effectLst>
                <a:outerShdw blurRad="38100" dist="38100" dir="2700000" algn="tl">
                  <a:srgbClr val="000000">
                    <a:alpha val="43137"/>
                  </a:srgbClr>
                </a:outerShdw>
              </a:effectLst>
            </a:endParaRPr>
          </a:p>
        </p:txBody>
      </p:sp>
      <p:sp>
        <p:nvSpPr>
          <p:cNvPr id="17" name="16 Rectángulo redondeado"/>
          <p:cNvSpPr/>
          <p:nvPr/>
        </p:nvSpPr>
        <p:spPr>
          <a:xfrm>
            <a:off x="2786050" y="3286124"/>
            <a:ext cx="2428892" cy="71438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Realidad de la Biblioteca </a:t>
            </a:r>
            <a:r>
              <a:rPr lang="es-VE" sz="1600" b="1" dirty="0">
                <a:effectLst>
                  <a:outerShdw blurRad="38100" dist="38100" dir="2700000" algn="tl">
                    <a:srgbClr val="000000">
                      <a:alpha val="43137"/>
                    </a:srgbClr>
                  </a:outerShdw>
                </a:effectLst>
              </a:rPr>
              <a:t>“</a:t>
            </a:r>
            <a:r>
              <a:rPr lang="es-VE" sz="1600" b="1" dirty="0" err="1">
                <a:effectLst>
                  <a:outerShdw blurRad="38100" dist="38100" dir="2700000" algn="tl">
                    <a:srgbClr val="000000">
                      <a:alpha val="43137"/>
                    </a:srgbClr>
                  </a:outerShdw>
                </a:effectLst>
              </a:rPr>
              <a:t>Belarmino</a:t>
            </a:r>
            <a:r>
              <a:rPr lang="es-VE" sz="1600" b="1" dirty="0">
                <a:effectLst>
                  <a:outerShdw blurRad="38100" dist="38100" dir="2700000" algn="tl">
                    <a:srgbClr val="000000">
                      <a:alpha val="43137"/>
                    </a:srgbClr>
                  </a:outerShdw>
                </a:effectLst>
              </a:rPr>
              <a:t> Lares” </a:t>
            </a:r>
          </a:p>
        </p:txBody>
      </p:sp>
      <p:sp>
        <p:nvSpPr>
          <p:cNvPr id="19" name="18 CuadroTexto"/>
          <p:cNvSpPr txBox="1"/>
          <p:nvPr/>
        </p:nvSpPr>
        <p:spPr>
          <a:xfrm>
            <a:off x="5357818" y="3000372"/>
            <a:ext cx="2857520" cy="1477328"/>
          </a:xfrm>
          <a:prstGeom prst="rect">
            <a:avLst/>
          </a:prstGeom>
          <a:noFill/>
        </p:spPr>
        <p:txBody>
          <a:bodyPr wrap="square" rtlCol="0">
            <a:spAutoFit/>
          </a:bodyPr>
          <a:lstStyle/>
          <a:p>
            <a:pPr marL="182563" indent="-182563" algn="just">
              <a:lnSpc>
                <a:spcPct val="150000"/>
              </a:lnSpc>
              <a:buFont typeface="Arial" pitchFamily="34" charset="0"/>
              <a:buChar char="•"/>
              <a:tabLst>
                <a:tab pos="182563" algn="l"/>
              </a:tabLst>
            </a:pPr>
            <a:r>
              <a:rPr lang="es-VE" sz="1600" b="1" dirty="0" smtClean="0">
                <a:effectLst>
                  <a:outerShdw blurRad="38100" dist="38100" dir="2700000" algn="tl">
                    <a:srgbClr val="000000">
                      <a:alpha val="43137"/>
                    </a:srgbClr>
                  </a:outerShdw>
                </a:effectLst>
              </a:rPr>
              <a:t>Carencia de políticas y lineamientos en el desarrollo de colecciones.</a:t>
            </a:r>
          </a:p>
          <a:p>
            <a:endParaRPr lang="es-VE" b="1" dirty="0">
              <a:effectLst>
                <a:outerShdw blurRad="38100" dist="38100" dir="2700000" algn="tl">
                  <a:srgbClr val="000000">
                    <a:alpha val="43137"/>
                  </a:srgbClr>
                </a:outerShdw>
              </a:effectLst>
            </a:endParaRPr>
          </a:p>
        </p:txBody>
      </p:sp>
      <p:sp>
        <p:nvSpPr>
          <p:cNvPr id="22" name="21 Rectángulo redondeado"/>
          <p:cNvSpPr/>
          <p:nvPr/>
        </p:nvSpPr>
        <p:spPr>
          <a:xfrm>
            <a:off x="1285852" y="4929198"/>
            <a:ext cx="6572296" cy="785818"/>
          </a:xfrm>
          <a:prstGeom prst="roundRect">
            <a:avLst/>
          </a:prstGeom>
          <a:ln>
            <a:solidFill>
              <a:srgbClr val="009999"/>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VE" sz="1600" dirty="0" smtClean="0">
                <a:solidFill>
                  <a:schemeClr val="tx1"/>
                </a:solidFill>
              </a:rPr>
              <a:t>Falta de atención a  las necesidades de información </a:t>
            </a:r>
            <a:r>
              <a:rPr lang="es-VE" sz="1600" dirty="0" smtClean="0"/>
              <a:t>de la comunidad de la Escuela de Psicología de la Universidad Central de Venezuela. </a:t>
            </a:r>
            <a:endParaRPr lang="es-VE" sz="1600" dirty="0"/>
          </a:p>
        </p:txBody>
      </p:sp>
      <p:pic>
        <p:nvPicPr>
          <p:cNvPr id="54276" name="Picture 4" descr="Resultado de imagen para flechas curvas png"/>
          <p:cNvPicPr>
            <a:picLocks noChangeAspect="1" noChangeArrowheads="1"/>
          </p:cNvPicPr>
          <p:nvPr/>
        </p:nvPicPr>
        <p:blipFill>
          <a:blip r:embed="rId4" cstate="print"/>
          <a:srcRect/>
          <a:stretch>
            <a:fillRect/>
          </a:stretch>
        </p:blipFill>
        <p:spPr bwMode="auto">
          <a:xfrm rot="5963887">
            <a:off x="7746281" y="3994305"/>
            <a:ext cx="1490266" cy="747462"/>
          </a:xfrm>
          <a:prstGeom prst="rect">
            <a:avLst/>
          </a:prstGeom>
          <a:noFill/>
        </p:spPr>
      </p:pic>
      <p:sp>
        <p:nvSpPr>
          <p:cNvPr id="29" name="28 CuadroTexto"/>
          <p:cNvSpPr txBox="1"/>
          <p:nvPr/>
        </p:nvSpPr>
        <p:spPr>
          <a:xfrm>
            <a:off x="3643306" y="6429396"/>
            <a:ext cx="184731" cy="369332"/>
          </a:xfrm>
          <a:prstGeom prst="rect">
            <a:avLst/>
          </a:prstGeom>
          <a:noFill/>
        </p:spPr>
        <p:txBody>
          <a:bodyPr wrap="none" rtlCol="0">
            <a:spAutoFit/>
          </a:bodyPr>
          <a:lstStyle/>
          <a:p>
            <a:endParaRPr lang="es-VE" dirty="0"/>
          </a:p>
        </p:txBody>
      </p:sp>
      <p:sp>
        <p:nvSpPr>
          <p:cNvPr id="31" name="30 Rectángulo"/>
          <p:cNvSpPr/>
          <p:nvPr/>
        </p:nvSpPr>
        <p:spPr>
          <a:xfrm>
            <a:off x="88900" y="6524625"/>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3 </a:t>
            </a:r>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2. Objetivos </a:t>
            </a:r>
            <a:endParaRPr lang="es-VE" b="1" dirty="0">
              <a:effectLst>
                <a:outerShdw blurRad="38100" dist="38100" dir="2700000" algn="tl">
                  <a:srgbClr val="000000">
                    <a:alpha val="43137"/>
                  </a:srgbClr>
                </a:outerShdw>
              </a:effectLst>
              <a:latin typeface="+mj-lt"/>
            </a:endParaRPr>
          </a:p>
        </p:txBody>
      </p:sp>
      <p:sp>
        <p:nvSpPr>
          <p:cNvPr id="13" name="12 Rectángulo redondeado"/>
          <p:cNvSpPr/>
          <p:nvPr/>
        </p:nvSpPr>
        <p:spPr>
          <a:xfrm>
            <a:off x="1357290" y="1857364"/>
            <a:ext cx="7215238" cy="1071570"/>
          </a:xfrm>
          <a:prstGeom prst="roundRect">
            <a:avLst/>
          </a:prstGeom>
          <a:ln>
            <a:solidFill>
              <a:srgbClr val="66FFFF"/>
            </a:solidFill>
          </a:ln>
        </p:spPr>
        <p:style>
          <a:lnRef idx="2">
            <a:schemeClr val="accent1"/>
          </a:lnRef>
          <a:fillRef idx="1">
            <a:schemeClr val="lt1"/>
          </a:fillRef>
          <a:effectRef idx="0">
            <a:schemeClr val="accent1"/>
          </a:effectRef>
          <a:fontRef idx="minor">
            <a:schemeClr val="dk1"/>
          </a:fontRef>
        </p:style>
        <p:txBody>
          <a:bodyPr rtlCol="0" anchor="t"/>
          <a:lstStyle/>
          <a:p>
            <a:pPr lvl="0" algn="ctr"/>
            <a:r>
              <a:rPr lang="x-none" sz="1600"/>
              <a:t>Diseñ</a:t>
            </a:r>
            <a:r>
              <a:rPr lang="es-VE" sz="1600" dirty="0" err="1"/>
              <a:t>ar</a:t>
            </a:r>
            <a:r>
              <a:rPr lang="es-VE" sz="1600" dirty="0"/>
              <a:t> una</a:t>
            </a:r>
            <a:r>
              <a:rPr lang="x-none" sz="1600"/>
              <a:t> política de desarrollo de colecciones para la </a:t>
            </a:r>
            <a:r>
              <a:rPr lang="es-VE" sz="1600" dirty="0"/>
              <a:t>Unidad de Servicios de Información “</a:t>
            </a:r>
            <a:r>
              <a:rPr lang="es-VE" sz="1600" dirty="0" err="1"/>
              <a:t>Belarmino</a:t>
            </a:r>
            <a:r>
              <a:rPr lang="es-VE" sz="1600" dirty="0"/>
              <a:t> Lares” de la Escuela de Psicología de la </a:t>
            </a:r>
            <a:r>
              <a:rPr lang="x-none" sz="1600"/>
              <a:t>Facultad de Humanidades y Educación </a:t>
            </a:r>
            <a:r>
              <a:rPr lang="es-VE" sz="1600" dirty="0"/>
              <a:t>de la </a:t>
            </a:r>
            <a:r>
              <a:rPr lang="x-none" sz="1600"/>
              <a:t>Universidad Central de Venezuela</a:t>
            </a:r>
            <a:r>
              <a:rPr lang="es-VE" sz="1600" dirty="0"/>
              <a:t>.</a:t>
            </a:r>
          </a:p>
          <a:p>
            <a:pPr algn="ctr"/>
            <a:endParaRPr lang="es-VE" dirty="0"/>
          </a:p>
        </p:txBody>
      </p:sp>
      <p:sp>
        <p:nvSpPr>
          <p:cNvPr id="14" name="13 Rectángulo redondeado"/>
          <p:cNvSpPr/>
          <p:nvPr/>
        </p:nvSpPr>
        <p:spPr>
          <a:xfrm>
            <a:off x="1357290" y="3643314"/>
            <a:ext cx="7215238" cy="2357454"/>
          </a:xfrm>
          <a:prstGeom prst="roundRect">
            <a:avLst/>
          </a:prstGeom>
          <a:ln>
            <a:solidFill>
              <a:srgbClr val="66FFFF"/>
            </a:solidFill>
          </a:ln>
        </p:spPr>
        <p:style>
          <a:lnRef idx="2">
            <a:schemeClr val="accent1"/>
          </a:lnRef>
          <a:fillRef idx="1">
            <a:schemeClr val="lt1"/>
          </a:fillRef>
          <a:effectRef idx="0">
            <a:schemeClr val="accent1"/>
          </a:effectRef>
          <a:fontRef idx="minor">
            <a:schemeClr val="dk1"/>
          </a:fontRef>
        </p:style>
        <p:txBody>
          <a:bodyPr rtlCol="0" anchor="ctr"/>
          <a:lstStyle/>
          <a:p>
            <a:pPr marL="182563" lvl="0" indent="-182563" algn="just">
              <a:buFont typeface="Arial" pitchFamily="34" charset="0"/>
              <a:buChar char="•"/>
            </a:pPr>
            <a:r>
              <a:rPr lang="x-none" sz="1600"/>
              <a:t>Diagn</a:t>
            </a:r>
            <a:r>
              <a:rPr lang="es-VE" sz="1600" dirty="0"/>
              <a:t>o</a:t>
            </a:r>
            <a:r>
              <a:rPr lang="x-none" sz="1600"/>
              <a:t>sticar </a:t>
            </a:r>
            <a:r>
              <a:rPr lang="es-VE" sz="1600" dirty="0"/>
              <a:t>la situación de la colección de la Unidad de Servicios </a:t>
            </a:r>
            <a:r>
              <a:rPr lang="es-VE" sz="1600" dirty="0" smtClean="0"/>
              <a:t>de Información </a:t>
            </a:r>
            <a:r>
              <a:rPr lang="es-VE" sz="1600" dirty="0"/>
              <a:t>“</a:t>
            </a:r>
            <a:r>
              <a:rPr lang="es-VE" sz="1600" dirty="0" err="1"/>
              <a:t>Belarmino</a:t>
            </a:r>
            <a:r>
              <a:rPr lang="es-VE" sz="1600" dirty="0"/>
              <a:t> Lares” (USIBL) de la Escuela de Psicología, </a:t>
            </a:r>
            <a:r>
              <a:rPr lang="es-VE" sz="1600" dirty="0" smtClean="0"/>
              <a:t>FHE-UCV.</a:t>
            </a:r>
          </a:p>
          <a:p>
            <a:pPr marL="182563" lvl="0" indent="-182563" algn="just">
              <a:buFont typeface="Arial" pitchFamily="34" charset="0"/>
              <a:buChar char="•"/>
            </a:pPr>
            <a:endParaRPr lang="es-VE" sz="1600" dirty="0"/>
          </a:p>
          <a:p>
            <a:pPr marL="182563" lvl="0" indent="-182563" algn="just">
              <a:buFont typeface="Arial" pitchFamily="34" charset="0"/>
              <a:buChar char="•"/>
            </a:pPr>
            <a:r>
              <a:rPr lang="es-VE" sz="1600" dirty="0" smtClean="0"/>
              <a:t>Identificar </a:t>
            </a:r>
            <a:r>
              <a:rPr lang="es-VE" sz="1600" dirty="0"/>
              <a:t>las necesidades de información de los usuarios reales de la </a:t>
            </a:r>
            <a:r>
              <a:rPr lang="es-VE" sz="1600" dirty="0" smtClean="0"/>
              <a:t>USIBL.</a:t>
            </a:r>
          </a:p>
          <a:p>
            <a:pPr marL="182563" lvl="0" indent="-182563" algn="just">
              <a:buFont typeface="Arial" pitchFamily="34" charset="0"/>
              <a:buChar char="•"/>
            </a:pPr>
            <a:endParaRPr lang="es-VE" sz="1600" dirty="0"/>
          </a:p>
          <a:p>
            <a:pPr marL="182563" lvl="0" indent="-182563" algn="just">
              <a:buFont typeface="Arial" pitchFamily="34" charset="0"/>
              <a:buChar char="•"/>
            </a:pPr>
            <a:r>
              <a:rPr lang="es-VE" sz="1600" dirty="0" smtClean="0"/>
              <a:t>Definir </a:t>
            </a:r>
            <a:r>
              <a:rPr lang="es-VE" sz="1600" dirty="0"/>
              <a:t>los criterios para la política de desarrollo de colecciones de la USIBL.</a:t>
            </a:r>
          </a:p>
          <a:p>
            <a:pPr algn="just"/>
            <a:endParaRPr lang="es-VE" dirty="0"/>
          </a:p>
        </p:txBody>
      </p:sp>
      <p:sp>
        <p:nvSpPr>
          <p:cNvPr id="9" name="8 Rectángulo redondeado"/>
          <p:cNvSpPr/>
          <p:nvPr/>
        </p:nvSpPr>
        <p:spPr>
          <a:xfrm>
            <a:off x="214282" y="1500174"/>
            <a:ext cx="2286016" cy="428628"/>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s-VE" b="1" dirty="0" smtClean="0">
                <a:effectLst>
                  <a:outerShdw blurRad="38100" dist="38100" dir="2700000" algn="tl">
                    <a:srgbClr val="000000">
                      <a:alpha val="43137"/>
                    </a:srgbClr>
                  </a:outerShdw>
                </a:effectLst>
              </a:rPr>
              <a:t>General </a:t>
            </a:r>
            <a:endParaRPr lang="es-VE" b="1" dirty="0">
              <a:effectLst>
                <a:outerShdw blurRad="38100" dist="38100" dir="2700000" algn="tl">
                  <a:srgbClr val="000000">
                    <a:alpha val="43137"/>
                  </a:srgbClr>
                </a:outerShdw>
              </a:effectLst>
            </a:endParaRPr>
          </a:p>
        </p:txBody>
      </p:sp>
      <p:sp>
        <p:nvSpPr>
          <p:cNvPr id="12" name="11 Rectángulo redondeado"/>
          <p:cNvSpPr/>
          <p:nvPr/>
        </p:nvSpPr>
        <p:spPr>
          <a:xfrm>
            <a:off x="214282" y="3357562"/>
            <a:ext cx="2286016" cy="428628"/>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s-VE" b="1" dirty="0" smtClean="0">
                <a:effectLst>
                  <a:outerShdw blurRad="38100" dist="38100" dir="2700000" algn="tl">
                    <a:srgbClr val="000000">
                      <a:alpha val="43137"/>
                    </a:srgbClr>
                  </a:outerShdw>
                </a:effectLst>
              </a:rPr>
              <a:t>Específicos</a:t>
            </a:r>
            <a:endParaRPr lang="es-VE" b="1" dirty="0">
              <a:effectLst>
                <a:outerShdw blurRad="38100" dist="38100" dir="2700000" algn="tl">
                  <a:srgbClr val="000000">
                    <a:alpha val="43137"/>
                  </a:srgbClr>
                </a:outerShdw>
              </a:effectLst>
            </a:endParaRPr>
          </a:p>
        </p:txBody>
      </p:sp>
      <p:sp>
        <p:nvSpPr>
          <p:cNvPr id="19" name="18 Rectángulo"/>
          <p:cNvSpPr/>
          <p:nvPr/>
        </p:nvSpPr>
        <p:spPr>
          <a:xfrm>
            <a:off x="88900" y="6524625"/>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EC19ABB-AEC8-4F54-A021-1BF3DA0EF9F4}" type="slidenum">
              <a:rPr lang="es-ES_tradnl" sz="800" smtClean="0">
                <a:ln w="0"/>
                <a:effectLst>
                  <a:outerShdw blurRad="38100" dist="19050" dir="2700000" algn="tl" rotWithShape="0">
                    <a:schemeClr val="dk1">
                      <a:alpha val="40000"/>
                    </a:schemeClr>
                  </a:outerShdw>
                </a:effectLst>
                <a:latin typeface="+mn-lt"/>
              </a:rPr>
              <a:t>4</a:t>
            </a:fld>
            <a:r>
              <a:rPr lang="es-ES_tradnl" sz="800" dirty="0" smtClean="0">
                <a:ln w="0"/>
                <a:effectLst>
                  <a:outerShdw blurRad="38100" dist="19050" dir="2700000" algn="tl" rotWithShape="0">
                    <a:schemeClr val="dk1">
                      <a:alpha val="40000"/>
                    </a:schemeClr>
                  </a:outerShdw>
                </a:effectLst>
                <a:latin typeface="+mn-lt"/>
              </a:rPr>
              <a:t> </a:t>
            </a:r>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3"/>
          <a:srcRect/>
          <a:stretch>
            <a:fillRect/>
          </a:stretch>
        </p:blipFill>
        <p:spPr bwMode="auto">
          <a:xfrm>
            <a:off x="0" y="5429264"/>
            <a:ext cx="9144000" cy="1071547"/>
          </a:xfrm>
          <a:prstGeom prst="rect">
            <a:avLst/>
          </a:prstGeom>
          <a:noFill/>
          <a:ln w="9525">
            <a:noFill/>
            <a:miter lim="800000"/>
            <a:headEnd/>
            <a:tailEnd/>
          </a:ln>
          <a:effectLst/>
        </p:spPr>
      </p:pic>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3. Antecedentes </a:t>
            </a:r>
            <a:endParaRPr lang="es-VE" b="1" dirty="0">
              <a:effectLst>
                <a:outerShdw blurRad="38100" dist="38100" dir="2700000" algn="tl">
                  <a:srgbClr val="000000">
                    <a:alpha val="43137"/>
                  </a:srgbClr>
                </a:outerShdw>
              </a:effectLst>
              <a:latin typeface="+mj-lt"/>
            </a:endParaRPr>
          </a:p>
        </p:txBody>
      </p:sp>
      <p:graphicFrame>
        <p:nvGraphicFramePr>
          <p:cNvPr id="10" name="9 Diagrama"/>
          <p:cNvGraphicFramePr/>
          <p:nvPr>
            <p:extLst>
              <p:ext uri="{D42A27DB-BD31-4B8C-83A1-F6EECF244321}">
                <p14:modId xmlns:p14="http://schemas.microsoft.com/office/powerpoint/2010/main" val="2394207591"/>
              </p:ext>
            </p:extLst>
          </p:nvPr>
        </p:nvGraphicFramePr>
        <p:xfrm>
          <a:off x="285720" y="1714488"/>
          <a:ext cx="5000660" cy="33575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11 CuadroTexto"/>
          <p:cNvSpPr txBox="1"/>
          <p:nvPr/>
        </p:nvSpPr>
        <p:spPr>
          <a:xfrm>
            <a:off x="857224" y="1142984"/>
            <a:ext cx="3357586"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rPr>
              <a:t>Nacionales</a:t>
            </a:r>
            <a:endParaRPr lang="es-VE" b="1" dirty="0">
              <a:effectLst>
                <a:outerShdw blurRad="38100" dist="38100" dir="2700000" algn="tl">
                  <a:srgbClr val="000000">
                    <a:alpha val="43137"/>
                  </a:srgbClr>
                </a:outerShdw>
              </a:effectLst>
            </a:endParaRPr>
          </a:p>
        </p:txBody>
      </p:sp>
      <p:sp>
        <p:nvSpPr>
          <p:cNvPr id="13" name="12 CuadroTexto"/>
          <p:cNvSpPr txBox="1"/>
          <p:nvPr/>
        </p:nvSpPr>
        <p:spPr>
          <a:xfrm>
            <a:off x="5715008" y="1714488"/>
            <a:ext cx="3214710" cy="584775"/>
          </a:xfrm>
          <a:prstGeom prst="rect">
            <a:avLst/>
          </a:prstGeom>
          <a:noFill/>
        </p:spPr>
        <p:txBody>
          <a:bodyPr wrap="square" rtlCol="0">
            <a:spAutoFit/>
          </a:bodyPr>
          <a:lstStyle/>
          <a:p>
            <a:pPr algn="just"/>
            <a:r>
              <a:rPr lang="es-VE" sz="1600" dirty="0" smtClean="0"/>
              <a:t>Formulación de </a:t>
            </a:r>
            <a:r>
              <a:rPr lang="es-VE" sz="1600" dirty="0"/>
              <a:t>políticas de gestión para la </a:t>
            </a:r>
            <a:r>
              <a:rPr lang="es-VE" sz="1600" dirty="0" smtClean="0"/>
              <a:t>colección.</a:t>
            </a:r>
            <a:endParaRPr lang="es-VE" sz="1600" dirty="0"/>
          </a:p>
        </p:txBody>
      </p:sp>
      <p:sp>
        <p:nvSpPr>
          <p:cNvPr id="14" name="13 CuadroTexto"/>
          <p:cNvSpPr txBox="1"/>
          <p:nvPr/>
        </p:nvSpPr>
        <p:spPr>
          <a:xfrm>
            <a:off x="5715008" y="3214686"/>
            <a:ext cx="3214710" cy="2062103"/>
          </a:xfrm>
          <a:prstGeom prst="rect">
            <a:avLst/>
          </a:prstGeom>
          <a:noFill/>
        </p:spPr>
        <p:txBody>
          <a:bodyPr wrap="square" rtlCol="0">
            <a:spAutoFit/>
          </a:bodyPr>
          <a:lstStyle/>
          <a:p>
            <a:pPr algn="just"/>
            <a:r>
              <a:rPr lang="es-VE" sz="1600" dirty="0"/>
              <a:t>A</a:t>
            </a:r>
            <a:r>
              <a:rPr lang="es-VE" sz="1600" dirty="0" smtClean="0"/>
              <a:t>usencia </a:t>
            </a:r>
            <a:r>
              <a:rPr lang="es-VE" sz="1600" dirty="0"/>
              <a:t>de una </a:t>
            </a:r>
            <a:r>
              <a:rPr lang="es-VE" sz="1600" dirty="0" smtClean="0"/>
              <a:t>política </a:t>
            </a:r>
            <a:r>
              <a:rPr lang="es-VE" sz="1600" dirty="0"/>
              <a:t>que permita el desarrollo de colecciones del subsistema y la necesidad de diseñar métodos  estándar para el desarrollo de colecciones de las unidades de información, todo en función de agilizar los procesos bibliotecológicos</a:t>
            </a:r>
          </a:p>
        </p:txBody>
      </p:sp>
      <p:sp>
        <p:nvSpPr>
          <p:cNvPr id="15" name="14 Flecha derecha"/>
          <p:cNvSpPr/>
          <p:nvPr/>
        </p:nvSpPr>
        <p:spPr>
          <a:xfrm>
            <a:off x="5429256" y="2000240"/>
            <a:ext cx="214314" cy="214314"/>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s-VE"/>
          </a:p>
        </p:txBody>
      </p:sp>
      <p:sp>
        <p:nvSpPr>
          <p:cNvPr id="17" name="16 Flecha derecha"/>
          <p:cNvSpPr/>
          <p:nvPr/>
        </p:nvSpPr>
        <p:spPr>
          <a:xfrm>
            <a:off x="5429256" y="3929066"/>
            <a:ext cx="214314" cy="214314"/>
          </a:xfrm>
          <a:prstGeom prst="rightArrow">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s-VE"/>
          </a:p>
        </p:txBody>
      </p:sp>
      <p:sp>
        <p:nvSpPr>
          <p:cNvPr id="21" name="20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5</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3"/>
          <a:srcRect/>
          <a:stretch>
            <a:fillRect/>
          </a:stretch>
        </p:blipFill>
        <p:spPr bwMode="auto">
          <a:xfrm>
            <a:off x="0" y="5500702"/>
            <a:ext cx="9144000" cy="1071547"/>
          </a:xfrm>
          <a:prstGeom prst="rect">
            <a:avLst/>
          </a:prstGeom>
          <a:noFill/>
          <a:ln w="9525">
            <a:noFill/>
            <a:miter lim="800000"/>
            <a:headEnd/>
            <a:tailEnd/>
          </a:ln>
          <a:effectLst/>
        </p:spPr>
      </p:pic>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3. Antecedentes </a:t>
            </a:r>
            <a:endParaRPr lang="es-VE" b="1" dirty="0">
              <a:effectLst>
                <a:outerShdw blurRad="38100" dist="38100" dir="2700000" algn="tl">
                  <a:srgbClr val="000000">
                    <a:alpha val="43137"/>
                  </a:srgbClr>
                </a:outerShdw>
              </a:effectLst>
              <a:latin typeface="+mj-lt"/>
            </a:endParaRPr>
          </a:p>
        </p:txBody>
      </p:sp>
      <p:graphicFrame>
        <p:nvGraphicFramePr>
          <p:cNvPr id="10" name="9 Diagrama"/>
          <p:cNvGraphicFramePr/>
          <p:nvPr>
            <p:extLst>
              <p:ext uri="{D42A27DB-BD31-4B8C-83A1-F6EECF244321}">
                <p14:modId xmlns:p14="http://schemas.microsoft.com/office/powerpoint/2010/main" val="3321744521"/>
              </p:ext>
            </p:extLst>
          </p:nvPr>
        </p:nvGraphicFramePr>
        <p:xfrm>
          <a:off x="214282" y="1785926"/>
          <a:ext cx="5072098" cy="35719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11 CuadroTexto"/>
          <p:cNvSpPr txBox="1"/>
          <p:nvPr/>
        </p:nvSpPr>
        <p:spPr>
          <a:xfrm>
            <a:off x="785786" y="1214422"/>
            <a:ext cx="3357586"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rPr>
              <a:t>Internacionales</a:t>
            </a:r>
            <a:endParaRPr lang="es-VE" b="1" dirty="0">
              <a:effectLst>
                <a:outerShdw blurRad="38100" dist="38100" dir="2700000" algn="tl">
                  <a:srgbClr val="000000">
                    <a:alpha val="43137"/>
                  </a:srgbClr>
                </a:outerShdw>
              </a:effectLst>
            </a:endParaRPr>
          </a:p>
        </p:txBody>
      </p:sp>
      <p:sp>
        <p:nvSpPr>
          <p:cNvPr id="13" name="12 Rectángulo"/>
          <p:cNvSpPr/>
          <p:nvPr/>
        </p:nvSpPr>
        <p:spPr>
          <a:xfrm>
            <a:off x="5857884" y="1785926"/>
            <a:ext cx="3143272" cy="1323439"/>
          </a:xfrm>
          <a:prstGeom prst="rect">
            <a:avLst/>
          </a:prstGeom>
        </p:spPr>
        <p:txBody>
          <a:bodyPr wrap="square">
            <a:spAutoFit/>
          </a:bodyPr>
          <a:lstStyle/>
          <a:p>
            <a:pPr algn="just"/>
            <a:r>
              <a:rPr lang="es-VE" sz="1600" dirty="0"/>
              <a:t>Políticas de Desarrollo de Colecciones, principios generales y líneas directrices que guían la gestión de la colección de la </a:t>
            </a:r>
            <a:r>
              <a:rPr lang="es-VE" sz="1600" dirty="0" smtClean="0"/>
              <a:t>biblioteca.</a:t>
            </a:r>
            <a:endParaRPr lang="es-VE" sz="1600" dirty="0"/>
          </a:p>
        </p:txBody>
      </p:sp>
      <p:sp>
        <p:nvSpPr>
          <p:cNvPr id="14" name="13 Flecha derecha"/>
          <p:cNvSpPr/>
          <p:nvPr/>
        </p:nvSpPr>
        <p:spPr>
          <a:xfrm>
            <a:off x="5500694" y="2285992"/>
            <a:ext cx="214314" cy="214314"/>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s-VE"/>
          </a:p>
        </p:txBody>
      </p:sp>
      <p:sp>
        <p:nvSpPr>
          <p:cNvPr id="15" name="14 Rectángulo"/>
          <p:cNvSpPr/>
          <p:nvPr/>
        </p:nvSpPr>
        <p:spPr>
          <a:xfrm>
            <a:off x="5929322" y="3429000"/>
            <a:ext cx="3071834" cy="2092881"/>
          </a:xfrm>
          <a:prstGeom prst="rect">
            <a:avLst/>
          </a:prstGeom>
        </p:spPr>
        <p:txBody>
          <a:bodyPr wrap="square">
            <a:spAutoFit/>
          </a:bodyPr>
          <a:lstStyle/>
          <a:p>
            <a:pPr algn="just"/>
            <a:r>
              <a:rPr lang="es-VE" sz="1600" dirty="0" smtClean="0"/>
              <a:t>Apoyo en el diseño </a:t>
            </a:r>
            <a:r>
              <a:rPr lang="es-VE" sz="1600" dirty="0"/>
              <a:t>de nuevas bibliotecas universitarias, evaluación cualitativa y cuantitativa de las existentes, refleja pautas y características importantes a tomar en cuenta con respecto a la demanda de </a:t>
            </a:r>
            <a:r>
              <a:rPr lang="es-VE" sz="1600" dirty="0" smtClean="0"/>
              <a:t>información.</a:t>
            </a:r>
            <a:endParaRPr lang="es-VE" dirty="0"/>
          </a:p>
        </p:txBody>
      </p:sp>
      <p:sp>
        <p:nvSpPr>
          <p:cNvPr id="17" name="16 Flecha derecha"/>
          <p:cNvSpPr/>
          <p:nvPr/>
        </p:nvSpPr>
        <p:spPr>
          <a:xfrm>
            <a:off x="5500694" y="3929066"/>
            <a:ext cx="214314" cy="214314"/>
          </a:xfrm>
          <a:prstGeom prst="rightArrow">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s-VE"/>
          </a:p>
        </p:txBody>
      </p:sp>
      <p:sp>
        <p:nvSpPr>
          <p:cNvPr id="21" name="20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AF228D90-36DA-4BE6-A33E-43668ABF40EA}" type="slidenum">
              <a:rPr lang="es-ES_tradnl" sz="800" smtClean="0">
                <a:ln w="0"/>
                <a:effectLst>
                  <a:outerShdw blurRad="38100" dist="19050" dir="2700000" algn="tl" rotWithShape="0">
                    <a:schemeClr val="dk1">
                      <a:alpha val="40000"/>
                    </a:schemeClr>
                  </a:outerShdw>
                </a:effectLst>
                <a:latin typeface="+mn-lt"/>
              </a:rPr>
              <a:t>6</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74" y="1928802"/>
            <a:ext cx="364333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Colección</a:t>
            </a:r>
            <a:endParaRPr lang="es-VE" sz="1600" b="1" dirty="0">
              <a:effectLst>
                <a:outerShdw blurRad="38100" dist="38100" dir="2700000" algn="tl">
                  <a:srgbClr val="000000">
                    <a:alpha val="43137"/>
                  </a:srgbClr>
                </a:outerShdw>
              </a:effectLst>
            </a:endParaRPr>
          </a:p>
        </p:txBody>
      </p:sp>
      <p:sp>
        <p:nvSpPr>
          <p:cNvPr id="12" name="11 Rectángulo redondeado"/>
          <p:cNvSpPr/>
          <p:nvPr/>
        </p:nvSpPr>
        <p:spPr>
          <a:xfrm>
            <a:off x="2643174" y="2500306"/>
            <a:ext cx="3643338" cy="50006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Unidad de Servicio de Información</a:t>
            </a:r>
            <a:endParaRPr lang="es-VE" sz="1600" b="1" dirty="0">
              <a:effectLst>
                <a:outerShdw blurRad="38100" dist="38100" dir="2700000" algn="tl">
                  <a:srgbClr val="000000">
                    <a:alpha val="43137"/>
                  </a:srgbClr>
                </a:outerShdw>
              </a:effectLst>
            </a:endParaRPr>
          </a:p>
        </p:txBody>
      </p:sp>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4. Bases Teóricas</a:t>
            </a:r>
            <a:endParaRPr lang="es-VE" b="1" dirty="0">
              <a:effectLst>
                <a:outerShdw blurRad="38100" dist="38100" dir="2700000" algn="tl">
                  <a:srgbClr val="000000">
                    <a:alpha val="43137"/>
                  </a:srgbClr>
                </a:outerShdw>
              </a:effectLst>
              <a:latin typeface="+mj-lt"/>
            </a:endParaRPr>
          </a:p>
        </p:txBody>
      </p:sp>
      <p:sp>
        <p:nvSpPr>
          <p:cNvPr id="9" name="8 Rectángulo redondeado"/>
          <p:cNvSpPr/>
          <p:nvPr/>
        </p:nvSpPr>
        <p:spPr>
          <a:xfrm>
            <a:off x="2643174" y="1357298"/>
            <a:ext cx="3643338"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Bibliotecas Universitarias</a:t>
            </a:r>
            <a:endParaRPr lang="es-VE" sz="1600" b="1" dirty="0">
              <a:effectLst>
                <a:outerShdw blurRad="38100" dist="38100" dir="2700000" algn="tl">
                  <a:srgbClr val="000000">
                    <a:alpha val="43137"/>
                  </a:srgbClr>
                </a:outerShdw>
              </a:effectLst>
            </a:endParaRPr>
          </a:p>
        </p:txBody>
      </p:sp>
      <p:sp>
        <p:nvSpPr>
          <p:cNvPr id="13" name="12 Rectángulo redondeado"/>
          <p:cNvSpPr/>
          <p:nvPr/>
        </p:nvSpPr>
        <p:spPr>
          <a:xfrm>
            <a:off x="2643174" y="3071810"/>
            <a:ext cx="3643338"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Políticas para el desarrollo de colecciones</a:t>
            </a:r>
            <a:endParaRPr lang="es-VE" sz="1600" b="1" dirty="0">
              <a:effectLst>
                <a:outerShdw blurRad="38100" dist="38100" dir="2700000" algn="tl">
                  <a:srgbClr val="000000">
                    <a:alpha val="43137"/>
                  </a:srgbClr>
                </a:outerShdw>
              </a:effectLst>
            </a:endParaRPr>
          </a:p>
        </p:txBody>
      </p:sp>
      <p:sp>
        <p:nvSpPr>
          <p:cNvPr id="15" name="14 CuadroTexto"/>
          <p:cNvSpPr txBox="1"/>
          <p:nvPr/>
        </p:nvSpPr>
        <p:spPr>
          <a:xfrm>
            <a:off x="357158" y="2143116"/>
            <a:ext cx="1428760" cy="338554"/>
          </a:xfrm>
          <a:prstGeom prst="rect">
            <a:avLst/>
          </a:prstGeom>
          <a:noFill/>
        </p:spPr>
        <p:txBody>
          <a:bodyPr wrap="square" rtlCol="0">
            <a:spAutoFit/>
          </a:bodyPr>
          <a:lstStyle/>
          <a:p>
            <a:r>
              <a:rPr lang="es-VE" sz="1600" b="1" dirty="0" smtClean="0">
                <a:effectLst>
                  <a:outerShdw blurRad="38100" dist="38100" dir="2700000" algn="tl">
                    <a:srgbClr val="000000">
                      <a:alpha val="43137"/>
                    </a:srgbClr>
                  </a:outerShdw>
                </a:effectLst>
              </a:rPr>
              <a:t>Conceptuales</a:t>
            </a:r>
            <a:endParaRPr lang="es-VE" sz="1600" b="1" dirty="0">
              <a:effectLst>
                <a:outerShdw blurRad="38100" dist="38100" dir="2700000" algn="tl">
                  <a:srgbClr val="000000">
                    <a:alpha val="43137"/>
                  </a:srgbClr>
                </a:outerShdw>
              </a:effectLst>
            </a:endParaRPr>
          </a:p>
        </p:txBody>
      </p:sp>
      <p:sp>
        <p:nvSpPr>
          <p:cNvPr id="17" name="16 Flecha derecha"/>
          <p:cNvSpPr/>
          <p:nvPr/>
        </p:nvSpPr>
        <p:spPr>
          <a:xfrm>
            <a:off x="1857356" y="2071678"/>
            <a:ext cx="571504" cy="5000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VE"/>
          </a:p>
        </p:txBody>
      </p:sp>
      <p:sp>
        <p:nvSpPr>
          <p:cNvPr id="28" name="27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7</a:t>
            </a:fld>
            <a:endParaRPr lang="es-ES" sz="800" dirty="0">
              <a:ln w="0"/>
              <a:effectLst>
                <a:outerShdw blurRad="38100" dist="19050" dir="2700000" algn="tl" rotWithShape="0">
                  <a:schemeClr val="dk1">
                    <a:alpha val="40000"/>
                  </a:schemeClr>
                </a:outerShdw>
              </a:effectLst>
              <a:latin typeface="+mn-lt"/>
            </a:endParaRPr>
          </a:p>
        </p:txBody>
      </p:sp>
      <p:sp>
        <p:nvSpPr>
          <p:cNvPr id="29" name="28 Rectángulo"/>
          <p:cNvSpPr/>
          <p:nvPr/>
        </p:nvSpPr>
        <p:spPr>
          <a:xfrm>
            <a:off x="1428728" y="5000636"/>
            <a:ext cx="3000396" cy="57150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s-VE" dirty="0" err="1"/>
              <a:t>Orera</a:t>
            </a:r>
            <a:r>
              <a:rPr lang="es-VE" dirty="0"/>
              <a:t>, L (1996) </a:t>
            </a:r>
            <a:endParaRPr lang="es-VE" dirty="0"/>
          </a:p>
        </p:txBody>
      </p:sp>
      <p:sp>
        <p:nvSpPr>
          <p:cNvPr id="30" name="29 Rectángulo"/>
          <p:cNvSpPr/>
          <p:nvPr/>
        </p:nvSpPr>
        <p:spPr>
          <a:xfrm>
            <a:off x="4494807" y="3861048"/>
            <a:ext cx="3000396" cy="57606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VE" dirty="0" smtClean="0"/>
          </a:p>
          <a:p>
            <a:pPr algn="ctr"/>
            <a:r>
              <a:rPr lang="es-VE" dirty="0" smtClean="0"/>
              <a:t>IFLA / UNESCO</a:t>
            </a:r>
          </a:p>
          <a:p>
            <a:pPr algn="ctr"/>
            <a:endParaRPr lang="es-VE" dirty="0"/>
          </a:p>
        </p:txBody>
      </p:sp>
      <p:sp>
        <p:nvSpPr>
          <p:cNvPr id="31" name="30 Rectángulo"/>
          <p:cNvSpPr/>
          <p:nvPr/>
        </p:nvSpPr>
        <p:spPr>
          <a:xfrm>
            <a:off x="857224" y="4000504"/>
            <a:ext cx="3000396" cy="43660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VE" sz="1600" dirty="0" smtClean="0"/>
          </a:p>
          <a:p>
            <a:pPr algn="ctr"/>
            <a:r>
              <a:rPr lang="es-VE" sz="1600" dirty="0" smtClean="0"/>
              <a:t>Merlo </a:t>
            </a:r>
            <a:r>
              <a:rPr lang="es-VE" sz="1600" dirty="0"/>
              <a:t>Vega (2005)</a:t>
            </a:r>
          </a:p>
          <a:p>
            <a:pPr algn="ctr"/>
            <a:endParaRPr lang="es-VE" sz="1600" dirty="0"/>
          </a:p>
        </p:txBody>
      </p:sp>
      <p:sp>
        <p:nvSpPr>
          <p:cNvPr id="32" name="31 Rectángulo"/>
          <p:cNvSpPr/>
          <p:nvPr/>
        </p:nvSpPr>
        <p:spPr>
          <a:xfrm>
            <a:off x="5357818" y="4929198"/>
            <a:ext cx="3000396" cy="57150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VE" dirty="0" smtClean="0"/>
          </a:p>
          <a:p>
            <a:pPr algn="ctr"/>
            <a:r>
              <a:rPr lang="es-VE" dirty="0" err="1" smtClean="0"/>
              <a:t>Elsi</a:t>
            </a:r>
            <a:r>
              <a:rPr lang="es-VE" dirty="0" smtClean="0"/>
              <a:t> </a:t>
            </a:r>
            <a:r>
              <a:rPr lang="es-VE" dirty="0"/>
              <a:t>Jiménez (2004)</a:t>
            </a:r>
          </a:p>
          <a:p>
            <a:pPr algn="ctr"/>
            <a:endParaRPr lang="es-V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4. Bases Teóricas</a:t>
            </a:r>
            <a:endParaRPr lang="es-VE" b="1" dirty="0">
              <a:effectLst>
                <a:outerShdw blurRad="38100" dist="38100" dir="2700000" algn="tl">
                  <a:srgbClr val="000000">
                    <a:alpha val="43137"/>
                  </a:srgbClr>
                </a:outerShdw>
              </a:effectLst>
              <a:latin typeface="+mj-lt"/>
            </a:endParaRPr>
          </a:p>
        </p:txBody>
      </p:sp>
      <p:sp>
        <p:nvSpPr>
          <p:cNvPr id="19" name="18 CuadroTexto"/>
          <p:cNvSpPr txBox="1"/>
          <p:nvPr/>
        </p:nvSpPr>
        <p:spPr>
          <a:xfrm>
            <a:off x="500034" y="2071678"/>
            <a:ext cx="1428760" cy="338554"/>
          </a:xfrm>
          <a:prstGeom prst="rect">
            <a:avLst/>
          </a:prstGeom>
          <a:noFill/>
        </p:spPr>
        <p:txBody>
          <a:bodyPr wrap="square" rtlCol="0">
            <a:spAutoFit/>
          </a:bodyPr>
          <a:lstStyle/>
          <a:p>
            <a:r>
              <a:rPr lang="es-VE" sz="1600" b="1" dirty="0" smtClean="0">
                <a:effectLst>
                  <a:outerShdw blurRad="38100" dist="38100" dir="2700000" algn="tl">
                    <a:srgbClr val="000000">
                      <a:alpha val="43137"/>
                    </a:srgbClr>
                  </a:outerShdw>
                </a:effectLst>
              </a:rPr>
              <a:t>Institucionales</a:t>
            </a:r>
            <a:endParaRPr lang="es-VE" sz="1600" b="1" dirty="0">
              <a:effectLst>
                <a:outerShdw blurRad="38100" dist="38100" dir="2700000" algn="tl">
                  <a:srgbClr val="000000">
                    <a:alpha val="43137"/>
                  </a:srgbClr>
                </a:outerShdw>
              </a:effectLst>
            </a:endParaRPr>
          </a:p>
        </p:txBody>
      </p:sp>
      <p:sp>
        <p:nvSpPr>
          <p:cNvPr id="20" name="19 Flecha derecha"/>
          <p:cNvSpPr/>
          <p:nvPr/>
        </p:nvSpPr>
        <p:spPr>
          <a:xfrm>
            <a:off x="2214546" y="2000240"/>
            <a:ext cx="428628" cy="42862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VE"/>
          </a:p>
        </p:txBody>
      </p:sp>
      <p:sp>
        <p:nvSpPr>
          <p:cNvPr id="21" name="20 Rectángulo redondeado"/>
          <p:cNvSpPr/>
          <p:nvPr/>
        </p:nvSpPr>
        <p:spPr>
          <a:xfrm>
            <a:off x="3000364" y="1785926"/>
            <a:ext cx="364333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Misión</a:t>
            </a:r>
            <a:endParaRPr lang="es-VE" sz="1600" b="1" dirty="0">
              <a:effectLst>
                <a:outerShdw blurRad="38100" dist="38100" dir="2700000" algn="tl">
                  <a:srgbClr val="000000">
                    <a:alpha val="43137"/>
                  </a:srgbClr>
                </a:outerShdw>
              </a:effectLst>
            </a:endParaRPr>
          </a:p>
        </p:txBody>
      </p:sp>
      <p:sp>
        <p:nvSpPr>
          <p:cNvPr id="22" name="21 Rectángulo redondeado"/>
          <p:cNvSpPr/>
          <p:nvPr/>
        </p:nvSpPr>
        <p:spPr>
          <a:xfrm>
            <a:off x="3000364" y="2357430"/>
            <a:ext cx="3643338" cy="50006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Visión</a:t>
            </a:r>
            <a:endParaRPr lang="es-VE" sz="1600" b="1" dirty="0">
              <a:effectLst>
                <a:outerShdw blurRad="38100" dist="38100" dir="2700000" algn="tl">
                  <a:srgbClr val="000000">
                    <a:alpha val="43137"/>
                  </a:srgbClr>
                </a:outerShdw>
              </a:effectLst>
            </a:endParaRPr>
          </a:p>
        </p:txBody>
      </p:sp>
      <p:sp>
        <p:nvSpPr>
          <p:cNvPr id="23" name="22 Rectángulo redondeado"/>
          <p:cNvSpPr/>
          <p:nvPr/>
        </p:nvSpPr>
        <p:spPr>
          <a:xfrm>
            <a:off x="3000364" y="1214422"/>
            <a:ext cx="3643338"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Reseña Histórica</a:t>
            </a:r>
            <a:endParaRPr lang="es-VE" sz="1600" b="1" dirty="0">
              <a:effectLst>
                <a:outerShdw blurRad="38100" dist="38100" dir="2700000" algn="tl">
                  <a:srgbClr val="000000">
                    <a:alpha val="43137"/>
                  </a:srgbClr>
                </a:outerShdw>
              </a:effectLst>
            </a:endParaRPr>
          </a:p>
        </p:txBody>
      </p:sp>
      <p:sp>
        <p:nvSpPr>
          <p:cNvPr id="24" name="23 Rectángulo redondeado"/>
          <p:cNvSpPr/>
          <p:nvPr/>
        </p:nvSpPr>
        <p:spPr>
          <a:xfrm>
            <a:off x="3000364" y="2928934"/>
            <a:ext cx="3643338"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VE" sz="1600" b="1" dirty="0" smtClean="0">
                <a:effectLst>
                  <a:outerShdw blurRad="38100" dist="38100" dir="2700000" algn="tl">
                    <a:srgbClr val="000000">
                      <a:alpha val="43137"/>
                    </a:srgbClr>
                  </a:outerShdw>
                </a:effectLst>
              </a:rPr>
              <a:t>Valores</a:t>
            </a:r>
            <a:endParaRPr lang="es-VE" sz="1600" b="1" dirty="0">
              <a:effectLst>
                <a:outerShdw blurRad="38100" dist="38100" dir="2700000" algn="tl">
                  <a:srgbClr val="000000">
                    <a:alpha val="43137"/>
                  </a:srgbClr>
                </a:outerShdw>
              </a:effectLst>
            </a:endParaRPr>
          </a:p>
        </p:txBody>
      </p:sp>
      <p:pic>
        <p:nvPicPr>
          <p:cNvPr id="25" name="Picture 2" descr="Resultado de imagen para logo ucv png"/>
          <p:cNvPicPr>
            <a:picLocks noChangeAspect="1" noChangeArrowheads="1"/>
          </p:cNvPicPr>
          <p:nvPr/>
        </p:nvPicPr>
        <p:blipFill>
          <a:blip r:embed="rId3" cstate="print"/>
          <a:srcRect/>
          <a:stretch>
            <a:fillRect/>
          </a:stretch>
        </p:blipFill>
        <p:spPr bwMode="auto">
          <a:xfrm rot="204730">
            <a:off x="6385653" y="955837"/>
            <a:ext cx="941449" cy="958937"/>
          </a:xfrm>
          <a:prstGeom prst="rect">
            <a:avLst/>
          </a:prstGeom>
          <a:noFill/>
        </p:spPr>
      </p:pic>
      <p:cxnSp>
        <p:nvCxnSpPr>
          <p:cNvPr id="30" name="29 Conector recto"/>
          <p:cNvCxnSpPr/>
          <p:nvPr/>
        </p:nvCxnSpPr>
        <p:spPr>
          <a:xfrm rot="5400000">
            <a:off x="1393009"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sp>
        <p:nvSpPr>
          <p:cNvPr id="31" name="30 CuadroTexto"/>
          <p:cNvSpPr txBox="1"/>
          <p:nvPr/>
        </p:nvSpPr>
        <p:spPr>
          <a:xfrm>
            <a:off x="1428728" y="3902523"/>
            <a:ext cx="785818" cy="338554"/>
          </a:xfrm>
          <a:prstGeom prst="rect">
            <a:avLst/>
          </a:prstGeom>
          <a:noFill/>
        </p:spPr>
        <p:txBody>
          <a:bodyPr wrap="square" rtlCol="0">
            <a:spAutoFit/>
          </a:bodyPr>
          <a:lstStyle/>
          <a:p>
            <a:pPr algn="ctr"/>
            <a:r>
              <a:rPr lang="es-VE" sz="1600" b="1" dirty="0" smtClean="0"/>
              <a:t>1956</a:t>
            </a:r>
            <a:endParaRPr lang="es-VE" sz="1600" b="1" dirty="0"/>
          </a:p>
        </p:txBody>
      </p:sp>
      <p:sp>
        <p:nvSpPr>
          <p:cNvPr id="32" name="31 CuadroTexto"/>
          <p:cNvSpPr txBox="1"/>
          <p:nvPr/>
        </p:nvSpPr>
        <p:spPr>
          <a:xfrm>
            <a:off x="2428860" y="3902523"/>
            <a:ext cx="785818" cy="338554"/>
          </a:xfrm>
          <a:prstGeom prst="rect">
            <a:avLst/>
          </a:prstGeom>
          <a:noFill/>
        </p:spPr>
        <p:txBody>
          <a:bodyPr wrap="square" rtlCol="0">
            <a:spAutoFit/>
          </a:bodyPr>
          <a:lstStyle/>
          <a:p>
            <a:pPr algn="ctr"/>
            <a:r>
              <a:rPr lang="es-VE" sz="1600" b="1" dirty="0" smtClean="0"/>
              <a:t>1962</a:t>
            </a:r>
            <a:endParaRPr lang="es-VE" sz="1600" b="1" dirty="0"/>
          </a:p>
        </p:txBody>
      </p:sp>
      <p:sp>
        <p:nvSpPr>
          <p:cNvPr id="33" name="32 CuadroTexto"/>
          <p:cNvSpPr txBox="1"/>
          <p:nvPr/>
        </p:nvSpPr>
        <p:spPr>
          <a:xfrm>
            <a:off x="3643306" y="3902523"/>
            <a:ext cx="785818" cy="338554"/>
          </a:xfrm>
          <a:prstGeom prst="rect">
            <a:avLst/>
          </a:prstGeom>
          <a:noFill/>
        </p:spPr>
        <p:txBody>
          <a:bodyPr wrap="square" rtlCol="0">
            <a:spAutoFit/>
          </a:bodyPr>
          <a:lstStyle/>
          <a:p>
            <a:pPr algn="ctr"/>
            <a:r>
              <a:rPr lang="es-VE" sz="1600" b="1" dirty="0" smtClean="0"/>
              <a:t>1967</a:t>
            </a:r>
            <a:endParaRPr lang="es-VE" sz="1600" b="1" dirty="0"/>
          </a:p>
        </p:txBody>
      </p:sp>
      <p:sp>
        <p:nvSpPr>
          <p:cNvPr id="34" name="33 CuadroTexto"/>
          <p:cNvSpPr txBox="1"/>
          <p:nvPr/>
        </p:nvSpPr>
        <p:spPr>
          <a:xfrm>
            <a:off x="4786314" y="3902523"/>
            <a:ext cx="785818" cy="338554"/>
          </a:xfrm>
          <a:prstGeom prst="rect">
            <a:avLst/>
          </a:prstGeom>
          <a:noFill/>
        </p:spPr>
        <p:txBody>
          <a:bodyPr wrap="square" rtlCol="0">
            <a:spAutoFit/>
          </a:bodyPr>
          <a:lstStyle/>
          <a:p>
            <a:pPr algn="ctr"/>
            <a:r>
              <a:rPr lang="es-VE" sz="1600" b="1" dirty="0" smtClean="0"/>
              <a:t>1975</a:t>
            </a:r>
            <a:endParaRPr lang="es-VE" sz="1600" b="1" dirty="0"/>
          </a:p>
        </p:txBody>
      </p:sp>
      <p:sp>
        <p:nvSpPr>
          <p:cNvPr id="35" name="34 CuadroTexto"/>
          <p:cNvSpPr txBox="1"/>
          <p:nvPr/>
        </p:nvSpPr>
        <p:spPr>
          <a:xfrm>
            <a:off x="5786446" y="3902523"/>
            <a:ext cx="785818" cy="338554"/>
          </a:xfrm>
          <a:prstGeom prst="rect">
            <a:avLst/>
          </a:prstGeom>
          <a:noFill/>
        </p:spPr>
        <p:txBody>
          <a:bodyPr wrap="square" rtlCol="0">
            <a:spAutoFit/>
          </a:bodyPr>
          <a:lstStyle/>
          <a:p>
            <a:pPr algn="ctr"/>
            <a:r>
              <a:rPr lang="es-VE" sz="1600" b="1" dirty="0" smtClean="0"/>
              <a:t>1982</a:t>
            </a:r>
            <a:endParaRPr lang="es-VE" sz="1600" b="1" dirty="0"/>
          </a:p>
        </p:txBody>
      </p:sp>
      <p:sp>
        <p:nvSpPr>
          <p:cNvPr id="36" name="35 CuadroTexto"/>
          <p:cNvSpPr txBox="1"/>
          <p:nvPr/>
        </p:nvSpPr>
        <p:spPr>
          <a:xfrm>
            <a:off x="6858016" y="3902523"/>
            <a:ext cx="785818" cy="338554"/>
          </a:xfrm>
          <a:prstGeom prst="rect">
            <a:avLst/>
          </a:prstGeom>
          <a:noFill/>
        </p:spPr>
        <p:txBody>
          <a:bodyPr wrap="square" rtlCol="0">
            <a:spAutoFit/>
          </a:bodyPr>
          <a:lstStyle/>
          <a:p>
            <a:pPr algn="ctr"/>
            <a:r>
              <a:rPr lang="es-VE" sz="1600" b="1" dirty="0" smtClean="0"/>
              <a:t>1995</a:t>
            </a:r>
            <a:endParaRPr lang="es-VE" sz="1600" b="1" dirty="0"/>
          </a:p>
        </p:txBody>
      </p:sp>
      <p:cxnSp>
        <p:nvCxnSpPr>
          <p:cNvPr id="37" name="36 Conector recto"/>
          <p:cNvCxnSpPr/>
          <p:nvPr/>
        </p:nvCxnSpPr>
        <p:spPr>
          <a:xfrm rot="5400000">
            <a:off x="2393141"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cxnSp>
        <p:nvCxnSpPr>
          <p:cNvPr id="38" name="37 Conector recto"/>
          <p:cNvCxnSpPr/>
          <p:nvPr/>
        </p:nvCxnSpPr>
        <p:spPr>
          <a:xfrm rot="5400000">
            <a:off x="3607587"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cxnSp>
        <p:nvCxnSpPr>
          <p:cNvPr id="39" name="38 Conector recto"/>
          <p:cNvCxnSpPr/>
          <p:nvPr/>
        </p:nvCxnSpPr>
        <p:spPr>
          <a:xfrm rot="5400000">
            <a:off x="4822033"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cxnSp>
        <p:nvCxnSpPr>
          <p:cNvPr id="40" name="39 Conector recto"/>
          <p:cNvCxnSpPr/>
          <p:nvPr/>
        </p:nvCxnSpPr>
        <p:spPr>
          <a:xfrm rot="5400000">
            <a:off x="5965041"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cxnSp>
        <p:nvCxnSpPr>
          <p:cNvPr id="41" name="40 Conector recto"/>
          <p:cNvCxnSpPr/>
          <p:nvPr/>
        </p:nvCxnSpPr>
        <p:spPr>
          <a:xfrm rot="5400000">
            <a:off x="7250925" y="4366870"/>
            <a:ext cx="357190" cy="285752"/>
          </a:xfrm>
          <a:prstGeom prst="line">
            <a:avLst/>
          </a:prstGeom>
        </p:spPr>
        <p:style>
          <a:lnRef idx="2">
            <a:schemeClr val="accent5"/>
          </a:lnRef>
          <a:fillRef idx="0">
            <a:schemeClr val="accent5"/>
          </a:fillRef>
          <a:effectRef idx="1">
            <a:schemeClr val="accent5"/>
          </a:effectRef>
          <a:fontRef idx="minor">
            <a:schemeClr val="tx1"/>
          </a:fontRef>
        </p:style>
      </p:cxnSp>
      <p:cxnSp>
        <p:nvCxnSpPr>
          <p:cNvPr id="44" name="43 Conector recto de flecha"/>
          <p:cNvCxnSpPr/>
          <p:nvPr/>
        </p:nvCxnSpPr>
        <p:spPr>
          <a:xfrm>
            <a:off x="1071538" y="4331151"/>
            <a:ext cx="7143800" cy="1588"/>
          </a:xfrm>
          <a:prstGeom prst="straightConnector1">
            <a:avLst/>
          </a:prstGeom>
          <a:ln>
            <a:solidFill>
              <a:srgbClr val="009999"/>
            </a:solidFill>
            <a:tailEnd type="arrow"/>
          </a:ln>
        </p:spPr>
        <p:style>
          <a:lnRef idx="2">
            <a:schemeClr val="accent1"/>
          </a:lnRef>
          <a:fillRef idx="0">
            <a:schemeClr val="accent1"/>
          </a:fillRef>
          <a:effectRef idx="1">
            <a:schemeClr val="accent1"/>
          </a:effectRef>
          <a:fontRef idx="minor">
            <a:schemeClr val="tx1"/>
          </a:fontRef>
        </p:style>
      </p:cxnSp>
      <p:sp>
        <p:nvSpPr>
          <p:cNvPr id="49" name="48 CuadroTexto"/>
          <p:cNvSpPr txBox="1"/>
          <p:nvPr/>
        </p:nvSpPr>
        <p:spPr>
          <a:xfrm>
            <a:off x="571472" y="4759779"/>
            <a:ext cx="1357322" cy="738664"/>
          </a:xfrm>
          <a:prstGeom prst="rect">
            <a:avLst/>
          </a:prstGeom>
          <a:noFill/>
        </p:spPr>
        <p:txBody>
          <a:bodyPr wrap="square" rtlCol="0">
            <a:spAutoFit/>
          </a:bodyPr>
          <a:lstStyle/>
          <a:p>
            <a:pPr algn="ctr"/>
            <a:r>
              <a:rPr lang="es-VE" sz="1400" dirty="0" smtClean="0"/>
              <a:t>Pequeña estantería </a:t>
            </a:r>
          </a:p>
          <a:p>
            <a:pPr algn="ctr"/>
            <a:r>
              <a:rPr lang="es-VE" sz="1400" dirty="0" smtClean="0"/>
              <a:t>Aula No. 1 </a:t>
            </a:r>
            <a:endParaRPr lang="es-VE" sz="1400" dirty="0"/>
          </a:p>
        </p:txBody>
      </p:sp>
      <p:sp>
        <p:nvSpPr>
          <p:cNvPr id="50" name="49 CuadroTexto"/>
          <p:cNvSpPr txBox="1"/>
          <p:nvPr/>
        </p:nvSpPr>
        <p:spPr>
          <a:xfrm>
            <a:off x="1643042" y="4759779"/>
            <a:ext cx="1357322" cy="954107"/>
          </a:xfrm>
          <a:prstGeom prst="rect">
            <a:avLst/>
          </a:prstGeom>
          <a:noFill/>
        </p:spPr>
        <p:txBody>
          <a:bodyPr wrap="square" rtlCol="0">
            <a:spAutoFit/>
          </a:bodyPr>
          <a:lstStyle/>
          <a:p>
            <a:pPr algn="ctr"/>
            <a:r>
              <a:rPr lang="es-VE" sz="1400" dirty="0" smtClean="0"/>
              <a:t>Se le asigna el nombre de “</a:t>
            </a:r>
            <a:r>
              <a:rPr lang="es-VE" sz="1400" dirty="0" err="1" smtClean="0"/>
              <a:t>Belarmino</a:t>
            </a:r>
            <a:r>
              <a:rPr lang="es-VE" sz="1400" dirty="0" smtClean="0"/>
              <a:t> </a:t>
            </a:r>
            <a:r>
              <a:rPr lang="es-VE" sz="1400" dirty="0"/>
              <a:t>Lares”</a:t>
            </a:r>
          </a:p>
        </p:txBody>
      </p:sp>
      <p:sp>
        <p:nvSpPr>
          <p:cNvPr id="51" name="50 CuadroTexto"/>
          <p:cNvSpPr txBox="1"/>
          <p:nvPr/>
        </p:nvSpPr>
        <p:spPr>
          <a:xfrm>
            <a:off x="2857488" y="4759779"/>
            <a:ext cx="1357322" cy="1169551"/>
          </a:xfrm>
          <a:prstGeom prst="rect">
            <a:avLst/>
          </a:prstGeom>
          <a:noFill/>
        </p:spPr>
        <p:txBody>
          <a:bodyPr wrap="square" rtlCol="0">
            <a:spAutoFit/>
          </a:bodyPr>
          <a:lstStyle/>
          <a:p>
            <a:pPr algn="ctr"/>
            <a:r>
              <a:rPr lang="es-VE" sz="1400" dirty="0" smtClean="0"/>
              <a:t>Traslado al piso 11 de la Biblioteca Central de la UCV</a:t>
            </a:r>
            <a:endParaRPr lang="es-VE" sz="1400" dirty="0"/>
          </a:p>
        </p:txBody>
      </p:sp>
      <p:sp>
        <p:nvSpPr>
          <p:cNvPr id="54" name="53 CuadroTexto"/>
          <p:cNvSpPr txBox="1"/>
          <p:nvPr/>
        </p:nvSpPr>
        <p:spPr>
          <a:xfrm>
            <a:off x="4071934" y="4831217"/>
            <a:ext cx="1357322" cy="523220"/>
          </a:xfrm>
          <a:prstGeom prst="rect">
            <a:avLst/>
          </a:prstGeom>
          <a:noFill/>
        </p:spPr>
        <p:txBody>
          <a:bodyPr wrap="square" rtlCol="0">
            <a:spAutoFit/>
          </a:bodyPr>
          <a:lstStyle/>
          <a:p>
            <a:pPr algn="ctr"/>
            <a:r>
              <a:rPr lang="es-VE" sz="1400" dirty="0" smtClean="0"/>
              <a:t>Traslado a su recinto actual</a:t>
            </a:r>
            <a:endParaRPr lang="es-VE" sz="1400" dirty="0"/>
          </a:p>
        </p:txBody>
      </p:sp>
      <p:sp>
        <p:nvSpPr>
          <p:cNvPr id="55" name="54 CuadroTexto"/>
          <p:cNvSpPr txBox="1"/>
          <p:nvPr/>
        </p:nvSpPr>
        <p:spPr>
          <a:xfrm>
            <a:off x="5357818" y="4831217"/>
            <a:ext cx="1357322" cy="954107"/>
          </a:xfrm>
          <a:prstGeom prst="rect">
            <a:avLst/>
          </a:prstGeom>
          <a:noFill/>
        </p:spPr>
        <p:txBody>
          <a:bodyPr wrap="square" rtlCol="0">
            <a:spAutoFit/>
          </a:bodyPr>
          <a:lstStyle/>
          <a:p>
            <a:pPr algn="ctr"/>
            <a:r>
              <a:rPr lang="es-VE" sz="1400" dirty="0" smtClean="0"/>
              <a:t>Remodelación y ampliación de espacios para los usuarios</a:t>
            </a:r>
            <a:endParaRPr lang="es-VE" sz="1400" dirty="0"/>
          </a:p>
        </p:txBody>
      </p:sp>
      <p:sp>
        <p:nvSpPr>
          <p:cNvPr id="57" name="56 CuadroTexto"/>
          <p:cNvSpPr txBox="1"/>
          <p:nvPr/>
        </p:nvSpPr>
        <p:spPr>
          <a:xfrm>
            <a:off x="6715140" y="4831217"/>
            <a:ext cx="1357322" cy="954107"/>
          </a:xfrm>
          <a:prstGeom prst="rect">
            <a:avLst/>
          </a:prstGeom>
          <a:noFill/>
        </p:spPr>
        <p:txBody>
          <a:bodyPr wrap="square" rtlCol="0">
            <a:spAutoFit/>
          </a:bodyPr>
          <a:lstStyle/>
          <a:p>
            <a:pPr algn="ctr"/>
            <a:r>
              <a:rPr lang="es-VE" sz="1400" dirty="0" smtClean="0"/>
              <a:t>Remodelación y ampliación de espacios para los usuarios</a:t>
            </a:r>
            <a:endParaRPr lang="es-VE" sz="1400" dirty="0"/>
          </a:p>
        </p:txBody>
      </p:sp>
      <p:sp>
        <p:nvSpPr>
          <p:cNvPr id="59" name="58 CuadroTexto"/>
          <p:cNvSpPr txBox="1"/>
          <p:nvPr/>
        </p:nvSpPr>
        <p:spPr>
          <a:xfrm>
            <a:off x="142844" y="3571876"/>
            <a:ext cx="3143272" cy="338554"/>
          </a:xfrm>
          <a:prstGeom prst="rect">
            <a:avLst/>
          </a:prstGeom>
          <a:noFill/>
        </p:spPr>
        <p:txBody>
          <a:bodyPr wrap="square" rtlCol="0">
            <a:spAutoFit/>
          </a:bodyPr>
          <a:lstStyle/>
          <a:p>
            <a:r>
              <a:rPr lang="es-VE" sz="1600" b="1" dirty="0" smtClean="0">
                <a:effectLst>
                  <a:outerShdw blurRad="38100" dist="38100" dir="2700000" algn="tl">
                    <a:srgbClr val="000000">
                      <a:alpha val="43137"/>
                    </a:srgbClr>
                  </a:outerShdw>
                </a:effectLst>
              </a:rPr>
              <a:t>Biblioteca “</a:t>
            </a:r>
            <a:r>
              <a:rPr lang="es-VE" sz="1600" b="1" dirty="0" err="1" smtClean="0">
                <a:effectLst>
                  <a:outerShdw blurRad="38100" dist="38100" dir="2700000" algn="tl">
                    <a:srgbClr val="000000">
                      <a:alpha val="43137"/>
                    </a:srgbClr>
                  </a:outerShdw>
                </a:effectLst>
              </a:rPr>
              <a:t>Belarmino</a:t>
            </a:r>
            <a:r>
              <a:rPr lang="es-VE" sz="1600" b="1" dirty="0" smtClean="0">
                <a:effectLst>
                  <a:outerShdw blurRad="38100" dist="38100" dir="2700000" algn="tl">
                    <a:srgbClr val="000000">
                      <a:alpha val="43137"/>
                    </a:srgbClr>
                  </a:outerShdw>
                </a:effectLst>
              </a:rPr>
              <a:t> Lares”</a:t>
            </a:r>
            <a:endParaRPr lang="es-VE" sz="1600" b="1" dirty="0">
              <a:effectLst>
                <a:outerShdw blurRad="38100" dist="38100" dir="2700000" algn="tl">
                  <a:srgbClr val="000000">
                    <a:alpha val="43137"/>
                  </a:srgbClr>
                </a:outerShdw>
              </a:effectLst>
            </a:endParaRPr>
          </a:p>
        </p:txBody>
      </p:sp>
      <p:sp>
        <p:nvSpPr>
          <p:cNvPr id="62" name="61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8</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5400000">
            <a:off x="-107972" y="749293"/>
            <a:ext cx="1214422"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214282" y="857232"/>
            <a:ext cx="7072362" cy="1588"/>
          </a:xfrm>
          <a:prstGeom prst="line">
            <a:avLst/>
          </a:prstGeom>
          <a:ln>
            <a:solidFill>
              <a:srgbClr val="33CCCC"/>
            </a:solidFill>
          </a:ln>
        </p:spPr>
        <p:style>
          <a:lnRef idx="2">
            <a:schemeClr val="accent1"/>
          </a:lnRef>
          <a:fillRef idx="0">
            <a:schemeClr val="accent1"/>
          </a:fillRef>
          <a:effectRef idx="1">
            <a:schemeClr val="accent1"/>
          </a:effectRef>
          <a:fontRef idx="minor">
            <a:schemeClr val="tx1"/>
          </a:fontRef>
        </p:style>
      </p:cxnSp>
      <p:cxnSp>
        <p:nvCxnSpPr>
          <p:cNvPr id="11" name="10 Conector recto"/>
          <p:cNvCxnSpPr/>
          <p:nvPr/>
        </p:nvCxnSpPr>
        <p:spPr>
          <a:xfrm>
            <a:off x="71438" y="785794"/>
            <a:ext cx="7072330" cy="1588"/>
          </a:xfrm>
          <a:prstGeom prst="line">
            <a:avLst/>
          </a:prstGeom>
        </p:spPr>
        <p:style>
          <a:lnRef idx="1">
            <a:schemeClr val="dk1"/>
          </a:lnRef>
          <a:fillRef idx="0">
            <a:schemeClr val="dk1"/>
          </a:fillRef>
          <a:effectRef idx="0">
            <a:schemeClr val="dk1"/>
          </a:effectRef>
          <a:fontRef idx="minor">
            <a:schemeClr val="tx1"/>
          </a:fontRef>
        </p:style>
      </p:cxnSp>
      <p:cxnSp>
        <p:nvCxnSpPr>
          <p:cNvPr id="16" name="15 Conector recto"/>
          <p:cNvCxnSpPr/>
          <p:nvPr/>
        </p:nvCxnSpPr>
        <p:spPr>
          <a:xfrm rot="5400000">
            <a:off x="71406" y="714356"/>
            <a:ext cx="1000132" cy="1588"/>
          </a:xfrm>
          <a:prstGeom prst="line">
            <a:avLst/>
          </a:prstGeom>
          <a:ln w="12700">
            <a:solidFill>
              <a:srgbClr val="33CCCC"/>
            </a:solidFill>
          </a:ln>
        </p:spPr>
        <p:style>
          <a:lnRef idx="3">
            <a:schemeClr val="accent1"/>
          </a:lnRef>
          <a:fillRef idx="0">
            <a:schemeClr val="accent1"/>
          </a:fillRef>
          <a:effectRef idx="2">
            <a:schemeClr val="accent1"/>
          </a:effectRef>
          <a:fontRef idx="minor">
            <a:schemeClr val="tx1"/>
          </a:fontRef>
        </p:style>
      </p:cxnSp>
      <p:sp>
        <p:nvSpPr>
          <p:cNvPr id="18" name="17 CuadroTexto"/>
          <p:cNvSpPr txBox="1"/>
          <p:nvPr/>
        </p:nvSpPr>
        <p:spPr>
          <a:xfrm>
            <a:off x="642910" y="357166"/>
            <a:ext cx="4714908" cy="369332"/>
          </a:xfrm>
          <a:prstGeom prst="rect">
            <a:avLst/>
          </a:prstGeom>
          <a:noFill/>
        </p:spPr>
        <p:txBody>
          <a:bodyPr wrap="square" rtlCol="0">
            <a:spAutoFit/>
          </a:bodyPr>
          <a:lstStyle/>
          <a:p>
            <a:r>
              <a:rPr lang="es-VE" b="1" dirty="0" smtClean="0">
                <a:effectLst>
                  <a:outerShdw blurRad="38100" dist="38100" dir="2700000" algn="tl">
                    <a:srgbClr val="000000">
                      <a:alpha val="43137"/>
                    </a:srgbClr>
                  </a:outerShdw>
                </a:effectLst>
                <a:latin typeface="+mj-lt"/>
              </a:rPr>
              <a:t>5. Metodología utilizada</a:t>
            </a:r>
            <a:endParaRPr lang="es-VE" b="1" dirty="0">
              <a:effectLst>
                <a:outerShdw blurRad="38100" dist="38100" dir="2700000" algn="tl">
                  <a:srgbClr val="000000">
                    <a:alpha val="43137"/>
                  </a:srgbClr>
                </a:outerShdw>
              </a:effectLst>
              <a:latin typeface="+mj-lt"/>
            </a:endParaRPr>
          </a:p>
        </p:txBody>
      </p:sp>
      <p:graphicFrame>
        <p:nvGraphicFramePr>
          <p:cNvPr id="25" name="24 Tabla"/>
          <p:cNvGraphicFramePr>
            <a:graphicFrameLocks noGrp="1"/>
          </p:cNvGraphicFramePr>
          <p:nvPr/>
        </p:nvGraphicFramePr>
        <p:xfrm>
          <a:off x="857224" y="1500174"/>
          <a:ext cx="7286676" cy="3714776"/>
        </p:xfrm>
        <a:graphic>
          <a:graphicData uri="http://schemas.openxmlformats.org/drawingml/2006/table">
            <a:tbl>
              <a:tblPr firstRow="1" bandRow="1">
                <a:tableStyleId>{7DF18680-E054-41AD-8BC1-D1AEF772440D}</a:tableStyleId>
              </a:tblPr>
              <a:tblGrid>
                <a:gridCol w="2500330"/>
                <a:gridCol w="4786346"/>
              </a:tblGrid>
              <a:tr h="500066">
                <a:tc>
                  <a:txBody>
                    <a:bodyPr/>
                    <a:lstStyle/>
                    <a:p>
                      <a:pPr algn="ctr"/>
                      <a:r>
                        <a:rPr lang="es-VE" sz="1600" dirty="0" smtClean="0">
                          <a:solidFill>
                            <a:schemeClr val="bg1"/>
                          </a:solidFill>
                          <a:effectLst>
                            <a:outerShdw blurRad="38100" dist="38100" dir="2700000" algn="tl">
                              <a:srgbClr val="000000">
                                <a:alpha val="43137"/>
                              </a:srgbClr>
                            </a:outerShdw>
                          </a:effectLst>
                        </a:rPr>
                        <a:t>Nivel</a:t>
                      </a:r>
                      <a:endParaRPr lang="es-VE" sz="1600" dirty="0">
                        <a:solidFill>
                          <a:schemeClr val="bg1"/>
                        </a:solidFill>
                        <a:effectLst>
                          <a:outerShdw blurRad="38100" dist="38100" dir="2700000" algn="tl">
                            <a:srgbClr val="000000">
                              <a:alpha val="43137"/>
                            </a:srgbClr>
                          </a:outerShdw>
                        </a:effectLst>
                      </a:endParaRPr>
                    </a:p>
                  </a:txBody>
                  <a:tcPr/>
                </a:tc>
                <a:tc>
                  <a:txBody>
                    <a:bodyPr/>
                    <a:lstStyle/>
                    <a:p>
                      <a:pPr algn="ctr"/>
                      <a:r>
                        <a:rPr lang="es-VE" sz="1600" dirty="0" smtClean="0">
                          <a:solidFill>
                            <a:schemeClr val="bg1"/>
                          </a:solidFill>
                          <a:effectLst>
                            <a:outerShdw blurRad="38100" dist="38100" dir="2700000" algn="tl">
                              <a:srgbClr val="000000">
                                <a:alpha val="43137"/>
                              </a:srgbClr>
                            </a:outerShdw>
                          </a:effectLst>
                        </a:rPr>
                        <a:t>Descriptivo </a:t>
                      </a:r>
                      <a:endParaRPr lang="es-VE" sz="1600" dirty="0">
                        <a:solidFill>
                          <a:schemeClr val="bg1"/>
                        </a:solidFill>
                        <a:effectLst>
                          <a:outerShdw blurRad="38100" dist="38100" dir="2700000" algn="tl">
                            <a:srgbClr val="000000">
                              <a:alpha val="43137"/>
                            </a:srgbClr>
                          </a:outerShdw>
                        </a:effectLst>
                      </a:endParaRPr>
                    </a:p>
                  </a:txBody>
                  <a:tcPr/>
                </a:tc>
              </a:tr>
              <a:tr h="500066">
                <a:tc>
                  <a:txBody>
                    <a:bodyPr/>
                    <a:lstStyle/>
                    <a:p>
                      <a:r>
                        <a:rPr lang="es-VE" sz="1600" dirty="0" smtClean="0">
                          <a:solidFill>
                            <a:schemeClr val="tx1"/>
                          </a:solidFill>
                        </a:rPr>
                        <a:t>Diseño</a:t>
                      </a:r>
                      <a:endParaRPr lang="es-VE" sz="1600" dirty="0">
                        <a:solidFill>
                          <a:schemeClr val="tx1"/>
                        </a:solidFill>
                      </a:endParaRPr>
                    </a:p>
                  </a:txBody>
                  <a:tcPr/>
                </a:tc>
                <a:tc>
                  <a:txBody>
                    <a:bodyPr/>
                    <a:lstStyle/>
                    <a:p>
                      <a:r>
                        <a:rPr lang="es-VE" sz="1600" dirty="0" smtClean="0">
                          <a:solidFill>
                            <a:schemeClr val="tx1"/>
                          </a:solidFill>
                        </a:rPr>
                        <a:t>De campo no experimental </a:t>
                      </a:r>
                      <a:endParaRPr lang="es-VE" sz="1600" dirty="0">
                        <a:solidFill>
                          <a:schemeClr val="tx1"/>
                        </a:solidFill>
                      </a:endParaRPr>
                    </a:p>
                  </a:txBody>
                  <a:tcPr/>
                </a:tc>
              </a:tr>
              <a:tr h="785818">
                <a:tc>
                  <a:txBody>
                    <a:bodyPr/>
                    <a:lstStyle/>
                    <a:p>
                      <a:r>
                        <a:rPr lang="es-VE" sz="1600" dirty="0" smtClean="0">
                          <a:solidFill>
                            <a:schemeClr val="tx1"/>
                          </a:solidFill>
                        </a:rPr>
                        <a:t>Universo</a:t>
                      </a:r>
                      <a:endParaRPr lang="es-VE" sz="1600" dirty="0">
                        <a:solidFill>
                          <a:schemeClr val="tx1"/>
                        </a:solidFill>
                      </a:endParaRPr>
                    </a:p>
                  </a:txBody>
                  <a:tcPr/>
                </a:tc>
                <a:tc>
                  <a:txBody>
                    <a:bodyPr/>
                    <a:lstStyle/>
                    <a:p>
                      <a:r>
                        <a:rPr lang="es-VE" sz="1600" dirty="0" smtClean="0">
                          <a:solidFill>
                            <a:schemeClr val="tx1"/>
                          </a:solidFill>
                        </a:rPr>
                        <a:t>General</a:t>
                      </a:r>
                      <a:r>
                        <a:rPr lang="es-VE" sz="1600" baseline="0" dirty="0" smtClean="0">
                          <a:solidFill>
                            <a:schemeClr val="tx1"/>
                          </a:solidFill>
                        </a:rPr>
                        <a:t> 928</a:t>
                      </a:r>
                    </a:p>
                    <a:p>
                      <a:pPr marL="285750" indent="-285750">
                        <a:buFont typeface="Arial" pitchFamily="34" charset="0"/>
                        <a:buChar char="•"/>
                      </a:pPr>
                      <a:r>
                        <a:rPr lang="es-VE" sz="1600" dirty="0" smtClean="0">
                          <a:solidFill>
                            <a:schemeClr val="tx1"/>
                          </a:solidFill>
                        </a:rPr>
                        <a:t>Estudiantes</a:t>
                      </a:r>
                      <a:r>
                        <a:rPr lang="es-VE" sz="1600" baseline="0" dirty="0" smtClean="0">
                          <a:solidFill>
                            <a:schemeClr val="tx1"/>
                          </a:solidFill>
                        </a:rPr>
                        <a:t> 808</a:t>
                      </a:r>
                    </a:p>
                    <a:p>
                      <a:pPr marL="285750" indent="-285750">
                        <a:buFont typeface="Arial" pitchFamily="34" charset="0"/>
                        <a:buChar char="•"/>
                      </a:pPr>
                      <a:r>
                        <a:rPr lang="es-VE" sz="1600" baseline="0" dirty="0" smtClean="0">
                          <a:solidFill>
                            <a:schemeClr val="tx1"/>
                          </a:solidFill>
                        </a:rPr>
                        <a:t>Profesores 120</a:t>
                      </a:r>
                      <a:endParaRPr lang="es-VE" sz="1600" dirty="0">
                        <a:solidFill>
                          <a:schemeClr val="tx1"/>
                        </a:solidFill>
                      </a:endParaRPr>
                    </a:p>
                  </a:txBody>
                  <a:tcPr/>
                </a:tc>
              </a:tr>
              <a:tr h="726286">
                <a:tc>
                  <a:txBody>
                    <a:bodyPr/>
                    <a:lstStyle/>
                    <a:p>
                      <a:r>
                        <a:rPr lang="es-VE" sz="1600" dirty="0" smtClean="0">
                          <a:solidFill>
                            <a:schemeClr val="tx1"/>
                          </a:solidFill>
                        </a:rPr>
                        <a:t>Muestra</a:t>
                      </a:r>
                      <a:r>
                        <a:rPr lang="es-VE" sz="1600" baseline="0" dirty="0" smtClean="0">
                          <a:solidFill>
                            <a:schemeClr val="tx1"/>
                          </a:solidFill>
                        </a:rPr>
                        <a:t> Intencional</a:t>
                      </a:r>
                      <a:endParaRPr lang="es-VE" sz="1600" dirty="0">
                        <a:solidFill>
                          <a:schemeClr val="tx1"/>
                        </a:solidFill>
                      </a:endParaRPr>
                    </a:p>
                  </a:txBody>
                  <a:tcPr/>
                </a:tc>
                <a:tc>
                  <a:txBody>
                    <a:bodyPr/>
                    <a:lstStyle/>
                    <a:p>
                      <a:r>
                        <a:rPr lang="es-VE" sz="1600" dirty="0" smtClean="0">
                          <a:solidFill>
                            <a:schemeClr val="tx1"/>
                          </a:solidFill>
                        </a:rPr>
                        <a:t>General</a:t>
                      </a:r>
                      <a:r>
                        <a:rPr lang="es-VE" sz="1600" baseline="0" dirty="0" smtClean="0">
                          <a:solidFill>
                            <a:schemeClr val="tx1"/>
                          </a:solidFill>
                        </a:rPr>
                        <a:t> 232</a:t>
                      </a:r>
                    </a:p>
                    <a:p>
                      <a:pPr marL="285750" indent="-285750">
                        <a:buFont typeface="Arial" pitchFamily="34" charset="0"/>
                        <a:buChar char="•"/>
                      </a:pPr>
                      <a:r>
                        <a:rPr lang="es-VE" sz="1600" dirty="0" smtClean="0">
                          <a:solidFill>
                            <a:schemeClr val="tx1"/>
                          </a:solidFill>
                        </a:rPr>
                        <a:t>Estudiantes</a:t>
                      </a:r>
                      <a:r>
                        <a:rPr lang="es-VE" sz="1600" baseline="0" dirty="0" smtClean="0">
                          <a:solidFill>
                            <a:schemeClr val="tx1"/>
                          </a:solidFill>
                        </a:rPr>
                        <a:t> 202</a:t>
                      </a:r>
                    </a:p>
                    <a:p>
                      <a:pPr marL="285750" indent="-285750">
                        <a:buFont typeface="Arial" pitchFamily="34" charset="0"/>
                        <a:buChar char="•"/>
                      </a:pPr>
                      <a:r>
                        <a:rPr lang="es-VE" sz="1600" baseline="0" dirty="0" smtClean="0">
                          <a:solidFill>
                            <a:schemeClr val="tx1"/>
                          </a:solidFill>
                        </a:rPr>
                        <a:t>Profesores 30</a:t>
                      </a:r>
                      <a:endParaRPr lang="es-VE" sz="1600" dirty="0" smtClean="0">
                        <a:solidFill>
                          <a:schemeClr val="tx1"/>
                        </a:solidFill>
                      </a:endParaRPr>
                    </a:p>
                  </a:txBody>
                  <a:tcPr/>
                </a:tc>
              </a:tr>
              <a:tr h="497220">
                <a:tc>
                  <a:txBody>
                    <a:bodyPr/>
                    <a:lstStyle/>
                    <a:p>
                      <a:r>
                        <a:rPr lang="es-VE" sz="1600" dirty="0" smtClean="0">
                          <a:solidFill>
                            <a:schemeClr val="tx1"/>
                          </a:solidFill>
                        </a:rPr>
                        <a:t>Técnica</a:t>
                      </a:r>
                      <a:endParaRPr lang="es-VE" sz="1600" dirty="0">
                        <a:solidFill>
                          <a:schemeClr val="tx1"/>
                        </a:solidFill>
                      </a:endParaRPr>
                    </a:p>
                  </a:txBody>
                  <a:tcPr/>
                </a:tc>
                <a:tc>
                  <a:txBody>
                    <a:bodyPr/>
                    <a:lstStyle/>
                    <a:p>
                      <a:r>
                        <a:rPr lang="es-VE" sz="1600" dirty="0" smtClean="0">
                          <a:solidFill>
                            <a:schemeClr val="tx1"/>
                          </a:solidFill>
                        </a:rPr>
                        <a:t>Encuesta</a:t>
                      </a:r>
                      <a:r>
                        <a:rPr lang="es-VE" sz="1600" baseline="0" dirty="0" smtClean="0">
                          <a:solidFill>
                            <a:schemeClr val="tx1"/>
                          </a:solidFill>
                        </a:rPr>
                        <a:t> - Entrevista</a:t>
                      </a:r>
                      <a:endParaRPr lang="es-VE" sz="1600" dirty="0">
                        <a:solidFill>
                          <a:schemeClr val="tx1"/>
                        </a:solidFill>
                      </a:endParaRPr>
                    </a:p>
                  </a:txBody>
                  <a:tcPr/>
                </a:tc>
              </a:tr>
              <a:tr h="571504">
                <a:tc>
                  <a:txBody>
                    <a:bodyPr/>
                    <a:lstStyle/>
                    <a:p>
                      <a:r>
                        <a:rPr lang="es-VE" sz="1600" dirty="0" smtClean="0">
                          <a:solidFill>
                            <a:schemeClr val="tx1"/>
                          </a:solidFill>
                        </a:rPr>
                        <a:t>Instrumentos </a:t>
                      </a:r>
                      <a:endParaRPr lang="es-VE" sz="1600" dirty="0">
                        <a:solidFill>
                          <a:schemeClr val="tx1"/>
                        </a:solidFill>
                      </a:endParaRPr>
                    </a:p>
                  </a:txBody>
                  <a:tcPr/>
                </a:tc>
                <a:tc>
                  <a:txBody>
                    <a:bodyPr/>
                    <a:lstStyle/>
                    <a:p>
                      <a:r>
                        <a:rPr lang="es-VE" sz="1600" dirty="0" smtClean="0">
                          <a:solidFill>
                            <a:schemeClr val="tx1"/>
                          </a:solidFill>
                        </a:rPr>
                        <a:t>Cuestionario</a:t>
                      </a:r>
                      <a:r>
                        <a:rPr lang="es-VE" sz="1600" baseline="0" dirty="0" smtClean="0">
                          <a:solidFill>
                            <a:schemeClr val="tx1"/>
                          </a:solidFill>
                        </a:rPr>
                        <a:t> – Guía de Entrevista</a:t>
                      </a:r>
                      <a:endParaRPr lang="es-VE" sz="1600" dirty="0">
                        <a:solidFill>
                          <a:schemeClr val="tx1"/>
                        </a:solidFill>
                      </a:endParaRPr>
                    </a:p>
                  </a:txBody>
                  <a:tcPr/>
                </a:tc>
              </a:tr>
            </a:tbl>
          </a:graphicData>
        </a:graphic>
      </p:graphicFrame>
      <p:pic>
        <p:nvPicPr>
          <p:cNvPr id="46082" name="Picture 2" descr="Resultado de imagen para metodologíapng"/>
          <p:cNvPicPr>
            <a:picLocks noChangeAspect="1" noChangeArrowheads="1"/>
          </p:cNvPicPr>
          <p:nvPr/>
        </p:nvPicPr>
        <p:blipFill>
          <a:blip r:embed="rId3"/>
          <a:srcRect/>
          <a:stretch>
            <a:fillRect/>
          </a:stretch>
        </p:blipFill>
        <p:spPr bwMode="auto">
          <a:xfrm rot="1117000">
            <a:off x="7061980" y="4133029"/>
            <a:ext cx="2063621" cy="2063621"/>
          </a:xfrm>
          <a:prstGeom prst="rect">
            <a:avLst/>
          </a:prstGeom>
          <a:noFill/>
        </p:spPr>
      </p:pic>
      <p:sp>
        <p:nvSpPr>
          <p:cNvPr id="29" name="28 Rectángulo"/>
          <p:cNvSpPr/>
          <p:nvPr/>
        </p:nvSpPr>
        <p:spPr>
          <a:xfrm>
            <a:off x="71406" y="6572272"/>
            <a:ext cx="8966200" cy="215900"/>
          </a:xfrm>
          <a:prstGeom prst="rect">
            <a:avLst/>
          </a:prstGeom>
        </p:spPr>
        <p:txBody>
          <a:bodyPr>
            <a:spAutoFit/>
          </a:bodyPr>
          <a:lstStyle/>
          <a:p>
            <a:pPr fontAlgn="auto">
              <a:spcBef>
                <a:spcPts val="0"/>
              </a:spcBef>
              <a:spcAft>
                <a:spcPts val="0"/>
              </a:spcAft>
              <a:defRPr/>
            </a:pPr>
            <a:r>
              <a:rPr lang="es-VE" sz="800" dirty="0">
                <a:ln w="0"/>
                <a:effectLst>
                  <a:outerShdw blurRad="38100" dist="19050" dir="2700000" algn="tl" rotWithShape="0">
                    <a:schemeClr val="dk1">
                      <a:alpha val="40000"/>
                    </a:schemeClr>
                  </a:outerShdw>
                </a:effectLst>
                <a:latin typeface="+mn-lt"/>
              </a:rPr>
              <a:t>Diseño De Políticas De Desarrollo De Colecciones Para La Unidad De Servicios De Información “Belarmino Lares” De La Escuela De Psicología. Universidad Central De Venezuela</a:t>
            </a:r>
            <a:r>
              <a:rPr lang="es-ES_tradnl" sz="800" dirty="0">
                <a:ln w="0"/>
                <a:effectLst>
                  <a:outerShdw blurRad="38100" dist="19050" dir="2700000" algn="tl" rotWithShape="0">
                    <a:schemeClr val="dk1">
                      <a:alpha val="40000"/>
                    </a:schemeClr>
                  </a:outerShdw>
                </a:effectLst>
                <a:latin typeface="+mn-lt"/>
              </a:rPr>
              <a:t> Br. </a:t>
            </a:r>
            <a:r>
              <a:rPr lang="es-ES_tradnl" sz="800" dirty="0" err="1">
                <a:ln w="0"/>
                <a:effectLst>
                  <a:outerShdw blurRad="38100" dist="19050" dir="2700000" algn="tl" rotWithShape="0">
                    <a:schemeClr val="dk1">
                      <a:alpha val="40000"/>
                    </a:schemeClr>
                  </a:outerShdw>
                </a:effectLst>
                <a:latin typeface="+mn-lt"/>
              </a:rPr>
              <a:t>Maryuri</a:t>
            </a:r>
            <a:r>
              <a:rPr lang="es-ES_tradnl" sz="800" dirty="0">
                <a:ln w="0"/>
                <a:effectLst>
                  <a:outerShdw blurRad="38100" dist="19050" dir="2700000" algn="tl" rotWithShape="0">
                    <a:schemeClr val="dk1">
                      <a:alpha val="40000"/>
                    </a:schemeClr>
                  </a:outerShdw>
                </a:effectLst>
                <a:latin typeface="+mn-lt"/>
              </a:rPr>
              <a:t> Vegas 2018/ Pág. N° </a:t>
            </a:r>
            <a:r>
              <a:rPr lang="es-ES_tradnl" sz="800" dirty="0" smtClean="0">
                <a:ln w="0"/>
                <a:effectLst>
                  <a:outerShdw blurRad="38100" dist="19050" dir="2700000" algn="tl" rotWithShape="0">
                    <a:schemeClr val="dk1">
                      <a:alpha val="40000"/>
                    </a:schemeClr>
                  </a:outerShdw>
                </a:effectLst>
                <a:latin typeface="+mn-lt"/>
              </a:rPr>
              <a:t> </a:t>
            </a:r>
            <a:fld id="{51D94A8A-CD37-4BD0-B7DB-2F3D26757560}" type="slidenum">
              <a:rPr lang="es-ES_tradnl" sz="800" smtClean="0">
                <a:ln w="0"/>
                <a:effectLst>
                  <a:outerShdw blurRad="38100" dist="19050" dir="2700000" algn="tl" rotWithShape="0">
                    <a:schemeClr val="dk1">
                      <a:alpha val="40000"/>
                    </a:schemeClr>
                  </a:outerShdw>
                </a:effectLst>
                <a:latin typeface="+mn-lt"/>
              </a:rPr>
              <a:t>9</a:t>
            </a:fld>
            <a:endParaRPr lang="es-ES" sz="800" dirty="0">
              <a:ln w="0"/>
              <a:effectLst>
                <a:outerShdw blurRad="38100" dist="19050" dir="2700000" algn="tl" rotWithShape="0">
                  <a:schemeClr val="dk1">
                    <a:alpha val="40000"/>
                  </a:schemeClr>
                </a:outerShdw>
              </a:effectLst>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1520</TotalTime>
  <Words>2024</Words>
  <Application>Microsoft Office PowerPoint</Application>
  <PresentationFormat>Presentación en pantalla (4:3)</PresentationFormat>
  <Paragraphs>321</Paragraphs>
  <Slides>22</Slides>
  <Notes>19</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SystemNet 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CENTRAL DE VENEZUELA Facultad de Humanidades y Educación Escuela de Bibliotecología y Archivología</dc:title>
  <dc:creator>Sonia</dc:creator>
  <cp:lastModifiedBy>Doris</cp:lastModifiedBy>
  <cp:revision>94</cp:revision>
  <dcterms:created xsi:type="dcterms:W3CDTF">2018-02-11T02:12:04Z</dcterms:created>
  <dcterms:modified xsi:type="dcterms:W3CDTF">2018-02-14T06:48:07Z</dcterms:modified>
</cp:coreProperties>
</file>